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3" r:id="rId4"/>
  </p:sldMasterIdLst>
  <p:notesMasterIdLst>
    <p:notesMasterId r:id="rId30"/>
  </p:notesMasterIdLst>
  <p:handoutMasterIdLst>
    <p:handoutMasterId r:id="rId31"/>
  </p:handoutMasterIdLst>
  <p:sldIdLst>
    <p:sldId id="256" r:id="rId5"/>
    <p:sldId id="269" r:id="rId6"/>
    <p:sldId id="279" r:id="rId7"/>
    <p:sldId id="280" r:id="rId8"/>
    <p:sldId id="281" r:id="rId9"/>
    <p:sldId id="282" r:id="rId10"/>
    <p:sldId id="283" r:id="rId11"/>
    <p:sldId id="284" r:id="rId12"/>
    <p:sldId id="285" r:id="rId13"/>
    <p:sldId id="297" r:id="rId14"/>
    <p:sldId id="286" r:id="rId15"/>
    <p:sldId id="288" r:id="rId16"/>
    <p:sldId id="291" r:id="rId17"/>
    <p:sldId id="292" r:id="rId18"/>
    <p:sldId id="293" r:id="rId19"/>
    <p:sldId id="294" r:id="rId20"/>
    <p:sldId id="303" r:id="rId21"/>
    <p:sldId id="298" r:id="rId22"/>
    <p:sldId id="299" r:id="rId23"/>
    <p:sldId id="300" r:id="rId24"/>
    <p:sldId id="290" r:id="rId25"/>
    <p:sldId id="289" r:id="rId26"/>
    <p:sldId id="296" r:id="rId27"/>
    <p:sldId id="301" r:id="rId28"/>
    <p:sldId id="302" r:id="rId29"/>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8746" autoAdjust="0"/>
  </p:normalViewPr>
  <p:slideViewPr>
    <p:cSldViewPr snapToGrid="0" showGuides="1">
      <p:cViewPr varScale="1">
        <p:scale>
          <a:sx n="75" d="100"/>
          <a:sy n="75" d="100"/>
        </p:scale>
        <p:origin x="-320"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90" d="100"/>
          <a:sy n="90"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F097377B-7A80-4695-9311-7480A96BA5C2}" type="datetime1">
              <a:rPr lang="ru-RU" smtClean="0"/>
              <a:pPr algn="r" rtl="0"/>
              <a:t>01.11.2022</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ru-RU" smtClean="0"/>
              <a:pPr algn="r" rtl="0"/>
              <a:t>‹#›</a:t>
            </a:fld>
            <a:endParaRPr lang="ru-RU"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FAA1E4E1-DF6A-45D0-AB14-6A9A0B144578}" type="datetime1">
              <a:rPr lang="ru-RU" smtClean="0"/>
              <a:pPr/>
              <a:t>01.11.2022</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полнитель заме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6" name="Заполнитель нижне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ru-RU" smtClean="0"/>
              <a:pPr/>
              <a:t>‹#›</a:t>
            </a:fld>
            <a:endParaRPr lang="ru-RU"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096"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37"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01" y="1009651"/>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29"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2302934"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9027569" y="5357593"/>
            <a:ext cx="1618428" cy="365125"/>
          </a:xfrm>
        </p:spPr>
        <p:txBody>
          <a:bodyPr/>
          <a:lstStyle/>
          <a:p>
            <a:fld id="{3C522B8D-815E-429C-9EC2-505CEC215084}" type="datetime1">
              <a:rPr lang="ru-RU" smtClean="0"/>
              <a:pPr/>
              <a:t>01.11.2022</a:t>
            </a:fld>
            <a:endParaRPr lang="ru-RU" dirty="0"/>
          </a:p>
        </p:txBody>
      </p:sp>
      <p:sp>
        <p:nvSpPr>
          <p:cNvPr id="5" name="Footer Placeholder 4"/>
          <p:cNvSpPr>
            <a:spLocks noGrp="1"/>
          </p:cNvSpPr>
          <p:nvPr>
            <p:ph type="ftr" sz="quarter" idx="11"/>
          </p:nvPr>
        </p:nvSpPr>
        <p:spPr>
          <a:xfrm>
            <a:off x="1565393" y="5357593"/>
            <a:ext cx="6713127" cy="365125"/>
          </a:xfrm>
        </p:spPr>
        <p:txBody>
          <a:bodyPr/>
          <a:lstStyle/>
          <a:p>
            <a:pPr rtl="0"/>
            <a:endParaRPr lang="ru-RU" dirty="0"/>
          </a:p>
        </p:txBody>
      </p:sp>
      <p:sp>
        <p:nvSpPr>
          <p:cNvPr id="6" name="Slide Number Placeholder 5"/>
          <p:cNvSpPr>
            <a:spLocks noGrp="1"/>
          </p:cNvSpPr>
          <p:nvPr>
            <p:ph type="sldNum" sz="quarter" idx="12"/>
          </p:nvPr>
        </p:nvSpPr>
        <p:spPr>
          <a:xfrm>
            <a:off x="8285241" y="5357593"/>
            <a:ext cx="738697" cy="365125"/>
          </a:xfrm>
        </p:spPr>
        <p:txBody>
          <a:bodyPr/>
          <a:lstStyle>
            <a:lvl1pPr algn="ctr">
              <a:defRPr/>
            </a:lvl1p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6D72474-459C-42C4-A0ED-A9AD89867D22}" type="datetime1">
              <a:rPr lang="ru-RU" smtClean="0"/>
              <a:pPr/>
              <a:t>01.11.2022</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925691"/>
            <a:ext cx="1907823"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730962" y="1106313"/>
            <a:ext cx="690503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rtl="0"/>
            <a:r>
              <a:rPr lang="ru-RU" smtClean="0"/>
              <a:t>09.10.2016</a:t>
            </a:r>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Титульный слайд с рисунком">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04900" y="2292098"/>
            <a:ext cx="5734051" cy="2219691"/>
          </a:xfrm>
        </p:spPr>
        <p:txBody>
          <a:bodyPr rtlCol="0" anchor="ctr">
            <a:normAutofit/>
          </a:bodyPr>
          <a:lstStyle>
            <a:lvl1pPr algn="l" rtl="0">
              <a:defRPr sz="4400" cap="all" baseline="0"/>
            </a:lvl1pPr>
          </a:lstStyle>
          <a:p>
            <a:pPr rtl="0"/>
            <a:r>
              <a:rPr lang="ru-RU"/>
              <a:t>Образец заголовка</a:t>
            </a:r>
            <a:endParaRPr lang="ru-RU" dirty="0"/>
          </a:p>
        </p:txBody>
      </p:sp>
      <p:sp>
        <p:nvSpPr>
          <p:cNvPr id="3" name="Подзаголовок 2"/>
          <p:cNvSpPr>
            <a:spLocks noGrp="1"/>
          </p:cNvSpPr>
          <p:nvPr>
            <p:ph type="subTitle" idx="1"/>
          </p:nvPr>
        </p:nvSpPr>
        <p:spPr>
          <a:xfrm>
            <a:off x="1104900" y="4511788"/>
            <a:ext cx="573405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ru-RU"/>
              <a:t>Образец подзаголовка</a:t>
            </a:r>
            <a:endParaRPr lang="ru-RU" dirty="0"/>
          </a:p>
        </p:txBody>
      </p:sp>
      <p:sp>
        <p:nvSpPr>
          <p:cNvPr id="11" name="Рисунок 10"/>
          <p:cNvSpPr>
            <a:spLocks noGrp="1"/>
          </p:cNvSpPr>
          <p:nvPr>
            <p:ph type="pic" sz="quarter" idx="13"/>
          </p:nvPr>
        </p:nvSpPr>
        <p:spPr>
          <a:xfrm>
            <a:off x="6981066" y="1310656"/>
            <a:ext cx="5210937" cy="4208604"/>
          </a:xfrm>
          <a:solidFill>
            <a:schemeClr val="tx1">
              <a:lumMod val="20000"/>
              <a:lumOff val="80000"/>
            </a:schemeClr>
          </a:solidFill>
        </p:spPr>
        <p:txBody>
          <a:bodyPr tIns="1005840" rtlCol="0"/>
          <a:lstStyle>
            <a:lvl1pPr marL="0" indent="0" algn="ctr" rtl="0">
              <a:buNone/>
              <a:defRPr/>
            </a:lvl1pPr>
          </a:lstStyle>
          <a:p>
            <a:pPr rtl="0"/>
            <a:r>
              <a:rPr lang="ru-RU"/>
              <a:t>Вставка рисунка</a:t>
            </a:r>
            <a:endParaRPr lang="ru-RU" dirty="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008D2BC5-0E5D-4645-A815-DFCA1A04B5A6}" type="datetime1">
              <a:rPr lang="ru-RU" smtClean="0"/>
              <a:pPr/>
              <a:t>01.11.2022</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26639" y="2239431"/>
            <a:ext cx="8338725"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941690" y="3725335"/>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F3049B1-F681-4AF5-B948-A3B940E9215A}" type="datetime1">
              <a:rPr lang="ru-RU" smtClean="0"/>
              <a:pPr/>
              <a:t>01.11.2022</a:t>
            </a:fld>
            <a:endParaRPr lang="ru-RU" dirty="0"/>
          </a:p>
        </p:txBody>
      </p:sp>
      <p:sp>
        <p:nvSpPr>
          <p:cNvPr id="5" name="Footer Placeholder 4"/>
          <p:cNvSpPr>
            <a:spLocks noGrp="1"/>
          </p:cNvSpPr>
          <p:nvPr>
            <p:ph type="ftr" sz="quarter" idx="11"/>
          </p:nvPr>
        </p:nvSpPr>
        <p:spPr/>
        <p:txBody>
          <a:bodyPr/>
          <a:lstStyle/>
          <a:p>
            <a:pPr rtl="0"/>
            <a:endParaRPr lang="ru-RU" dirty="0"/>
          </a:p>
        </p:txBody>
      </p:sp>
      <p:sp>
        <p:nvSpPr>
          <p:cNvPr id="6" name="Slide Number Placeholder 5"/>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89071334-89C1-48F8-8089-E3D6AA3BB79C}" type="datetime1">
              <a:rPr lang="ru-RU" smtClean="0"/>
              <a:pPr/>
              <a:t>01.11.2022</a:t>
            </a:fld>
            <a:endParaRPr lang="ru-RU" dirty="0"/>
          </a:p>
        </p:txBody>
      </p:sp>
      <p:sp>
        <p:nvSpPr>
          <p:cNvPr id="6" name="Footer Placeholder 5"/>
          <p:cNvSpPr>
            <a:spLocks noGrp="1"/>
          </p:cNvSpPr>
          <p:nvPr>
            <p:ph type="ftr" sz="quarter" idx="11"/>
          </p:nvPr>
        </p:nvSpPr>
        <p:spPr/>
        <p:txBody>
          <a:bodyPr/>
          <a:lstStyle/>
          <a:p>
            <a:pPr rtl="0"/>
            <a:endParaRPr lang="ru-RU" dirty="0"/>
          </a:p>
        </p:txBody>
      </p:sp>
      <p:sp>
        <p:nvSpPr>
          <p:cNvPr id="7" name="Slide Number Placeholder 6"/>
          <p:cNvSpPr>
            <a:spLocks noGrp="1"/>
          </p:cNvSpPr>
          <p:nvPr>
            <p:ph type="sldNum" sz="quarter" idx="12"/>
          </p:nvPr>
        </p:nvSpPr>
        <p:spPr/>
        <p:txBody>
          <a:bodyPr/>
          <a:lstStyle/>
          <a:p>
            <a:pPr rtl="0"/>
            <a:fld id="{0FF54DE5-C571-48E8-A5BC-B369434E2F44}" type="slidenum">
              <a:rPr lang="ru-RU" smtClean="0"/>
              <a:pPr rtl="0"/>
              <a:t>‹#›</a:t>
            </a:fld>
            <a:endParaRPr lang="ru-RU" dirty="0"/>
          </a:p>
        </p:txBody>
      </p:sp>
      <p:sp>
        <p:nvSpPr>
          <p:cNvPr id="9" name="Content Placeholder 8"/>
          <p:cNvSpPr>
            <a:spLocks noGrp="1"/>
          </p:cNvSpPr>
          <p:nvPr>
            <p:ph sz="quarter" idx="13"/>
          </p:nvPr>
        </p:nvSpPr>
        <p:spPr>
          <a:xfrm>
            <a:off x="1731264" y="2121407"/>
            <a:ext cx="42672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2077160"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3FDCDF3F-3D72-4F56-93A1-9DDD55AB6452}" type="datetime1">
              <a:rPr lang="ru-RU" smtClean="0"/>
              <a:pPr/>
              <a:t>01.11.2022</a:t>
            </a:fld>
            <a:endParaRPr lang="ru-RU" dirty="0"/>
          </a:p>
        </p:txBody>
      </p:sp>
      <p:sp>
        <p:nvSpPr>
          <p:cNvPr id="8" name="Footer Placeholder 7"/>
          <p:cNvSpPr>
            <a:spLocks noGrp="1"/>
          </p:cNvSpPr>
          <p:nvPr>
            <p:ph type="ftr" sz="quarter" idx="11"/>
          </p:nvPr>
        </p:nvSpPr>
        <p:spPr/>
        <p:txBody>
          <a:bodyPr/>
          <a:lstStyle/>
          <a:p>
            <a:pPr rtl="0"/>
            <a:endParaRPr lang="ru-RU" dirty="0"/>
          </a:p>
        </p:txBody>
      </p:sp>
      <p:sp>
        <p:nvSpPr>
          <p:cNvPr id="9" name="Slide Number Placeholder 8"/>
          <p:cNvSpPr>
            <a:spLocks noGrp="1"/>
          </p:cNvSpPr>
          <p:nvPr>
            <p:ph type="sldNum" sz="quarter" idx="12"/>
          </p:nvPr>
        </p:nvSpPr>
        <p:spPr/>
        <p:txBody>
          <a:bodyPr/>
          <a:lstStyle/>
          <a:p>
            <a:pPr rtl="0"/>
            <a:fld id="{0FF54DE5-C571-48E8-A5BC-B369434E2F44}" type="slidenum">
              <a:rPr lang="ru-RU" smtClean="0"/>
              <a:pPr rtl="0"/>
              <a:t>‹#›</a:t>
            </a:fld>
            <a:endParaRPr lang="ru-RU" dirty="0"/>
          </a:p>
        </p:txBody>
      </p:sp>
      <p:sp>
        <p:nvSpPr>
          <p:cNvPr id="11" name="Content Placeholder 10"/>
          <p:cNvSpPr>
            <a:spLocks noGrp="1"/>
          </p:cNvSpPr>
          <p:nvPr>
            <p:ph sz="quarter" idx="13"/>
          </p:nvPr>
        </p:nvSpPr>
        <p:spPr>
          <a:xfrm>
            <a:off x="1731264" y="2944368"/>
            <a:ext cx="4303776"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5C11A32-C44A-4E32-8FFB-D057369B4F61}" type="datetime1">
              <a:rPr lang="ru-RU" smtClean="0"/>
              <a:pPr/>
              <a:t>01.11.2022</a:t>
            </a:fld>
            <a:endParaRPr lang="ru-RU" dirty="0"/>
          </a:p>
        </p:txBody>
      </p:sp>
      <p:sp>
        <p:nvSpPr>
          <p:cNvPr id="4" name="Footer Placeholder 3"/>
          <p:cNvSpPr>
            <a:spLocks noGrp="1"/>
          </p:cNvSpPr>
          <p:nvPr>
            <p:ph type="ftr" sz="quarter" idx="11"/>
          </p:nvPr>
        </p:nvSpPr>
        <p:spPr/>
        <p:txBody>
          <a:bodyPr/>
          <a:lstStyle/>
          <a:p>
            <a:pPr rtl="0"/>
            <a:endParaRPr lang="ru-RU" dirty="0"/>
          </a:p>
        </p:txBody>
      </p:sp>
      <p:sp>
        <p:nvSpPr>
          <p:cNvPr id="5" name="Slide Number Placeholder 4"/>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5ECC2E-6DAB-4717-9C53-38589639C202}" type="datetime1">
              <a:rPr lang="ru-RU" smtClean="0"/>
              <a:pPr/>
              <a:t>01.11.2022</a:t>
            </a:fld>
            <a:endParaRPr lang="ru-RU" dirty="0"/>
          </a:p>
        </p:txBody>
      </p:sp>
      <p:sp>
        <p:nvSpPr>
          <p:cNvPr id="3" name="Footer Placeholder 2"/>
          <p:cNvSpPr>
            <a:spLocks noGrp="1"/>
          </p:cNvSpPr>
          <p:nvPr>
            <p:ph type="ftr" sz="quarter" idx="11"/>
          </p:nvPr>
        </p:nvSpPr>
        <p:spPr/>
        <p:txBody>
          <a:bodyPr/>
          <a:lstStyle/>
          <a:p>
            <a:pPr rtl="0"/>
            <a:endParaRPr lang="ru-RU" dirty="0"/>
          </a:p>
        </p:txBody>
      </p:sp>
      <p:sp>
        <p:nvSpPr>
          <p:cNvPr id="4" name="Slide Number Placeholder 3"/>
          <p:cNvSpPr>
            <a:spLocks noGrp="1"/>
          </p:cNvSpPr>
          <p:nvPr>
            <p:ph type="sldNum" sz="quarter" idx="12"/>
          </p:nvPr>
        </p:nvSpPr>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889"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45"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43"/>
            <a:ext cx="4086436"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6472388"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530834"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8455598" y="5885673"/>
            <a:ext cx="1618428" cy="365125"/>
          </a:xfrm>
        </p:spPr>
        <p:txBody>
          <a:bodyPr/>
          <a:lstStyle/>
          <a:p>
            <a:fld id="{2DC0002A-E6EF-4378-B5A3-22E20EA855B1}" type="datetime1">
              <a:rPr lang="ru-RU" smtClean="0"/>
              <a:pPr/>
              <a:t>01.11.2022</a:t>
            </a:fld>
            <a:endParaRPr lang="ru-RU" dirty="0"/>
          </a:p>
        </p:txBody>
      </p:sp>
      <p:sp>
        <p:nvSpPr>
          <p:cNvPr id="6" name="Footer Placeholder 5"/>
          <p:cNvSpPr>
            <a:spLocks noGrp="1"/>
          </p:cNvSpPr>
          <p:nvPr>
            <p:ph type="ftr" sz="quarter" idx="11"/>
          </p:nvPr>
        </p:nvSpPr>
        <p:spPr>
          <a:xfrm rot="-60000">
            <a:off x="1219406" y="5829262"/>
            <a:ext cx="4696809" cy="365125"/>
          </a:xfrm>
        </p:spPr>
        <p:txBody>
          <a:bodyPr/>
          <a:lstStyle/>
          <a:p>
            <a:pPr rtl="0"/>
            <a:endParaRPr lang="ru-RU" dirty="0"/>
          </a:p>
        </p:txBody>
      </p:sp>
      <p:sp>
        <p:nvSpPr>
          <p:cNvPr id="7" name="Slide Number Placeholder 6"/>
          <p:cNvSpPr>
            <a:spLocks noGrp="1"/>
          </p:cNvSpPr>
          <p:nvPr>
            <p:ph type="sldNum" sz="quarter" idx="12"/>
          </p:nvPr>
        </p:nvSpPr>
        <p:spPr>
          <a:xfrm rot="60000">
            <a:off x="10076418" y="5896962"/>
            <a:ext cx="738697" cy="365125"/>
          </a:xfrm>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40"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12"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497"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25"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6531487"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8461249" y="5888738"/>
            <a:ext cx="1618428" cy="365125"/>
          </a:xfrm>
        </p:spPr>
        <p:txBody>
          <a:bodyPr/>
          <a:lstStyle/>
          <a:p>
            <a:fld id="{E80E4BC3-C763-48AA-8280-ACE59646066A}" type="datetime1">
              <a:rPr lang="ru-RU" smtClean="0"/>
              <a:pPr/>
              <a:t>01.11.2022</a:t>
            </a:fld>
            <a:endParaRPr lang="ru-RU" dirty="0"/>
          </a:p>
        </p:txBody>
      </p:sp>
      <p:sp>
        <p:nvSpPr>
          <p:cNvPr id="6" name="Footer Placeholder 5"/>
          <p:cNvSpPr>
            <a:spLocks noGrp="1"/>
          </p:cNvSpPr>
          <p:nvPr>
            <p:ph type="ftr" sz="quarter" idx="11"/>
          </p:nvPr>
        </p:nvSpPr>
        <p:spPr>
          <a:xfrm rot="-60000">
            <a:off x="1219426" y="5831038"/>
            <a:ext cx="4425391" cy="365125"/>
          </a:xfrm>
        </p:spPr>
        <p:txBody>
          <a:bodyPr/>
          <a:lstStyle/>
          <a:p>
            <a:pPr rtl="0"/>
            <a:endParaRPr lang="ru-RU" dirty="0"/>
          </a:p>
        </p:txBody>
      </p:sp>
      <p:sp>
        <p:nvSpPr>
          <p:cNvPr id="7" name="Slide Number Placeholder 6"/>
          <p:cNvSpPr>
            <a:spLocks noGrp="1"/>
          </p:cNvSpPr>
          <p:nvPr>
            <p:ph type="sldNum" sz="quarter" idx="12"/>
          </p:nvPr>
        </p:nvSpPr>
        <p:spPr>
          <a:xfrm rot="60000">
            <a:off x="10082786" y="5900027"/>
            <a:ext cx="738697" cy="365125"/>
          </a:xfrm>
        </p:spPr>
        <p:txBody>
          <a:bodyPr/>
          <a:lstStyle/>
          <a:p>
            <a:pPr rtl="0"/>
            <a:fld id="{0FF54DE5-C571-48E8-A5BC-B369434E2F44}" type="slidenum">
              <a:rPr lang="ru-RU" smtClean="0"/>
              <a:pPr rtl="0"/>
              <a:t>‹#›</a:t>
            </a:fld>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01"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4"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5" cstate="print"/>
          <a:srcRect/>
          <a:stretch>
            <a:fillRect/>
          </a:stretch>
        </p:blipFill>
        <p:spPr bwMode="auto">
          <a:xfrm rot="1435684">
            <a:off x="724989"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5"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31" y="817583"/>
            <a:ext cx="9286993"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950721" y="2119257"/>
            <a:ext cx="8261873"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06118" y="5809153"/>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42E0B6C-3F58-4527-A133-F91FB65EBC2F}" type="datetime1">
              <a:rPr lang="ru-RU" smtClean="0"/>
              <a:pPr/>
              <a:t>01.11.2022</a:t>
            </a:fld>
            <a:endParaRPr lang="ru-RU" dirty="0"/>
          </a:p>
        </p:txBody>
      </p:sp>
      <p:sp>
        <p:nvSpPr>
          <p:cNvPr id="5" name="Footer Placeholder 4"/>
          <p:cNvSpPr>
            <a:spLocks noGrp="1"/>
          </p:cNvSpPr>
          <p:nvPr>
            <p:ph type="ftr" sz="quarter" idx="3"/>
          </p:nvPr>
        </p:nvSpPr>
        <p:spPr>
          <a:xfrm>
            <a:off x="1219202" y="5809153"/>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rtl="0"/>
            <a:endParaRPr lang="ru-RU" dirty="0"/>
          </a:p>
        </p:txBody>
      </p:sp>
      <p:sp>
        <p:nvSpPr>
          <p:cNvPr id="6" name="Slide Number Placeholder 5"/>
          <p:cNvSpPr>
            <a:spLocks noGrp="1"/>
          </p:cNvSpPr>
          <p:nvPr>
            <p:ph type="sldNum" sz="quarter" idx="4"/>
          </p:nvPr>
        </p:nvSpPr>
        <p:spPr>
          <a:xfrm>
            <a:off x="10226937" y="5809153"/>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0FF54DE5-C571-48E8-A5BC-B369434E2F44}"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428263" y="1030149"/>
            <a:ext cx="5764193" cy="2986268"/>
          </a:xfrm>
        </p:spPr>
        <p:txBody>
          <a:bodyPr rtlCol="0" anchor="ctr">
            <a:normAutofit fontScale="90000"/>
          </a:bodyPr>
          <a:lstStyle/>
          <a:p>
            <a:pPr algn="ctr"/>
            <a:r>
              <a:rPr lang="ru-RU" sz="4000" b="1" dirty="0"/>
              <a:t>Алгоритмизация </a:t>
            </a:r>
            <a:br>
              <a:rPr lang="ru-RU" sz="4000" b="1" dirty="0"/>
            </a:br>
            <a:r>
              <a:rPr lang="ru-RU" sz="4000" b="1" dirty="0"/>
              <a:t>и </a:t>
            </a:r>
            <a:br>
              <a:rPr lang="ru-RU" sz="4000" b="1" dirty="0"/>
            </a:br>
            <a:r>
              <a:rPr lang="ru-RU" sz="4000" b="1" dirty="0"/>
              <a:t>программирование</a:t>
            </a:r>
            <a:r>
              <a:rPr lang="ru-RU" sz="4000" b="1" dirty="0" smtClean="0"/>
              <a:t/>
            </a:r>
            <a:br>
              <a:rPr lang="ru-RU" sz="4000" b="1" dirty="0" smtClean="0"/>
            </a:br>
            <a:r>
              <a:rPr lang="ru-RU" b="1" dirty="0" smtClean="0"/>
              <a:t/>
            </a:r>
            <a:br>
              <a:rPr lang="ru-RU" b="1" dirty="0" smtClean="0"/>
            </a:br>
            <a:r>
              <a:rPr lang="ru-RU" sz="1800" b="1" i="1" cap="none" dirty="0" smtClean="0"/>
              <a:t>и.о. доцент кафедры ИС </a:t>
            </a:r>
            <a:br>
              <a:rPr lang="ru-RU" sz="1800" b="1" i="1" cap="none" dirty="0" smtClean="0"/>
            </a:br>
            <a:r>
              <a:rPr lang="ru-RU" sz="1800" b="1" i="1" cap="none" dirty="0" err="1" smtClean="0"/>
              <a:t>Муханова</a:t>
            </a:r>
            <a:r>
              <a:rPr lang="ru-RU" sz="1800" b="1" i="1" cap="none" dirty="0" smtClean="0"/>
              <a:t> А.А</a:t>
            </a:r>
            <a:br>
              <a:rPr lang="ru-RU" sz="1800" b="1" i="1" cap="none" dirty="0" smtClean="0"/>
            </a:br>
            <a:endParaRPr lang="ru-RU" sz="1800" b="1" i="1" dirty="0">
              <a:latin typeface="Times New Roman" panose="02020603050405020304" pitchFamily="18" charset="0"/>
              <a:cs typeface="Times New Roman" panose="02020603050405020304" pitchFamily="18" charset="0"/>
            </a:endParaRPr>
          </a:p>
        </p:txBody>
      </p:sp>
      <p:sp>
        <p:nvSpPr>
          <p:cNvPr id="7" name="Подзаголовок 6"/>
          <p:cNvSpPr>
            <a:spLocks noGrp="1"/>
          </p:cNvSpPr>
          <p:nvPr>
            <p:ph type="subTitle" idx="1"/>
          </p:nvPr>
        </p:nvSpPr>
        <p:spPr>
          <a:xfrm>
            <a:off x="92597" y="5560173"/>
            <a:ext cx="7141579" cy="955565"/>
          </a:xfrm>
        </p:spPr>
        <p:txBody>
          <a:bodyPr rtlCol="0">
            <a:normAutofit/>
          </a:bodyPr>
          <a:lstStyle/>
          <a:p>
            <a:pPr algn="r"/>
            <a:r>
              <a:rPr lang="ru-RU" sz="2800" b="1" i="1" dirty="0" smtClean="0"/>
              <a:t>Лекция №</a:t>
            </a:r>
            <a:r>
              <a:rPr lang="kk-KZ" sz="2800" b="1" i="1" dirty="0"/>
              <a:t>3</a:t>
            </a:r>
            <a:r>
              <a:rPr lang="ru-RU" sz="2800" b="1" i="1" dirty="0" smtClean="0"/>
              <a:t> </a:t>
            </a:r>
            <a:r>
              <a:rPr lang="ru-RU" sz="2400" b="1" dirty="0"/>
              <a:t>Управляющие структуры. </a:t>
            </a:r>
            <a:endParaRPr lang="ru-RU" sz="2800" b="1" i="1" dirty="0"/>
          </a:p>
        </p:txBody>
      </p:sp>
      <p:pic>
        <p:nvPicPr>
          <p:cNvPr id="1026" name="Picture 2" descr="https://www.tempoautomation.com/wp-content/uploads/2018/05/shutterstock_175375409-673x3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4972" y="983848"/>
            <a:ext cx="5177742" cy="4224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7500" lnSpcReduction="20000"/>
          </a:bodyPr>
          <a:lstStyle/>
          <a:p>
            <a:pPr marL="0" indent="360000">
              <a:spcBef>
                <a:spcPts val="0"/>
              </a:spcBef>
              <a:buNone/>
            </a:pPr>
            <a:r>
              <a:rPr lang="ru-RU" dirty="0" smtClean="0"/>
              <a:t>Для простых проверок можно использовать инструкции </a:t>
            </a:r>
            <a:r>
              <a:rPr lang="ru-RU" dirty="0" err="1" smtClean="0"/>
              <a:t>if</a:t>
            </a:r>
            <a:r>
              <a:rPr lang="en-US" dirty="0" smtClean="0"/>
              <a:t> </a:t>
            </a:r>
            <a:r>
              <a:rPr lang="ru-RU" dirty="0" smtClean="0"/>
              <a:t>и </a:t>
            </a:r>
            <a:r>
              <a:rPr lang="ru-RU" dirty="0" err="1" smtClean="0"/>
              <a:t>else</a:t>
            </a:r>
            <a:r>
              <a:rPr lang="ru-RU" dirty="0" smtClean="0"/>
              <a:t>. Например:</a:t>
            </a:r>
          </a:p>
          <a:p>
            <a:pPr marL="0" indent="360000">
              <a:spcBef>
                <a:spcPts val="0"/>
              </a:spcBef>
              <a:buNone/>
            </a:pPr>
            <a:r>
              <a:rPr lang="ru-RU" dirty="0" err="1" smtClean="0"/>
              <a:t>if</a:t>
            </a:r>
            <a:r>
              <a:rPr lang="ru-RU" dirty="0" smtClean="0"/>
              <a:t> </a:t>
            </a:r>
            <a:r>
              <a:rPr lang="ru-RU" dirty="0" err="1" smtClean="0"/>
              <a:t>a</a:t>
            </a:r>
            <a:r>
              <a:rPr lang="ru-RU" dirty="0" smtClean="0"/>
              <a:t> &lt; b:</a:t>
            </a:r>
          </a:p>
          <a:p>
            <a:pPr marL="0" indent="360000">
              <a:spcBef>
                <a:spcPts val="0"/>
              </a:spcBef>
              <a:buNone/>
            </a:pPr>
            <a:r>
              <a:rPr lang="ru-RU" dirty="0" smtClean="0"/>
              <a:t>	</a:t>
            </a:r>
            <a:r>
              <a:rPr lang="ru-RU" dirty="0" err="1" smtClean="0"/>
              <a:t>print</a:t>
            </a:r>
            <a:r>
              <a:rPr lang="ru-RU" dirty="0" smtClean="0"/>
              <a:t> “Компьютер говорит Да”</a:t>
            </a:r>
          </a:p>
          <a:p>
            <a:pPr marL="0" indent="360000">
              <a:spcBef>
                <a:spcPts val="0"/>
              </a:spcBef>
              <a:buNone/>
            </a:pPr>
            <a:r>
              <a:rPr lang="ru-RU" dirty="0" err="1" smtClean="0"/>
              <a:t>else</a:t>
            </a:r>
            <a:r>
              <a:rPr lang="ru-RU" dirty="0" smtClean="0"/>
              <a:t>:</a:t>
            </a:r>
          </a:p>
          <a:p>
            <a:pPr marL="0" indent="360000">
              <a:spcBef>
                <a:spcPts val="0"/>
              </a:spcBef>
              <a:buNone/>
            </a:pPr>
            <a:r>
              <a:rPr lang="ru-RU" dirty="0" smtClean="0"/>
              <a:t>	</a:t>
            </a:r>
            <a:r>
              <a:rPr lang="ru-RU" dirty="0" err="1" smtClean="0"/>
              <a:t>print</a:t>
            </a:r>
            <a:r>
              <a:rPr lang="ru-RU" dirty="0" smtClean="0"/>
              <a:t> “Компьютер говорит Нет”</a:t>
            </a:r>
          </a:p>
          <a:p>
            <a:pPr marL="0" indent="360000">
              <a:spcBef>
                <a:spcPts val="0"/>
              </a:spcBef>
              <a:buNone/>
            </a:pPr>
            <a:endParaRPr lang="en-US" dirty="0" smtClean="0"/>
          </a:p>
          <a:p>
            <a:pPr marL="0" indent="360000">
              <a:spcBef>
                <a:spcPts val="0"/>
              </a:spcBef>
              <a:buNone/>
            </a:pPr>
            <a:r>
              <a:rPr lang="ru-RU" dirty="0" smtClean="0"/>
              <a:t>Тела инструкций </a:t>
            </a:r>
            <a:r>
              <a:rPr lang="ru-RU" dirty="0" err="1" smtClean="0"/>
              <a:t>if</a:t>
            </a:r>
            <a:r>
              <a:rPr lang="en-US" dirty="0" smtClean="0"/>
              <a:t> </a:t>
            </a:r>
            <a:r>
              <a:rPr lang="ru-RU" dirty="0" smtClean="0"/>
              <a:t>и </a:t>
            </a:r>
            <a:r>
              <a:rPr lang="ru-RU" dirty="0" err="1" smtClean="0"/>
              <a:t>else</a:t>
            </a:r>
            <a:r>
              <a:rPr lang="en-US" dirty="0" smtClean="0"/>
              <a:t> </a:t>
            </a:r>
            <a:r>
              <a:rPr lang="ru-RU" dirty="0" smtClean="0"/>
              <a:t>отделяются отступами. Инструкция </a:t>
            </a:r>
            <a:r>
              <a:rPr lang="ru-RU" dirty="0" err="1" smtClean="0"/>
              <a:t>else</a:t>
            </a:r>
            <a:r>
              <a:rPr lang="en-US" dirty="0" smtClean="0"/>
              <a:t> </a:t>
            </a:r>
            <a:r>
              <a:rPr lang="ru-RU" dirty="0" smtClean="0"/>
              <a:t>является необязательной.</a:t>
            </a:r>
          </a:p>
          <a:p>
            <a:pPr marL="0" indent="360000">
              <a:spcBef>
                <a:spcPts val="0"/>
              </a:spcBef>
              <a:buNone/>
            </a:pPr>
            <a:r>
              <a:rPr lang="ru-RU" dirty="0" smtClean="0"/>
              <a:t>Чтобы создать пустое тело, не выполняющее никаких действий, можно использовать инструкцию </a:t>
            </a:r>
            <a:r>
              <a:rPr lang="ru-RU" b="1" dirty="0" err="1" smtClean="0"/>
              <a:t>pass</a:t>
            </a:r>
            <a:r>
              <a:rPr lang="ru-RU" dirty="0" smtClean="0"/>
              <a:t>, как показано ниже:</a:t>
            </a:r>
          </a:p>
          <a:p>
            <a:pPr marL="0" indent="360000">
              <a:spcBef>
                <a:spcPts val="0"/>
              </a:spcBef>
              <a:buNone/>
            </a:pPr>
            <a:r>
              <a:rPr lang="ru-RU" dirty="0" err="1" smtClean="0"/>
              <a:t>if</a:t>
            </a:r>
            <a:r>
              <a:rPr lang="ru-RU" dirty="0" smtClean="0"/>
              <a:t> </a:t>
            </a:r>
            <a:r>
              <a:rPr lang="ru-RU" dirty="0" err="1" smtClean="0"/>
              <a:t>a</a:t>
            </a:r>
            <a:r>
              <a:rPr lang="ru-RU" dirty="0" smtClean="0"/>
              <a:t> &lt; b:</a:t>
            </a:r>
          </a:p>
          <a:p>
            <a:pPr marL="0" indent="360000">
              <a:spcBef>
                <a:spcPts val="0"/>
              </a:spcBef>
              <a:buNone/>
            </a:pPr>
            <a:r>
              <a:rPr lang="ru-RU" dirty="0" smtClean="0"/>
              <a:t>	</a:t>
            </a:r>
            <a:r>
              <a:rPr lang="ru-RU" dirty="0" err="1" smtClean="0"/>
              <a:t>pass</a:t>
            </a:r>
            <a:r>
              <a:rPr lang="ru-RU" dirty="0" smtClean="0"/>
              <a:t> # Не выполняет никаких действий</a:t>
            </a:r>
          </a:p>
          <a:p>
            <a:pPr marL="0" indent="360000">
              <a:spcBef>
                <a:spcPts val="0"/>
              </a:spcBef>
              <a:buNone/>
            </a:pPr>
            <a:r>
              <a:rPr lang="ru-RU" dirty="0" err="1" smtClean="0"/>
              <a:t>else</a:t>
            </a:r>
            <a:r>
              <a:rPr lang="ru-RU" dirty="0" smtClean="0"/>
              <a:t>:</a:t>
            </a:r>
          </a:p>
          <a:p>
            <a:pPr marL="0" indent="360000">
              <a:spcBef>
                <a:spcPts val="0"/>
              </a:spcBef>
              <a:buNone/>
            </a:pPr>
            <a:r>
              <a:rPr lang="ru-RU" dirty="0" smtClean="0"/>
              <a:t>	</a:t>
            </a:r>
            <a:r>
              <a:rPr lang="ru-RU" dirty="0" err="1" smtClean="0"/>
              <a:t>print</a:t>
            </a:r>
            <a:r>
              <a:rPr lang="ru-RU" dirty="0" smtClean="0"/>
              <a:t> “Компьютер говорит Нет”</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Булевы выражения</a:t>
            </a:r>
            <a:endParaRPr lang="ru-RU" dirty="0"/>
          </a:p>
        </p:txBody>
      </p:sp>
      <p:sp>
        <p:nvSpPr>
          <p:cNvPr id="3" name="Содержимое 2"/>
          <p:cNvSpPr>
            <a:spLocks noGrp="1"/>
          </p:cNvSpPr>
          <p:nvPr>
            <p:ph idx="1"/>
          </p:nvPr>
        </p:nvSpPr>
        <p:spPr>
          <a:xfrm>
            <a:off x="1811825" y="2072959"/>
            <a:ext cx="8261873" cy="3603812"/>
          </a:xfrm>
        </p:spPr>
        <p:txBody>
          <a:bodyPr>
            <a:normAutofit fontScale="85000" lnSpcReduction="20000"/>
          </a:bodyPr>
          <a:lstStyle/>
          <a:p>
            <a:pPr algn="just">
              <a:buNone/>
            </a:pPr>
            <a:r>
              <a:rPr lang="ru-RU" dirty="0" smtClean="0"/>
              <a:t>		Имеется возможность формировать булевы выражения с использованием  ключевых слов </a:t>
            </a:r>
            <a:r>
              <a:rPr lang="ru-RU" b="1" dirty="0" err="1" smtClean="0"/>
              <a:t>or</a:t>
            </a:r>
            <a:r>
              <a:rPr lang="ru-RU" b="1" dirty="0" smtClean="0"/>
              <a:t>, </a:t>
            </a:r>
            <a:r>
              <a:rPr lang="ru-RU" b="1" dirty="0" err="1" smtClean="0"/>
              <a:t>and</a:t>
            </a:r>
            <a:r>
              <a:rPr lang="ru-RU" b="1" dirty="0" smtClean="0"/>
              <a:t> и </a:t>
            </a:r>
            <a:r>
              <a:rPr lang="ru-RU" b="1" dirty="0" err="1" smtClean="0"/>
              <a:t>not</a:t>
            </a:r>
            <a:r>
              <a:rPr lang="ru-RU" dirty="0" smtClean="0"/>
              <a:t>:</a:t>
            </a:r>
          </a:p>
          <a:p>
            <a:pPr>
              <a:buNone/>
            </a:pPr>
            <a:r>
              <a:rPr lang="ru-RU" dirty="0" err="1" smtClean="0"/>
              <a:t>if</a:t>
            </a:r>
            <a:r>
              <a:rPr lang="ru-RU" dirty="0" smtClean="0"/>
              <a:t> </a:t>
            </a:r>
            <a:r>
              <a:rPr lang="ru-RU" dirty="0" err="1" smtClean="0"/>
              <a:t>product</a:t>
            </a:r>
            <a:r>
              <a:rPr lang="ru-RU" dirty="0" smtClean="0"/>
              <a:t> == “игра” </a:t>
            </a:r>
            <a:r>
              <a:rPr lang="ru-RU" dirty="0" err="1" smtClean="0"/>
              <a:t>and</a:t>
            </a:r>
            <a:r>
              <a:rPr lang="ru-RU" dirty="0" smtClean="0"/>
              <a:t> </a:t>
            </a:r>
            <a:r>
              <a:rPr lang="ru-RU" dirty="0" err="1" smtClean="0"/>
              <a:t>type</a:t>
            </a:r>
            <a:r>
              <a:rPr lang="ru-RU" dirty="0" smtClean="0"/>
              <a:t> == “про пиратов” \</a:t>
            </a:r>
          </a:p>
          <a:p>
            <a:pPr>
              <a:buNone/>
            </a:pPr>
            <a:r>
              <a:rPr lang="en-US" dirty="0" smtClean="0"/>
              <a:t>					</a:t>
            </a:r>
            <a:r>
              <a:rPr lang="ru-RU" dirty="0" err="1" smtClean="0"/>
              <a:t>and</a:t>
            </a:r>
            <a:r>
              <a:rPr lang="ru-RU" dirty="0" smtClean="0"/>
              <a:t> </a:t>
            </a:r>
            <a:r>
              <a:rPr lang="ru-RU" dirty="0" err="1" smtClean="0"/>
              <a:t>not</a:t>
            </a:r>
            <a:r>
              <a:rPr lang="ru-RU" dirty="0" smtClean="0"/>
              <a:t> (</a:t>
            </a:r>
            <a:r>
              <a:rPr lang="ru-RU" dirty="0" err="1" smtClean="0"/>
              <a:t>age</a:t>
            </a:r>
            <a:r>
              <a:rPr lang="ru-RU" dirty="0" smtClean="0"/>
              <a:t> &lt; 4 </a:t>
            </a:r>
            <a:r>
              <a:rPr lang="ru-RU" dirty="0" err="1" smtClean="0"/>
              <a:t>or</a:t>
            </a:r>
            <a:r>
              <a:rPr lang="ru-RU" dirty="0" smtClean="0"/>
              <a:t> </a:t>
            </a:r>
            <a:r>
              <a:rPr lang="ru-RU" dirty="0" err="1" smtClean="0"/>
              <a:t>age</a:t>
            </a:r>
            <a:r>
              <a:rPr lang="ru-RU" dirty="0" smtClean="0"/>
              <a:t> &gt; 8):</a:t>
            </a:r>
          </a:p>
          <a:p>
            <a:pPr>
              <a:buNone/>
            </a:pPr>
            <a:r>
              <a:rPr lang="ru-RU" dirty="0" smtClean="0"/>
              <a:t>	</a:t>
            </a:r>
            <a:r>
              <a:rPr lang="ru-RU" dirty="0" err="1" smtClean="0"/>
              <a:t>print</a:t>
            </a:r>
            <a:r>
              <a:rPr lang="ru-RU" dirty="0" smtClean="0"/>
              <a:t> “Я беру это!”</a:t>
            </a:r>
          </a:p>
          <a:p>
            <a:pPr>
              <a:buNone/>
            </a:pPr>
            <a:endParaRPr lang="ru-RU" sz="2000" b="1" dirty="0" smtClean="0"/>
          </a:p>
          <a:p>
            <a:pPr>
              <a:buNone/>
            </a:pPr>
            <a:r>
              <a:rPr lang="ru-RU" sz="2000" b="1" dirty="0" smtClean="0"/>
              <a:t>Примечание</a:t>
            </a:r>
          </a:p>
          <a:p>
            <a:pPr algn="just">
              <a:buNone/>
            </a:pPr>
            <a:r>
              <a:rPr lang="ru-RU" sz="2000" dirty="0" smtClean="0"/>
              <a:t>		При выполнении сложных проверок строка программного кода может оказаться достаточно длинной. Чтобы повысить удобочитаемость, инструкцию можно перенести на следующую строку, добавив символ обратного </a:t>
            </a:r>
            <a:r>
              <a:rPr lang="ru-RU" sz="2000" dirty="0" err="1" smtClean="0"/>
              <a:t>слэша</a:t>
            </a:r>
            <a:r>
              <a:rPr lang="ru-RU" sz="2000" dirty="0" smtClean="0"/>
              <a:t> (\) в конце строки, как показано выше. В этом случае обычные правила оформления отступов к следующей строке не применяются, поэтому вы можете форматировать строки, продолжающие инструкцию, как угодно.</a:t>
            </a:r>
            <a:endParaRPr lang="ru-RU"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0031" y="817583"/>
            <a:ext cx="9286993" cy="1011217"/>
          </a:xfrm>
        </p:spPr>
        <p:txBody>
          <a:bodyPr>
            <a:noAutofit/>
          </a:bodyPr>
          <a:lstStyle/>
          <a:p>
            <a:r>
              <a:rPr lang="ru-RU" sz="2400" dirty="0" smtClean="0"/>
              <a:t>Для  определения  истинности  используются </a:t>
            </a:r>
            <a:br>
              <a:rPr lang="ru-RU" sz="2400" dirty="0" smtClean="0"/>
            </a:br>
            <a:r>
              <a:rPr lang="ru-RU" sz="2400" dirty="0" smtClean="0"/>
              <a:t> значения </a:t>
            </a:r>
            <a:r>
              <a:rPr lang="ru-RU" sz="2400" dirty="0" err="1" smtClean="0"/>
              <a:t>True</a:t>
            </a:r>
            <a:r>
              <a:rPr lang="ru-RU" sz="2400" dirty="0" smtClean="0"/>
              <a:t> и  </a:t>
            </a:r>
            <a:r>
              <a:rPr lang="ru-RU" sz="2400" dirty="0" err="1" smtClean="0"/>
              <a:t>False</a:t>
            </a:r>
            <a:r>
              <a:rPr lang="ru-RU" sz="2400" dirty="0" smtClean="0"/>
              <a:t> типа </a:t>
            </a:r>
            <a:r>
              <a:rPr lang="ru-RU" sz="2400" dirty="0" err="1" smtClean="0"/>
              <a:t>Boolean</a:t>
            </a:r>
            <a:r>
              <a:rPr lang="ru-RU" sz="2400" dirty="0" smtClean="0"/>
              <a:t>. </a:t>
            </a:r>
            <a:br>
              <a:rPr lang="ru-RU" sz="2400" dirty="0" smtClean="0"/>
            </a:br>
            <a:endParaRPr lang="ru-RU" sz="2400" dirty="0"/>
          </a:p>
        </p:txBody>
      </p:sp>
      <p:sp>
        <p:nvSpPr>
          <p:cNvPr id="3" name="Содержимое 2"/>
          <p:cNvSpPr>
            <a:spLocks noGrp="1"/>
          </p:cNvSpPr>
          <p:nvPr>
            <p:ph idx="1"/>
          </p:nvPr>
        </p:nvSpPr>
        <p:spPr/>
        <p:txBody>
          <a:bodyPr>
            <a:normAutofit fontScale="77500" lnSpcReduction="20000"/>
          </a:bodyPr>
          <a:lstStyle/>
          <a:p>
            <a:pPr>
              <a:buNone/>
            </a:pPr>
            <a:r>
              <a:rPr lang="ru-RU" dirty="0" smtClean="0"/>
              <a:t>Например:</a:t>
            </a:r>
          </a:p>
          <a:p>
            <a:pPr>
              <a:buNone/>
            </a:pPr>
            <a:r>
              <a:rPr lang="ru-RU" dirty="0" err="1" smtClean="0"/>
              <a:t>if</a:t>
            </a:r>
            <a:r>
              <a:rPr lang="ru-RU" dirty="0" smtClean="0"/>
              <a:t> ‘</a:t>
            </a:r>
            <a:r>
              <a:rPr lang="ru-RU" dirty="0" err="1" smtClean="0"/>
              <a:t>spam</a:t>
            </a:r>
            <a:r>
              <a:rPr lang="ru-RU" dirty="0" smtClean="0"/>
              <a:t>’ </a:t>
            </a:r>
            <a:r>
              <a:rPr lang="ru-RU" dirty="0" err="1" smtClean="0"/>
              <a:t>in</a:t>
            </a:r>
            <a:r>
              <a:rPr lang="ru-RU" dirty="0" smtClean="0"/>
              <a:t> s:</a:t>
            </a:r>
          </a:p>
          <a:p>
            <a:pPr>
              <a:buNone/>
            </a:pPr>
            <a:r>
              <a:rPr lang="ru-RU" dirty="0" smtClean="0"/>
              <a:t>	</a:t>
            </a:r>
            <a:r>
              <a:rPr lang="ru-RU" dirty="0" err="1" smtClean="0"/>
              <a:t>has_spam</a:t>
            </a:r>
            <a:r>
              <a:rPr lang="ru-RU" dirty="0" smtClean="0"/>
              <a:t> = </a:t>
            </a:r>
            <a:r>
              <a:rPr lang="ru-RU" dirty="0" err="1" smtClean="0"/>
              <a:t>True</a:t>
            </a:r>
            <a:endParaRPr lang="ru-RU" dirty="0" smtClean="0"/>
          </a:p>
          <a:p>
            <a:pPr>
              <a:buNone/>
            </a:pPr>
            <a:r>
              <a:rPr lang="ru-RU" dirty="0" err="1" smtClean="0"/>
              <a:t>else</a:t>
            </a:r>
            <a:r>
              <a:rPr lang="ru-RU" dirty="0" smtClean="0"/>
              <a:t>:</a:t>
            </a:r>
          </a:p>
          <a:p>
            <a:pPr>
              <a:buNone/>
            </a:pPr>
            <a:r>
              <a:rPr lang="ru-RU" dirty="0" smtClean="0"/>
              <a:t>	</a:t>
            </a:r>
            <a:r>
              <a:rPr lang="ru-RU" dirty="0" err="1" smtClean="0"/>
              <a:t>has_spam</a:t>
            </a:r>
            <a:r>
              <a:rPr lang="ru-RU" dirty="0" smtClean="0"/>
              <a:t> = </a:t>
            </a:r>
            <a:r>
              <a:rPr lang="ru-RU" dirty="0" err="1" smtClean="0"/>
              <a:t>False</a:t>
            </a:r>
            <a:endParaRPr lang="ru-RU" dirty="0" smtClean="0"/>
          </a:p>
          <a:p>
            <a:pPr>
              <a:buNone/>
            </a:pPr>
            <a:endParaRPr lang="ru-RU" dirty="0" smtClean="0"/>
          </a:p>
          <a:p>
            <a:pPr algn="just">
              <a:buNone/>
            </a:pPr>
            <a:r>
              <a:rPr lang="ru-RU" dirty="0" smtClean="0"/>
              <a:t>		Все операторы отношений, такие как &lt;и &gt;, возвращают </a:t>
            </a:r>
            <a:r>
              <a:rPr lang="ru-RU" dirty="0" err="1" smtClean="0"/>
              <a:t>True</a:t>
            </a:r>
            <a:r>
              <a:rPr lang="ru-RU" dirty="0" smtClean="0"/>
              <a:t> или </a:t>
            </a:r>
            <a:r>
              <a:rPr lang="ru-RU" dirty="0" err="1" smtClean="0"/>
              <a:t>False</a:t>
            </a:r>
            <a:r>
              <a:rPr lang="ru-RU" dirty="0" smtClean="0"/>
              <a:t>. Оператор </a:t>
            </a:r>
            <a:r>
              <a:rPr lang="ru-RU" dirty="0" err="1" smtClean="0"/>
              <a:t>in</a:t>
            </a:r>
            <a:r>
              <a:rPr lang="ru-RU" dirty="0" smtClean="0"/>
              <a:t>, задействованный в предыдущем примере, часто используется для проверки вхождения некоторого значения в другой объект, такой как строка, список или словарь. Он также возвращает значение </a:t>
            </a:r>
            <a:r>
              <a:rPr lang="ru-RU" dirty="0" err="1" smtClean="0"/>
              <a:t>True</a:t>
            </a:r>
            <a:r>
              <a:rPr lang="ru-RU" dirty="0" smtClean="0"/>
              <a:t> или </a:t>
            </a:r>
            <a:r>
              <a:rPr lang="ru-RU" dirty="0" err="1" smtClean="0"/>
              <a:t>False</a:t>
            </a:r>
            <a:r>
              <a:rPr lang="ru-RU" dirty="0" smtClean="0"/>
              <a:t>, благодаря чему предыдущий пример можно упростить, как показано ниже:</a:t>
            </a:r>
          </a:p>
          <a:p>
            <a:pPr>
              <a:buNone/>
            </a:pPr>
            <a:r>
              <a:rPr lang="ru-RU" dirty="0" err="1" smtClean="0"/>
              <a:t>has_spam</a:t>
            </a:r>
            <a:r>
              <a:rPr lang="ru-RU" dirty="0" smtClean="0"/>
              <a:t> = ‘</a:t>
            </a:r>
            <a:r>
              <a:rPr lang="ru-RU" dirty="0" err="1" smtClean="0"/>
              <a:t>spam</a:t>
            </a:r>
            <a:r>
              <a:rPr lang="ru-RU" dirty="0" smtClean="0"/>
              <a:t>’ </a:t>
            </a:r>
            <a:r>
              <a:rPr lang="ru-RU" dirty="0" err="1" smtClean="0"/>
              <a:t>in</a:t>
            </a:r>
            <a:r>
              <a:rPr lang="ru-RU" dirty="0" smtClean="0"/>
              <a:t> </a:t>
            </a:r>
            <a:r>
              <a:rPr lang="ru-RU" dirty="0" err="1" smtClean="0"/>
              <a:t>s</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Множественное ветвление</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85000" lnSpcReduction="20000"/>
          </a:bodyPr>
          <a:lstStyle/>
          <a:p>
            <a:pPr indent="432000" algn="just">
              <a:spcBef>
                <a:spcPts val="0"/>
              </a:spcBef>
              <a:buNone/>
            </a:pPr>
            <a:r>
              <a:rPr lang="ru-RU" dirty="0" smtClean="0"/>
              <a:t>Логика выполняющейся программы может быть сложнее, чем выбор одной из двух ветвей. Например, в зависимости от значения той или иной переменной, может выполняться одна из трех (или более) ветвей программы.</a:t>
            </a:r>
          </a:p>
          <a:p>
            <a:pPr indent="432000" algn="just">
              <a:spcBef>
                <a:spcPts val="0"/>
              </a:spcBef>
              <a:buNone/>
            </a:pPr>
            <a:r>
              <a:rPr lang="ru-RU" dirty="0" smtClean="0"/>
              <a:t> </a:t>
            </a:r>
          </a:p>
          <a:p>
            <a:pPr indent="432000" algn="just">
              <a:spcBef>
                <a:spcPts val="0"/>
              </a:spcBef>
              <a:buNone/>
            </a:pPr>
            <a:r>
              <a:rPr lang="ru-RU" dirty="0" smtClean="0"/>
              <a:t>Как организовать такое множественное ветвление? Наверное, можно использовать несколько инструкций </a:t>
            </a:r>
            <a:r>
              <a:rPr lang="ru-RU" b="1" dirty="0" err="1" smtClean="0"/>
              <a:t>if</a:t>
            </a:r>
            <a:r>
              <a:rPr lang="ru-RU" dirty="0" smtClean="0"/>
              <a:t>: сначала проверяется условное выражение в первой инструкции </a:t>
            </a:r>
            <a:r>
              <a:rPr lang="ru-RU" b="1" dirty="0" err="1" smtClean="0"/>
              <a:t>if</a:t>
            </a:r>
            <a:r>
              <a:rPr lang="ru-RU" dirty="0" smtClean="0"/>
              <a:t> (если оно возвращает истину, то будет выполняться вложенный в нее блок кода), затем во второй инструкции </a:t>
            </a:r>
            <a:r>
              <a:rPr lang="ru-RU" b="1" dirty="0" err="1" smtClean="0"/>
              <a:t>if</a:t>
            </a:r>
            <a:r>
              <a:rPr lang="ru-RU" dirty="0" smtClean="0"/>
              <a:t> и т.д. Однако при таком подходе проверка последующих инструкций будет продолжаться даже тогда, когда первое условие было истинным, и блок кода при данной ветке был выполнен. Проверка последующих условий может оказаться бессмысленной.</a:t>
            </a:r>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85000" lnSpcReduction="20000"/>
          </a:bodyPr>
          <a:lstStyle/>
          <a:p>
            <a:pPr indent="432000" algn="just">
              <a:spcBef>
                <a:spcPts val="0"/>
              </a:spcBef>
              <a:buNone/>
            </a:pPr>
            <a:r>
              <a:rPr lang="ru-RU" dirty="0" smtClean="0"/>
              <a:t>Обычно такую проблему можно решить с помощью вложенных конструкций </a:t>
            </a:r>
            <a:r>
              <a:rPr lang="ru-RU" b="1" dirty="0" err="1" smtClean="0"/>
              <a:t>if-else</a:t>
            </a:r>
            <a:r>
              <a:rPr lang="ru-RU" dirty="0" smtClean="0"/>
              <a:t>. Однако при этом часто появляется проблема правильной трактовки кода: непонятно, к какому </a:t>
            </a:r>
            <a:r>
              <a:rPr lang="ru-RU" b="1" dirty="0" err="1" smtClean="0"/>
              <a:t>if</a:t>
            </a:r>
            <a:r>
              <a:rPr lang="ru-RU" dirty="0" smtClean="0"/>
              <a:t> относится </a:t>
            </a:r>
            <a:r>
              <a:rPr lang="ru-RU" b="1" dirty="0" err="1" smtClean="0"/>
              <a:t>else</a:t>
            </a:r>
            <a:r>
              <a:rPr lang="ru-RU" dirty="0" smtClean="0"/>
              <a:t> (хотя в </a:t>
            </a:r>
            <a:r>
              <a:rPr lang="ru-RU" dirty="0" err="1" smtClean="0"/>
              <a:t>Python</a:t>
            </a:r>
            <a:r>
              <a:rPr lang="ru-RU" dirty="0" smtClean="0"/>
              <a:t> такая путаница не возможна из-за обязательных отступов).</a:t>
            </a:r>
          </a:p>
          <a:p>
            <a:pPr indent="432000" algn="just">
              <a:spcBef>
                <a:spcPts val="0"/>
              </a:spcBef>
              <a:buNone/>
            </a:pPr>
            <a:r>
              <a:rPr lang="ru-RU" dirty="0" smtClean="0"/>
              <a:t> </a:t>
            </a:r>
          </a:p>
          <a:p>
            <a:pPr lvl="0" indent="432000" algn="just">
              <a:spcBef>
                <a:spcPts val="0"/>
              </a:spcBef>
              <a:buNone/>
            </a:pPr>
            <a:r>
              <a:rPr lang="ru-RU" dirty="0" smtClean="0"/>
              <a:t>С другой стороны, в ряде языков программирования, в том числе и </a:t>
            </a:r>
            <a:r>
              <a:rPr lang="ru-RU" dirty="0" err="1" smtClean="0"/>
              <a:t>Python</a:t>
            </a:r>
            <a:r>
              <a:rPr lang="ru-RU" dirty="0" smtClean="0"/>
              <a:t>, предусмотрено специальное расширение инструкции </a:t>
            </a:r>
            <a:r>
              <a:rPr lang="ru-RU" b="1" dirty="0" err="1" smtClean="0"/>
              <a:t>if</a:t>
            </a:r>
            <a:r>
              <a:rPr lang="ru-RU" dirty="0" smtClean="0"/>
              <a:t>, позволяющее направить поток выполнения программы по одной из множества ветвей. Данная расширенная инструкция, помимо необязательной части </a:t>
            </a:r>
            <a:r>
              <a:rPr lang="ru-RU" b="1" dirty="0" err="1" smtClean="0"/>
              <a:t>else</a:t>
            </a:r>
            <a:r>
              <a:rPr lang="ru-RU" dirty="0" smtClean="0"/>
              <a:t>, содержит ряд ветвей </a:t>
            </a:r>
            <a:r>
              <a:rPr lang="ru-RU" b="1" dirty="0" err="1" smtClean="0"/>
              <a:t>elif</a:t>
            </a:r>
            <a:r>
              <a:rPr lang="ru-RU" dirty="0" smtClean="0"/>
              <a:t> (сокращение от "</a:t>
            </a:r>
            <a:r>
              <a:rPr lang="ru-RU" dirty="0" err="1" smtClean="0"/>
              <a:t>else</a:t>
            </a:r>
            <a:r>
              <a:rPr lang="ru-RU" dirty="0" smtClean="0"/>
              <a:t> </a:t>
            </a:r>
            <a:r>
              <a:rPr lang="ru-RU" dirty="0" err="1" smtClean="0"/>
              <a:t>if</a:t>
            </a:r>
            <a:r>
              <a:rPr lang="ru-RU" dirty="0" smtClean="0"/>
              <a:t>" - "еще если") и выглядит примерно так, как показано на блок-схеме. Частей </a:t>
            </a:r>
            <a:r>
              <a:rPr lang="ru-RU" b="1" dirty="0" err="1" smtClean="0"/>
              <a:t>elif</a:t>
            </a:r>
            <a:r>
              <a:rPr lang="ru-RU" dirty="0" smtClean="0"/>
              <a:t> может быть сколь угодно много (в пределах разумного, конечно).</a:t>
            </a:r>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a:xfrm>
            <a:off x="1628604" y="2188673"/>
            <a:ext cx="3987092" cy="3603812"/>
          </a:xfrm>
        </p:spPr>
        <p:txBody>
          <a:bodyPr>
            <a:normAutofit fontScale="85000" lnSpcReduction="20000"/>
          </a:bodyPr>
          <a:lstStyle/>
          <a:p>
            <a:pPr lvl="0" algn="just"/>
            <a:r>
              <a:rPr lang="ru-RU" dirty="0" smtClean="0"/>
              <a:t>отличии от использования множества одиночных инструкций </a:t>
            </a:r>
            <a:r>
              <a:rPr lang="ru-RU" b="1" dirty="0" err="1" smtClean="0"/>
              <a:t>if</a:t>
            </a:r>
            <a:r>
              <a:rPr lang="ru-RU" dirty="0" smtClean="0"/>
              <a:t>, инструкция </a:t>
            </a:r>
            <a:r>
              <a:rPr lang="ru-RU" b="1" dirty="0" err="1" smtClean="0"/>
              <a:t>if-elif-else</a:t>
            </a:r>
            <a:r>
              <a:rPr lang="ru-RU" b="1" dirty="0" smtClean="0"/>
              <a:t> </a:t>
            </a:r>
            <a:r>
              <a:rPr lang="ru-RU" dirty="0" smtClean="0"/>
              <a:t>прекращает просмотр последующих ветвей, как только логическое выражение в текущей ветке вернет </a:t>
            </a:r>
            <a:r>
              <a:rPr lang="ru-RU" b="1" dirty="0" err="1" smtClean="0"/>
              <a:t>true</a:t>
            </a:r>
            <a:r>
              <a:rPr lang="ru-RU" dirty="0" smtClean="0"/>
              <a:t>. Например, если выражение при </a:t>
            </a:r>
            <a:r>
              <a:rPr lang="ru-RU" b="1" dirty="0" err="1" smtClean="0"/>
              <a:t>if</a:t>
            </a:r>
            <a:r>
              <a:rPr lang="ru-RU" dirty="0" smtClean="0"/>
              <a:t> (первая ветка) будет истинным, то после выполнения вложенного блока выражений, программа вернется в основную ветку.</a:t>
            </a:r>
          </a:p>
          <a:p>
            <a:endParaRPr lang="ru-RU" dirty="0"/>
          </a:p>
        </p:txBody>
      </p:sp>
      <p:pic>
        <p:nvPicPr>
          <p:cNvPr id="1026" name="Picture 10"/>
          <p:cNvPicPr>
            <a:picLocks noChangeAspect="1" noChangeArrowheads="1"/>
          </p:cNvPicPr>
          <p:nvPr/>
        </p:nvPicPr>
        <p:blipFill>
          <a:blip r:embed="rId2"/>
          <a:srcRect/>
          <a:stretch>
            <a:fillRect/>
          </a:stretch>
        </p:blipFill>
        <p:spPr bwMode="auto">
          <a:xfrm>
            <a:off x="6085671" y="822727"/>
            <a:ext cx="4725083" cy="511758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Примеры </a:t>
            </a:r>
            <a:r>
              <a:rPr lang="ru-RU" sz="2400" dirty="0" err="1" smtClean="0"/>
              <a:t>скриптов</a:t>
            </a:r>
            <a:r>
              <a:rPr lang="ru-RU" sz="2400" dirty="0" smtClean="0"/>
              <a:t> с использованием инструкции</a:t>
            </a:r>
            <a:br>
              <a:rPr lang="ru-RU" sz="2400" dirty="0" smtClean="0"/>
            </a:br>
            <a:r>
              <a:rPr lang="ru-RU" sz="2400" dirty="0" smtClean="0"/>
              <a:t> </a:t>
            </a:r>
            <a:r>
              <a:rPr lang="ru-RU" sz="2400" b="1" dirty="0" err="1" smtClean="0"/>
              <a:t>if-elif-else</a:t>
            </a:r>
            <a:r>
              <a:rPr lang="ru-RU" sz="2400" dirty="0" smtClean="0"/>
              <a:t> на языке программирования </a:t>
            </a:r>
            <a:r>
              <a:rPr lang="ru-RU" sz="2400" dirty="0" err="1" smtClean="0"/>
              <a:t>Python</a:t>
            </a:r>
            <a:r>
              <a:rPr lang="ru-RU" sz="2400" dirty="0" smtClean="0"/>
              <a:t>:</a:t>
            </a:r>
            <a:br>
              <a:rPr lang="ru-RU" sz="2400" dirty="0" smtClean="0"/>
            </a:br>
            <a:endParaRPr lang="ru-RU" sz="2400" dirty="0"/>
          </a:p>
        </p:txBody>
      </p:sp>
      <p:sp>
        <p:nvSpPr>
          <p:cNvPr id="3" name="Содержимое 2"/>
          <p:cNvSpPr>
            <a:spLocks noGrp="1"/>
          </p:cNvSpPr>
          <p:nvPr>
            <p:ph idx="1"/>
          </p:nvPr>
        </p:nvSpPr>
        <p:spPr>
          <a:xfrm>
            <a:off x="1950722" y="1678329"/>
            <a:ext cx="2401360" cy="2558005"/>
          </a:xfrm>
        </p:spPr>
        <p:txBody>
          <a:bodyPr>
            <a:normAutofit fontScale="92500" lnSpcReduction="20000"/>
          </a:bodyPr>
          <a:lstStyle/>
          <a:p>
            <a:pPr>
              <a:buNone/>
            </a:pPr>
            <a:r>
              <a:rPr lang="en-US" dirty="0" smtClean="0">
                <a:solidFill>
                  <a:srgbClr val="FF0000"/>
                </a:solidFill>
              </a:rPr>
              <a:t>x = -10</a:t>
            </a:r>
            <a:endParaRPr lang="ru-RU" dirty="0" smtClean="0">
              <a:solidFill>
                <a:srgbClr val="FF0000"/>
              </a:solidFill>
            </a:endParaRPr>
          </a:p>
          <a:p>
            <a:pPr>
              <a:buNone/>
            </a:pPr>
            <a:r>
              <a:rPr lang="en-US" dirty="0" smtClean="0">
                <a:solidFill>
                  <a:srgbClr val="FF0000"/>
                </a:solidFill>
              </a:rPr>
              <a:t> if x &gt; 0:</a:t>
            </a:r>
          </a:p>
          <a:p>
            <a:pPr>
              <a:buNone/>
            </a:pPr>
            <a:r>
              <a:rPr lang="en-US" dirty="0" smtClean="0">
                <a:solidFill>
                  <a:srgbClr val="FF0000"/>
                </a:solidFill>
              </a:rPr>
              <a:t>	print 1</a:t>
            </a:r>
            <a:endParaRPr lang="ru-RU" dirty="0" smtClean="0">
              <a:solidFill>
                <a:srgbClr val="FF0000"/>
              </a:solidFill>
            </a:endParaRPr>
          </a:p>
          <a:p>
            <a:pPr>
              <a:buNone/>
            </a:pPr>
            <a:r>
              <a:rPr lang="en-US" dirty="0" err="1" smtClean="0">
                <a:solidFill>
                  <a:srgbClr val="FF0000"/>
                </a:solidFill>
              </a:rPr>
              <a:t>elif</a:t>
            </a:r>
            <a:r>
              <a:rPr lang="en-US" dirty="0" smtClean="0">
                <a:solidFill>
                  <a:srgbClr val="FF0000"/>
                </a:solidFill>
              </a:rPr>
              <a:t> x &lt; 0:</a:t>
            </a:r>
            <a:endParaRPr lang="ru-RU" dirty="0" smtClean="0">
              <a:solidFill>
                <a:srgbClr val="FF0000"/>
              </a:solidFill>
            </a:endParaRPr>
          </a:p>
          <a:p>
            <a:pPr>
              <a:buNone/>
            </a:pPr>
            <a:r>
              <a:rPr lang="en-US" dirty="0" smtClean="0">
                <a:solidFill>
                  <a:srgbClr val="FF0000"/>
                </a:solidFill>
              </a:rPr>
              <a:t>	print -1</a:t>
            </a:r>
          </a:p>
          <a:p>
            <a:pPr>
              <a:buNone/>
            </a:pPr>
            <a:r>
              <a:rPr lang="en-US" dirty="0" smtClean="0">
                <a:solidFill>
                  <a:srgbClr val="FF0000"/>
                </a:solidFill>
              </a:rPr>
              <a:t>else:</a:t>
            </a:r>
            <a:endParaRPr lang="ru-RU" dirty="0" smtClean="0">
              <a:solidFill>
                <a:srgbClr val="FF0000"/>
              </a:solidFill>
            </a:endParaRPr>
          </a:p>
          <a:p>
            <a:pPr lvl="1">
              <a:buNone/>
            </a:pPr>
            <a:r>
              <a:rPr lang="en-US" dirty="0" smtClean="0">
                <a:solidFill>
                  <a:srgbClr val="FF0000"/>
                </a:solidFill>
              </a:rPr>
              <a:t>print 0</a:t>
            </a:r>
            <a:endParaRPr lang="ru-RU" dirty="0" smtClean="0">
              <a:solidFill>
                <a:srgbClr val="FF0000"/>
              </a:solidFill>
            </a:endParaRPr>
          </a:p>
          <a:p>
            <a:endParaRPr lang="ru-RU" dirty="0"/>
          </a:p>
        </p:txBody>
      </p:sp>
      <p:sp>
        <p:nvSpPr>
          <p:cNvPr id="12289" name="Rectangle 1"/>
          <p:cNvSpPr>
            <a:spLocks noChangeArrowheads="1"/>
          </p:cNvSpPr>
          <p:nvPr/>
        </p:nvSpPr>
        <p:spPr bwMode="auto">
          <a:xfrm>
            <a:off x="4016415" y="1724628"/>
            <a:ext cx="3796497"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ea typeface="Times New Roman" pitchFamily="18" charset="0"/>
                <a:cs typeface="DejaVu Sans"/>
              </a:rPr>
              <a:t>result = "no result"</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ea typeface="Times New Roman" pitchFamily="18" charset="0"/>
                <a:cs typeface="DejaVu Sans"/>
              </a:rPr>
              <a:t>num1 = 3</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ea typeface="Times New Roman" pitchFamily="18" charset="0"/>
                <a:cs typeface="DejaVu Sans"/>
              </a:rPr>
              <a:t>if num1 == 0:</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ea typeface="Times New Roman" pitchFamily="18" charset="0"/>
                <a:cs typeface="DejaVu Sans"/>
              </a:rPr>
              <a:t>	result = 0</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effectLst/>
                <a:latin typeface="Arial" pitchFamily="34" charset="0"/>
                <a:ea typeface="Times New Roman" pitchFamily="18" charset="0"/>
                <a:cs typeface="DejaVu Sans"/>
              </a:rPr>
              <a:t>elif</a:t>
            </a:r>
            <a:r>
              <a:rPr kumimoji="0" lang="en-US" sz="1600" b="0" i="0" u="none" strike="noStrike" cap="none" normalizeH="0" baseline="0" dirty="0" smtClean="0">
                <a:ln>
                  <a:noFill/>
                </a:ln>
                <a:effectLst/>
                <a:latin typeface="Arial" pitchFamily="34" charset="0"/>
                <a:ea typeface="Times New Roman" pitchFamily="18" charset="0"/>
                <a:cs typeface="DejaVu Sans"/>
              </a:rPr>
              <a:t> num1==1:</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ea typeface="Times New Roman" pitchFamily="18" charset="0"/>
                <a:cs typeface="DejaVu Sans"/>
              </a:rPr>
              <a:t>	result = 1</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effectLst/>
                <a:latin typeface="Arial" pitchFamily="34" charset="0"/>
                <a:ea typeface="Times New Roman" pitchFamily="18" charset="0"/>
                <a:cs typeface="DejaVu Sans"/>
              </a:rPr>
              <a:t>elif</a:t>
            </a:r>
            <a:r>
              <a:rPr kumimoji="0" lang="en-US" sz="1600" b="0" i="0" u="none" strike="noStrike" cap="none" normalizeH="0" baseline="0" dirty="0" smtClean="0">
                <a:ln>
                  <a:noFill/>
                </a:ln>
                <a:effectLst/>
                <a:latin typeface="Arial" pitchFamily="34" charset="0"/>
                <a:ea typeface="Times New Roman" pitchFamily="18" charset="0"/>
                <a:cs typeface="DejaVu Sans"/>
              </a:rPr>
              <a:t> num1==2:</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ea typeface="Times New Roman" pitchFamily="18" charset="0"/>
                <a:cs typeface="DejaVu Sans"/>
              </a:rPr>
              <a:t>	result = 2</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effectLst/>
                <a:latin typeface="Arial" pitchFamily="34" charset="0"/>
                <a:ea typeface="Times New Roman" pitchFamily="18" charset="0"/>
                <a:cs typeface="DejaVu Sans"/>
              </a:rPr>
              <a:t>elif</a:t>
            </a:r>
            <a:r>
              <a:rPr kumimoji="0" lang="en-US" sz="1600" b="0" i="0" u="none" strike="noStrike" cap="none" normalizeH="0" baseline="0" dirty="0" smtClean="0">
                <a:ln>
                  <a:noFill/>
                </a:ln>
                <a:effectLst/>
                <a:latin typeface="Arial" pitchFamily="34" charset="0"/>
                <a:ea typeface="Times New Roman" pitchFamily="18" charset="0"/>
                <a:cs typeface="DejaVu Sans"/>
              </a:rPr>
              <a:t> num1==3:</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ea typeface="Times New Roman" pitchFamily="18" charset="0"/>
                <a:cs typeface="DejaVu Sans"/>
              </a:rPr>
              <a:t>	result = 3</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effectLst/>
                <a:latin typeface="Arial" pitchFamily="34" charset="0"/>
                <a:ea typeface="Times New Roman" pitchFamily="18" charset="0"/>
                <a:cs typeface="DejaVu Sans"/>
              </a:rPr>
              <a:t>elif</a:t>
            </a:r>
            <a:r>
              <a:rPr kumimoji="0" lang="en-US" sz="1600" b="0" i="0" u="none" strike="noStrike" cap="none" normalizeH="0" baseline="0" dirty="0" smtClean="0">
                <a:ln>
                  <a:noFill/>
                </a:ln>
                <a:effectLst/>
                <a:latin typeface="Arial" pitchFamily="34" charset="0"/>
                <a:ea typeface="Times New Roman" pitchFamily="18" charset="0"/>
                <a:cs typeface="DejaVu Sans"/>
              </a:rPr>
              <a:t> num1==4:</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ea typeface="Times New Roman" pitchFamily="18" charset="0"/>
                <a:cs typeface="DejaVu Sans"/>
              </a:rPr>
              <a:t>	result = 4</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smtClean="0">
                <a:ln>
                  <a:noFill/>
                </a:ln>
                <a:effectLst/>
                <a:latin typeface="Arial" pitchFamily="34" charset="0"/>
                <a:ea typeface="Times New Roman" pitchFamily="18" charset="0"/>
                <a:cs typeface="DejaVu Sans"/>
              </a:rPr>
              <a:t>elif</a:t>
            </a:r>
            <a:r>
              <a:rPr kumimoji="0" lang="en-US" sz="1600" b="0" i="0" u="none" strike="noStrike" cap="none" normalizeH="0" baseline="0" dirty="0" smtClean="0">
                <a:ln>
                  <a:noFill/>
                </a:ln>
                <a:effectLst/>
                <a:latin typeface="Arial" pitchFamily="34" charset="0"/>
                <a:ea typeface="Times New Roman" pitchFamily="18" charset="0"/>
                <a:cs typeface="DejaVu Sans"/>
              </a:rPr>
              <a:t> num1==5:</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ea typeface="Times New Roman" pitchFamily="18" charset="0"/>
                <a:cs typeface="DejaVu Sans"/>
              </a:rPr>
              <a:t>	result = 5</a:t>
            </a:r>
          </a:p>
          <a:p>
            <a:pPr eaLnBrk="0" fontAlgn="base" hangingPunct="0">
              <a:spcBef>
                <a:spcPct val="0"/>
              </a:spcBef>
              <a:spcAft>
                <a:spcPct val="0"/>
              </a:spcAft>
            </a:pPr>
            <a:r>
              <a:rPr lang="en-US" sz="1600" dirty="0" smtClean="0">
                <a:latin typeface="Arial" pitchFamily="34" charset="0"/>
                <a:cs typeface="Arial" pitchFamily="34" charset="0"/>
              </a:rPr>
              <a:t>else:</a:t>
            </a:r>
            <a:endParaRPr lang="ru-RU" sz="16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ea typeface="Times New Roman" pitchFamily="18" charset="0"/>
                <a:cs typeface="DejaVu Sans"/>
              </a:rPr>
              <a:t>	print "Error"</a:t>
            </a:r>
            <a:endParaRPr kumimoji="0" lang="ru-RU" sz="16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Arial" pitchFamily="34" charset="0"/>
                <a:ea typeface="Times New Roman" pitchFamily="18" charset="0"/>
                <a:cs typeface="DejaVu Sans"/>
              </a:rPr>
              <a:t>print result</a:t>
            </a:r>
            <a:endParaRPr kumimoji="0" lang="en-US" sz="1600" b="0" i="0" u="none" strike="noStrike" cap="none" normalizeH="0" baseline="0" dirty="0" smtClean="0">
              <a:ln>
                <a:noFill/>
              </a:ln>
              <a:effectLst/>
              <a:latin typeface="Arial" pitchFamily="34" charset="0"/>
              <a:cs typeface="Arial" pitchFamily="34" charset="0"/>
            </a:endParaRPr>
          </a:p>
        </p:txBody>
      </p:sp>
      <p:sp>
        <p:nvSpPr>
          <p:cNvPr id="5" name="Прямоугольник 4"/>
          <p:cNvSpPr/>
          <p:nvPr/>
        </p:nvSpPr>
        <p:spPr>
          <a:xfrm>
            <a:off x="6389225" y="4911881"/>
            <a:ext cx="4757195" cy="1200329"/>
          </a:xfrm>
          <a:prstGeom prst="rect">
            <a:avLst/>
          </a:prstGeom>
        </p:spPr>
        <p:txBody>
          <a:bodyPr wrap="square">
            <a:spAutoFit/>
          </a:bodyPr>
          <a:lstStyle/>
          <a:p>
            <a:pPr lvl="0"/>
            <a:r>
              <a:rPr lang="ru-RU" dirty="0" smtClean="0"/>
              <a:t>какой момент прекратиться выполнение инструкции </a:t>
            </a:r>
            <a:r>
              <a:rPr lang="ru-RU" b="1" dirty="0" err="1" smtClean="0"/>
              <a:t>if-elif-else</a:t>
            </a:r>
            <a:r>
              <a:rPr lang="ru-RU" dirty="0" smtClean="0"/>
              <a:t> в примерах выше. При каком значении переменной могла сработать ветка </a:t>
            </a:r>
            <a:r>
              <a:rPr lang="ru-RU" b="1" dirty="0" err="1" smtClean="0"/>
              <a:t>else</a:t>
            </a:r>
            <a:r>
              <a:rPr lang="ru-RU" dirty="0" smtClean="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indent="0">
              <a:buNone/>
            </a:pPr>
            <a:r>
              <a:rPr lang="en-US" dirty="0"/>
              <a:t>x = </a:t>
            </a:r>
            <a:r>
              <a:rPr lang="en-US" dirty="0" err="1"/>
              <a:t>int</a:t>
            </a:r>
            <a:r>
              <a:rPr lang="en-US" dirty="0"/>
              <a:t>(input</a:t>
            </a:r>
            <a:r>
              <a:rPr lang="en-US" dirty="0" smtClean="0"/>
              <a:t>())</a:t>
            </a:r>
            <a:endParaRPr lang="kk-KZ" dirty="0" smtClean="0"/>
          </a:p>
          <a:p>
            <a:pPr marL="0" indent="0">
              <a:buNone/>
            </a:pPr>
            <a:r>
              <a:rPr lang="en-US" dirty="0" smtClean="0"/>
              <a:t>y </a:t>
            </a:r>
            <a:r>
              <a:rPr lang="en-US" dirty="0"/>
              <a:t>= </a:t>
            </a:r>
            <a:r>
              <a:rPr lang="en-US" dirty="0" err="1"/>
              <a:t>int</a:t>
            </a:r>
            <a:r>
              <a:rPr lang="en-US" dirty="0"/>
              <a:t>(input</a:t>
            </a:r>
            <a:r>
              <a:rPr lang="en-US" dirty="0" smtClean="0"/>
              <a:t>())</a:t>
            </a:r>
            <a:endParaRPr lang="kk-KZ" dirty="0" smtClean="0"/>
          </a:p>
          <a:p>
            <a:pPr marL="0" indent="0">
              <a:buNone/>
            </a:pPr>
            <a:r>
              <a:rPr lang="en-US" dirty="0" smtClean="0"/>
              <a:t>if </a:t>
            </a:r>
            <a:r>
              <a:rPr lang="en-US" dirty="0"/>
              <a:t>x &gt; 0 and y &gt; 0:    </a:t>
            </a:r>
            <a:endParaRPr lang="kk-KZ" dirty="0" smtClean="0"/>
          </a:p>
          <a:p>
            <a:pPr marL="365760" lvl="1" indent="0">
              <a:buNone/>
            </a:pPr>
            <a:r>
              <a:rPr lang="kk-KZ" dirty="0" smtClean="0"/>
              <a:t>	</a:t>
            </a:r>
            <a:r>
              <a:rPr lang="en-US" dirty="0" smtClean="0"/>
              <a:t>print</a:t>
            </a:r>
            <a:r>
              <a:rPr lang="en-US" dirty="0"/>
              <a:t>("</a:t>
            </a:r>
            <a:r>
              <a:rPr lang="ru-RU" dirty="0"/>
              <a:t>Первая четверть</a:t>
            </a:r>
            <a:r>
              <a:rPr lang="ru-RU" dirty="0" smtClean="0"/>
              <a:t>")</a:t>
            </a:r>
          </a:p>
          <a:p>
            <a:pPr marL="365760" lvl="1" indent="0">
              <a:buNone/>
            </a:pPr>
            <a:r>
              <a:rPr lang="en-US" dirty="0" err="1" smtClean="0"/>
              <a:t>elif</a:t>
            </a:r>
            <a:r>
              <a:rPr lang="en-US" dirty="0" smtClean="0"/>
              <a:t> </a:t>
            </a:r>
            <a:r>
              <a:rPr lang="en-US" dirty="0"/>
              <a:t>x &gt; 0 and y &lt; 0:    </a:t>
            </a:r>
            <a:endParaRPr lang="kk-KZ" dirty="0"/>
          </a:p>
          <a:p>
            <a:pPr marL="365760" lvl="1" indent="0">
              <a:buNone/>
            </a:pPr>
            <a:r>
              <a:rPr lang="kk-KZ" dirty="0" smtClean="0"/>
              <a:t>	</a:t>
            </a:r>
            <a:r>
              <a:rPr lang="en-US" dirty="0" smtClean="0"/>
              <a:t>print</a:t>
            </a:r>
            <a:r>
              <a:rPr lang="en-US" dirty="0"/>
              <a:t>("</a:t>
            </a:r>
            <a:r>
              <a:rPr lang="ru-RU" dirty="0"/>
              <a:t>Четвертая четверть</a:t>
            </a:r>
            <a:r>
              <a:rPr lang="ru-RU" dirty="0" smtClean="0"/>
              <a:t>")</a:t>
            </a:r>
          </a:p>
          <a:p>
            <a:pPr marL="365760" lvl="1" indent="0">
              <a:buNone/>
            </a:pPr>
            <a:r>
              <a:rPr lang="en-US" dirty="0" err="1" smtClean="0"/>
              <a:t>elif</a:t>
            </a:r>
            <a:r>
              <a:rPr lang="en-US" dirty="0" smtClean="0"/>
              <a:t> </a:t>
            </a:r>
            <a:r>
              <a:rPr lang="en-US" dirty="0"/>
              <a:t>y &gt; 0:    </a:t>
            </a:r>
            <a:endParaRPr lang="kk-KZ" dirty="0" smtClean="0"/>
          </a:p>
          <a:p>
            <a:pPr marL="1051560" lvl="3" indent="0">
              <a:buNone/>
            </a:pPr>
            <a:r>
              <a:rPr lang="en-US" dirty="0" smtClean="0"/>
              <a:t>print</a:t>
            </a:r>
            <a:r>
              <a:rPr lang="en-US" dirty="0"/>
              <a:t>("</a:t>
            </a:r>
            <a:r>
              <a:rPr lang="ru-RU" dirty="0"/>
              <a:t>Вторая четверть")</a:t>
            </a:r>
            <a:r>
              <a:rPr lang="en-US" dirty="0"/>
              <a:t>else:    print("</a:t>
            </a:r>
            <a:r>
              <a:rPr lang="ru-RU" dirty="0"/>
              <a:t>Третья четверть")</a:t>
            </a:r>
          </a:p>
        </p:txBody>
      </p:sp>
      <p:sp>
        <p:nvSpPr>
          <p:cNvPr id="4" name="Rectangle 1"/>
          <p:cNvSpPr>
            <a:spLocks noGrp="1" noChangeArrowheads="1"/>
          </p:cNvSpPr>
          <p:nvPr>
            <p:ph type="title"/>
          </p:nvPr>
        </p:nvSpPr>
        <p:spPr bwMode="auto">
          <a:xfrm>
            <a:off x="1456661" y="1003327"/>
            <a:ext cx="9290364" cy="830997"/>
          </a:xfrm>
          <a:prstGeom prst="rect">
            <a:avLst/>
          </a:prstGeom>
          <a:solidFill>
            <a:srgbClr val="F7F7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600" i="0" u="none" strike="noStrike" cap="none" normalizeH="0" baseline="0" smtClean="0">
                <a:ln>
                  <a:noFill/>
                </a:ln>
                <a:solidFill>
                  <a:srgbClr val="373A3C"/>
                </a:solidFill>
                <a:effectLst/>
                <a:latin typeface="-apple-system"/>
              </a:rPr>
              <a:t>В такой конструкции условия </a:t>
            </a:r>
            <a:r>
              <a:rPr kumimoji="0" lang="ru-RU" altLang="ru-RU" sz="1600" i="0" u="none" strike="noStrike" cap="none" normalizeH="0" baseline="0" smtClean="0">
                <a:ln>
                  <a:noFill/>
                </a:ln>
                <a:solidFill>
                  <a:srgbClr val="BD4147"/>
                </a:solidFill>
                <a:effectLst/>
                <a:latin typeface="Menlo"/>
              </a:rPr>
              <a:t>if</a:t>
            </a:r>
            <a:r>
              <a:rPr kumimoji="0" lang="ru-RU" altLang="ru-RU" sz="1600" i="0" u="none" strike="noStrike" cap="none" normalizeH="0" baseline="0" smtClean="0">
                <a:ln>
                  <a:noFill/>
                </a:ln>
                <a:solidFill>
                  <a:srgbClr val="373A3C"/>
                </a:solidFill>
                <a:effectLst/>
                <a:latin typeface="-apple-system"/>
              </a:rPr>
              <a:t>, ..., </a:t>
            </a:r>
            <a:r>
              <a:rPr kumimoji="0" lang="ru-RU" altLang="ru-RU" sz="1600" i="0" u="none" strike="noStrike" cap="none" normalizeH="0" baseline="0" smtClean="0">
                <a:ln>
                  <a:noFill/>
                </a:ln>
                <a:solidFill>
                  <a:srgbClr val="BD4147"/>
                </a:solidFill>
                <a:effectLst/>
                <a:latin typeface="Menlo"/>
              </a:rPr>
              <a:t>elif</a:t>
            </a:r>
            <a:r>
              <a:rPr kumimoji="0" lang="ru-RU" altLang="ru-RU" sz="1600" i="0" u="none" strike="noStrike" cap="none" normalizeH="0" baseline="0" smtClean="0">
                <a:ln>
                  <a:noFill/>
                </a:ln>
                <a:solidFill>
                  <a:srgbClr val="373A3C"/>
                </a:solidFill>
                <a:effectLst/>
                <a:latin typeface="-apple-system"/>
              </a:rPr>
              <a:t> проверяются по очереди, выполняется блок, соответствующий первому из истинных условий. Если все проверяемые условия ложны, то выполняется блок </a:t>
            </a:r>
            <a:r>
              <a:rPr kumimoji="0" lang="ru-RU" altLang="ru-RU" sz="1600" i="0" u="none" strike="noStrike" cap="none" normalizeH="0" baseline="0" smtClean="0">
                <a:ln>
                  <a:noFill/>
                </a:ln>
                <a:solidFill>
                  <a:srgbClr val="BD4147"/>
                </a:solidFill>
                <a:effectLst/>
                <a:latin typeface="Menlo"/>
              </a:rPr>
              <a:t>else</a:t>
            </a:r>
            <a:r>
              <a:rPr kumimoji="0" lang="ru-RU" altLang="ru-RU" sz="1600" i="0" u="none" strike="noStrike" cap="none" normalizeH="0" baseline="0" smtClean="0">
                <a:ln>
                  <a:noFill/>
                </a:ln>
                <a:solidFill>
                  <a:srgbClr val="373A3C"/>
                </a:solidFill>
                <a:effectLst/>
                <a:latin typeface="-apple-system"/>
              </a:rPr>
              <a:t>, если он присутствует.</a:t>
            </a:r>
            <a:r>
              <a:rPr kumimoji="0" lang="ru-RU" altLang="ru-RU" sz="1600" i="0" u="none" strike="noStrike" cap="none" normalizeH="0" baseline="0" smtClean="0">
                <a:ln>
                  <a:noFill/>
                </a:ln>
                <a:solidFill>
                  <a:schemeClr val="tx1"/>
                </a:solidFill>
                <a:effectLst/>
              </a:rPr>
              <a:t> </a:t>
            </a:r>
          </a:p>
        </p:txBody>
      </p:sp>
    </p:spTree>
    <p:extLst>
      <p:ext uri="{BB962C8B-B14F-4D97-AF65-F5344CB8AC3E}">
        <p14:creationId xmlns:p14="http://schemas.microsoft.com/office/powerpoint/2010/main" val="342039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Инструкция </a:t>
            </a:r>
            <a:r>
              <a:rPr lang="en-US" b="1" dirty="0" err="1" smtClean="0"/>
              <a:t>elif</a:t>
            </a:r>
            <a:endParaRPr lang="ru-RU" dirty="0"/>
          </a:p>
        </p:txBody>
      </p:sp>
      <p:sp>
        <p:nvSpPr>
          <p:cNvPr id="3" name="Содержимое 2"/>
          <p:cNvSpPr>
            <a:spLocks noGrp="1"/>
          </p:cNvSpPr>
          <p:nvPr>
            <p:ph idx="1"/>
          </p:nvPr>
        </p:nvSpPr>
        <p:spPr/>
        <p:txBody>
          <a:bodyPr>
            <a:normAutofit fontScale="85000" lnSpcReduction="20000"/>
          </a:bodyPr>
          <a:lstStyle/>
          <a:p>
            <a:pPr algn="just">
              <a:buNone/>
            </a:pPr>
            <a:r>
              <a:rPr lang="ru-RU" dirty="0" smtClean="0"/>
              <a:t>		В языке </a:t>
            </a:r>
            <a:r>
              <a:rPr lang="en-US" dirty="0" smtClean="0"/>
              <a:t>Python </a:t>
            </a:r>
            <a:r>
              <a:rPr lang="ru-RU" dirty="0" smtClean="0"/>
              <a:t>отсутствует специальная инструкция проверки значений,  такая как </a:t>
            </a:r>
            <a:r>
              <a:rPr lang="en-US" b="1" dirty="0" smtClean="0"/>
              <a:t>switch</a:t>
            </a:r>
            <a:r>
              <a:rPr lang="ru-RU" dirty="0" smtClean="0"/>
              <a:t> или </a:t>
            </a:r>
            <a:r>
              <a:rPr lang="en-US" b="1" dirty="0" smtClean="0"/>
              <a:t>case.</a:t>
            </a:r>
            <a:r>
              <a:rPr lang="en-US" dirty="0" smtClean="0"/>
              <a:t> </a:t>
            </a:r>
            <a:r>
              <a:rPr lang="ru-RU" dirty="0" smtClean="0"/>
              <a:t>Чтобы выполнить проверку на соответствие нескольким значениям, можно использовать инструкцию </a:t>
            </a:r>
            <a:r>
              <a:rPr lang="en-US" b="1" dirty="0" err="1" smtClean="0"/>
              <a:t>elif</a:t>
            </a:r>
            <a:r>
              <a:rPr lang="en-US" dirty="0" smtClean="0"/>
              <a:t>, </a:t>
            </a:r>
            <a:r>
              <a:rPr lang="ru-RU" dirty="0" smtClean="0"/>
              <a:t>например:</a:t>
            </a:r>
          </a:p>
          <a:p>
            <a:pPr>
              <a:buNone/>
            </a:pPr>
            <a:r>
              <a:rPr lang="en-US" dirty="0" smtClean="0"/>
              <a:t>if suffix == “.</a:t>
            </a:r>
            <a:r>
              <a:rPr lang="en-US" dirty="0" err="1" smtClean="0"/>
              <a:t>htm</a:t>
            </a:r>
            <a:r>
              <a:rPr lang="en-US" dirty="0" smtClean="0"/>
              <a:t>”:</a:t>
            </a:r>
          </a:p>
          <a:p>
            <a:pPr>
              <a:buNone/>
            </a:pPr>
            <a:r>
              <a:rPr lang="ru-RU" dirty="0" smtClean="0"/>
              <a:t>	</a:t>
            </a:r>
            <a:r>
              <a:rPr lang="en-US" dirty="0" smtClean="0"/>
              <a:t>content = “text/html”</a:t>
            </a:r>
          </a:p>
          <a:p>
            <a:pPr>
              <a:buNone/>
            </a:pPr>
            <a:r>
              <a:rPr lang="en-US" dirty="0" err="1" smtClean="0"/>
              <a:t>elif</a:t>
            </a:r>
            <a:r>
              <a:rPr lang="en-US" dirty="0" smtClean="0"/>
              <a:t> suffix == “.jpg”:</a:t>
            </a:r>
          </a:p>
          <a:p>
            <a:pPr>
              <a:buNone/>
            </a:pPr>
            <a:r>
              <a:rPr lang="ru-RU" dirty="0" smtClean="0"/>
              <a:t>	</a:t>
            </a:r>
            <a:r>
              <a:rPr lang="en-US" dirty="0" smtClean="0"/>
              <a:t>content = “image/jpeg”</a:t>
            </a:r>
          </a:p>
          <a:p>
            <a:pPr>
              <a:buNone/>
            </a:pPr>
            <a:r>
              <a:rPr lang="en-US" dirty="0" err="1" smtClean="0"/>
              <a:t>elif</a:t>
            </a:r>
            <a:r>
              <a:rPr lang="en-US" dirty="0" smtClean="0"/>
              <a:t> suffix == “.</a:t>
            </a:r>
            <a:r>
              <a:rPr lang="en-US" dirty="0" err="1" smtClean="0"/>
              <a:t>png</a:t>
            </a:r>
            <a:r>
              <a:rPr lang="en-US" dirty="0" smtClean="0"/>
              <a:t>”:</a:t>
            </a:r>
          </a:p>
          <a:p>
            <a:pPr>
              <a:buNone/>
            </a:pPr>
            <a:r>
              <a:rPr lang="ru-RU" dirty="0" smtClean="0"/>
              <a:t>	</a:t>
            </a:r>
            <a:r>
              <a:rPr lang="en-US" dirty="0" smtClean="0"/>
              <a:t>content = “image/</a:t>
            </a:r>
            <a:r>
              <a:rPr lang="en-US" dirty="0" err="1" smtClean="0"/>
              <a:t>png</a:t>
            </a:r>
            <a:r>
              <a:rPr lang="en-US" dirty="0" smtClean="0"/>
              <a:t>”</a:t>
            </a:r>
          </a:p>
          <a:p>
            <a:pPr>
              <a:buNone/>
            </a:pPr>
            <a:r>
              <a:rPr lang="en-US" dirty="0" smtClean="0"/>
              <a:t>else:</a:t>
            </a:r>
          </a:p>
          <a:p>
            <a:pPr>
              <a:buNone/>
            </a:pPr>
            <a:r>
              <a:rPr lang="ru-RU" dirty="0" smtClean="0"/>
              <a:t>	</a:t>
            </a:r>
            <a:r>
              <a:rPr lang="en-US" dirty="0" smtClean="0"/>
              <a:t>raise </a:t>
            </a:r>
            <a:r>
              <a:rPr lang="en-US" dirty="0" err="1" smtClean="0"/>
              <a:t>RuntimeError</a:t>
            </a:r>
            <a:r>
              <a:rPr lang="en-US" dirty="0" smtClean="0"/>
              <a:t>(“</a:t>
            </a:r>
            <a:r>
              <a:rPr lang="ru-RU" dirty="0" smtClean="0"/>
              <a:t>Содержимое неизвестного типа”)</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0031" y="817584"/>
            <a:ext cx="9286993" cy="363034"/>
          </a:xfrm>
        </p:spPr>
        <p:txBody>
          <a:bodyPr>
            <a:normAutofit fontScale="90000"/>
          </a:bodyPr>
          <a:lstStyle/>
          <a:p>
            <a:r>
              <a:rPr lang="ru-RU" dirty="0" smtClean="0"/>
              <a:t>Примеры</a:t>
            </a:r>
            <a:endParaRPr lang="ru-RU" dirty="0"/>
          </a:p>
        </p:txBody>
      </p:sp>
      <p:sp>
        <p:nvSpPr>
          <p:cNvPr id="3" name="Содержимое 2"/>
          <p:cNvSpPr>
            <a:spLocks noGrp="1"/>
          </p:cNvSpPr>
          <p:nvPr>
            <p:ph idx="1"/>
          </p:nvPr>
        </p:nvSpPr>
        <p:spPr>
          <a:xfrm>
            <a:off x="1094195" y="1447924"/>
            <a:ext cx="9936478" cy="4350991"/>
          </a:xfrm>
        </p:spPr>
        <p:txBody>
          <a:bodyPr>
            <a:noAutofit/>
          </a:bodyPr>
          <a:lstStyle/>
          <a:p>
            <a:pPr marL="0" indent="0" algn="just">
              <a:spcBef>
                <a:spcPts val="0"/>
              </a:spcBef>
              <a:buNone/>
            </a:pPr>
            <a:r>
              <a:rPr lang="ru-RU" sz="1400" b="1" dirty="0" smtClean="0">
                <a:latin typeface="Times New Roman" pitchFamily="18" charset="0"/>
                <a:cs typeface="Times New Roman" pitchFamily="18" charset="0"/>
              </a:rPr>
              <a:t>Задача 1. </a:t>
            </a:r>
            <a:r>
              <a:rPr lang="ru-RU" sz="1400" dirty="0" smtClean="0">
                <a:latin typeface="Times New Roman" pitchFamily="18" charset="0"/>
                <a:cs typeface="Times New Roman" pitchFamily="18" charset="0"/>
              </a:rPr>
              <a:t>Составить программу ввода значения температуры воздуха </a:t>
            </a:r>
            <a:r>
              <a:rPr lang="ru-RU" sz="1400" dirty="0" err="1" smtClean="0">
                <a:latin typeface="Times New Roman" pitchFamily="18" charset="0"/>
                <a:cs typeface="Times New Roman" pitchFamily="18" charset="0"/>
              </a:rPr>
              <a:t>t</a:t>
            </a:r>
            <a:r>
              <a:rPr lang="ru-RU" sz="1400" dirty="0" smtClean="0">
                <a:latin typeface="Times New Roman" pitchFamily="18" charset="0"/>
                <a:cs typeface="Times New Roman" pitchFamily="18" charset="0"/>
              </a:rPr>
              <a:t> и выдачи текста «Хорошая погода!», если </a:t>
            </a:r>
            <a:r>
              <a:rPr lang="ru-RU" sz="1400" dirty="0" err="1" smtClean="0">
                <a:latin typeface="Times New Roman" pitchFamily="18" charset="0"/>
                <a:cs typeface="Times New Roman" pitchFamily="18" charset="0"/>
              </a:rPr>
              <a:t>t</a:t>
            </a:r>
            <a:r>
              <a:rPr lang="ru-RU" sz="1400" dirty="0" smtClean="0">
                <a:latin typeface="Times New Roman" pitchFamily="18" charset="0"/>
                <a:cs typeface="Times New Roman" pitchFamily="18" charset="0"/>
              </a:rPr>
              <a:t> &gt; 10 градусов и текста «Плохая погода!», если </a:t>
            </a:r>
            <a:r>
              <a:rPr lang="ru-RU" sz="1400" dirty="0" err="1" smtClean="0">
                <a:latin typeface="Times New Roman" pitchFamily="18" charset="0"/>
                <a:cs typeface="Times New Roman" pitchFamily="18" charset="0"/>
              </a:rPr>
              <a:t>t</a:t>
            </a:r>
            <a:r>
              <a:rPr lang="en-US" sz="1400" dirty="0" smtClean="0">
                <a:latin typeface="Times New Roman" pitchFamily="18" charset="0"/>
                <a:cs typeface="Times New Roman" pitchFamily="18" charset="0"/>
              </a:rPr>
              <a:t>&lt;=</a:t>
            </a:r>
            <a:r>
              <a:rPr lang="ru-RU" sz="1400" dirty="0" smtClean="0">
                <a:latin typeface="Times New Roman" pitchFamily="18" charset="0"/>
                <a:cs typeface="Times New Roman" pitchFamily="18" charset="0"/>
              </a:rPr>
              <a:t>10 градусов</a:t>
            </a:r>
            <a:r>
              <a:rPr lang="en-US" sz="1400" dirty="0" smtClean="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marL="0" indent="0" algn="just">
              <a:spcBef>
                <a:spcPts val="0"/>
              </a:spcBef>
              <a:buNone/>
            </a:pPr>
            <a:endParaRPr lang="en-US" sz="1400" dirty="0" smtClean="0">
              <a:latin typeface="Times New Roman" pitchFamily="18" charset="0"/>
              <a:cs typeface="Times New Roman" pitchFamily="18" charset="0"/>
            </a:endParaRPr>
          </a:p>
          <a:p>
            <a:pPr marL="0" indent="0" algn="just">
              <a:spcBef>
                <a:spcPts val="0"/>
              </a:spcBef>
              <a:buNone/>
            </a:pPr>
            <a:r>
              <a:rPr lang="ru-RU" sz="1400" b="1" dirty="0" smtClean="0">
                <a:latin typeface="Times New Roman" pitchFamily="18" charset="0"/>
                <a:cs typeface="Times New Roman" pitchFamily="18" charset="0"/>
              </a:rPr>
              <a:t>Постановка задачи</a:t>
            </a:r>
            <a:r>
              <a:rPr lang="ru-RU" sz="1400" dirty="0" smtClean="0">
                <a:latin typeface="Times New Roman" pitchFamily="18" charset="0"/>
                <a:cs typeface="Times New Roman" pitchFamily="18" charset="0"/>
              </a:rPr>
              <a:t>: Исходными данными является значение </a:t>
            </a:r>
            <a:r>
              <a:rPr lang="ru-RU" sz="1400" dirty="0" err="1" smtClean="0">
                <a:latin typeface="Times New Roman" pitchFamily="18" charset="0"/>
                <a:cs typeface="Times New Roman" pitchFamily="18" charset="0"/>
              </a:rPr>
              <a:t>t</a:t>
            </a:r>
            <a:r>
              <a:rPr lang="ru-RU" sz="1400" dirty="0" smtClean="0">
                <a:latin typeface="Times New Roman" pitchFamily="18" charset="0"/>
                <a:cs typeface="Times New Roman" pitchFamily="18" charset="0"/>
              </a:rPr>
              <a:t>, необходимо</a:t>
            </a:r>
          </a:p>
          <a:p>
            <a:pPr marL="0" indent="0" algn="just">
              <a:spcBef>
                <a:spcPts val="0"/>
              </a:spcBef>
              <a:buNone/>
            </a:pPr>
            <a:r>
              <a:rPr lang="ru-RU" sz="1400" dirty="0" smtClean="0">
                <a:latin typeface="Times New Roman" pitchFamily="18" charset="0"/>
                <a:cs typeface="Times New Roman" pitchFamily="18" charset="0"/>
              </a:rPr>
              <a:t>сформировать строку </a:t>
            </a:r>
            <a:r>
              <a:rPr lang="ru-RU" sz="1400" dirty="0" err="1" smtClean="0">
                <a:latin typeface="Times New Roman" pitchFamily="18" charset="0"/>
                <a:cs typeface="Times New Roman" pitchFamily="18" charset="0"/>
              </a:rPr>
              <a:t>s</a:t>
            </a:r>
            <a:r>
              <a:rPr lang="ru-RU" sz="1400" dirty="0" smtClean="0">
                <a:latin typeface="Times New Roman" pitchFamily="18" charset="0"/>
                <a:cs typeface="Times New Roman" pitchFamily="18" charset="0"/>
              </a:rPr>
              <a:t>. При </a:t>
            </a:r>
            <a:r>
              <a:rPr lang="ru-RU" sz="1400" dirty="0" err="1" smtClean="0">
                <a:latin typeface="Times New Roman" pitchFamily="18" charset="0"/>
                <a:cs typeface="Times New Roman" pitchFamily="18" charset="0"/>
              </a:rPr>
              <a:t>t</a:t>
            </a:r>
            <a:r>
              <a:rPr lang="ru-RU" sz="1400" dirty="0" smtClean="0">
                <a:latin typeface="Times New Roman" pitchFamily="18" charset="0"/>
                <a:cs typeface="Times New Roman" pitchFamily="18" charset="0"/>
              </a:rPr>
              <a:t> &lt; 10 </a:t>
            </a:r>
            <a:r>
              <a:rPr lang="ru-RU" sz="1400" dirty="0" err="1" smtClean="0">
                <a:latin typeface="Times New Roman" pitchFamily="18" charset="0"/>
                <a:cs typeface="Times New Roman" pitchFamily="18" charset="0"/>
              </a:rPr>
              <a:t>s=’Плохая</a:t>
            </a:r>
            <a:r>
              <a:rPr lang="ru-RU" sz="1400" dirty="0" smtClean="0">
                <a:latin typeface="Times New Roman" pitchFamily="18" charset="0"/>
                <a:cs typeface="Times New Roman" pitchFamily="18" charset="0"/>
              </a:rPr>
              <a:t> ␣ погода!’ , иначе </a:t>
            </a:r>
            <a:r>
              <a:rPr lang="ru-RU" sz="1400" dirty="0" err="1" smtClean="0">
                <a:latin typeface="Times New Roman" pitchFamily="18" charset="0"/>
                <a:cs typeface="Times New Roman" pitchFamily="18" charset="0"/>
              </a:rPr>
              <a:t>s=’Хорошая␣погода</a:t>
            </a:r>
            <a:r>
              <a:rPr lang="ru-RU" sz="1400" dirty="0" smtClean="0">
                <a:latin typeface="Times New Roman" pitchFamily="18" charset="0"/>
                <a:cs typeface="Times New Roman" pitchFamily="18" charset="0"/>
              </a:rPr>
              <a:t>!’.</a:t>
            </a:r>
          </a:p>
          <a:p>
            <a:pPr marL="0" indent="0" algn="just">
              <a:spcBef>
                <a:spcPts val="0"/>
              </a:spcBef>
              <a:buNone/>
            </a:pPr>
            <a:r>
              <a:rPr lang="ru-RU" sz="1400" b="1" dirty="0" smtClean="0">
                <a:latin typeface="Times New Roman" pitchFamily="18" charset="0"/>
                <a:cs typeface="Times New Roman" pitchFamily="18" charset="0"/>
              </a:rPr>
              <a:t>Текст программы на «псевдоязыке»:</a:t>
            </a:r>
          </a:p>
          <a:p>
            <a:pPr marL="0" indent="0" algn="just">
              <a:spcBef>
                <a:spcPts val="0"/>
              </a:spcBef>
              <a:buNone/>
            </a:pPr>
            <a:r>
              <a:rPr lang="ru-RU" sz="1400" dirty="0" smtClean="0">
                <a:latin typeface="Times New Roman" pitchFamily="18" charset="0"/>
                <a:cs typeface="Times New Roman" pitchFamily="18" charset="0"/>
              </a:rPr>
              <a:t>ввод </a:t>
            </a:r>
            <a:r>
              <a:rPr lang="ru-RU" sz="1400" dirty="0" err="1" smtClean="0">
                <a:latin typeface="Times New Roman" pitchFamily="18" charset="0"/>
                <a:cs typeface="Times New Roman" pitchFamily="18" charset="0"/>
              </a:rPr>
              <a:t>t</a:t>
            </a:r>
            <a:endParaRPr lang="ru-RU" sz="1400" dirty="0" smtClean="0">
              <a:latin typeface="Times New Roman" pitchFamily="18" charset="0"/>
              <a:cs typeface="Times New Roman" pitchFamily="18" charset="0"/>
            </a:endParaRPr>
          </a:p>
          <a:p>
            <a:pPr marL="0" indent="0" algn="just">
              <a:spcBef>
                <a:spcPts val="0"/>
              </a:spcBef>
              <a:buNone/>
            </a:pPr>
            <a:r>
              <a:rPr lang="ru-RU" sz="1400" dirty="0" smtClean="0">
                <a:latin typeface="Times New Roman" pitchFamily="18" charset="0"/>
                <a:cs typeface="Times New Roman" pitchFamily="18" charset="0"/>
              </a:rPr>
              <a:t>если ( </a:t>
            </a:r>
            <a:r>
              <a:rPr lang="ru-RU" sz="1400" dirty="0" err="1" smtClean="0">
                <a:latin typeface="Times New Roman" pitchFamily="18" charset="0"/>
                <a:cs typeface="Times New Roman" pitchFamily="18" charset="0"/>
              </a:rPr>
              <a:t>t</a:t>
            </a:r>
            <a:r>
              <a:rPr lang="ru-RU" sz="1400" dirty="0" smtClean="0">
                <a:latin typeface="Times New Roman" pitchFamily="18" charset="0"/>
                <a:cs typeface="Times New Roman" pitchFamily="18" charset="0"/>
              </a:rPr>
              <a:t> &lt;10) то</a:t>
            </a:r>
          </a:p>
          <a:p>
            <a:pPr marL="0" indent="0" algn="just">
              <a:spcBef>
                <a:spcPts val="0"/>
              </a:spcBef>
              <a:buNone/>
            </a:pPr>
            <a:r>
              <a:rPr lang="en-US"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s=’Плохая␣погода</a:t>
            </a:r>
            <a:r>
              <a:rPr lang="ru-RU" sz="1400" dirty="0" smtClean="0">
                <a:latin typeface="Times New Roman" pitchFamily="18" charset="0"/>
                <a:cs typeface="Times New Roman" pitchFamily="18" charset="0"/>
              </a:rPr>
              <a:t> ! ’</a:t>
            </a:r>
          </a:p>
          <a:p>
            <a:pPr marL="0" indent="0" algn="just">
              <a:spcBef>
                <a:spcPts val="0"/>
              </a:spcBef>
              <a:buNone/>
            </a:pPr>
            <a:r>
              <a:rPr lang="ru-RU" sz="1400" dirty="0" smtClean="0">
                <a:latin typeface="Times New Roman" pitchFamily="18" charset="0"/>
                <a:cs typeface="Times New Roman" pitchFamily="18" charset="0"/>
              </a:rPr>
              <a:t>иначе</a:t>
            </a:r>
          </a:p>
          <a:p>
            <a:pPr marL="0" indent="0" algn="just">
              <a:spcBef>
                <a:spcPts val="0"/>
              </a:spcBef>
              <a:buNone/>
            </a:pPr>
            <a:r>
              <a:rPr lang="en-US"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s=’Хорошая␣погода</a:t>
            </a:r>
            <a:r>
              <a:rPr lang="ru-RU" sz="1400" dirty="0" smtClean="0">
                <a:latin typeface="Times New Roman" pitchFamily="18" charset="0"/>
                <a:cs typeface="Times New Roman" pitchFamily="18" charset="0"/>
              </a:rPr>
              <a:t> ! ’</a:t>
            </a:r>
          </a:p>
          <a:p>
            <a:pPr marL="0" indent="0" algn="just">
              <a:spcBef>
                <a:spcPts val="0"/>
              </a:spcBef>
              <a:buNone/>
            </a:pPr>
            <a:r>
              <a:rPr lang="ru-RU" sz="1400" dirty="0" smtClean="0">
                <a:latin typeface="Times New Roman" pitchFamily="18" charset="0"/>
                <a:cs typeface="Times New Roman" pitchFamily="18" charset="0"/>
              </a:rPr>
              <a:t>конец если</a:t>
            </a:r>
          </a:p>
          <a:p>
            <a:pPr marL="0" indent="0" algn="just">
              <a:spcBef>
                <a:spcPts val="0"/>
              </a:spcBef>
              <a:buNone/>
            </a:pPr>
            <a:r>
              <a:rPr lang="ru-RU" sz="1400" dirty="0" smtClean="0">
                <a:latin typeface="Times New Roman" pitchFamily="18" charset="0"/>
                <a:cs typeface="Times New Roman" pitchFamily="18" charset="0"/>
              </a:rPr>
              <a:t>вывод </a:t>
            </a:r>
            <a:r>
              <a:rPr lang="ru-RU" sz="1400" dirty="0" err="1" smtClean="0">
                <a:latin typeface="Times New Roman" pitchFamily="18" charset="0"/>
                <a:cs typeface="Times New Roman" pitchFamily="18" charset="0"/>
              </a:rPr>
              <a:t>s</a:t>
            </a:r>
            <a:endParaRPr lang="en-US" sz="1400" dirty="0" smtClean="0">
              <a:latin typeface="Times New Roman" pitchFamily="18" charset="0"/>
              <a:cs typeface="Times New Roman" pitchFamily="18" charset="0"/>
            </a:endParaRPr>
          </a:p>
          <a:p>
            <a:pPr marL="0" indent="0" algn="just">
              <a:spcBef>
                <a:spcPts val="0"/>
              </a:spcBef>
              <a:buNone/>
            </a:pPr>
            <a:r>
              <a:rPr lang="en-US" sz="1400" dirty="0" smtClean="0">
                <a:latin typeface="Times New Roman" pitchFamily="18" charset="0"/>
                <a:cs typeface="Times New Roman" pitchFamily="18" charset="0"/>
              </a:rPr>
              <a:t>__________________________________________________________</a:t>
            </a:r>
          </a:p>
          <a:p>
            <a:pPr marL="0" indent="0" algn="just">
              <a:spcBef>
                <a:spcPts val="0"/>
              </a:spcBef>
              <a:buNone/>
            </a:pPr>
            <a:r>
              <a:rPr lang="ru-RU" sz="1400" b="1" kern="0" dirty="0" smtClean="0">
                <a:latin typeface="Times New Roman" pitchFamily="18" charset="0"/>
                <a:cs typeface="Times New Roman" pitchFamily="18" charset="0"/>
              </a:rPr>
              <a:t>Текст на </a:t>
            </a:r>
            <a:r>
              <a:rPr lang="en-US" sz="1400" b="1" kern="0" dirty="0" smtClean="0">
                <a:latin typeface="Times New Roman" pitchFamily="18" charset="0"/>
                <a:cs typeface="Times New Roman" pitchFamily="18" charset="0"/>
              </a:rPr>
              <a:t>Python:</a:t>
            </a:r>
          </a:p>
          <a:p>
            <a:pPr marL="0" indent="0" algn="just">
              <a:spcBef>
                <a:spcPts val="0"/>
              </a:spcBef>
              <a:buNone/>
            </a:pPr>
            <a:r>
              <a:rPr lang="en-US" sz="1400" kern="0" dirty="0" smtClean="0">
                <a:latin typeface="Times New Roman" pitchFamily="18" charset="0"/>
                <a:cs typeface="Times New Roman" pitchFamily="18" charset="0"/>
              </a:rPr>
              <a:t># -*- coding: utf-8 -*-#</a:t>
            </a:r>
          </a:p>
          <a:p>
            <a:pPr marL="0" indent="0" algn="just">
              <a:spcBef>
                <a:spcPts val="0"/>
              </a:spcBef>
              <a:buNone/>
            </a:pPr>
            <a:r>
              <a:rPr lang="en-US" sz="1400" kern="0" dirty="0" smtClean="0">
                <a:latin typeface="Times New Roman" pitchFamily="18" charset="0"/>
                <a:cs typeface="Times New Roman" pitchFamily="18" charset="0"/>
              </a:rPr>
              <a:t>t=</a:t>
            </a:r>
            <a:r>
              <a:rPr lang="en-US" sz="1400" kern="0" dirty="0" err="1" smtClean="0">
                <a:latin typeface="Times New Roman" pitchFamily="18" charset="0"/>
                <a:cs typeface="Times New Roman" pitchFamily="18" charset="0"/>
              </a:rPr>
              <a:t>i</a:t>
            </a:r>
            <a:r>
              <a:rPr lang="en-US" sz="1400" kern="0" dirty="0" smtClean="0">
                <a:latin typeface="Times New Roman" pitchFamily="18" charset="0"/>
                <a:cs typeface="Times New Roman" pitchFamily="18" charset="0"/>
              </a:rPr>
              <a:t> n p u t ( ’</a:t>
            </a:r>
            <a:r>
              <a:rPr lang="ru-RU" sz="1400" kern="0" dirty="0" err="1" smtClean="0">
                <a:latin typeface="Times New Roman" pitchFamily="18" charset="0"/>
                <a:cs typeface="Times New Roman" pitchFamily="18" charset="0"/>
              </a:rPr>
              <a:t>Введите␣температуру␣в␣градусах</a:t>
            </a:r>
            <a:r>
              <a:rPr lang="ru-RU" sz="1400" kern="0" dirty="0" smtClean="0">
                <a:latin typeface="Times New Roman" pitchFamily="18" charset="0"/>
                <a:cs typeface="Times New Roman" pitchFamily="18" charset="0"/>
              </a:rPr>
              <a:t> : ␣ ’ )</a:t>
            </a:r>
          </a:p>
          <a:p>
            <a:pPr marL="0" indent="0" algn="just">
              <a:spcBef>
                <a:spcPts val="0"/>
              </a:spcBef>
              <a:buNone/>
            </a:pPr>
            <a:r>
              <a:rPr lang="en-US" sz="1400" kern="0" dirty="0" err="1" smtClean="0">
                <a:latin typeface="Times New Roman" pitchFamily="18" charset="0"/>
                <a:cs typeface="Times New Roman" pitchFamily="18" charset="0"/>
              </a:rPr>
              <a:t>i</a:t>
            </a:r>
            <a:r>
              <a:rPr lang="en-US" sz="1400" kern="0" dirty="0" smtClean="0">
                <a:latin typeface="Times New Roman" pitchFamily="18" charset="0"/>
                <a:cs typeface="Times New Roman" pitchFamily="18" charset="0"/>
              </a:rPr>
              <a:t> f t &lt;10:</a:t>
            </a:r>
          </a:p>
          <a:p>
            <a:pPr marL="0" indent="0" algn="just">
              <a:spcBef>
                <a:spcPts val="0"/>
              </a:spcBef>
              <a:buNone/>
            </a:pPr>
            <a:r>
              <a:rPr lang="en-US" sz="1400" kern="0" dirty="0" smtClean="0">
                <a:latin typeface="Times New Roman" pitchFamily="18" charset="0"/>
                <a:cs typeface="Times New Roman" pitchFamily="18" charset="0"/>
              </a:rPr>
              <a:t>	s=’</a:t>
            </a:r>
            <a:r>
              <a:rPr lang="ru-RU" sz="1400" kern="0" dirty="0" err="1" smtClean="0">
                <a:latin typeface="Times New Roman" pitchFamily="18" charset="0"/>
                <a:cs typeface="Times New Roman" pitchFamily="18" charset="0"/>
              </a:rPr>
              <a:t>Плохая␣погода</a:t>
            </a:r>
            <a:r>
              <a:rPr lang="ru-RU" sz="1400" kern="0" dirty="0" smtClean="0">
                <a:latin typeface="Times New Roman" pitchFamily="18" charset="0"/>
                <a:cs typeface="Times New Roman" pitchFamily="18" charset="0"/>
              </a:rPr>
              <a:t> ! ’</a:t>
            </a:r>
          </a:p>
          <a:p>
            <a:pPr marL="0" indent="0" algn="just">
              <a:spcBef>
                <a:spcPts val="0"/>
              </a:spcBef>
              <a:buNone/>
            </a:pPr>
            <a:r>
              <a:rPr lang="en-US" sz="1400" kern="0" dirty="0" smtClean="0">
                <a:latin typeface="Times New Roman" pitchFamily="18" charset="0"/>
                <a:cs typeface="Times New Roman" pitchFamily="18" charset="0"/>
              </a:rPr>
              <a:t>e l s e :</a:t>
            </a:r>
          </a:p>
          <a:p>
            <a:pPr marL="0" indent="0" algn="just">
              <a:spcBef>
                <a:spcPts val="0"/>
              </a:spcBef>
              <a:buNone/>
            </a:pPr>
            <a:r>
              <a:rPr lang="en-US" sz="1400" kern="0" dirty="0" smtClean="0">
                <a:latin typeface="Times New Roman" pitchFamily="18" charset="0"/>
                <a:cs typeface="Times New Roman" pitchFamily="18" charset="0"/>
              </a:rPr>
              <a:t>	s=’</a:t>
            </a:r>
            <a:r>
              <a:rPr lang="ru-RU" sz="1400" kern="0" dirty="0" err="1" smtClean="0">
                <a:latin typeface="Times New Roman" pitchFamily="18" charset="0"/>
                <a:cs typeface="Times New Roman" pitchFamily="18" charset="0"/>
              </a:rPr>
              <a:t>Хорошая␣погода</a:t>
            </a:r>
            <a:r>
              <a:rPr lang="ru-RU" sz="1400" kern="0" dirty="0" smtClean="0">
                <a:latin typeface="Times New Roman" pitchFamily="18" charset="0"/>
                <a:cs typeface="Times New Roman" pitchFamily="18" charset="0"/>
              </a:rPr>
              <a:t> ! ’</a:t>
            </a:r>
          </a:p>
          <a:p>
            <a:pPr marL="0" indent="0" algn="just">
              <a:spcBef>
                <a:spcPts val="0"/>
              </a:spcBef>
              <a:buNone/>
            </a:pPr>
            <a:r>
              <a:rPr lang="en-US" sz="1400" kern="0" dirty="0" smtClean="0">
                <a:latin typeface="Times New Roman" pitchFamily="18" charset="0"/>
                <a:cs typeface="Times New Roman" pitchFamily="18" charset="0"/>
              </a:rPr>
              <a:t>p r </a:t>
            </a:r>
            <a:r>
              <a:rPr lang="en-US" sz="1400" kern="0" dirty="0" err="1" smtClean="0">
                <a:latin typeface="Times New Roman" pitchFamily="18" charset="0"/>
                <a:cs typeface="Times New Roman" pitchFamily="18" charset="0"/>
              </a:rPr>
              <a:t>i</a:t>
            </a:r>
            <a:r>
              <a:rPr lang="en-US" sz="1400" kern="0" dirty="0" smtClean="0">
                <a:latin typeface="Times New Roman" pitchFamily="18" charset="0"/>
                <a:cs typeface="Times New Roman" pitchFamily="18" charset="0"/>
              </a:rPr>
              <a:t> n t  s </a:t>
            </a:r>
            <a:endParaRPr lang="ru-RU" sz="1400" kern="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srcRect l="49818" t="17634" r="29188" b="24551"/>
          <a:stretch>
            <a:fillRect/>
          </a:stretch>
        </p:blipFill>
        <p:spPr bwMode="auto">
          <a:xfrm>
            <a:off x="7974957" y="1909821"/>
            <a:ext cx="2762505" cy="427720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 xmlns:a16="http://schemas.microsoft.com/office/drawing/2014/main" id="{969CAF9D-0218-4BEA-A763-358C89414390}"/>
              </a:ext>
            </a:extLst>
          </p:cNvPr>
          <p:cNvSpPr>
            <a:spLocks noGrp="1"/>
          </p:cNvSpPr>
          <p:nvPr>
            <p:ph idx="1"/>
          </p:nvPr>
        </p:nvSpPr>
        <p:spPr>
          <a:xfrm>
            <a:off x="989671" y="1365812"/>
            <a:ext cx="9982200" cy="4000147"/>
          </a:xfrm>
        </p:spPr>
        <p:txBody>
          <a:bodyPr/>
          <a:lstStyle/>
          <a:p>
            <a:pPr marL="0" indent="0">
              <a:buNone/>
            </a:pPr>
            <a:endParaRPr lang="kk-KZ" dirty="0"/>
          </a:p>
          <a:p>
            <a:pPr marL="0" indent="0">
              <a:buNone/>
            </a:pPr>
            <a:endParaRPr lang="kk-KZ" dirty="0"/>
          </a:p>
          <a:p>
            <a:pPr marL="0" indent="0">
              <a:buNone/>
            </a:pPr>
            <a:endParaRPr lang="ru-RU" dirty="0"/>
          </a:p>
        </p:txBody>
      </p:sp>
      <p:sp>
        <p:nvSpPr>
          <p:cNvPr id="4" name="Прямоугольник 3">
            <a:extLst>
              <a:ext uri="{FF2B5EF4-FFF2-40B4-BE49-F238E27FC236}">
                <a16:creationId xmlns="" xmlns:a16="http://schemas.microsoft.com/office/drawing/2014/main" id="{FC845319-B967-46F9-97DC-B61FFA9D50B0}"/>
              </a:ext>
            </a:extLst>
          </p:cNvPr>
          <p:cNvSpPr/>
          <p:nvPr/>
        </p:nvSpPr>
        <p:spPr>
          <a:xfrm>
            <a:off x="1417534" y="719312"/>
            <a:ext cx="4563237" cy="369332"/>
          </a:xfrm>
          <a:prstGeom prst="rect">
            <a:avLst/>
          </a:prstGeom>
        </p:spPr>
        <p:txBody>
          <a:bodyPr wrap="none">
            <a:spAutoFit/>
          </a:bodyPr>
          <a:lstStyle/>
          <a:p>
            <a:pPr algn="r"/>
            <a:r>
              <a:rPr lang="ru-RU" b="1" i="1" dirty="0"/>
              <a:t>Лекция </a:t>
            </a:r>
            <a:r>
              <a:rPr lang="ru-RU" b="1" i="1" dirty="0" smtClean="0"/>
              <a:t>№</a:t>
            </a:r>
            <a:r>
              <a:rPr lang="kk-KZ" b="1" i="1" dirty="0"/>
              <a:t>3</a:t>
            </a:r>
            <a:r>
              <a:rPr lang="ru-RU" b="1" i="1" dirty="0" smtClean="0"/>
              <a:t> </a:t>
            </a:r>
            <a:r>
              <a:rPr lang="ru-RU" b="1" dirty="0"/>
              <a:t>Управляющие структуры. </a:t>
            </a:r>
            <a:endParaRPr lang="ru-RU" i="1" dirty="0"/>
          </a:p>
        </p:txBody>
      </p:sp>
      <p:sp>
        <p:nvSpPr>
          <p:cNvPr id="5" name="Заголовок 4"/>
          <p:cNvSpPr>
            <a:spLocks noGrp="1"/>
          </p:cNvSpPr>
          <p:nvPr>
            <p:ph type="title"/>
          </p:nvPr>
        </p:nvSpPr>
        <p:spPr>
          <a:xfrm>
            <a:off x="1417534" y="1088644"/>
            <a:ext cx="9286993" cy="4514127"/>
          </a:xfrm>
        </p:spPr>
        <p:txBody>
          <a:bodyPr>
            <a:normAutofit/>
          </a:bodyPr>
          <a:lstStyle/>
          <a:p>
            <a:pPr algn="l"/>
            <a:r>
              <a:rPr lang="ru-RU" sz="2000" b="1" dirty="0">
                <a:latin typeface="Times New Roman" pitchFamily="18" charset="0"/>
                <a:cs typeface="Times New Roman" pitchFamily="18" charset="0"/>
              </a:rPr>
              <a:t>План лекции:</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2000" dirty="0" smtClean="0">
                <a:latin typeface="Times New Roman" pitchFamily="18" charset="0"/>
                <a:cs typeface="Times New Roman" pitchFamily="18" charset="0"/>
              </a:rPr>
              <a:t>1.Алгоритм </a:t>
            </a:r>
            <a:r>
              <a:rPr lang="ru-RU" sz="2000" dirty="0">
                <a:latin typeface="Times New Roman" pitchFamily="18" charset="0"/>
                <a:cs typeface="Times New Roman" pitchFamily="18" charset="0"/>
              </a:rPr>
              <a:t>ветвления. Инструкции альтернативы и </a:t>
            </a:r>
            <a:r>
              <a:rPr lang="ru-RU" sz="2000" dirty="0" smtClean="0">
                <a:latin typeface="Times New Roman" pitchFamily="18" charset="0"/>
                <a:cs typeface="Times New Roman" pitchFamily="18" charset="0"/>
              </a:rPr>
              <a:t>варианты: IF.</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2. </a:t>
            </a:r>
            <a:r>
              <a:rPr lang="ru-RU" sz="2000" dirty="0" smtClean="0"/>
              <a:t>Инструкция </a:t>
            </a:r>
            <a:r>
              <a:rPr lang="en-US" sz="2000" b="1" dirty="0" err="1" smtClean="0"/>
              <a:t>elif</a:t>
            </a: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r>
              <a:rPr lang="ru-RU" sz="2000" dirty="0" smtClean="0">
                <a:latin typeface="Times New Roman" pitchFamily="18" charset="0"/>
                <a:cs typeface="Times New Roman" pitchFamily="18" charset="0"/>
              </a:rPr>
              <a:t>3. Примеры программ и практические задания.</a:t>
            </a:r>
            <a:r>
              <a:rPr lang="ru-RU" sz="1800" dirty="0">
                <a:latin typeface="Times New Roman" pitchFamily="18" charset="0"/>
                <a:cs typeface="Times New Roman" pitchFamily="18" charset="0"/>
              </a:rPr>
              <a:t/>
            </a:r>
            <a:br>
              <a:rPr lang="ru-RU" sz="1800" dirty="0">
                <a:latin typeface="Times New Roman" pitchFamily="18" charset="0"/>
                <a:cs typeface="Times New Roman" pitchFamily="18" charset="0"/>
              </a:rPr>
            </a:br>
            <a:r>
              <a:rPr lang="ru-RU" sz="2400" dirty="0"/>
              <a:t/>
            </a:r>
            <a:br>
              <a:rPr lang="ru-RU" sz="2400" dirty="0"/>
            </a:b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
            </a: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010753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5307" y="724986"/>
            <a:ext cx="9286993" cy="363035"/>
          </a:xfrm>
        </p:spPr>
        <p:txBody>
          <a:bodyPr>
            <a:normAutofit fontScale="90000"/>
          </a:bodyPr>
          <a:lstStyle/>
          <a:p>
            <a:r>
              <a:rPr lang="ru-RU" dirty="0" smtClean="0"/>
              <a:t>Пример 2</a:t>
            </a:r>
            <a:endParaRPr lang="ru-RU" dirty="0"/>
          </a:p>
        </p:txBody>
      </p:sp>
      <p:sp>
        <p:nvSpPr>
          <p:cNvPr id="5" name="Содержимое 4"/>
          <p:cNvSpPr>
            <a:spLocks noGrp="1"/>
          </p:cNvSpPr>
          <p:nvPr>
            <p:ph idx="1"/>
          </p:nvPr>
        </p:nvSpPr>
        <p:spPr>
          <a:xfrm>
            <a:off x="1273215" y="1319514"/>
            <a:ext cx="9734309" cy="4872942"/>
          </a:xfrm>
        </p:spPr>
        <p:txBody>
          <a:bodyPr>
            <a:normAutofit fontScale="92500" lnSpcReduction="20000"/>
          </a:bodyPr>
          <a:lstStyle/>
          <a:p>
            <a:pPr marL="0" indent="0" algn="just">
              <a:spcBef>
                <a:spcPts val="0"/>
              </a:spcBef>
              <a:buNone/>
            </a:pPr>
            <a:r>
              <a:rPr lang="ru-RU" sz="1500" dirty="0" smtClean="0">
                <a:latin typeface="Times New Roman" pitchFamily="18" charset="0"/>
                <a:cs typeface="Times New Roman" pitchFamily="18" charset="0"/>
              </a:rPr>
              <a:t>Составить программу ввода оценки P , полученной учащимся, и выдачи текста «Молодец!», если P = 5, «Хорошо!», если P = 4 и «Лентяй!», если P </a:t>
            </a:r>
            <a:r>
              <a:rPr lang="en-US" sz="1500" dirty="0" smtClean="0">
                <a:latin typeface="Times New Roman" pitchFamily="18" charset="0"/>
                <a:cs typeface="Times New Roman" pitchFamily="18" charset="0"/>
              </a:rPr>
              <a:t>&lt;=</a:t>
            </a:r>
            <a:r>
              <a:rPr lang="ru-RU" sz="1500" dirty="0" smtClean="0">
                <a:latin typeface="Times New Roman" pitchFamily="18" charset="0"/>
                <a:cs typeface="Times New Roman" pitchFamily="18" charset="0"/>
              </a:rPr>
              <a:t> 3.</a:t>
            </a:r>
          </a:p>
          <a:p>
            <a:pPr marL="0" indent="0" algn="just">
              <a:spcBef>
                <a:spcPts val="0"/>
              </a:spcBef>
              <a:buNone/>
            </a:pPr>
            <a:r>
              <a:rPr lang="ru-RU" sz="1500" b="1" dirty="0" smtClean="0">
                <a:latin typeface="Times New Roman" pitchFamily="18" charset="0"/>
                <a:cs typeface="Times New Roman" pitchFamily="18" charset="0"/>
              </a:rPr>
              <a:t>Постановка задачи:</a:t>
            </a:r>
            <a:r>
              <a:rPr lang="ru-RU" sz="1500" dirty="0" smtClean="0">
                <a:latin typeface="Times New Roman" pitchFamily="18" charset="0"/>
                <a:cs typeface="Times New Roman" pitchFamily="18" charset="0"/>
              </a:rPr>
              <a:t> Дано значение P, которое является натуральным числом</a:t>
            </a:r>
            <a:r>
              <a:rPr lang="en-US" sz="1500" dirty="0" smtClean="0">
                <a:latin typeface="Times New Roman" pitchFamily="18" charset="0"/>
                <a:cs typeface="Times New Roman" pitchFamily="18" charset="0"/>
              </a:rPr>
              <a:t> </a:t>
            </a:r>
            <a:r>
              <a:rPr lang="ru-RU" sz="1500" dirty="0" smtClean="0">
                <a:latin typeface="Times New Roman" pitchFamily="18" charset="0"/>
                <a:cs typeface="Times New Roman" pitchFamily="18" charset="0"/>
              </a:rPr>
              <a:t>и не может быть больше 5. В зависимости от величины P нужно сформировать</a:t>
            </a:r>
            <a:r>
              <a:rPr lang="en-US" sz="1500" dirty="0" smtClean="0">
                <a:latin typeface="Times New Roman" pitchFamily="18" charset="0"/>
                <a:cs typeface="Times New Roman" pitchFamily="18" charset="0"/>
              </a:rPr>
              <a:t> </a:t>
            </a:r>
            <a:r>
              <a:rPr lang="ru-RU" sz="1500" dirty="0" smtClean="0">
                <a:latin typeface="Times New Roman" pitchFamily="18" charset="0"/>
                <a:cs typeface="Times New Roman" pitchFamily="18" charset="0"/>
              </a:rPr>
              <a:t>строку </a:t>
            </a:r>
            <a:r>
              <a:rPr lang="ru-RU" sz="1500" dirty="0" err="1" smtClean="0">
                <a:latin typeface="Times New Roman" pitchFamily="18" charset="0"/>
                <a:cs typeface="Times New Roman" pitchFamily="18" charset="0"/>
              </a:rPr>
              <a:t>s</a:t>
            </a:r>
            <a:r>
              <a:rPr lang="ru-RU" sz="1500" dirty="0" smtClean="0">
                <a:latin typeface="Times New Roman" pitchFamily="18" charset="0"/>
                <a:cs typeface="Times New Roman" pitchFamily="18" charset="0"/>
              </a:rPr>
              <a:t> по правилам, указанным в условии. Необходимо выполнить две последовательные проверки значения P.</a:t>
            </a:r>
            <a:endParaRPr lang="en-US" sz="1500" dirty="0" smtClean="0">
              <a:latin typeface="Times New Roman" pitchFamily="18" charset="0"/>
              <a:cs typeface="Times New Roman" pitchFamily="18" charset="0"/>
            </a:endParaRPr>
          </a:p>
          <a:p>
            <a:pPr marL="0" indent="0" algn="just">
              <a:spcBef>
                <a:spcPts val="0"/>
              </a:spcBef>
              <a:buNone/>
            </a:pPr>
            <a:r>
              <a:rPr lang="ru-RU" sz="1500" b="1" dirty="0" smtClean="0">
                <a:latin typeface="Times New Roman" pitchFamily="18" charset="0"/>
                <a:cs typeface="Times New Roman" pitchFamily="18" charset="0"/>
              </a:rPr>
              <a:t>Текст программы на «псевдоязыке»:</a:t>
            </a:r>
          </a:p>
          <a:p>
            <a:pPr marL="0" indent="0" algn="just">
              <a:spcBef>
                <a:spcPts val="0"/>
              </a:spcBef>
              <a:buNone/>
            </a:pPr>
            <a:r>
              <a:rPr lang="ru-RU" sz="1500" dirty="0" smtClean="0">
                <a:latin typeface="Times New Roman" pitchFamily="18" charset="0"/>
                <a:cs typeface="Times New Roman" pitchFamily="18" charset="0"/>
              </a:rPr>
              <a:t>ввод P</a:t>
            </a:r>
          </a:p>
          <a:p>
            <a:pPr marL="0" indent="0" algn="just">
              <a:spcBef>
                <a:spcPts val="0"/>
              </a:spcBef>
              <a:buNone/>
            </a:pPr>
            <a:r>
              <a:rPr lang="ru-RU" sz="1500" dirty="0" smtClean="0">
                <a:latin typeface="Times New Roman" pitchFamily="18" charset="0"/>
                <a:cs typeface="Times New Roman" pitchFamily="18" charset="0"/>
              </a:rPr>
              <a:t>если (P=5) то</a:t>
            </a:r>
          </a:p>
          <a:p>
            <a:pPr marL="0" indent="0" algn="just">
              <a:spcBef>
                <a:spcPts val="0"/>
              </a:spcBef>
              <a:buNone/>
            </a:pPr>
            <a:r>
              <a:rPr lang="en-US"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s=’Молодец</a:t>
            </a:r>
            <a:r>
              <a:rPr lang="ru-RU" sz="1500" dirty="0" smtClean="0">
                <a:latin typeface="Times New Roman" pitchFamily="18" charset="0"/>
                <a:cs typeface="Times New Roman" pitchFamily="18" charset="0"/>
              </a:rPr>
              <a:t> ! ’</a:t>
            </a:r>
          </a:p>
          <a:p>
            <a:pPr marL="0" indent="0" algn="just">
              <a:spcBef>
                <a:spcPts val="0"/>
              </a:spcBef>
              <a:buNone/>
            </a:pPr>
            <a:r>
              <a:rPr lang="ru-RU" sz="1500" dirty="0" smtClean="0">
                <a:latin typeface="Times New Roman" pitchFamily="18" charset="0"/>
                <a:cs typeface="Times New Roman" pitchFamily="18" charset="0"/>
              </a:rPr>
              <a:t>иначе если (P=4)</a:t>
            </a:r>
          </a:p>
          <a:p>
            <a:pPr marL="0" indent="0" algn="just">
              <a:spcBef>
                <a:spcPts val="0"/>
              </a:spcBef>
              <a:buNone/>
            </a:pPr>
            <a:r>
              <a:rPr lang="en-US"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s=’Хорошо</a:t>
            </a:r>
            <a:r>
              <a:rPr lang="ru-RU" sz="1500" dirty="0" smtClean="0">
                <a:latin typeface="Times New Roman" pitchFamily="18" charset="0"/>
                <a:cs typeface="Times New Roman" pitchFamily="18" charset="0"/>
              </a:rPr>
              <a:t> ! ’</a:t>
            </a:r>
          </a:p>
          <a:p>
            <a:pPr marL="0" indent="0" algn="just">
              <a:spcBef>
                <a:spcPts val="0"/>
              </a:spcBef>
              <a:buNone/>
            </a:pPr>
            <a:r>
              <a:rPr lang="ru-RU" sz="1500" dirty="0" smtClean="0">
                <a:latin typeface="Times New Roman" pitchFamily="18" charset="0"/>
                <a:cs typeface="Times New Roman" pitchFamily="18" charset="0"/>
              </a:rPr>
              <a:t>иначе</a:t>
            </a:r>
          </a:p>
          <a:p>
            <a:pPr marL="0" indent="0" algn="just">
              <a:spcBef>
                <a:spcPts val="0"/>
              </a:spcBef>
              <a:buNone/>
            </a:pPr>
            <a:r>
              <a:rPr lang="en-US" sz="1500" dirty="0" smtClean="0">
                <a:latin typeface="Times New Roman" pitchFamily="18" charset="0"/>
                <a:cs typeface="Times New Roman" pitchFamily="18" charset="0"/>
              </a:rPr>
              <a:t>	</a:t>
            </a:r>
            <a:r>
              <a:rPr lang="ru-RU" sz="1500" dirty="0" err="1" smtClean="0">
                <a:latin typeface="Times New Roman" pitchFamily="18" charset="0"/>
                <a:cs typeface="Times New Roman" pitchFamily="18" charset="0"/>
              </a:rPr>
              <a:t>s=’Лентяй</a:t>
            </a:r>
            <a:r>
              <a:rPr lang="ru-RU" sz="1500" dirty="0" smtClean="0">
                <a:latin typeface="Times New Roman" pitchFamily="18" charset="0"/>
                <a:cs typeface="Times New Roman" pitchFamily="18" charset="0"/>
              </a:rPr>
              <a:t> ! ’</a:t>
            </a:r>
          </a:p>
          <a:p>
            <a:pPr marL="0" indent="0" algn="just">
              <a:spcBef>
                <a:spcPts val="0"/>
              </a:spcBef>
              <a:buNone/>
            </a:pPr>
            <a:r>
              <a:rPr lang="ru-RU" sz="1500" dirty="0" smtClean="0">
                <a:latin typeface="Times New Roman" pitchFamily="18" charset="0"/>
                <a:cs typeface="Times New Roman" pitchFamily="18" charset="0"/>
              </a:rPr>
              <a:t>конец если</a:t>
            </a:r>
          </a:p>
          <a:p>
            <a:pPr marL="0" indent="0" algn="just">
              <a:spcBef>
                <a:spcPts val="0"/>
              </a:spcBef>
              <a:buNone/>
            </a:pPr>
            <a:r>
              <a:rPr lang="ru-RU" sz="1500" dirty="0" smtClean="0">
                <a:latin typeface="Times New Roman" pitchFamily="18" charset="0"/>
                <a:cs typeface="Times New Roman" pitchFamily="18" charset="0"/>
              </a:rPr>
              <a:t>вывод </a:t>
            </a:r>
            <a:r>
              <a:rPr lang="ru-RU" sz="1500" dirty="0" err="1" smtClean="0">
                <a:latin typeface="Times New Roman" pitchFamily="18" charset="0"/>
                <a:cs typeface="Times New Roman" pitchFamily="18" charset="0"/>
              </a:rPr>
              <a:t>s</a:t>
            </a:r>
            <a:endParaRPr lang="en-US" sz="1500" dirty="0" smtClean="0">
              <a:latin typeface="Times New Roman" pitchFamily="18" charset="0"/>
              <a:cs typeface="Times New Roman" pitchFamily="18" charset="0"/>
            </a:endParaRPr>
          </a:p>
          <a:p>
            <a:pPr marL="0" indent="0" algn="just">
              <a:spcBef>
                <a:spcPts val="0"/>
              </a:spcBef>
              <a:buNone/>
            </a:pPr>
            <a:r>
              <a:rPr lang="en-US" sz="1500" dirty="0" smtClean="0">
                <a:latin typeface="Times New Roman" pitchFamily="18" charset="0"/>
                <a:cs typeface="Times New Roman" pitchFamily="18" charset="0"/>
              </a:rPr>
              <a:t>________________________________________________</a:t>
            </a:r>
          </a:p>
          <a:p>
            <a:pPr marL="0" indent="0" algn="just">
              <a:spcBef>
                <a:spcPts val="0"/>
              </a:spcBef>
              <a:buNone/>
            </a:pPr>
            <a:r>
              <a:rPr lang="ru-RU" sz="1500" b="1" dirty="0" smtClean="0">
                <a:latin typeface="Times New Roman" pitchFamily="18" charset="0"/>
                <a:cs typeface="Times New Roman" pitchFamily="18" charset="0"/>
              </a:rPr>
              <a:t>Программа на </a:t>
            </a:r>
            <a:r>
              <a:rPr lang="en-US" sz="1500" b="1" dirty="0" smtClean="0">
                <a:latin typeface="Times New Roman" pitchFamily="18" charset="0"/>
                <a:cs typeface="Times New Roman" pitchFamily="18" charset="0"/>
              </a:rPr>
              <a:t>Python:</a:t>
            </a:r>
          </a:p>
          <a:p>
            <a:pPr marL="0" indent="0" algn="just">
              <a:spcBef>
                <a:spcPts val="0"/>
              </a:spcBef>
              <a:buNone/>
            </a:pPr>
            <a:r>
              <a:rPr lang="en-US" sz="1500" dirty="0" smtClean="0">
                <a:latin typeface="Times New Roman" pitchFamily="18" charset="0"/>
                <a:cs typeface="Times New Roman" pitchFamily="18" charset="0"/>
              </a:rPr>
              <a:t># -*- coding: utf-8 -*-#</a:t>
            </a:r>
          </a:p>
          <a:p>
            <a:pPr marL="0" indent="0" algn="just">
              <a:spcBef>
                <a:spcPts val="0"/>
              </a:spcBef>
              <a:buNone/>
            </a:pPr>
            <a:r>
              <a:rPr lang="en-US" sz="1500" dirty="0" smtClean="0">
                <a:latin typeface="Times New Roman" pitchFamily="18" charset="0"/>
                <a:cs typeface="Times New Roman" pitchFamily="18" charset="0"/>
              </a:rPr>
              <a:t>P=</a:t>
            </a:r>
            <a:r>
              <a:rPr lang="en-US" sz="1500" dirty="0" err="1" smtClean="0">
                <a:latin typeface="Times New Roman" pitchFamily="18" charset="0"/>
                <a:cs typeface="Times New Roman" pitchFamily="18" charset="0"/>
              </a:rPr>
              <a:t>i</a:t>
            </a:r>
            <a:r>
              <a:rPr lang="en-US" sz="1500" dirty="0" smtClean="0">
                <a:latin typeface="Times New Roman" pitchFamily="18" charset="0"/>
                <a:cs typeface="Times New Roman" pitchFamily="18" charset="0"/>
              </a:rPr>
              <a:t> n p u t ( ’</a:t>
            </a:r>
            <a:r>
              <a:rPr lang="ru-RU" sz="1500" dirty="0" err="1" smtClean="0">
                <a:latin typeface="Times New Roman" pitchFamily="18" charset="0"/>
                <a:cs typeface="Times New Roman" pitchFamily="18" charset="0"/>
              </a:rPr>
              <a:t>Ваши␣баллы</a:t>
            </a:r>
            <a:r>
              <a:rPr lang="ru-RU" sz="1500" dirty="0" smtClean="0">
                <a:latin typeface="Times New Roman" pitchFamily="18" charset="0"/>
                <a:cs typeface="Times New Roman" pitchFamily="18" charset="0"/>
              </a:rPr>
              <a:t>?␣ ’ )</a:t>
            </a:r>
          </a:p>
          <a:p>
            <a:pPr marL="0" indent="0" algn="just">
              <a:spcBef>
                <a:spcPts val="0"/>
              </a:spcBef>
              <a:buNone/>
            </a:pPr>
            <a:r>
              <a:rPr lang="en-US" sz="1500" dirty="0" err="1" smtClean="0">
                <a:latin typeface="Times New Roman" pitchFamily="18" charset="0"/>
                <a:cs typeface="Times New Roman" pitchFamily="18" charset="0"/>
              </a:rPr>
              <a:t>i</a:t>
            </a:r>
            <a:r>
              <a:rPr lang="en-US" sz="1500" dirty="0" smtClean="0">
                <a:latin typeface="Times New Roman" pitchFamily="18" charset="0"/>
                <a:cs typeface="Times New Roman" pitchFamily="18" charset="0"/>
              </a:rPr>
              <a:t> f  P==5:</a:t>
            </a:r>
          </a:p>
          <a:p>
            <a:pPr marL="0" indent="0" algn="just">
              <a:spcBef>
                <a:spcPts val="0"/>
              </a:spcBef>
              <a:buNone/>
            </a:pPr>
            <a:r>
              <a:rPr lang="en-US" sz="1500" dirty="0" smtClean="0">
                <a:latin typeface="Times New Roman" pitchFamily="18" charset="0"/>
                <a:cs typeface="Times New Roman" pitchFamily="18" charset="0"/>
              </a:rPr>
              <a:t>	s=’</a:t>
            </a:r>
            <a:r>
              <a:rPr lang="ru-RU" sz="1500" dirty="0" smtClean="0">
                <a:latin typeface="Times New Roman" pitchFamily="18" charset="0"/>
                <a:cs typeface="Times New Roman" pitchFamily="18" charset="0"/>
              </a:rPr>
              <a:t>Молодец ! ’</a:t>
            </a:r>
          </a:p>
          <a:p>
            <a:pPr marL="0" indent="0" algn="just">
              <a:spcBef>
                <a:spcPts val="0"/>
              </a:spcBef>
              <a:buNone/>
            </a:pPr>
            <a:r>
              <a:rPr lang="en-US" sz="1500" dirty="0" smtClean="0">
                <a:latin typeface="Times New Roman" pitchFamily="18" charset="0"/>
                <a:cs typeface="Times New Roman" pitchFamily="18" charset="0"/>
              </a:rPr>
              <a:t>e l </a:t>
            </a:r>
            <a:r>
              <a:rPr lang="en-US" sz="1500" dirty="0" err="1" smtClean="0">
                <a:latin typeface="Times New Roman" pitchFamily="18" charset="0"/>
                <a:cs typeface="Times New Roman" pitchFamily="18" charset="0"/>
              </a:rPr>
              <a:t>i</a:t>
            </a:r>
            <a:r>
              <a:rPr lang="en-US" sz="1500" dirty="0" smtClean="0">
                <a:latin typeface="Times New Roman" pitchFamily="18" charset="0"/>
                <a:cs typeface="Times New Roman" pitchFamily="18" charset="0"/>
              </a:rPr>
              <a:t> f P==4:</a:t>
            </a:r>
          </a:p>
          <a:p>
            <a:pPr marL="0" indent="0" algn="just">
              <a:spcBef>
                <a:spcPts val="0"/>
              </a:spcBef>
              <a:buNone/>
            </a:pPr>
            <a:r>
              <a:rPr lang="en-US" sz="1500" dirty="0" smtClean="0">
                <a:latin typeface="Times New Roman" pitchFamily="18" charset="0"/>
                <a:cs typeface="Times New Roman" pitchFamily="18" charset="0"/>
              </a:rPr>
              <a:t>	s=’</a:t>
            </a:r>
            <a:r>
              <a:rPr lang="ru-RU" sz="1500" dirty="0" smtClean="0">
                <a:latin typeface="Times New Roman" pitchFamily="18" charset="0"/>
                <a:cs typeface="Times New Roman" pitchFamily="18" charset="0"/>
              </a:rPr>
              <a:t>Хорошо ! </a:t>
            </a:r>
            <a:endParaRPr lang="en-US" sz="1500" dirty="0" smtClean="0">
              <a:latin typeface="Times New Roman" pitchFamily="18" charset="0"/>
              <a:cs typeface="Times New Roman" pitchFamily="18" charset="0"/>
            </a:endParaRPr>
          </a:p>
          <a:p>
            <a:pPr marL="0" indent="0" algn="just">
              <a:spcBef>
                <a:spcPts val="0"/>
              </a:spcBef>
              <a:buNone/>
            </a:pPr>
            <a:r>
              <a:rPr lang="pt-BR" sz="1500" dirty="0" smtClean="0">
                <a:latin typeface="Times New Roman" pitchFamily="18" charset="0"/>
                <a:cs typeface="Times New Roman" pitchFamily="18" charset="0"/>
              </a:rPr>
              <a:t>e l s e :</a:t>
            </a:r>
          </a:p>
          <a:p>
            <a:pPr marL="0" indent="0" algn="just">
              <a:spcBef>
                <a:spcPts val="0"/>
              </a:spcBef>
              <a:buNone/>
            </a:pPr>
            <a:r>
              <a:rPr lang="pt-BR" sz="1500" dirty="0" smtClean="0">
                <a:latin typeface="Times New Roman" pitchFamily="18" charset="0"/>
                <a:cs typeface="Times New Roman" pitchFamily="18" charset="0"/>
              </a:rPr>
              <a:t>	s=’Лентяй ! ’</a:t>
            </a:r>
          </a:p>
          <a:p>
            <a:pPr marL="0" indent="0" algn="just">
              <a:spcBef>
                <a:spcPts val="0"/>
              </a:spcBef>
              <a:buNone/>
            </a:pPr>
            <a:r>
              <a:rPr lang="pt-BR" sz="1500" dirty="0" smtClean="0">
                <a:latin typeface="Times New Roman" pitchFamily="18" charset="0"/>
                <a:cs typeface="Times New Roman" pitchFamily="18" charset="0"/>
              </a:rPr>
              <a:t>p r i n t  s</a:t>
            </a:r>
            <a:endParaRPr lang="en-US" sz="1500" dirty="0" smtClean="0">
              <a:latin typeface="Times New Roman" pitchFamily="18" charset="0"/>
              <a:cs typeface="Times New Roman" pitchFamily="18" charset="0"/>
            </a:endParaRPr>
          </a:p>
          <a:p>
            <a:pPr marL="0" indent="0" algn="just">
              <a:spcBef>
                <a:spcPts val="0"/>
              </a:spcBef>
              <a:buNone/>
            </a:pPr>
            <a:endParaRPr lang="ru-RU" sz="14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srcRect l="44324" t="14101" r="31478" b="14273"/>
          <a:stretch>
            <a:fillRect/>
          </a:stretch>
        </p:blipFill>
        <p:spPr bwMode="auto">
          <a:xfrm>
            <a:off x="7384648" y="2083443"/>
            <a:ext cx="2777924" cy="4085863"/>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23398" y="1540522"/>
            <a:ext cx="8261873" cy="3603812"/>
          </a:xfrm>
        </p:spPr>
        <p:txBody>
          <a:bodyPr>
            <a:normAutofit fontScale="92500" lnSpcReduction="20000"/>
          </a:bodyPr>
          <a:lstStyle/>
          <a:p>
            <a:pPr marL="0" indent="0">
              <a:buNone/>
            </a:pPr>
            <a:endParaRPr lang="ru-RU" sz="2100" dirty="0">
              <a:latin typeface="Times New Roman" pitchFamily="18" charset="0"/>
              <a:cs typeface="Times New Roman" pitchFamily="18" charset="0"/>
            </a:endParaRPr>
          </a:p>
          <a:p>
            <a:pPr marL="0" indent="360000" algn="ctr">
              <a:spcBef>
                <a:spcPts val="0"/>
              </a:spcBef>
              <a:buNone/>
            </a:pPr>
            <a:r>
              <a:rPr lang="kk-KZ" sz="2100" b="1" dirty="0" smtClean="0">
                <a:latin typeface="Times New Roman" pitchFamily="18" charset="0"/>
                <a:cs typeface="Times New Roman" pitchFamily="18" charset="0"/>
              </a:rPr>
              <a:t>Контрольные</a:t>
            </a:r>
            <a:r>
              <a:rPr lang="en-US" sz="2100" b="1" dirty="0" smtClean="0">
                <a:latin typeface="Times New Roman" pitchFamily="18" charset="0"/>
                <a:cs typeface="Times New Roman" pitchFamily="18" charset="0"/>
              </a:rPr>
              <a:t> </a:t>
            </a:r>
            <a:r>
              <a:rPr lang="kk-KZ" sz="2100" b="1" dirty="0" smtClean="0">
                <a:latin typeface="Times New Roman" pitchFamily="18" charset="0"/>
                <a:cs typeface="Times New Roman" pitchFamily="18" charset="0"/>
              </a:rPr>
              <a:t>вопросы</a:t>
            </a:r>
          </a:p>
          <a:p>
            <a:pPr marL="0" indent="360000" algn="ctr">
              <a:spcBef>
                <a:spcPts val="0"/>
              </a:spcBef>
              <a:buNone/>
            </a:pPr>
            <a:endParaRPr lang="ru-RU" sz="2100" dirty="0">
              <a:latin typeface="Times New Roman" pitchFamily="18" charset="0"/>
              <a:cs typeface="Times New Roman" pitchFamily="18" charset="0"/>
            </a:endParaRPr>
          </a:p>
          <a:p>
            <a:pPr marL="0" indent="360000" algn="just">
              <a:spcBef>
                <a:spcPts val="0"/>
              </a:spcBef>
              <a:buNone/>
            </a:pPr>
            <a:r>
              <a:rPr lang="kk-KZ" sz="2100" dirty="0">
                <a:latin typeface="Times New Roman" pitchFamily="18" charset="0"/>
                <a:cs typeface="Times New Roman" pitchFamily="18" charset="0"/>
              </a:rPr>
              <a:t>1.  В  каких  случаях  в  программе  используется  полный  вариант инструкции if?  Как  он  оформляется?  Как  он  «работает»? (Что происходит при его выполнении?) Нарисуйте графическую схему выполнения.</a:t>
            </a:r>
            <a:endParaRPr lang="ru-RU" sz="2100" dirty="0">
              <a:latin typeface="Times New Roman" pitchFamily="18" charset="0"/>
              <a:cs typeface="Times New Roman" pitchFamily="18" charset="0"/>
            </a:endParaRPr>
          </a:p>
          <a:p>
            <a:pPr marL="0" indent="360000" algn="just">
              <a:spcBef>
                <a:spcPts val="0"/>
              </a:spcBef>
              <a:buNone/>
            </a:pPr>
            <a:r>
              <a:rPr lang="kk-KZ" sz="2100" dirty="0">
                <a:latin typeface="Times New Roman" pitchFamily="18" charset="0"/>
                <a:cs typeface="Times New Roman" pitchFamily="18" charset="0"/>
              </a:rPr>
              <a:t>2.  Что представляет из себя условие, записываемое в инструкции if в  простейшем  случае?  Какие  знаки  операций  сравнения (отношения) могут использоваться в нем?</a:t>
            </a:r>
            <a:endParaRPr lang="ru-RU" sz="2100" dirty="0">
              <a:latin typeface="Times New Roman" pitchFamily="18" charset="0"/>
              <a:cs typeface="Times New Roman" pitchFamily="18" charset="0"/>
            </a:endParaRPr>
          </a:p>
          <a:p>
            <a:pPr marL="0" indent="360000" algn="just">
              <a:spcBef>
                <a:spcPts val="0"/>
              </a:spcBef>
              <a:buNone/>
            </a:pPr>
            <a:r>
              <a:rPr lang="kk-KZ" sz="2100" dirty="0">
                <a:latin typeface="Times New Roman" pitchFamily="18" charset="0"/>
                <a:cs typeface="Times New Roman" pitchFamily="18" charset="0"/>
              </a:rPr>
              <a:t>3.  Что является результатом операции сравнения?</a:t>
            </a:r>
            <a:endParaRPr lang="ru-RU" sz="2100" dirty="0">
              <a:latin typeface="Times New Roman" pitchFamily="18" charset="0"/>
              <a:cs typeface="Times New Roman" pitchFamily="18" charset="0"/>
            </a:endParaRPr>
          </a:p>
          <a:p>
            <a:pPr marL="0" indent="360000" algn="just">
              <a:spcBef>
                <a:spcPts val="0"/>
              </a:spcBef>
              <a:buNone/>
            </a:pPr>
            <a:r>
              <a:rPr lang="kk-KZ" sz="2100" dirty="0" smtClean="0">
                <a:latin typeface="Times New Roman" pitchFamily="18" charset="0"/>
                <a:cs typeface="Times New Roman" pitchFamily="18" charset="0"/>
              </a:rPr>
              <a:t>4. Что </a:t>
            </a:r>
            <a:r>
              <a:rPr lang="kk-KZ" sz="2100" dirty="0">
                <a:latin typeface="Times New Roman" pitchFamily="18" charset="0"/>
                <a:cs typeface="Times New Roman" pitchFamily="18" charset="0"/>
              </a:rPr>
              <a:t>такое сложное условие? Какие логические операции </a:t>
            </a:r>
            <a:r>
              <a:rPr lang="kk-KZ" sz="2100" dirty="0" smtClean="0">
                <a:latin typeface="Times New Roman" pitchFamily="18" charset="0"/>
                <a:cs typeface="Times New Roman" pitchFamily="18" charset="0"/>
              </a:rPr>
              <a:t>могут </a:t>
            </a:r>
            <a:r>
              <a:rPr lang="kk-KZ" sz="2100" dirty="0">
                <a:latin typeface="Times New Roman" pitchFamily="18" charset="0"/>
                <a:cs typeface="Times New Roman" pitchFamily="18" charset="0"/>
              </a:rPr>
              <a:t>использоваться в нем? </a:t>
            </a:r>
            <a:endParaRPr lang="ru-RU" sz="2100" dirty="0">
              <a:latin typeface="Times New Roman" pitchFamily="18" charset="0"/>
              <a:cs typeface="Times New Roman" pitchFamily="18" charset="0"/>
            </a:endParaRPr>
          </a:p>
          <a:p>
            <a:pPr marL="0" indent="360000" algn="just">
              <a:spcBef>
                <a:spcPts val="0"/>
              </a:spcBef>
              <a:buNone/>
            </a:pPr>
            <a:r>
              <a:rPr lang="kk-KZ" sz="2100" dirty="0" smtClean="0">
                <a:latin typeface="Times New Roman" pitchFamily="18" charset="0"/>
                <a:cs typeface="Times New Roman" pitchFamily="18" charset="0"/>
              </a:rPr>
              <a:t>5. Что </a:t>
            </a:r>
            <a:r>
              <a:rPr lang="kk-KZ" sz="2100" dirty="0">
                <a:latin typeface="Times New Roman" pitchFamily="18" charset="0"/>
                <a:cs typeface="Times New Roman" pitchFamily="18" charset="0"/>
              </a:rPr>
              <a:t>может быть использовано в инструкции if, кроме простых и сложных условий?</a:t>
            </a:r>
            <a:endParaRPr lang="ru-RU" sz="2100" dirty="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4128971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t>Практическая работа</a:t>
            </a:r>
            <a:r>
              <a:rPr lang="en-US" b="1" i="1" dirty="0" smtClean="0"/>
              <a:t> 1</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70000" lnSpcReduction="20000"/>
          </a:bodyPr>
          <a:lstStyle/>
          <a:p>
            <a:pPr>
              <a:buNone/>
            </a:pPr>
            <a:endParaRPr lang="ru-RU" dirty="0" smtClean="0"/>
          </a:p>
          <a:p>
            <a:pPr marL="457200" lvl="0" indent="-457200" algn="just">
              <a:buFont typeface="+mj-lt"/>
              <a:buAutoNum type="arabicPeriod"/>
            </a:pPr>
            <a:r>
              <a:rPr lang="ru-RU" dirty="0" smtClean="0"/>
              <a:t>Напишите программный код, в котором в случае, если значение некой переменной больше 0, выводилось бы специальное сообщение (используйте функцию </a:t>
            </a:r>
            <a:r>
              <a:rPr lang="ru-RU" b="1" dirty="0" err="1" smtClean="0"/>
              <a:t>print</a:t>
            </a:r>
            <a:r>
              <a:rPr lang="ru-RU" dirty="0" smtClean="0"/>
              <a:t>). Один раз выполните программу при значении переменной больше 0, второй раз — меньше 0.</a:t>
            </a:r>
          </a:p>
          <a:p>
            <a:pPr marL="457200" indent="-457200" algn="just">
              <a:buFont typeface="+mj-lt"/>
              <a:buAutoNum type="arabicPeriod"/>
            </a:pPr>
            <a:endParaRPr lang="ru-RU" dirty="0" smtClean="0"/>
          </a:p>
          <a:p>
            <a:pPr marL="457200" lvl="0" indent="-457200" algn="just">
              <a:buFont typeface="+mj-lt"/>
              <a:buAutoNum type="arabicPeriod"/>
            </a:pPr>
            <a:r>
              <a:rPr lang="ru-RU" dirty="0" smtClean="0"/>
              <a:t>Усовершенствуйте предыдущий код с помощью ветки </a:t>
            </a:r>
            <a:r>
              <a:rPr lang="ru-RU" b="1" dirty="0" err="1" smtClean="0"/>
              <a:t>else</a:t>
            </a:r>
            <a:r>
              <a:rPr lang="ru-RU" dirty="0" smtClean="0"/>
              <a:t> так, чтобы в зависимости от значения переменной, выводилась либо 1, либо -1.</a:t>
            </a:r>
          </a:p>
          <a:p>
            <a:pPr marL="457200" indent="-457200" algn="just">
              <a:buFont typeface="+mj-lt"/>
              <a:buAutoNum type="arabicPeriod"/>
            </a:pPr>
            <a:endParaRPr lang="ru-RU" dirty="0" smtClean="0"/>
          </a:p>
          <a:p>
            <a:pPr marL="457200" lvl="0" indent="-457200" algn="just">
              <a:buFont typeface="+mj-lt"/>
              <a:buAutoNum type="arabicPeriod"/>
            </a:pPr>
            <a:r>
              <a:rPr lang="ru-RU" dirty="0" smtClean="0"/>
              <a:t>Самостоятельно придумайте программу, в которой бы использовалась инструкция </a:t>
            </a:r>
            <a:r>
              <a:rPr lang="ru-RU" b="1" dirty="0" err="1" smtClean="0"/>
              <a:t>if</a:t>
            </a:r>
            <a:r>
              <a:rPr lang="ru-RU" dirty="0" smtClean="0"/>
              <a:t> (желательно с веткой </a:t>
            </a:r>
            <a:r>
              <a:rPr lang="ru-RU" b="1" dirty="0" err="1" smtClean="0"/>
              <a:t>else</a:t>
            </a:r>
            <a:r>
              <a:rPr lang="ru-RU" dirty="0" smtClean="0"/>
              <a:t>). Вложенный код должен содержать не менее трех выражений.</a:t>
            </a:r>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0031" y="817584"/>
            <a:ext cx="9286993" cy="629252"/>
          </a:xfrm>
        </p:spPr>
        <p:txBody>
          <a:bodyPr>
            <a:normAutofit fontScale="90000"/>
          </a:bodyPr>
          <a:lstStyle/>
          <a:p>
            <a:r>
              <a:rPr lang="ru-RU" b="1" i="1" dirty="0" smtClean="0"/>
              <a:t>Практическая работа</a:t>
            </a:r>
            <a:r>
              <a:rPr lang="en-US" b="1" i="1" dirty="0" smtClean="0"/>
              <a:t> 2</a:t>
            </a:r>
            <a:endParaRPr lang="ru-RU" dirty="0"/>
          </a:p>
        </p:txBody>
      </p:sp>
      <p:sp>
        <p:nvSpPr>
          <p:cNvPr id="3" name="Содержимое 2"/>
          <p:cNvSpPr>
            <a:spLocks noGrp="1"/>
          </p:cNvSpPr>
          <p:nvPr>
            <p:ph idx="1"/>
          </p:nvPr>
        </p:nvSpPr>
        <p:spPr>
          <a:xfrm>
            <a:off x="1962296" y="1633120"/>
            <a:ext cx="8261873" cy="3603812"/>
          </a:xfrm>
        </p:spPr>
        <p:txBody>
          <a:bodyPr>
            <a:noAutofit/>
          </a:bodyPr>
          <a:lstStyle/>
          <a:p>
            <a:pPr algn="just">
              <a:buNone/>
            </a:pPr>
            <a:r>
              <a:rPr lang="ru-RU" sz="1600" dirty="0" smtClean="0">
                <a:latin typeface="Times New Roman" pitchFamily="18" charset="0"/>
                <a:cs typeface="Times New Roman" pitchFamily="18" charset="0"/>
              </a:rPr>
              <a:t>1. Напишите программу по следующему описанию:</a:t>
            </a:r>
          </a:p>
          <a:p>
            <a:pPr algn="just">
              <a:buNone/>
            </a:pPr>
            <a:r>
              <a:rPr lang="ru-RU" sz="1600" dirty="0" err="1" smtClean="0">
                <a:latin typeface="Times New Roman" pitchFamily="18" charset="0"/>
                <a:cs typeface="Times New Roman" pitchFamily="18" charset="0"/>
              </a:rPr>
              <a:t>a</a:t>
            </a:r>
            <a:r>
              <a:rPr lang="ru-RU" sz="1600" dirty="0" smtClean="0">
                <a:latin typeface="Times New Roman" pitchFamily="18" charset="0"/>
                <a:cs typeface="Times New Roman" pitchFamily="18" charset="0"/>
              </a:rPr>
              <a:t>. двум переменным присваиваются числовые значения; </a:t>
            </a:r>
          </a:p>
          <a:p>
            <a:pPr algn="just">
              <a:buNone/>
            </a:pPr>
            <a:r>
              <a:rPr lang="ru-RU" sz="1600" dirty="0" err="1" smtClean="0">
                <a:latin typeface="Times New Roman" pitchFamily="18" charset="0"/>
                <a:cs typeface="Times New Roman" pitchFamily="18" charset="0"/>
              </a:rPr>
              <a:t>b</a:t>
            </a:r>
            <a:r>
              <a:rPr lang="ru-RU" sz="1600" dirty="0" smtClean="0">
                <a:latin typeface="Times New Roman" pitchFamily="18" charset="0"/>
                <a:cs typeface="Times New Roman" pitchFamily="18" charset="0"/>
              </a:rPr>
              <a:t>. если  значение  первой  переменной  больше  второй,  то  найти  разницу</a:t>
            </a:r>
          </a:p>
          <a:p>
            <a:pPr algn="just">
              <a:buNone/>
            </a:pPr>
            <a:r>
              <a:rPr lang="ru-RU" sz="1600" dirty="0" smtClean="0">
                <a:latin typeface="Times New Roman" pitchFamily="18" charset="0"/>
                <a:cs typeface="Times New Roman" pitchFamily="18" charset="0"/>
              </a:rPr>
              <a:t>значений переменных (вычесть из первой вторую), результат связать с</a:t>
            </a:r>
          </a:p>
          <a:p>
            <a:pPr algn="just">
              <a:buNone/>
            </a:pPr>
            <a:r>
              <a:rPr lang="ru-RU" sz="1600" dirty="0" smtClean="0">
                <a:latin typeface="Times New Roman" pitchFamily="18" charset="0"/>
                <a:cs typeface="Times New Roman" pitchFamily="18" charset="0"/>
              </a:rPr>
              <a:t>третьей переменной;</a:t>
            </a:r>
          </a:p>
          <a:p>
            <a:pPr algn="just">
              <a:buNone/>
            </a:pPr>
            <a:r>
              <a:rPr lang="ru-RU" sz="1600" dirty="0" err="1" smtClean="0">
                <a:latin typeface="Times New Roman" pitchFamily="18" charset="0"/>
                <a:cs typeface="Times New Roman" pitchFamily="18" charset="0"/>
              </a:rPr>
              <a:t>c</a:t>
            </a:r>
            <a:r>
              <a:rPr lang="ru-RU" sz="1600" dirty="0" smtClean="0">
                <a:latin typeface="Times New Roman" pitchFamily="18" charset="0"/>
                <a:cs typeface="Times New Roman" pitchFamily="18" charset="0"/>
              </a:rPr>
              <a:t>. если первая переменная имеет меньшее значение, чем вторая, то третью</a:t>
            </a:r>
          </a:p>
          <a:p>
            <a:pPr algn="just">
              <a:buNone/>
            </a:pPr>
            <a:r>
              <a:rPr lang="ru-RU" sz="1600" dirty="0" smtClean="0">
                <a:latin typeface="Times New Roman" pitchFamily="18" charset="0"/>
                <a:cs typeface="Times New Roman" pitchFamily="18" charset="0"/>
              </a:rPr>
              <a:t>переменную  связать  с  результатом  суммы  значений  двух  первых</a:t>
            </a:r>
          </a:p>
          <a:p>
            <a:pPr algn="just">
              <a:buNone/>
            </a:pPr>
            <a:r>
              <a:rPr lang="ru-RU" sz="1600" dirty="0" smtClean="0">
                <a:latin typeface="Times New Roman" pitchFamily="18" charset="0"/>
                <a:cs typeface="Times New Roman" pitchFamily="18" charset="0"/>
              </a:rPr>
              <a:t>переменных;</a:t>
            </a:r>
          </a:p>
          <a:p>
            <a:pPr algn="just">
              <a:buNone/>
            </a:pPr>
            <a:r>
              <a:rPr lang="ru-RU" sz="1600" dirty="0" err="1" smtClean="0">
                <a:latin typeface="Times New Roman" pitchFamily="18" charset="0"/>
                <a:cs typeface="Times New Roman" pitchFamily="18" charset="0"/>
              </a:rPr>
              <a:t>d</a:t>
            </a:r>
            <a:r>
              <a:rPr lang="ru-RU" sz="1600" dirty="0" smtClean="0">
                <a:latin typeface="Times New Roman" pitchFamily="18" charset="0"/>
                <a:cs typeface="Times New Roman" pitchFamily="18" charset="0"/>
              </a:rPr>
              <a:t>. во  всех  остальных  случаях,  присвоить  третьей  переменной  значение</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первой переменной;</a:t>
            </a:r>
          </a:p>
          <a:p>
            <a:pPr algn="just">
              <a:buNone/>
            </a:pPr>
            <a:r>
              <a:rPr lang="ru-RU" sz="1600" dirty="0" err="1" smtClean="0">
                <a:latin typeface="Times New Roman" pitchFamily="18" charset="0"/>
                <a:cs typeface="Times New Roman" pitchFamily="18" charset="0"/>
              </a:rPr>
              <a:t>e</a:t>
            </a:r>
            <a:r>
              <a:rPr lang="ru-RU" sz="1600" dirty="0" smtClean="0">
                <a:latin typeface="Times New Roman" pitchFamily="18" charset="0"/>
                <a:cs typeface="Times New Roman" pitchFamily="18" charset="0"/>
              </a:rPr>
              <a:t>. вывести значение третьей переменной на экран.</a:t>
            </a:r>
          </a:p>
          <a:p>
            <a:pPr algn="just">
              <a:buNone/>
            </a:pPr>
            <a:endParaRPr lang="en-US" sz="1600" dirty="0" smtClean="0">
              <a:latin typeface="Times New Roman" pitchFamily="18" charset="0"/>
              <a:cs typeface="Times New Roman" pitchFamily="18" charset="0"/>
            </a:endParaRPr>
          </a:p>
          <a:p>
            <a:pPr algn="just">
              <a:buNone/>
            </a:pPr>
            <a:r>
              <a:rPr lang="ru-RU" sz="1600" dirty="0" smtClean="0">
                <a:latin typeface="Times New Roman" pitchFamily="18" charset="0"/>
                <a:cs typeface="Times New Roman" pitchFamily="18" charset="0"/>
              </a:rPr>
              <a:t>2. Придумайте программу, в которой бы использовалась инструкция  </a:t>
            </a:r>
            <a:r>
              <a:rPr lang="ru-RU" sz="1600" dirty="0" err="1" smtClean="0">
                <a:latin typeface="Times New Roman" pitchFamily="18" charset="0"/>
                <a:cs typeface="Times New Roman" pitchFamily="18" charset="0"/>
              </a:rPr>
              <a:t>if-elif-else</a:t>
            </a:r>
            <a:r>
              <a:rPr lang="ru-RU" sz="1600" dirty="0" smtClean="0">
                <a:latin typeface="Times New Roman" pitchFamily="18" charset="0"/>
                <a:cs typeface="Times New Roman" pitchFamily="18" charset="0"/>
              </a:rPr>
              <a:t>.</a:t>
            </a:r>
          </a:p>
          <a:p>
            <a:pPr algn="just">
              <a:buNone/>
            </a:pPr>
            <a:r>
              <a:rPr lang="ru-RU" sz="1600" dirty="0" smtClean="0">
                <a:latin typeface="Times New Roman" pitchFamily="18" charset="0"/>
                <a:cs typeface="Times New Roman" pitchFamily="18" charset="0"/>
              </a:rPr>
              <a:t>Количество ветвей должно быть как минимум четыре. </a:t>
            </a:r>
            <a:endParaRPr lang="ru-RU" sz="16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0031" y="817583"/>
            <a:ext cx="9286993" cy="768149"/>
          </a:xfrm>
        </p:spPr>
        <p:txBody>
          <a:bodyPr>
            <a:normAutofit/>
          </a:bodyPr>
          <a:lstStyle/>
          <a:p>
            <a:r>
              <a:rPr lang="ru-RU" sz="2000" dirty="0" smtClean="0"/>
              <a:t>Задачи для самостоятельного решения</a:t>
            </a:r>
            <a:br>
              <a:rPr lang="ru-RU" sz="2000" dirty="0" smtClean="0"/>
            </a:br>
            <a:endParaRPr lang="ru-RU" sz="2000" dirty="0"/>
          </a:p>
        </p:txBody>
      </p:sp>
      <p:sp>
        <p:nvSpPr>
          <p:cNvPr id="3" name="Содержимое 2"/>
          <p:cNvSpPr>
            <a:spLocks noGrp="1"/>
          </p:cNvSpPr>
          <p:nvPr>
            <p:ph idx="1"/>
          </p:nvPr>
        </p:nvSpPr>
        <p:spPr>
          <a:xfrm>
            <a:off x="1250066" y="1400537"/>
            <a:ext cx="9792181" cy="4322532"/>
          </a:xfrm>
        </p:spPr>
        <p:txBody>
          <a:bodyPr>
            <a:normAutofit fontScale="62500" lnSpcReduction="20000"/>
          </a:bodyPr>
          <a:lstStyle/>
          <a:p>
            <a:pPr>
              <a:buNone/>
            </a:pPr>
            <a:r>
              <a:rPr lang="ru-RU" dirty="0" smtClean="0"/>
              <a:t>1. Дано натуральное число. Определить, будет ли это число: чётным, кратным</a:t>
            </a:r>
            <a:r>
              <a:rPr lang="en-US" dirty="0" smtClean="0"/>
              <a:t> </a:t>
            </a:r>
            <a:r>
              <a:rPr lang="ru-RU" dirty="0" smtClean="0"/>
              <a:t>4.</a:t>
            </a:r>
          </a:p>
          <a:p>
            <a:pPr>
              <a:buNone/>
            </a:pPr>
            <a:r>
              <a:rPr lang="ru-RU" dirty="0" smtClean="0"/>
              <a:t>2. Дано натуральное число. Определить, будет ли это число: нечётным, кратным 5.</a:t>
            </a:r>
          </a:p>
          <a:p>
            <a:pPr>
              <a:buNone/>
            </a:pPr>
            <a:r>
              <a:rPr lang="ru-RU" dirty="0" smtClean="0"/>
              <a:t>3. Дано натуральное число. Определить, будет ли это число: нечётным, кратным 7.</a:t>
            </a:r>
          </a:p>
          <a:p>
            <a:pPr>
              <a:buNone/>
            </a:pPr>
            <a:r>
              <a:rPr lang="ru-RU" dirty="0" smtClean="0"/>
              <a:t>4. Дано натуральное число. Определить, будет ли это число: чётным, кратным</a:t>
            </a:r>
            <a:r>
              <a:rPr lang="en-US" dirty="0" smtClean="0"/>
              <a:t> </a:t>
            </a:r>
            <a:r>
              <a:rPr lang="ru-RU" dirty="0" smtClean="0"/>
              <a:t>10.</a:t>
            </a:r>
          </a:p>
          <a:p>
            <a:pPr>
              <a:buNone/>
            </a:pPr>
            <a:r>
              <a:rPr lang="ru-RU" dirty="0" smtClean="0"/>
              <a:t>5. Имеется коробка со сторонами: A × B × C. Определить, пройдёт ли она в</a:t>
            </a:r>
            <a:r>
              <a:rPr lang="en-US" dirty="0" smtClean="0"/>
              <a:t> </a:t>
            </a:r>
            <a:r>
              <a:rPr lang="ru-RU" dirty="0" smtClean="0"/>
              <a:t>дверь с размерами M × K.</a:t>
            </a:r>
          </a:p>
          <a:p>
            <a:pPr>
              <a:buNone/>
            </a:pPr>
            <a:r>
              <a:rPr lang="ru-RU" dirty="0" smtClean="0"/>
              <a:t>6. Дано вещественное число. Определить, какое это число: положительное,</a:t>
            </a:r>
            <a:r>
              <a:rPr lang="en-US" dirty="0" smtClean="0"/>
              <a:t> </a:t>
            </a:r>
            <a:r>
              <a:rPr lang="ru-RU" dirty="0" smtClean="0"/>
              <a:t>отрицательное, ноль.</a:t>
            </a:r>
          </a:p>
          <a:p>
            <a:pPr>
              <a:buNone/>
            </a:pPr>
            <a:r>
              <a:rPr lang="ru-RU" dirty="0" smtClean="0"/>
              <a:t>7. Можно ли из бревна, имеющего диаметр поперечного сечения D, выпилить</a:t>
            </a:r>
            <a:r>
              <a:rPr lang="en-US" dirty="0" smtClean="0"/>
              <a:t> </a:t>
            </a:r>
            <a:r>
              <a:rPr lang="ru-RU" dirty="0" smtClean="0"/>
              <a:t>квадратный брус шириной A?</a:t>
            </a:r>
          </a:p>
          <a:p>
            <a:pPr>
              <a:buNone/>
            </a:pPr>
            <a:r>
              <a:rPr lang="ru-RU" dirty="0" smtClean="0"/>
              <a:t>8. Можно ли в квадратном зале площадью S поместить круглую сцену радиусом R так, чтобы от стены до сцены был проход не менее K?</a:t>
            </a:r>
          </a:p>
          <a:p>
            <a:pPr>
              <a:buNone/>
            </a:pPr>
            <a:r>
              <a:rPr lang="ru-RU" dirty="0" smtClean="0"/>
              <a:t>9. Дан номер места в плацкартном вагоне. Определить, какое это место: верхнее или нижнее, в купе или боковое.</a:t>
            </a:r>
          </a:p>
          <a:p>
            <a:pPr>
              <a:buNone/>
            </a:pPr>
            <a:r>
              <a:rPr lang="ru-RU" dirty="0" smtClean="0"/>
              <a:t>10. Известна денежная сумма. Разменять её купюрами 500, 100, 10 и монетой</a:t>
            </a:r>
            <a:r>
              <a:rPr lang="en-US" dirty="0" smtClean="0"/>
              <a:t> </a:t>
            </a:r>
            <a:r>
              <a:rPr lang="ru-RU" dirty="0" smtClean="0"/>
              <a:t>2 руб., если это возможно.</a:t>
            </a:r>
          </a:p>
          <a:p>
            <a:pPr>
              <a:buNone/>
            </a:pPr>
            <a:r>
              <a:rPr lang="ru-RU" dirty="0" smtClean="0"/>
              <a:t>11. Имеются две ёмкости: кубическая с ребром A, цилиндрическая с высотой</a:t>
            </a:r>
            <a:r>
              <a:rPr lang="en-US" dirty="0" smtClean="0"/>
              <a:t> </a:t>
            </a:r>
            <a:r>
              <a:rPr lang="ru-RU" dirty="0" smtClean="0"/>
              <a:t>H и радиусом основания R. Определить, поместится ли жидкость объёма</a:t>
            </a:r>
            <a:r>
              <a:rPr lang="en-US" dirty="0" smtClean="0"/>
              <a:t> </a:t>
            </a:r>
            <a:r>
              <a:rPr lang="ru-RU" dirty="0" smtClean="0"/>
              <a:t>M в первую ёмкость, во вторую, в обе.</a:t>
            </a:r>
          </a:p>
          <a:p>
            <a:pPr>
              <a:buNone/>
            </a:pPr>
            <a:r>
              <a:rPr lang="ru-RU" dirty="0" smtClean="0"/>
              <a:t>12. Имеются две ёмкости: кубическая с ребром A, цилиндрическая с высотой</a:t>
            </a:r>
            <a:r>
              <a:rPr lang="en-US" dirty="0" smtClean="0"/>
              <a:t> </a:t>
            </a:r>
            <a:r>
              <a:rPr lang="ru-RU" dirty="0" smtClean="0"/>
              <a:t>H и радиусом основания R. Определить, можно ли заполнить жидкостью</a:t>
            </a:r>
            <a:r>
              <a:rPr lang="en-US" dirty="0" smtClean="0"/>
              <a:t> </a:t>
            </a:r>
            <a:r>
              <a:rPr lang="ru-RU" dirty="0" smtClean="0"/>
              <a:t>объёма M первую ёмкость, вторую, обе.</a:t>
            </a:r>
            <a:endParaRPr lang="en-US" dirty="0" smtClean="0"/>
          </a:p>
          <a:p>
            <a:pPr>
              <a:buNone/>
            </a:pP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60031" y="817584"/>
            <a:ext cx="9286993" cy="386184"/>
          </a:xfrm>
        </p:spPr>
        <p:txBody>
          <a:bodyPr>
            <a:normAutofit/>
          </a:bodyPr>
          <a:lstStyle/>
          <a:p>
            <a:r>
              <a:rPr lang="ru-RU" sz="1800" dirty="0" smtClean="0"/>
              <a:t>Задачи для самостоятельного решения</a:t>
            </a:r>
            <a:endParaRPr lang="ru-RU" sz="1800" dirty="0"/>
          </a:p>
        </p:txBody>
      </p:sp>
      <p:sp>
        <p:nvSpPr>
          <p:cNvPr id="3" name="Содержимое 2"/>
          <p:cNvSpPr>
            <a:spLocks noGrp="1"/>
          </p:cNvSpPr>
          <p:nvPr>
            <p:ph idx="1"/>
          </p:nvPr>
        </p:nvSpPr>
        <p:spPr>
          <a:xfrm>
            <a:off x="1377387" y="1400537"/>
            <a:ext cx="9178724" cy="4322532"/>
          </a:xfrm>
        </p:spPr>
        <p:txBody>
          <a:bodyPr>
            <a:normAutofit fontScale="70000" lnSpcReduction="20000"/>
          </a:bodyPr>
          <a:lstStyle/>
          <a:p>
            <a:pPr algn="just">
              <a:buNone/>
            </a:pPr>
            <a:r>
              <a:rPr lang="ru-RU" dirty="0" smtClean="0"/>
              <a:t>13. Даны вещественные числа: X, Y , Z. Определить, существует ли треугольник с такими длинами сторон и, если существует, будет ли он прямоугольным.</a:t>
            </a:r>
          </a:p>
          <a:p>
            <a:pPr algn="just">
              <a:buNone/>
            </a:pPr>
            <a:r>
              <a:rPr lang="ru-RU" dirty="0" smtClean="0"/>
              <a:t>14. Дано число X. Определить, принадлежит ли это число заданному промежутку [</a:t>
            </a:r>
            <a:r>
              <a:rPr lang="ru-RU" dirty="0" err="1" smtClean="0"/>
              <a:t>a</a:t>
            </a:r>
            <a:r>
              <a:rPr lang="ru-RU" dirty="0" smtClean="0"/>
              <a:t>, </a:t>
            </a:r>
            <a:r>
              <a:rPr lang="ru-RU" dirty="0" err="1" smtClean="0"/>
              <a:t>b</a:t>
            </a:r>
            <a:r>
              <a:rPr lang="ru-RU" dirty="0" smtClean="0"/>
              <a:t>].</a:t>
            </a:r>
          </a:p>
          <a:p>
            <a:pPr algn="just">
              <a:buNone/>
            </a:pPr>
            <a:r>
              <a:rPr lang="ru-RU" dirty="0" smtClean="0"/>
              <a:t>15. Определить значение функции Z = 1/(XY ) при произвольных X и Y .</a:t>
            </a:r>
          </a:p>
          <a:p>
            <a:pPr algn="just">
              <a:buNone/>
            </a:pPr>
            <a:r>
              <a:rPr lang="ru-RU" dirty="0" smtClean="0"/>
              <a:t>16. Даны вещественные числа: A, B, C. Определить, выполняются ли неравенства A &lt; B &lt; C или A &gt; B &gt; C и какое именно неравенство выполняется.</a:t>
            </a:r>
          </a:p>
          <a:p>
            <a:pPr algn="just">
              <a:buNone/>
            </a:pPr>
            <a:r>
              <a:rPr lang="ru-RU" dirty="0" smtClean="0"/>
              <a:t>17. Даны две</a:t>
            </a:r>
            <a:r>
              <a:rPr lang="en-US" dirty="0" smtClean="0"/>
              <a:t> </a:t>
            </a:r>
            <a:r>
              <a:rPr lang="ru-RU" dirty="0" smtClean="0"/>
              <a:t>вещественные числа X и Y . Вычислить Z. Z </a:t>
            </a:r>
            <a:r>
              <a:rPr lang="ru-RU" dirty="0" err="1" smtClean="0"/>
              <a:t>=√X</a:t>
            </a:r>
            <a:r>
              <a:rPr lang="ru-RU" dirty="0" smtClean="0"/>
              <a:t> ∗ Y при X &gt; Y , Z = </a:t>
            </a:r>
            <a:r>
              <a:rPr lang="ru-RU" dirty="0" err="1" smtClean="0"/>
              <a:t>ln</a:t>
            </a:r>
            <a:r>
              <a:rPr lang="ru-RU" dirty="0" smtClean="0"/>
              <a:t>(X + Y ) в противном случае.</a:t>
            </a:r>
          </a:p>
          <a:p>
            <a:pPr algn="just">
              <a:buNone/>
            </a:pPr>
            <a:r>
              <a:rPr lang="ru-RU" dirty="0" smtClean="0"/>
              <a:t>18. Даны вещественные положительные числа </a:t>
            </a:r>
            <a:r>
              <a:rPr lang="ru-RU" dirty="0" err="1" smtClean="0"/>
              <a:t>a</a:t>
            </a:r>
            <a:r>
              <a:rPr lang="ru-RU" dirty="0" smtClean="0"/>
              <a:t>, </a:t>
            </a:r>
            <a:r>
              <a:rPr lang="ru-RU" dirty="0" err="1" smtClean="0"/>
              <a:t>b</a:t>
            </a:r>
            <a:r>
              <a:rPr lang="ru-RU" dirty="0" smtClean="0"/>
              <a:t>, </a:t>
            </a:r>
            <a:r>
              <a:rPr lang="ru-RU" dirty="0" err="1" smtClean="0"/>
              <a:t>c</a:t>
            </a:r>
            <a:r>
              <a:rPr lang="ru-RU" dirty="0" smtClean="0"/>
              <a:t>, </a:t>
            </a:r>
            <a:r>
              <a:rPr lang="ru-RU" dirty="0" err="1" smtClean="0"/>
              <a:t>d</a:t>
            </a:r>
            <a:r>
              <a:rPr lang="ru-RU" dirty="0" smtClean="0"/>
              <a:t>. Выясните, может ли прямоугольник со сторонами </a:t>
            </a:r>
            <a:r>
              <a:rPr lang="ru-RU" dirty="0" err="1" smtClean="0"/>
              <a:t>a</a:t>
            </a:r>
            <a:r>
              <a:rPr lang="ru-RU" dirty="0" smtClean="0"/>
              <a:t>, </a:t>
            </a:r>
            <a:r>
              <a:rPr lang="ru-RU" dirty="0" err="1" smtClean="0"/>
              <a:t>b</a:t>
            </a:r>
            <a:r>
              <a:rPr lang="ru-RU" dirty="0" smtClean="0"/>
              <a:t> уместиться внутри прямоугольника со сторонами </a:t>
            </a:r>
            <a:r>
              <a:rPr lang="ru-RU" dirty="0" err="1" smtClean="0"/>
              <a:t>c</a:t>
            </a:r>
            <a:r>
              <a:rPr lang="ru-RU" dirty="0" smtClean="0"/>
              <a:t>, </a:t>
            </a:r>
            <a:r>
              <a:rPr lang="ru-RU" dirty="0" err="1" smtClean="0"/>
              <a:t>d</a:t>
            </a:r>
            <a:r>
              <a:rPr lang="ru-RU" dirty="0" smtClean="0"/>
              <a:t> так, чтобы каждая сторона внутреннего прямоугольника была параллельна или перпендикулярна стороне внешнего прямоугольника.</a:t>
            </a:r>
          </a:p>
          <a:p>
            <a:pPr algn="just">
              <a:buNone/>
            </a:pPr>
            <a:r>
              <a:rPr lang="ru-RU" dirty="0" smtClean="0"/>
              <a:t>19. Составить алгоритм и программу для реализации логических операций «И» </a:t>
            </a:r>
            <a:r>
              <a:rPr lang="ru-RU" dirty="0" err="1" smtClean="0"/>
              <a:t>и</a:t>
            </a:r>
            <a:r>
              <a:rPr lang="ru-RU" dirty="0" smtClean="0"/>
              <a:t> «ИЛИ» для двух переменных.</a:t>
            </a:r>
          </a:p>
          <a:p>
            <a:pPr algn="just">
              <a:buNone/>
            </a:pPr>
            <a:r>
              <a:rPr lang="ru-RU" dirty="0" smtClean="0"/>
              <a:t>20. Известен ГОД. Определить, будет ли этот год високосным, и к какому веку этот год относится.</a:t>
            </a:r>
          </a:p>
          <a:p>
            <a:pPr algn="just">
              <a:buNone/>
            </a:pPr>
            <a:r>
              <a:rPr lang="ru-RU" b="1" dirty="0" smtClean="0"/>
              <a:t>Указание. </a:t>
            </a:r>
            <a:r>
              <a:rPr lang="ru-RU" dirty="0" smtClean="0"/>
              <a:t>При вычислении корней и логарифмов используйте функции </a:t>
            </a:r>
            <a:r>
              <a:rPr lang="ru-RU" dirty="0" err="1" smtClean="0"/>
              <a:t>sqrt</a:t>
            </a:r>
            <a:r>
              <a:rPr lang="ru-RU" dirty="0" smtClean="0"/>
              <a:t> () и </a:t>
            </a:r>
            <a:r>
              <a:rPr lang="ru-RU" dirty="0" err="1" smtClean="0"/>
              <a:t>log</a:t>
            </a:r>
            <a:r>
              <a:rPr lang="ru-RU" dirty="0" smtClean="0"/>
              <a:t> () модуля </a:t>
            </a:r>
            <a:r>
              <a:rPr lang="ru-RU" dirty="0" err="1" smtClean="0"/>
              <a:t>math</a:t>
            </a:r>
            <a:r>
              <a:rPr lang="ru-RU" dirty="0" smtClean="0"/>
              <a:t>. В этом же модуле определена константа </a:t>
            </a:r>
            <a:r>
              <a:rPr lang="ru-RU" dirty="0" err="1" smtClean="0"/>
              <a:t>pi</a:t>
            </a:r>
            <a:r>
              <a:rPr lang="ru-RU" dirty="0" smtClean="0"/>
              <a:t> (</a:t>
            </a:r>
            <a:r>
              <a:rPr lang="ru-RU" dirty="0" err="1" smtClean="0"/>
              <a:t>math.pi</a:t>
            </a:r>
            <a:r>
              <a:rPr lang="ru-RU" dirty="0" smtClean="0"/>
              <a:t>).</a:t>
            </a:r>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2157" y="921755"/>
            <a:ext cx="9286993" cy="1202485"/>
          </a:xfrm>
        </p:spPr>
        <p:txBody>
          <a:bodyPr>
            <a:normAutofit fontScale="90000"/>
          </a:bodyPr>
          <a:lstStyle/>
          <a:p>
            <a:r>
              <a:rPr lang="ru-RU" b="1" u="sng" dirty="0" smtClean="0"/>
              <a:t>Условный оператор.</a:t>
            </a:r>
            <a:r>
              <a:rPr lang="ru-RU" dirty="0" smtClean="0"/>
              <a:t/>
            </a:r>
            <a:br>
              <a:rPr lang="ru-RU" dirty="0" smtClean="0"/>
            </a:br>
            <a:r>
              <a:rPr lang="ru-RU" b="1" u="sng" dirty="0" smtClean="0"/>
              <a:t>Инструкция IF</a:t>
            </a:r>
            <a:r>
              <a:rPr lang="ru-RU" dirty="0" smtClean="0"/>
              <a:t/>
            </a:r>
            <a:br>
              <a:rPr lang="ru-RU" dirty="0" smtClean="0"/>
            </a:br>
            <a:endParaRPr lang="ru-RU" dirty="0"/>
          </a:p>
        </p:txBody>
      </p:sp>
      <p:sp>
        <p:nvSpPr>
          <p:cNvPr id="3" name="Содержимое 2"/>
          <p:cNvSpPr>
            <a:spLocks noGrp="1"/>
          </p:cNvSpPr>
          <p:nvPr>
            <p:ph idx="1"/>
          </p:nvPr>
        </p:nvSpPr>
        <p:spPr/>
        <p:txBody>
          <a:bodyPr>
            <a:normAutofit fontScale="85000" lnSpcReduction="20000"/>
          </a:bodyPr>
          <a:lstStyle/>
          <a:p>
            <a:pPr algn="just"/>
            <a:r>
              <a:rPr lang="ru-RU" dirty="0" smtClean="0"/>
              <a:t>Ход выполнения программы может быть линейным, т.е. таким, когда выражения выполняются, начиная с первого и заканчивая последним, по порядку, не пропуская ни одной строки кода. Но чаще бывает совсем не так. При выполнении программного кода некоторые его участки могут быть пропущены. Чтобы лучше понять почему, проведем аналогию с реальной жизнью. Допустим, человек живет по расписанию (можно сказать, расписание — это своеобразный "программный код", который следует выполнить). В его расписании в 18.00 стоит поход в бассейн. Однако человеку поступает информация, что воду слили, и бассейн не работает. Вполне логично отменить свое занятие по плаванию. Т.е. одним из условий посещения бассейна должно быть его функционирование, иначе должны выполняться другие действия.</a:t>
            </a:r>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50721" y="1122744"/>
            <a:ext cx="8261873" cy="4600325"/>
          </a:xfrm>
        </p:spPr>
        <p:txBody>
          <a:bodyPr/>
          <a:lstStyle/>
          <a:p>
            <a:pPr algn="just"/>
            <a:r>
              <a:rPr lang="ru-RU" sz="2000" dirty="0" smtClean="0"/>
              <a:t>Похожая нелинейность действий может быть предусмотрена и в компьютерной программе. Например, часть кода должна выполняться лишь при определенном значении конкретной переменной. Обычно в языках программирования используется приблизительно такая конструкция:</a:t>
            </a:r>
          </a:p>
          <a:p>
            <a:endParaRPr lang="ru-RU" dirty="0"/>
          </a:p>
        </p:txBody>
      </p:sp>
      <p:pic>
        <p:nvPicPr>
          <p:cNvPr id="2050" name="Picture 6"/>
          <p:cNvPicPr>
            <a:picLocks noChangeAspect="1" noChangeArrowheads="1"/>
          </p:cNvPicPr>
          <p:nvPr/>
        </p:nvPicPr>
        <p:blipFill>
          <a:blip r:embed="rId2"/>
          <a:srcRect/>
          <a:stretch>
            <a:fillRect/>
          </a:stretch>
        </p:blipFill>
        <p:spPr bwMode="auto">
          <a:xfrm>
            <a:off x="2409141" y="3136297"/>
            <a:ext cx="8031080" cy="145885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smtClean="0"/>
              <a:t>Пример ее реализации на языке программирования </a:t>
            </a:r>
            <a:r>
              <a:rPr lang="ru-RU" sz="2800" b="1" dirty="0" err="1" smtClean="0"/>
              <a:t>Python</a:t>
            </a:r>
            <a:r>
              <a:rPr lang="ru-RU" sz="2800" b="1" dirty="0" smtClean="0"/>
              <a:t>:</a:t>
            </a:r>
            <a:br>
              <a:rPr lang="ru-RU" sz="2800" b="1" dirty="0" smtClean="0"/>
            </a:br>
            <a:endParaRPr lang="ru-RU" sz="2800" dirty="0"/>
          </a:p>
        </p:txBody>
      </p:sp>
      <p:sp>
        <p:nvSpPr>
          <p:cNvPr id="3" name="Содержимое 2"/>
          <p:cNvSpPr>
            <a:spLocks noGrp="1"/>
          </p:cNvSpPr>
          <p:nvPr>
            <p:ph idx="1"/>
          </p:nvPr>
        </p:nvSpPr>
        <p:spPr/>
        <p:txBody>
          <a:bodyPr>
            <a:normAutofit/>
          </a:bodyPr>
          <a:lstStyle/>
          <a:p>
            <a:pPr algn="just">
              <a:buNone/>
            </a:pPr>
            <a:r>
              <a:rPr lang="ru-RU" sz="1800" dirty="0" smtClean="0"/>
              <a:t> </a:t>
            </a:r>
            <a:r>
              <a:rPr lang="ru-RU" sz="1800" dirty="0" err="1" smtClean="0"/>
              <a:t>if</a:t>
            </a:r>
            <a:r>
              <a:rPr lang="ru-RU" sz="1800" dirty="0" smtClean="0"/>
              <a:t> </a:t>
            </a:r>
            <a:r>
              <a:rPr lang="ru-RU" sz="1800" dirty="0" err="1" smtClean="0"/>
              <a:t>numbig</a:t>
            </a:r>
            <a:r>
              <a:rPr lang="ru-RU" sz="1800" dirty="0" smtClean="0"/>
              <a:t> &lt; 100:  # если значение переменной </a:t>
            </a:r>
            <a:r>
              <a:rPr lang="ru-RU" sz="1800" dirty="0" err="1" smtClean="0"/>
              <a:t>numbig</a:t>
            </a:r>
            <a:r>
              <a:rPr lang="ru-RU" sz="1800" dirty="0" smtClean="0"/>
              <a:t> меньше 100, то ...</a:t>
            </a:r>
          </a:p>
          <a:p>
            <a:pPr algn="just">
              <a:buNone/>
            </a:pPr>
            <a:r>
              <a:rPr lang="ru-RU" sz="1800" dirty="0" smtClean="0"/>
              <a:t> </a:t>
            </a:r>
            <a:r>
              <a:rPr lang="ru-RU" sz="1800" dirty="0" err="1" smtClean="0"/>
              <a:t>c</a:t>
            </a:r>
            <a:r>
              <a:rPr lang="ru-RU" sz="1800" dirty="0" smtClean="0"/>
              <a:t> = </a:t>
            </a:r>
            <a:r>
              <a:rPr lang="ru-RU" sz="1800" dirty="0" err="1" smtClean="0"/>
              <a:t>a</a:t>
            </a:r>
            <a:r>
              <a:rPr lang="ru-RU" sz="1800" dirty="0" smtClean="0"/>
              <a:t>**</a:t>
            </a:r>
            <a:r>
              <a:rPr lang="ru-RU" sz="1800" dirty="0" err="1" smtClean="0"/>
              <a:t>b</a:t>
            </a:r>
            <a:r>
              <a:rPr lang="ru-RU" sz="1800" dirty="0" smtClean="0"/>
              <a:t>	# возвести значение переменной </a:t>
            </a:r>
            <a:r>
              <a:rPr lang="ru-RU" sz="1800" dirty="0" err="1" smtClean="0"/>
              <a:t>a</a:t>
            </a:r>
            <a:r>
              <a:rPr lang="ru-RU" sz="1800" dirty="0" smtClean="0"/>
              <a:t> в степень </a:t>
            </a:r>
            <a:r>
              <a:rPr lang="ru-RU" sz="1800" dirty="0" err="1" smtClean="0"/>
              <a:t>b</a:t>
            </a:r>
            <a:r>
              <a:rPr lang="ru-RU" sz="1800" dirty="0" smtClean="0"/>
              <a:t>, # результат присвоить </a:t>
            </a:r>
            <a:r>
              <a:rPr lang="ru-RU" sz="1800" dirty="0" err="1" smtClean="0"/>
              <a:t>c</a:t>
            </a:r>
            <a:r>
              <a:rPr lang="ru-RU" sz="1800" dirty="0" smtClean="0"/>
              <a:t>.</a:t>
            </a:r>
          </a:p>
          <a:p>
            <a:pPr algn="just"/>
            <a:endParaRPr lang="ru-RU" dirty="0" smtClean="0"/>
          </a:p>
          <a:p>
            <a:pPr algn="just"/>
            <a:r>
              <a:rPr lang="ru-RU" dirty="0" smtClean="0"/>
              <a:t>Первая строка конструкции </a:t>
            </a:r>
            <a:r>
              <a:rPr lang="ru-RU" b="1" dirty="0" err="1" smtClean="0"/>
              <a:t>if</a:t>
            </a:r>
            <a:r>
              <a:rPr lang="ru-RU" dirty="0" smtClean="0"/>
              <a:t> — это заголовок, в котором проверяется условие выполнения строк кода после двоеточия (тела конструкции). В примере выше тело содержит всего лишь одно выражение, однако чаще их бывает куда больше.</a:t>
            </a:r>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50721" y="1030147"/>
            <a:ext cx="8261873" cy="4692922"/>
          </a:xfrm>
        </p:spPr>
        <p:txBody>
          <a:bodyPr>
            <a:normAutofit/>
          </a:bodyPr>
          <a:lstStyle/>
          <a:p>
            <a:pPr algn="just"/>
            <a:r>
              <a:rPr lang="ru-RU" sz="1800" dirty="0" smtClean="0"/>
              <a:t>Про </a:t>
            </a:r>
            <a:r>
              <a:rPr lang="ru-RU" sz="1800" dirty="0" err="1" smtClean="0"/>
              <a:t>Python</a:t>
            </a:r>
            <a:r>
              <a:rPr lang="ru-RU" sz="1800" dirty="0" smtClean="0"/>
              <a:t> говорят, что это язык программирования с достаточно ясным и легко читаемым кодом. Это связано с тем, что в нем сведены к минимуму вспомогательные элементы (скобки, точка с запятой), а для разделения синтаксических конструкций используются отступы от начала строки. Учитывая это, в конструкции </a:t>
            </a:r>
            <a:r>
              <a:rPr lang="ru-RU" sz="1800" b="1" dirty="0" err="1" smtClean="0"/>
              <a:t>if</a:t>
            </a:r>
            <a:r>
              <a:rPr lang="ru-RU" sz="1800" dirty="0" smtClean="0"/>
              <a:t> код, который выполняется при соблюдении условия, должен обязательно иметь отступ вправо. Остальной код (основная программа) должен иметь тот же отступ, что и слово </a:t>
            </a:r>
            <a:r>
              <a:rPr lang="ru-RU" sz="1800" b="1" dirty="0" err="1" smtClean="0"/>
              <a:t>if</a:t>
            </a:r>
            <a:r>
              <a:rPr lang="ru-RU" sz="1800" dirty="0" smtClean="0"/>
              <a:t>. Обычно отступ делается с помощью клавиши </a:t>
            </a:r>
            <a:r>
              <a:rPr lang="ru-RU" sz="1800" dirty="0" err="1" smtClean="0"/>
              <a:t>Tab</a:t>
            </a:r>
            <a:r>
              <a:rPr lang="ru-RU" sz="1800" dirty="0" smtClean="0"/>
              <a:t>.</a:t>
            </a:r>
          </a:p>
          <a:p>
            <a:endParaRPr lang="ru-RU" sz="1800" dirty="0"/>
          </a:p>
        </p:txBody>
      </p:sp>
      <p:pic>
        <p:nvPicPr>
          <p:cNvPr id="51202" name="Picture 7"/>
          <p:cNvPicPr>
            <a:picLocks noChangeAspect="1" noChangeArrowheads="1"/>
          </p:cNvPicPr>
          <p:nvPr/>
        </p:nvPicPr>
        <p:blipFill>
          <a:blip r:embed="rId2"/>
          <a:srcRect/>
          <a:stretch>
            <a:fillRect/>
          </a:stretch>
        </p:blipFill>
        <p:spPr bwMode="auto">
          <a:xfrm>
            <a:off x="4246764" y="3510022"/>
            <a:ext cx="3658744" cy="238813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50721" y="960699"/>
            <a:ext cx="8261873" cy="4762370"/>
          </a:xfrm>
        </p:spPr>
        <p:txBody>
          <a:bodyPr/>
          <a:lstStyle/>
          <a:p>
            <a:r>
              <a:rPr lang="ru-RU" dirty="0" smtClean="0"/>
              <a:t>Можно изобразить блок-схему программы, содержащей инструкцию </a:t>
            </a:r>
            <a:r>
              <a:rPr lang="ru-RU" b="1" dirty="0" err="1" smtClean="0"/>
              <a:t>if</a:t>
            </a:r>
            <a:r>
              <a:rPr lang="ru-RU" dirty="0" smtClean="0"/>
              <a:t>, в таком виде:</a:t>
            </a:r>
          </a:p>
          <a:p>
            <a:endParaRPr lang="ru-RU" dirty="0"/>
          </a:p>
        </p:txBody>
      </p:sp>
      <p:pic>
        <p:nvPicPr>
          <p:cNvPr id="52226" name="Picture 8"/>
          <p:cNvPicPr>
            <a:picLocks noChangeAspect="1" noChangeArrowheads="1"/>
          </p:cNvPicPr>
          <p:nvPr/>
        </p:nvPicPr>
        <p:blipFill>
          <a:blip r:embed="rId2"/>
          <a:srcRect/>
          <a:stretch>
            <a:fillRect/>
          </a:stretch>
        </p:blipFill>
        <p:spPr bwMode="auto">
          <a:xfrm>
            <a:off x="4583574" y="2041567"/>
            <a:ext cx="2858946" cy="384325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50721" y="995423"/>
            <a:ext cx="8261873" cy="4727646"/>
          </a:xfrm>
        </p:spPr>
        <p:txBody>
          <a:bodyPr/>
          <a:lstStyle/>
          <a:p>
            <a:r>
              <a:rPr lang="ru-RU" dirty="0" smtClean="0"/>
              <a:t>Встречается и более сложная форма ветвления: </a:t>
            </a:r>
            <a:r>
              <a:rPr lang="ru-RU" b="1" dirty="0" err="1" smtClean="0"/>
              <a:t>if</a:t>
            </a:r>
            <a:r>
              <a:rPr lang="ru-RU" b="1" dirty="0" smtClean="0"/>
              <a:t>–</a:t>
            </a:r>
            <a:r>
              <a:rPr lang="ru-RU" b="1" dirty="0" err="1" smtClean="0"/>
              <a:t>else</a:t>
            </a:r>
            <a:r>
              <a:rPr lang="ru-RU" dirty="0" smtClean="0"/>
              <a:t>. Если условие при инструкции </a:t>
            </a:r>
            <a:r>
              <a:rPr lang="ru-RU" b="1" dirty="0" err="1" smtClean="0"/>
              <a:t>if</a:t>
            </a:r>
            <a:r>
              <a:rPr lang="ru-RU" b="1" dirty="0" smtClean="0"/>
              <a:t> </a:t>
            </a:r>
            <a:r>
              <a:rPr lang="ru-RU" dirty="0" smtClean="0"/>
              <a:t>оказывается ложным, то выполняется блок кода при инструкции</a:t>
            </a:r>
            <a:r>
              <a:rPr lang="ru-RU" b="1" dirty="0" smtClean="0"/>
              <a:t> </a:t>
            </a:r>
            <a:r>
              <a:rPr lang="ru-RU" b="1" dirty="0" err="1" smtClean="0"/>
              <a:t>else</a:t>
            </a:r>
            <a:r>
              <a:rPr lang="ru-RU" dirty="0" smtClean="0"/>
              <a:t>.</a:t>
            </a:r>
          </a:p>
          <a:p>
            <a:endParaRPr lang="ru-RU" dirty="0"/>
          </a:p>
        </p:txBody>
      </p:sp>
      <p:pic>
        <p:nvPicPr>
          <p:cNvPr id="53250" name="Picture 9"/>
          <p:cNvPicPr>
            <a:picLocks noChangeAspect="1" noChangeArrowheads="1"/>
          </p:cNvPicPr>
          <p:nvPr/>
        </p:nvPicPr>
        <p:blipFill>
          <a:blip r:embed="rId2"/>
          <a:srcRect/>
          <a:stretch>
            <a:fillRect/>
          </a:stretch>
        </p:blipFill>
        <p:spPr bwMode="auto">
          <a:xfrm>
            <a:off x="4241599" y="2490125"/>
            <a:ext cx="3744933" cy="343108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950721" y="995423"/>
            <a:ext cx="8261873" cy="4727646"/>
          </a:xfrm>
        </p:spPr>
        <p:txBody>
          <a:bodyPr/>
          <a:lstStyle/>
          <a:p>
            <a:r>
              <a:rPr lang="ru-RU" b="1" dirty="0" smtClean="0"/>
              <a:t>Пример кода с веткой </a:t>
            </a:r>
            <a:r>
              <a:rPr lang="ru-RU" b="1" dirty="0" err="1" smtClean="0"/>
              <a:t>else</a:t>
            </a:r>
            <a:r>
              <a:rPr lang="ru-RU" b="1" dirty="0" smtClean="0"/>
              <a:t> на языке программирования </a:t>
            </a:r>
            <a:r>
              <a:rPr lang="ru-RU" b="1" dirty="0" err="1" smtClean="0"/>
              <a:t>Python</a:t>
            </a:r>
            <a:r>
              <a:rPr lang="ru-RU" b="1" dirty="0" smtClean="0"/>
              <a:t>:</a:t>
            </a:r>
          </a:p>
          <a:p>
            <a:pPr>
              <a:buNone/>
            </a:pPr>
            <a:r>
              <a:rPr lang="en-US" dirty="0" smtClean="0"/>
              <a:t>print "</a:t>
            </a:r>
            <a:r>
              <a:rPr lang="ru-RU" dirty="0" smtClean="0"/>
              <a:t>Привет</a:t>
            </a:r>
            <a:r>
              <a:rPr lang="en-US" dirty="0" smtClean="0"/>
              <a:t>"</a:t>
            </a:r>
            <a:endParaRPr lang="ru-RU" dirty="0" smtClean="0"/>
          </a:p>
          <a:p>
            <a:pPr>
              <a:buNone/>
            </a:pPr>
            <a:r>
              <a:rPr lang="en-US" dirty="0" smtClean="0"/>
              <a:t>tovar1 = 50</a:t>
            </a:r>
            <a:endParaRPr lang="ru-RU" dirty="0" smtClean="0"/>
          </a:p>
          <a:p>
            <a:pPr>
              <a:buNone/>
            </a:pPr>
            <a:r>
              <a:rPr lang="en-US" dirty="0" smtClean="0"/>
              <a:t>tovar2 = 32</a:t>
            </a:r>
            <a:endParaRPr lang="ru-RU" dirty="0" smtClean="0"/>
          </a:p>
          <a:p>
            <a:pPr>
              <a:buNone/>
            </a:pPr>
            <a:r>
              <a:rPr lang="en-US" dirty="0" smtClean="0"/>
              <a:t>if tovar1+ tovar2 &gt; 99 :</a:t>
            </a:r>
            <a:endParaRPr lang="ru-RU" dirty="0" smtClean="0"/>
          </a:p>
          <a:p>
            <a:pPr>
              <a:buNone/>
            </a:pPr>
            <a:r>
              <a:rPr lang="ru-RU" sz="2800" dirty="0" smtClean="0"/>
              <a:t>    </a:t>
            </a:r>
            <a:r>
              <a:rPr lang="ru-RU" dirty="0" smtClean="0"/>
              <a:t> </a:t>
            </a:r>
            <a:r>
              <a:rPr lang="ru-RU" dirty="0" err="1" smtClean="0"/>
              <a:t>print</a:t>
            </a:r>
            <a:r>
              <a:rPr lang="ru-RU" dirty="0" smtClean="0"/>
              <a:t> "Сумма не достаточна</a:t>
            </a:r>
            <a:r>
              <a:rPr lang="en-US" dirty="0" smtClean="0"/>
              <a:t>”</a:t>
            </a:r>
            <a:endParaRPr lang="ru-RU" dirty="0" smtClean="0"/>
          </a:p>
          <a:p>
            <a:pPr>
              <a:buNone/>
            </a:pPr>
            <a:r>
              <a:rPr lang="en-US" dirty="0" smtClean="0"/>
              <a:t>else:</a:t>
            </a:r>
            <a:endParaRPr lang="ru-RU" dirty="0" smtClean="0"/>
          </a:p>
          <a:p>
            <a:pPr>
              <a:buNone/>
            </a:pPr>
            <a:r>
              <a:rPr lang="ru-RU" dirty="0" err="1" smtClean="0"/>
              <a:t>print</a:t>
            </a:r>
            <a:r>
              <a:rPr lang="ru-RU" dirty="0" smtClean="0"/>
              <a:t> "Чек оплачен"</a:t>
            </a:r>
          </a:p>
          <a:p>
            <a:pPr>
              <a:buNone/>
            </a:pPr>
            <a:r>
              <a:rPr lang="ru-RU" dirty="0" err="1" smtClean="0"/>
              <a:t>print</a:t>
            </a:r>
            <a:r>
              <a:rPr lang="ru-RU" dirty="0" smtClean="0"/>
              <a:t> "Пока"</a:t>
            </a:r>
          </a:p>
          <a:p>
            <a:endParaRPr lang="ru-R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DDBB83-77C1-4099-A0AA-289882E745E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4873beb7-5857-4685-be1f-d57550cc96cc"/>
    <ds:schemaRef ds:uri="http://www.w3.org/XML/1998/namespace"/>
    <ds:schemaRef ds:uri="http://purl.org/dc/dcmitype/"/>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Pushpin</Template>
  <TotalTime>0</TotalTime>
  <Words>1618</Words>
  <Application>Microsoft Office PowerPoint</Application>
  <PresentationFormat>Произвольный</PresentationFormat>
  <Paragraphs>205</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Кнопка</vt:lpstr>
      <vt:lpstr>Алгоритмизация  и  программирование  и.о. доцент кафедры ИС  Муханова А.А </vt:lpstr>
      <vt:lpstr>План лекции: 1.Алгоритм ветвления. Инструкции альтернативы и варианты: IF. 2. Инструкция elif 3. Примеры программ и практические задания.    </vt:lpstr>
      <vt:lpstr>Условный оператор. Инструкция IF </vt:lpstr>
      <vt:lpstr>Презентация PowerPoint</vt:lpstr>
      <vt:lpstr>Пример ее реализации на языке программирования Python: </vt:lpstr>
      <vt:lpstr>Презентация PowerPoint</vt:lpstr>
      <vt:lpstr>Презентация PowerPoint</vt:lpstr>
      <vt:lpstr>Презентация PowerPoint</vt:lpstr>
      <vt:lpstr>Презентация PowerPoint</vt:lpstr>
      <vt:lpstr>Презентация PowerPoint</vt:lpstr>
      <vt:lpstr>Булевы выражения</vt:lpstr>
      <vt:lpstr>Для  определения  истинности  используются   значения True и  False типа Boolean.  </vt:lpstr>
      <vt:lpstr>Множественное ветвление </vt:lpstr>
      <vt:lpstr>Презентация PowerPoint</vt:lpstr>
      <vt:lpstr>Презентация PowerPoint</vt:lpstr>
      <vt:lpstr>Примеры скриптов с использованием инструкции  if-elif-else на языке программирования Python: </vt:lpstr>
      <vt:lpstr>В такой конструкции условия if, ..., elif проверяются по очереди, выполняется блок, соответствующий первому из истинных условий. Если все проверяемые условия ложны, то выполняется блок else, если он присутствует. </vt:lpstr>
      <vt:lpstr>Инструкция elif</vt:lpstr>
      <vt:lpstr>Примеры</vt:lpstr>
      <vt:lpstr>Пример 2</vt:lpstr>
      <vt:lpstr>Презентация PowerPoint</vt:lpstr>
      <vt:lpstr>Практическая работа 1 </vt:lpstr>
      <vt:lpstr>Практическая работа 2</vt:lpstr>
      <vt:lpstr>Задачи для самостоятельного решения </vt:lpstr>
      <vt:lpstr>Задачи для самостоятельного решения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2018-03-13T06:49:44Z</dcterms:created>
  <dcterms:modified xsi:type="dcterms:W3CDTF">2022-11-01T08:59:18Z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