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63"/>
  </p:normalViewPr>
  <p:slideViewPr>
    <p:cSldViewPr snapToGrid="0">
      <p:cViewPr varScale="1">
        <p:scale>
          <a:sx n="117" d="100"/>
          <a:sy n="117" d="100"/>
        </p:scale>
        <p:origin x="46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72AA0BFA-9011-49F1-B7F9-7F9CFA663116}" type="datetimeFigureOut">
              <a:rPr lang="ru-KZ" smtClean="0"/>
              <a:t>24.11.2022</a:t>
            </a:fld>
            <a:endParaRPr lang="ru-KZ"/>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ru-KZ"/>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EE156CD-FF70-45AA-A1BF-8F7D25153C81}" type="slidenum">
              <a:rPr lang="ru-KZ" smtClean="0"/>
              <a:t>‹#›</a:t>
            </a:fld>
            <a:endParaRPr lang="ru-KZ"/>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3944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AA0BFA-9011-49F1-B7F9-7F9CFA663116}" type="datetimeFigureOut">
              <a:rPr lang="ru-KZ" smtClean="0"/>
              <a:t>24.11.2022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7EE156CD-FF70-45AA-A1BF-8F7D25153C81}" type="slidenum">
              <a:rPr lang="ru-KZ" smtClean="0"/>
              <a:t>‹#›</a:t>
            </a:fld>
            <a:endParaRPr lang="ru-KZ"/>
          </a:p>
        </p:txBody>
      </p:sp>
    </p:spTree>
    <p:extLst>
      <p:ext uri="{BB962C8B-B14F-4D97-AF65-F5344CB8AC3E}">
        <p14:creationId xmlns:p14="http://schemas.microsoft.com/office/powerpoint/2010/main" val="923319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AA0BFA-9011-49F1-B7F9-7F9CFA663116}" type="datetimeFigureOut">
              <a:rPr lang="ru-KZ" smtClean="0"/>
              <a:t>24.11.2022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7EE156CD-FF70-45AA-A1BF-8F7D25153C81}" type="slidenum">
              <a:rPr lang="ru-KZ" smtClean="0"/>
              <a:t>‹#›</a:t>
            </a:fld>
            <a:endParaRPr lang="ru-KZ"/>
          </a:p>
        </p:txBody>
      </p:sp>
    </p:spTree>
    <p:extLst>
      <p:ext uri="{BB962C8B-B14F-4D97-AF65-F5344CB8AC3E}">
        <p14:creationId xmlns:p14="http://schemas.microsoft.com/office/powerpoint/2010/main" val="2105620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AA0BFA-9011-49F1-B7F9-7F9CFA663116}" type="datetimeFigureOut">
              <a:rPr lang="ru-KZ" smtClean="0"/>
              <a:t>24.11.2022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7EE156CD-FF70-45AA-A1BF-8F7D25153C81}" type="slidenum">
              <a:rPr lang="ru-KZ" smtClean="0"/>
              <a:t>‹#›</a:t>
            </a:fld>
            <a:endParaRPr lang="ru-KZ"/>
          </a:p>
        </p:txBody>
      </p:sp>
    </p:spTree>
    <p:extLst>
      <p:ext uri="{BB962C8B-B14F-4D97-AF65-F5344CB8AC3E}">
        <p14:creationId xmlns:p14="http://schemas.microsoft.com/office/powerpoint/2010/main" val="359990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ru-RU"/>
              <a:t>Образец заголовка</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2AA0BFA-9011-49F1-B7F9-7F9CFA663116}" type="datetimeFigureOut">
              <a:rPr lang="ru-KZ" smtClean="0"/>
              <a:t>24.11.2022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7EE156CD-FF70-45AA-A1BF-8F7D25153C81}" type="slidenum">
              <a:rPr lang="ru-KZ" smtClean="0"/>
              <a:t>‹#›</a:t>
            </a:fld>
            <a:endParaRPr lang="ru-KZ"/>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4212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2AA0BFA-9011-49F1-B7F9-7F9CFA663116}" type="datetimeFigureOut">
              <a:rPr lang="ru-KZ" smtClean="0"/>
              <a:t>24.11.2022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7EE156CD-FF70-45AA-A1BF-8F7D25153C81}" type="slidenum">
              <a:rPr lang="ru-KZ" smtClean="0"/>
              <a:t>‹#›</a:t>
            </a:fld>
            <a:endParaRPr lang="ru-KZ"/>
          </a:p>
        </p:txBody>
      </p:sp>
    </p:spTree>
    <p:extLst>
      <p:ext uri="{BB962C8B-B14F-4D97-AF65-F5344CB8AC3E}">
        <p14:creationId xmlns:p14="http://schemas.microsoft.com/office/powerpoint/2010/main" val="355783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2AA0BFA-9011-49F1-B7F9-7F9CFA663116}" type="datetimeFigureOut">
              <a:rPr lang="ru-KZ" smtClean="0"/>
              <a:t>24.11.2022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7EE156CD-FF70-45AA-A1BF-8F7D25153C81}" type="slidenum">
              <a:rPr lang="ru-KZ" smtClean="0"/>
              <a:t>‹#›</a:t>
            </a:fld>
            <a:endParaRPr lang="ru-KZ"/>
          </a:p>
        </p:txBody>
      </p:sp>
    </p:spTree>
    <p:extLst>
      <p:ext uri="{BB962C8B-B14F-4D97-AF65-F5344CB8AC3E}">
        <p14:creationId xmlns:p14="http://schemas.microsoft.com/office/powerpoint/2010/main" val="2685079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2AA0BFA-9011-49F1-B7F9-7F9CFA663116}" type="datetimeFigureOut">
              <a:rPr lang="ru-KZ" smtClean="0"/>
              <a:t>24.11.2022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7EE156CD-FF70-45AA-A1BF-8F7D25153C81}" type="slidenum">
              <a:rPr lang="ru-KZ" smtClean="0"/>
              <a:t>‹#›</a:t>
            </a:fld>
            <a:endParaRPr lang="ru-KZ"/>
          </a:p>
        </p:txBody>
      </p:sp>
    </p:spTree>
    <p:extLst>
      <p:ext uri="{BB962C8B-B14F-4D97-AF65-F5344CB8AC3E}">
        <p14:creationId xmlns:p14="http://schemas.microsoft.com/office/powerpoint/2010/main" val="3856816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AA0BFA-9011-49F1-B7F9-7F9CFA663116}" type="datetimeFigureOut">
              <a:rPr lang="ru-KZ" smtClean="0"/>
              <a:t>24.11.2022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7EE156CD-FF70-45AA-A1BF-8F7D25153C81}" type="slidenum">
              <a:rPr lang="ru-KZ" smtClean="0"/>
              <a:t>‹#›</a:t>
            </a:fld>
            <a:endParaRPr lang="ru-KZ"/>
          </a:p>
        </p:txBody>
      </p:sp>
    </p:spTree>
    <p:extLst>
      <p:ext uri="{BB962C8B-B14F-4D97-AF65-F5344CB8AC3E}">
        <p14:creationId xmlns:p14="http://schemas.microsoft.com/office/powerpoint/2010/main" val="107951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a:t>Образец заголовка</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2AA0BFA-9011-49F1-B7F9-7F9CFA663116}" type="datetimeFigureOut">
              <a:rPr lang="ru-KZ" smtClean="0"/>
              <a:t>24.11.2022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7EE156CD-FF70-45AA-A1BF-8F7D25153C81}" type="slidenum">
              <a:rPr lang="ru-KZ" smtClean="0"/>
              <a:t>‹#›</a:t>
            </a:fld>
            <a:endParaRPr lang="ru-KZ"/>
          </a:p>
        </p:txBody>
      </p:sp>
    </p:spTree>
    <p:extLst>
      <p:ext uri="{BB962C8B-B14F-4D97-AF65-F5344CB8AC3E}">
        <p14:creationId xmlns:p14="http://schemas.microsoft.com/office/powerpoint/2010/main" val="3796747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2AA0BFA-9011-49F1-B7F9-7F9CFA663116}" type="datetimeFigureOut">
              <a:rPr lang="ru-KZ" smtClean="0"/>
              <a:t>24.11.2022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7EE156CD-FF70-45AA-A1BF-8F7D25153C81}" type="slidenum">
              <a:rPr lang="ru-KZ" smtClean="0"/>
              <a:t>‹#›</a:t>
            </a:fld>
            <a:endParaRPr lang="ru-KZ"/>
          </a:p>
        </p:txBody>
      </p:sp>
    </p:spTree>
    <p:extLst>
      <p:ext uri="{BB962C8B-B14F-4D97-AF65-F5344CB8AC3E}">
        <p14:creationId xmlns:p14="http://schemas.microsoft.com/office/powerpoint/2010/main" val="1759975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72AA0BFA-9011-49F1-B7F9-7F9CFA663116}" type="datetimeFigureOut">
              <a:rPr lang="ru-KZ" smtClean="0"/>
              <a:t>24.11.2022</a:t>
            </a:fld>
            <a:endParaRPr lang="ru-KZ"/>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ru-KZ"/>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EE156CD-FF70-45AA-A1BF-8F7D25153C81}" type="slidenum">
              <a:rPr lang="ru-KZ" smtClean="0"/>
              <a:t>‹#›</a:t>
            </a:fld>
            <a:endParaRPr lang="ru-KZ"/>
          </a:p>
        </p:txBody>
      </p:sp>
    </p:spTree>
    <p:extLst>
      <p:ext uri="{BB962C8B-B14F-4D97-AF65-F5344CB8AC3E}">
        <p14:creationId xmlns:p14="http://schemas.microsoft.com/office/powerpoint/2010/main" val="3266913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BCB46C-2F2E-486B-825D-15B6864D1FD3}"/>
              </a:ext>
            </a:extLst>
          </p:cNvPr>
          <p:cNvSpPr>
            <a:spLocks noGrp="1"/>
          </p:cNvSpPr>
          <p:nvPr>
            <p:ph type="ctrTitle"/>
          </p:nvPr>
        </p:nvSpPr>
        <p:spPr/>
        <p:txBody>
          <a:bodyPr/>
          <a:lstStyle/>
          <a:p>
            <a:r>
              <a:rPr lang="en-GB" sz="1800" b="1" dirty="0">
                <a:effectLst/>
                <a:latin typeface="Times New Roman" panose="02020603050405020304" pitchFamily="18" charset="0"/>
                <a:ea typeface="Times New Roman" panose="02020603050405020304" pitchFamily="18" charset="0"/>
              </a:rPr>
              <a:t>Reporting phase of performance audit </a:t>
            </a:r>
            <a:br>
              <a:rPr lang="ru-KZ" sz="1800" dirty="0">
                <a:effectLst/>
                <a:latin typeface="Times New Roman" panose="02020603050405020304" pitchFamily="18" charset="0"/>
                <a:ea typeface="Times New Roman" panose="02020603050405020304" pitchFamily="18" charset="0"/>
              </a:rPr>
            </a:br>
            <a:endParaRPr lang="ru-KZ" dirty="0"/>
          </a:p>
        </p:txBody>
      </p:sp>
      <p:sp>
        <p:nvSpPr>
          <p:cNvPr id="3" name="Подзаголовок 2">
            <a:extLst>
              <a:ext uri="{FF2B5EF4-FFF2-40B4-BE49-F238E27FC236}">
                <a16:creationId xmlns:a16="http://schemas.microsoft.com/office/drawing/2014/main" id="{B9C1FBBA-2E67-4562-B56D-9A1BBBD3F22C}"/>
              </a:ext>
            </a:extLst>
          </p:cNvPr>
          <p:cNvSpPr>
            <a:spLocks noGrp="1"/>
          </p:cNvSpPr>
          <p:nvPr>
            <p:ph type="subTitle" idx="1"/>
          </p:nvPr>
        </p:nvSpPr>
        <p:spPr/>
        <p:txBody>
          <a:bodyPr/>
          <a:lstStyle/>
          <a:p>
            <a:r>
              <a:rPr lang="en-US" dirty="0"/>
              <a:t>Lecture:  </a:t>
            </a:r>
            <a:r>
              <a:rPr lang="en-US" dirty="0" err="1"/>
              <a:t>Serikova</a:t>
            </a:r>
            <a:r>
              <a:rPr lang="en-US" dirty="0"/>
              <a:t> M.A.</a:t>
            </a:r>
            <a:endParaRPr lang="ru-KZ" dirty="0"/>
          </a:p>
        </p:txBody>
      </p:sp>
    </p:spTree>
    <p:extLst>
      <p:ext uri="{BB962C8B-B14F-4D97-AF65-F5344CB8AC3E}">
        <p14:creationId xmlns:p14="http://schemas.microsoft.com/office/powerpoint/2010/main" val="1522885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97A5FA-F0C6-4881-BA6B-2A264CE2E17F}"/>
              </a:ext>
            </a:extLst>
          </p:cNvPr>
          <p:cNvSpPr>
            <a:spLocks noGrp="1"/>
          </p:cNvSpPr>
          <p:nvPr>
            <p:ph type="title"/>
          </p:nvPr>
        </p:nvSpPr>
        <p:spPr>
          <a:xfrm>
            <a:off x="1143000" y="609600"/>
            <a:ext cx="9875520" cy="772160"/>
          </a:xfrm>
        </p:spPr>
        <p:txBody>
          <a:bodyPr>
            <a:normAutofit/>
          </a:bodyPr>
          <a:lstStyle/>
          <a:p>
            <a:r>
              <a:rPr lang="en-US" sz="4000" b="0" i="0" u="none" strike="noStrike" baseline="0" dirty="0">
                <a:solidFill>
                  <a:srgbClr val="231F20"/>
                </a:solidFill>
                <a:latin typeface="FormataBQ"/>
              </a:rPr>
              <a:t>Transparency, usability and timeliness</a:t>
            </a:r>
            <a:endParaRPr lang="ru-KZ" sz="4000" dirty="0"/>
          </a:p>
        </p:txBody>
      </p:sp>
      <p:sp>
        <p:nvSpPr>
          <p:cNvPr id="3" name="Объект 2">
            <a:extLst>
              <a:ext uri="{FF2B5EF4-FFF2-40B4-BE49-F238E27FC236}">
                <a16:creationId xmlns:a16="http://schemas.microsoft.com/office/drawing/2014/main" id="{7FB3630B-CD55-4943-837C-A5015AFB6801}"/>
              </a:ext>
            </a:extLst>
          </p:cNvPr>
          <p:cNvSpPr>
            <a:spLocks noGrp="1"/>
          </p:cNvSpPr>
          <p:nvPr>
            <p:ph idx="1"/>
          </p:nvPr>
        </p:nvSpPr>
        <p:spPr>
          <a:xfrm>
            <a:off x="1143000" y="1584960"/>
            <a:ext cx="9872871" cy="4511040"/>
          </a:xfrm>
          <a:solidFill>
            <a:schemeClr val="accent1">
              <a:lumMod val="60000"/>
              <a:lumOff val="40000"/>
            </a:schemeClr>
          </a:solidFill>
        </p:spPr>
        <p:txBody>
          <a:bodyPr>
            <a:normAutofit/>
          </a:bodyPr>
          <a:lstStyle/>
          <a:p>
            <a:r>
              <a:rPr lang="en-US" dirty="0">
                <a:solidFill>
                  <a:schemeClr val="tx1"/>
                </a:solidFill>
                <a:latin typeface="Times New Roman" panose="02020603050405020304" pitchFamily="18" charset="0"/>
                <a:cs typeface="Times New Roman" panose="02020603050405020304" pitchFamily="18" charset="0"/>
              </a:rPr>
              <a:t>A SAI must not be forced to withhold findings and should, within its legal mandate, be free to decide what to publish and how. </a:t>
            </a:r>
          </a:p>
          <a:p>
            <a:r>
              <a:rPr lang="en-US" dirty="0">
                <a:solidFill>
                  <a:schemeClr val="tx1"/>
                </a:solidFill>
                <a:latin typeface="Times New Roman" panose="02020603050405020304" pitchFamily="18" charset="0"/>
                <a:cs typeface="Times New Roman" panose="02020603050405020304" pitchFamily="18" charset="0"/>
              </a:rPr>
              <a:t>The report should provide accessible, concise and up-to-date information, which the government, parliament, and government entities can use to improve the way they function, i.e. the information provided should add value. </a:t>
            </a:r>
          </a:p>
          <a:p>
            <a:r>
              <a:rPr lang="en-US" dirty="0">
                <a:solidFill>
                  <a:schemeClr val="tx1"/>
                </a:solidFill>
                <a:latin typeface="Times New Roman" panose="02020603050405020304" pitchFamily="18" charset="0"/>
                <a:cs typeface="Times New Roman" panose="02020603050405020304" pitchFamily="18" charset="0"/>
              </a:rPr>
              <a:t>The audit questions should be answered. </a:t>
            </a:r>
          </a:p>
          <a:p>
            <a:r>
              <a:rPr lang="en-US" dirty="0">
                <a:solidFill>
                  <a:schemeClr val="tx1"/>
                </a:solidFill>
                <a:latin typeface="Times New Roman" panose="02020603050405020304" pitchFamily="18" charset="0"/>
                <a:cs typeface="Times New Roman" panose="02020603050405020304" pitchFamily="18" charset="0"/>
              </a:rPr>
              <a:t>The points on which the SAI expects action to be taken, and by whom, should be clearly stated. </a:t>
            </a:r>
          </a:p>
          <a:p>
            <a:r>
              <a:rPr lang="en-US" dirty="0">
                <a:solidFill>
                  <a:schemeClr val="tx1"/>
                </a:solidFill>
                <a:latin typeface="Times New Roman" panose="02020603050405020304" pitchFamily="18" charset="0"/>
                <a:cs typeface="Times New Roman" panose="02020603050405020304" pitchFamily="18" charset="0"/>
              </a:rPr>
              <a:t>Being timely requires that the report should be issued on time in order to make the information available for timely use by management, government, legislative officials and other interested parties </a:t>
            </a:r>
            <a:endParaRPr lang="ru-KZ"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7975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A5DE93-C4A7-4B8E-890B-54AB96C48821}"/>
              </a:ext>
            </a:extLst>
          </p:cNvPr>
          <p:cNvSpPr>
            <a:spLocks noGrp="1"/>
          </p:cNvSpPr>
          <p:nvPr>
            <p:ph type="title"/>
          </p:nvPr>
        </p:nvSpPr>
        <p:spPr/>
        <p:txBody>
          <a:bodyPr/>
          <a:lstStyle/>
          <a:p>
            <a:r>
              <a:rPr lang="en-US" dirty="0"/>
              <a:t>Agenda </a:t>
            </a:r>
            <a:endParaRPr lang="ru-KZ" dirty="0"/>
          </a:p>
        </p:txBody>
      </p:sp>
      <p:sp>
        <p:nvSpPr>
          <p:cNvPr id="3" name="Объект 2">
            <a:extLst>
              <a:ext uri="{FF2B5EF4-FFF2-40B4-BE49-F238E27FC236}">
                <a16:creationId xmlns:a16="http://schemas.microsoft.com/office/drawing/2014/main" id="{45D05428-94A2-4391-AEDA-09447AC08987}"/>
              </a:ext>
            </a:extLst>
          </p:cNvPr>
          <p:cNvSpPr>
            <a:spLocks noGrp="1"/>
          </p:cNvSpPr>
          <p:nvPr>
            <p:ph idx="1"/>
          </p:nvPr>
        </p:nvSpPr>
        <p:spPr/>
        <p:txBody>
          <a:bodyPr/>
          <a:lstStyle/>
          <a:p>
            <a:pPr algn="just">
              <a:spcAft>
                <a:spcPts val="600"/>
              </a:spcAft>
              <a:tabLst>
                <a:tab pos="180340" algn="l"/>
              </a:tabLst>
            </a:pPr>
            <a:r>
              <a:rPr lang="en-GB" sz="1800" b="1" dirty="0">
                <a:effectLst/>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Reviewing and authorising the audit reports</a:t>
            </a:r>
            <a:endParaRPr lang="ru-KZ" sz="1800" dirty="0">
              <a:effectLst/>
              <a:latin typeface="Times New Roman" panose="02020603050405020304" pitchFamily="18" charset="0"/>
              <a:ea typeface="Times New Roman" panose="02020603050405020304" pitchFamily="18" charset="0"/>
            </a:endParaRPr>
          </a:p>
          <a:p>
            <a:pPr algn="just">
              <a:spcAft>
                <a:spcPts val="600"/>
              </a:spcAft>
              <a:tabLst>
                <a:tab pos="180340" algn="l"/>
              </a:tabLst>
            </a:pPr>
            <a:r>
              <a:rPr lang="en-GB" sz="1800" dirty="0">
                <a:effectLst/>
                <a:latin typeface="Times New Roman" panose="02020603050405020304" pitchFamily="18" charset="0"/>
                <a:ea typeface="Times New Roman" panose="02020603050405020304" pitchFamily="18" charset="0"/>
              </a:rPr>
              <a:t> Requirements and characteristics of a good report</a:t>
            </a:r>
            <a:endParaRPr lang="ru-KZ" dirty="0"/>
          </a:p>
        </p:txBody>
      </p:sp>
    </p:spTree>
    <p:extLst>
      <p:ext uri="{BB962C8B-B14F-4D97-AF65-F5344CB8AC3E}">
        <p14:creationId xmlns:p14="http://schemas.microsoft.com/office/powerpoint/2010/main" val="426695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EE27D1BD-27A1-47CC-AD51-1B0AC9FE2706}"/>
              </a:ext>
            </a:extLst>
          </p:cNvPr>
          <p:cNvPicPr/>
          <p:nvPr/>
        </p:nvPicPr>
        <p:blipFill rotWithShape="1">
          <a:blip r:embed="rId2"/>
          <a:srcRect l="17317" t="21284" r="18867" b="5359"/>
          <a:stretch/>
        </p:blipFill>
        <p:spPr bwMode="auto">
          <a:xfrm>
            <a:off x="629920" y="660400"/>
            <a:ext cx="10474960" cy="535432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5658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FCD8A2-43A8-4699-88F4-562AD6B0C437}"/>
              </a:ext>
            </a:extLst>
          </p:cNvPr>
          <p:cNvSpPr>
            <a:spLocks noGrp="1"/>
          </p:cNvSpPr>
          <p:nvPr>
            <p:ph type="title"/>
          </p:nvPr>
        </p:nvSpPr>
        <p:spPr>
          <a:xfrm>
            <a:off x="1371600" y="609600"/>
            <a:ext cx="9646920" cy="629920"/>
          </a:xfrm>
        </p:spPr>
        <p:txBody>
          <a:bodyPr>
            <a:normAutofit fontScale="90000"/>
          </a:bodyPr>
          <a:lstStyle/>
          <a:p>
            <a:r>
              <a:rPr lang="en-US" sz="4000" i="1" dirty="0">
                <a:latin typeface="Times New Roman" panose="02020603050405020304" pitchFamily="18" charset="0"/>
                <a:cs typeface="Times New Roman" panose="02020603050405020304" pitchFamily="18" charset="0"/>
              </a:rPr>
              <a:t>Audit</a:t>
            </a:r>
            <a:r>
              <a:rPr lang="en-US" sz="4400" i="1" dirty="0">
                <a:latin typeface="Times New Roman" panose="02020603050405020304" pitchFamily="18" charset="0"/>
                <a:cs typeface="Times New Roman" panose="02020603050405020304" pitchFamily="18" charset="0"/>
              </a:rPr>
              <a:t> report</a:t>
            </a:r>
            <a:endParaRPr lang="ru-KZ" dirty="0"/>
          </a:p>
        </p:txBody>
      </p:sp>
      <p:sp>
        <p:nvSpPr>
          <p:cNvPr id="3" name="Объект 2">
            <a:extLst>
              <a:ext uri="{FF2B5EF4-FFF2-40B4-BE49-F238E27FC236}">
                <a16:creationId xmlns:a16="http://schemas.microsoft.com/office/drawing/2014/main" id="{A74CBE99-1ACB-46F4-B823-A95AB5DAC94C}"/>
              </a:ext>
            </a:extLst>
          </p:cNvPr>
          <p:cNvSpPr>
            <a:spLocks noGrp="1"/>
          </p:cNvSpPr>
          <p:nvPr>
            <p:ph idx="1"/>
          </p:nvPr>
        </p:nvSpPr>
        <p:spPr>
          <a:xfrm>
            <a:off x="1143000" y="1391920"/>
            <a:ext cx="9872871" cy="4704080"/>
          </a:xfrm>
          <a:solidFill>
            <a:schemeClr val="accent1">
              <a:lumMod val="40000"/>
              <a:lumOff val="60000"/>
            </a:schemeClr>
          </a:solidFill>
        </p:spPr>
        <p:txBody>
          <a:bodyPr>
            <a:normAutofit/>
          </a:bodyPr>
          <a:lstStyle/>
          <a:p>
            <a:pPr algn="just"/>
            <a:r>
              <a:rPr lang="en-US" sz="2400" i="1" dirty="0">
                <a:solidFill>
                  <a:schemeClr val="tx1"/>
                </a:solidFill>
                <a:latin typeface="Times New Roman" panose="02020603050405020304" pitchFamily="18" charset="0"/>
                <a:cs typeface="Times New Roman" panose="02020603050405020304" pitchFamily="18" charset="0"/>
              </a:rPr>
              <a:t>As with any audit report, it is important to consider how audit findings can best be presented to achieve maximum impact and to reduce the potential for misinterpretation of audit observations and conclusions. That being said, audit reports on efficiency pose particular risks that must be considered and managed.</a:t>
            </a:r>
          </a:p>
          <a:p>
            <a:pPr algn="just"/>
            <a:r>
              <a:rPr lang="en-US" sz="2400" i="1" dirty="0">
                <a:solidFill>
                  <a:schemeClr val="tx1"/>
                </a:solidFill>
                <a:latin typeface="Times New Roman" panose="02020603050405020304" pitchFamily="18" charset="0"/>
                <a:cs typeface="Times New Roman" panose="02020603050405020304" pitchFamily="18" charset="0"/>
              </a:rPr>
              <a:t>For example, quantifying the potential cost savings that would result from efficiency improvements is an effective way of highlighting the significance of inefficient programs or processes. However, quantifying cost savings is a difficult exercise that must be based on reliable data and sound assumptions. Auditors should only use this tool when they are confident that their data and assumptions are solid. In addition, auditors should have their  calculations validated by a subject matter expert before they are published.</a:t>
            </a:r>
          </a:p>
          <a:p>
            <a:pPr algn="just"/>
            <a:endParaRPr lang="en-US" sz="2400" i="1" dirty="0">
              <a:solidFill>
                <a:schemeClr val="tx1"/>
              </a:solidFill>
              <a:latin typeface="Times New Roman" panose="02020603050405020304" pitchFamily="18" charset="0"/>
              <a:cs typeface="Times New Roman" panose="02020603050405020304" pitchFamily="18" charset="0"/>
            </a:endParaRPr>
          </a:p>
          <a:p>
            <a:pPr algn="just"/>
            <a:endParaRPr lang="en-US" sz="2400" i="1" dirty="0">
              <a:solidFill>
                <a:schemeClr val="tx1"/>
              </a:solidFill>
              <a:latin typeface="Times New Roman" panose="02020603050405020304" pitchFamily="18" charset="0"/>
              <a:cs typeface="Times New Roman" panose="02020603050405020304" pitchFamily="18" charset="0"/>
            </a:endParaRPr>
          </a:p>
          <a:p>
            <a:pPr algn="just"/>
            <a:endParaRPr lang="en-US" sz="2400" i="1" dirty="0">
              <a:solidFill>
                <a:schemeClr val="tx1"/>
              </a:solidFill>
              <a:latin typeface="Times New Roman" panose="02020603050405020304" pitchFamily="18" charset="0"/>
              <a:cs typeface="Times New Roman" panose="02020603050405020304" pitchFamily="18" charset="0"/>
            </a:endParaRPr>
          </a:p>
          <a:p>
            <a:pPr algn="just"/>
            <a:endParaRPr lang="ru-KZ" sz="24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0267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DB4BF9-D5D4-4F51-9DB0-B67CAC33F8FB}"/>
              </a:ext>
            </a:extLst>
          </p:cNvPr>
          <p:cNvSpPr>
            <a:spLocks noGrp="1"/>
          </p:cNvSpPr>
          <p:nvPr>
            <p:ph type="title"/>
          </p:nvPr>
        </p:nvSpPr>
        <p:spPr/>
        <p:txBody>
          <a:bodyPr>
            <a:normAutofit/>
          </a:bodyPr>
          <a:lstStyle/>
          <a:p>
            <a:r>
              <a:rPr lang="en-US" sz="4000" b="0" i="0" u="none" strike="noStrike" baseline="0" dirty="0">
                <a:solidFill>
                  <a:srgbClr val="231F20"/>
                </a:solidFill>
                <a:latin typeface="FormataBQ"/>
              </a:rPr>
              <a:t>What is required to make the reports reliable?</a:t>
            </a:r>
            <a:endParaRPr lang="ru-KZ" sz="4000" dirty="0"/>
          </a:p>
        </p:txBody>
      </p:sp>
      <p:sp>
        <p:nvSpPr>
          <p:cNvPr id="3" name="Объект 2">
            <a:extLst>
              <a:ext uri="{FF2B5EF4-FFF2-40B4-BE49-F238E27FC236}">
                <a16:creationId xmlns:a16="http://schemas.microsoft.com/office/drawing/2014/main" id="{754590B0-93FE-4C97-B464-DBDC8AC99FF0}"/>
              </a:ext>
            </a:extLst>
          </p:cNvPr>
          <p:cNvSpPr>
            <a:spLocks noGrp="1"/>
          </p:cNvSpPr>
          <p:nvPr>
            <p:ph sz="half" idx="1"/>
          </p:nvPr>
        </p:nvSpPr>
        <p:spPr>
          <a:xfrm>
            <a:off x="1143000" y="2057398"/>
            <a:ext cx="7970520" cy="4272281"/>
          </a:xfrm>
          <a:solidFill>
            <a:schemeClr val="accent1">
              <a:lumMod val="60000"/>
              <a:lumOff val="40000"/>
            </a:schemeClr>
          </a:solidFill>
        </p:spPr>
        <p:txBody>
          <a:bodyPr>
            <a:noAutofit/>
          </a:bodyPr>
          <a:lstStyle/>
          <a:p>
            <a:r>
              <a:rPr lang="en-US" sz="4000" b="0" i="1" u="none" strike="noStrike" baseline="0" dirty="0">
                <a:solidFill>
                  <a:srgbClr val="231F20"/>
                </a:solidFill>
                <a:latin typeface="Times New Roman" panose="02020603050405020304" pitchFamily="18" charset="0"/>
                <a:cs typeface="Times New Roman" panose="02020603050405020304" pitchFamily="18" charset="0"/>
              </a:rPr>
              <a:t>Complete</a:t>
            </a:r>
          </a:p>
          <a:p>
            <a:r>
              <a:rPr lang="en-US" sz="4000" b="0" i="1" u="none" strike="noStrike" baseline="0" dirty="0">
                <a:solidFill>
                  <a:srgbClr val="231F20"/>
                </a:solidFill>
                <a:latin typeface="Times New Roman" panose="02020603050405020304" pitchFamily="18" charset="0"/>
                <a:cs typeface="Times New Roman" panose="02020603050405020304" pitchFamily="18" charset="0"/>
              </a:rPr>
              <a:t>Accuracy</a:t>
            </a:r>
          </a:p>
          <a:p>
            <a:r>
              <a:rPr lang="en-US" sz="4000" b="0" i="1" u="none" strike="noStrike" baseline="0" dirty="0">
                <a:solidFill>
                  <a:srgbClr val="231F20"/>
                </a:solidFill>
                <a:latin typeface="Times New Roman" panose="02020603050405020304" pitchFamily="18" charset="0"/>
                <a:cs typeface="Times New Roman" panose="02020603050405020304" pitchFamily="18" charset="0"/>
              </a:rPr>
              <a:t>Objectivity</a:t>
            </a:r>
            <a:endParaRPr lang="en-US" sz="4000" i="1" dirty="0">
              <a:solidFill>
                <a:srgbClr val="231F20"/>
              </a:solidFill>
              <a:latin typeface="Times New Roman" panose="02020603050405020304" pitchFamily="18" charset="0"/>
              <a:cs typeface="Times New Roman" panose="02020603050405020304" pitchFamily="18" charset="0"/>
            </a:endParaRPr>
          </a:p>
          <a:p>
            <a:r>
              <a:rPr lang="en-US" sz="4000" b="0" i="1" u="none" strike="noStrike" baseline="0" dirty="0">
                <a:solidFill>
                  <a:srgbClr val="231F20"/>
                </a:solidFill>
                <a:latin typeface="Times New Roman" panose="02020603050405020304" pitchFamily="18" charset="0"/>
                <a:cs typeface="Times New Roman" panose="02020603050405020304" pitchFamily="18" charset="0"/>
              </a:rPr>
              <a:t>Convincing</a:t>
            </a:r>
          </a:p>
          <a:p>
            <a:r>
              <a:rPr lang="en-US" sz="4000" b="0" i="1" u="none" strike="noStrike" baseline="0" dirty="0">
                <a:solidFill>
                  <a:srgbClr val="231F20"/>
                </a:solidFill>
                <a:latin typeface="Times New Roman" panose="02020603050405020304" pitchFamily="18" charset="0"/>
                <a:cs typeface="Times New Roman" panose="02020603050405020304" pitchFamily="18" charset="0"/>
              </a:rPr>
              <a:t>Clear</a:t>
            </a:r>
            <a:endParaRPr lang="en-US" sz="4000" i="1" dirty="0">
              <a:solidFill>
                <a:srgbClr val="231F20"/>
              </a:solidFill>
              <a:latin typeface="Times New Roman" panose="02020603050405020304" pitchFamily="18" charset="0"/>
              <a:cs typeface="Times New Roman" panose="02020603050405020304" pitchFamily="18" charset="0"/>
            </a:endParaRPr>
          </a:p>
          <a:p>
            <a:r>
              <a:rPr lang="en-US" sz="4000" b="0" i="1" u="none" strike="noStrike" baseline="0" dirty="0">
                <a:solidFill>
                  <a:srgbClr val="231F20"/>
                </a:solidFill>
                <a:latin typeface="Times New Roman" panose="02020603050405020304" pitchFamily="18" charset="0"/>
                <a:cs typeface="Times New Roman" panose="02020603050405020304" pitchFamily="18" charset="0"/>
              </a:rPr>
              <a:t>concise</a:t>
            </a:r>
            <a:endParaRPr lang="en-US" sz="4000" i="1" dirty="0">
              <a:solidFill>
                <a:srgbClr val="231F20"/>
              </a:solidFill>
              <a:latin typeface="Times New Roman" panose="02020603050405020304" pitchFamily="18" charset="0"/>
              <a:cs typeface="Times New Roman" panose="02020603050405020304" pitchFamily="18" charset="0"/>
            </a:endParaRPr>
          </a:p>
          <a:p>
            <a:endParaRPr lang="ru-KZ" sz="4000" dirty="0">
              <a:latin typeface="Times New Roman" panose="02020603050405020304" pitchFamily="18" charset="0"/>
              <a:cs typeface="Times New Roman" panose="02020603050405020304" pitchFamily="18" charset="0"/>
            </a:endParaRPr>
          </a:p>
        </p:txBody>
      </p:sp>
      <p:sp>
        <p:nvSpPr>
          <p:cNvPr id="12" name="Объект 11">
            <a:extLst>
              <a:ext uri="{FF2B5EF4-FFF2-40B4-BE49-F238E27FC236}">
                <a16:creationId xmlns:a16="http://schemas.microsoft.com/office/drawing/2014/main" id="{14DC8B24-0385-4A51-BA50-4275D3399C7D}"/>
              </a:ext>
            </a:extLst>
          </p:cNvPr>
          <p:cNvSpPr>
            <a:spLocks noGrp="1"/>
          </p:cNvSpPr>
          <p:nvPr>
            <p:ph sz="half" idx="2"/>
          </p:nvPr>
        </p:nvSpPr>
        <p:spPr>
          <a:xfrm>
            <a:off x="9225280" y="2057400"/>
            <a:ext cx="1797212" cy="4023360"/>
          </a:xfrm>
        </p:spPr>
        <p:txBody>
          <a:bodyPr/>
          <a:lstStyle/>
          <a:p>
            <a:endParaRPr lang="ru-KZ" dirty="0"/>
          </a:p>
        </p:txBody>
      </p:sp>
    </p:spTree>
    <p:extLst>
      <p:ext uri="{BB962C8B-B14F-4D97-AF65-F5344CB8AC3E}">
        <p14:creationId xmlns:p14="http://schemas.microsoft.com/office/powerpoint/2010/main" val="1809940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E934F6-3E4E-4540-9783-24556F1D5CAA}"/>
              </a:ext>
            </a:extLst>
          </p:cNvPr>
          <p:cNvSpPr>
            <a:spLocks noGrp="1"/>
          </p:cNvSpPr>
          <p:nvPr>
            <p:ph type="title"/>
          </p:nvPr>
        </p:nvSpPr>
        <p:spPr/>
        <p:txBody>
          <a:bodyPr>
            <a:normAutofit/>
          </a:bodyPr>
          <a:lstStyle/>
          <a:p>
            <a:r>
              <a:rPr lang="en-US" sz="2800" b="0" i="0" u="none" strike="noStrike" baseline="0" dirty="0">
                <a:solidFill>
                  <a:srgbClr val="231F20"/>
                </a:solidFill>
                <a:latin typeface="Times New Roman" panose="02020603050405020304" pitchFamily="18" charset="0"/>
                <a:cs typeface="Times New Roman" panose="02020603050405020304" pitchFamily="18" charset="0"/>
              </a:rPr>
              <a:t>What </a:t>
            </a:r>
            <a:r>
              <a:rPr lang="en-US" sz="2800" b="0" i="0" u="none" strike="noStrike" baseline="0" dirty="0" err="1">
                <a:solidFill>
                  <a:srgbClr val="231F20"/>
                </a:solidFill>
                <a:latin typeface="Times New Roman" panose="02020603050405020304" pitchFamily="18" charset="0"/>
                <a:cs typeface="Times New Roman" panose="02020603050405020304" pitchFamily="18" charset="0"/>
              </a:rPr>
              <a:t>characterises</a:t>
            </a:r>
            <a:r>
              <a:rPr lang="en-US" sz="2800" b="0" i="0" u="none" strike="noStrike" baseline="0" dirty="0">
                <a:solidFill>
                  <a:srgbClr val="231F20"/>
                </a:solidFill>
                <a:latin typeface="Times New Roman" panose="02020603050405020304" pitchFamily="18" charset="0"/>
                <a:cs typeface="Times New Roman" panose="02020603050405020304" pitchFamily="18" charset="0"/>
              </a:rPr>
              <a:t> a good and usable performance audit report? </a:t>
            </a:r>
            <a:endParaRPr lang="ru-KZ" sz="28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D7EA17D1-1614-4390-AE7E-E4D67527F8EB}"/>
              </a:ext>
            </a:extLst>
          </p:cNvPr>
          <p:cNvSpPr>
            <a:spLocks noGrp="1"/>
          </p:cNvSpPr>
          <p:nvPr>
            <p:ph idx="1"/>
          </p:nvPr>
        </p:nvSpPr>
        <p:spPr>
          <a:xfrm>
            <a:off x="1143000" y="1838960"/>
            <a:ext cx="9872871" cy="4257040"/>
          </a:xfrm>
        </p:spPr>
        <p:txBody>
          <a:bodyPr/>
          <a:lstStyle/>
          <a:p>
            <a:pPr marL="45720" indent="0">
              <a:buNone/>
            </a:pPr>
            <a:r>
              <a:rPr lang="en-US" dirty="0">
                <a:solidFill>
                  <a:srgbClr val="0070C0"/>
                </a:solidFill>
                <a:latin typeface="Times New Roman" panose="02020603050405020304" pitchFamily="18" charset="0"/>
                <a:cs typeface="Times New Roman" panose="02020603050405020304" pitchFamily="18" charset="0"/>
              </a:rPr>
              <a:t>They should present findings objectively and fairly (AS 4.0.7). This requires that: </a:t>
            </a:r>
          </a:p>
          <a:p>
            <a:pPr marL="45720" indent="0">
              <a:buNone/>
            </a:pPr>
            <a:r>
              <a:rPr lang="en-US" dirty="0">
                <a:solidFill>
                  <a:srgbClr val="0070C0"/>
                </a:solidFill>
                <a:latin typeface="Times New Roman" panose="02020603050405020304" pitchFamily="18" charset="0"/>
                <a:cs typeface="Times New Roman" panose="02020603050405020304" pitchFamily="18" charset="0"/>
              </a:rPr>
              <a:t>• there are separate presentations of findings and conclusions; </a:t>
            </a:r>
          </a:p>
          <a:p>
            <a:pPr marL="45720" indent="0">
              <a:buNone/>
            </a:pPr>
            <a:r>
              <a:rPr lang="en-US" dirty="0">
                <a:solidFill>
                  <a:srgbClr val="0070C0"/>
                </a:solidFill>
                <a:latin typeface="Times New Roman" panose="02020603050405020304" pitchFamily="18" charset="0"/>
                <a:cs typeface="Times New Roman" panose="02020603050405020304" pitchFamily="18" charset="0"/>
              </a:rPr>
              <a:t>• facts are presented and interpreted in neutral terms;</a:t>
            </a:r>
          </a:p>
          <a:p>
            <a:pPr marL="45720" indent="0">
              <a:buNone/>
            </a:pPr>
            <a:r>
              <a:rPr lang="en-US" dirty="0">
                <a:solidFill>
                  <a:srgbClr val="0070C0"/>
                </a:solidFill>
                <a:latin typeface="Times New Roman" panose="02020603050405020304" pitchFamily="18" charset="0"/>
                <a:cs typeface="Times New Roman" panose="02020603050405020304" pitchFamily="18" charset="0"/>
              </a:rPr>
              <a:t>• different perspectives and viewpoints are represented;</a:t>
            </a:r>
          </a:p>
          <a:p>
            <a:pPr marL="45720" indent="0">
              <a:buNone/>
            </a:pPr>
            <a:r>
              <a:rPr lang="en-US" dirty="0">
                <a:solidFill>
                  <a:srgbClr val="0070C0"/>
                </a:solidFill>
                <a:latin typeface="Times New Roman" panose="02020603050405020304" pitchFamily="18" charset="0"/>
                <a:cs typeface="Times New Roman" panose="02020603050405020304" pitchFamily="18" charset="0"/>
              </a:rPr>
              <a:t>• all relevant findings, arguments, and evidence are included; and</a:t>
            </a:r>
          </a:p>
          <a:p>
            <a:pPr marL="45720" indent="0">
              <a:buNone/>
            </a:pPr>
            <a:r>
              <a:rPr lang="en-US" dirty="0">
                <a:solidFill>
                  <a:srgbClr val="0070C0"/>
                </a:solidFill>
                <a:latin typeface="Times New Roman" panose="02020603050405020304" pitchFamily="18" charset="0"/>
                <a:cs typeface="Times New Roman" panose="02020603050405020304" pitchFamily="18" charset="0"/>
              </a:rPr>
              <a:t>• reports are constructive, and positive conclusions are presented.</a:t>
            </a:r>
            <a:endParaRPr lang="ru-KZ"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2074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52C24D-0DE3-436B-B702-96EFA5997AEC}"/>
              </a:ext>
            </a:extLst>
          </p:cNvPr>
          <p:cNvSpPr>
            <a:spLocks noGrp="1"/>
          </p:cNvSpPr>
          <p:nvPr>
            <p:ph type="title"/>
          </p:nvPr>
        </p:nvSpPr>
        <p:spPr>
          <a:xfrm>
            <a:off x="1219200" y="518160"/>
            <a:ext cx="9799320" cy="1198880"/>
          </a:xfrm>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In a wider sense – and to sum up – the quality of a performance  audit may be assessed by means of specific criteria, including those considered below:</a:t>
            </a:r>
            <a:endParaRPr lang="ru-KZ" sz="2400" dirty="0">
              <a:solidFill>
                <a:schemeClr val="tx1"/>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831A7708-6079-41B9-B159-E957DC45E6CC}"/>
              </a:ext>
            </a:extLst>
          </p:cNvPr>
          <p:cNvSpPr>
            <a:spLocks noGrp="1"/>
          </p:cNvSpPr>
          <p:nvPr>
            <p:ph idx="1"/>
          </p:nvPr>
        </p:nvSpPr>
        <p:spPr/>
        <p:txBody>
          <a:bodyPr>
            <a:normAutofit/>
          </a:bodyPr>
          <a:lstStyle/>
          <a:p>
            <a:r>
              <a:rPr lang="en-US" sz="4400" b="0" i="0" u="none" strike="noStrike" baseline="0" dirty="0">
                <a:solidFill>
                  <a:srgbClr val="231F20"/>
                </a:solidFill>
                <a:latin typeface="FormataBQ"/>
              </a:rPr>
              <a:t>Materiality, relevance and objectivity</a:t>
            </a:r>
          </a:p>
          <a:p>
            <a:r>
              <a:rPr lang="en-US" sz="4400" b="0" i="0" u="none" strike="noStrike" baseline="0" dirty="0">
                <a:solidFill>
                  <a:srgbClr val="231F20"/>
                </a:solidFill>
                <a:latin typeface="FormataBQ"/>
              </a:rPr>
              <a:t>Reliability, validity and consistency</a:t>
            </a:r>
            <a:endParaRPr lang="en-US" sz="4400" dirty="0">
              <a:solidFill>
                <a:srgbClr val="231F20"/>
              </a:solidFill>
              <a:latin typeface="FormataBQ"/>
            </a:endParaRPr>
          </a:p>
          <a:p>
            <a:r>
              <a:rPr lang="en-US" sz="4400" b="0" i="0" u="none" strike="noStrike" baseline="0" dirty="0">
                <a:solidFill>
                  <a:srgbClr val="231F20"/>
                </a:solidFill>
                <a:latin typeface="FormataBQ"/>
              </a:rPr>
              <a:t>Transparency, usability and timeliness</a:t>
            </a:r>
          </a:p>
          <a:p>
            <a:pPr marL="45720" indent="0">
              <a:buNone/>
            </a:pPr>
            <a:endParaRPr lang="ru-KZ" sz="4400" dirty="0"/>
          </a:p>
        </p:txBody>
      </p:sp>
    </p:spTree>
    <p:extLst>
      <p:ext uri="{BB962C8B-B14F-4D97-AF65-F5344CB8AC3E}">
        <p14:creationId xmlns:p14="http://schemas.microsoft.com/office/powerpoint/2010/main" val="2246312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D021F1-4EFE-41A1-9FD9-970E960AC1B6}"/>
              </a:ext>
            </a:extLst>
          </p:cNvPr>
          <p:cNvSpPr>
            <a:spLocks noGrp="1"/>
          </p:cNvSpPr>
          <p:nvPr>
            <p:ph type="title"/>
          </p:nvPr>
        </p:nvSpPr>
        <p:spPr/>
        <p:txBody>
          <a:bodyPr/>
          <a:lstStyle/>
          <a:p>
            <a:r>
              <a:rPr lang="en-US" sz="4400" b="0" i="0" u="none" strike="noStrike" baseline="0" dirty="0">
                <a:solidFill>
                  <a:srgbClr val="231F20"/>
                </a:solidFill>
                <a:latin typeface="FormataBQ"/>
              </a:rPr>
              <a:t>Materiality, relevance and objectivity</a:t>
            </a:r>
            <a:br>
              <a:rPr lang="en-US" sz="4400" b="0" i="0" u="none" strike="noStrike" baseline="0" dirty="0">
                <a:solidFill>
                  <a:srgbClr val="231F20"/>
                </a:solidFill>
                <a:latin typeface="FormataBQ"/>
              </a:rPr>
            </a:br>
            <a:endParaRPr lang="ru-KZ" dirty="0"/>
          </a:p>
        </p:txBody>
      </p:sp>
      <p:sp>
        <p:nvSpPr>
          <p:cNvPr id="3" name="Объект 2">
            <a:extLst>
              <a:ext uri="{FF2B5EF4-FFF2-40B4-BE49-F238E27FC236}">
                <a16:creationId xmlns:a16="http://schemas.microsoft.com/office/drawing/2014/main" id="{8E0A8764-F243-41E4-B905-D0CFB4EAE054}"/>
              </a:ext>
            </a:extLst>
          </p:cNvPr>
          <p:cNvSpPr>
            <a:spLocks noGrp="1"/>
          </p:cNvSpPr>
          <p:nvPr>
            <p:ph idx="1"/>
          </p:nvPr>
        </p:nvSpPr>
        <p:spPr/>
        <p:txBody>
          <a:bodyPr>
            <a:normAutofit/>
          </a:bodyPr>
          <a:lstStyle/>
          <a:p>
            <a:r>
              <a:rPr lang="en-US" sz="5400" b="0" i="1" u="none" strike="noStrike" baseline="0" dirty="0">
                <a:solidFill>
                  <a:srgbClr val="0070C0"/>
                </a:solidFill>
                <a:latin typeface="Minion"/>
              </a:rPr>
              <a:t>The topics dealt with should be material. </a:t>
            </a:r>
          </a:p>
          <a:p>
            <a:r>
              <a:rPr lang="en-US" sz="5400" b="0" i="1" u="none" strike="noStrike" baseline="0" dirty="0">
                <a:solidFill>
                  <a:srgbClr val="0070C0"/>
                </a:solidFill>
                <a:latin typeface="Minion"/>
              </a:rPr>
              <a:t>The information given should be relevant to the topic; the audit question or the problem studied</a:t>
            </a:r>
            <a:endParaRPr lang="ru-KZ" sz="5400" i="1" dirty="0">
              <a:solidFill>
                <a:srgbClr val="0070C0"/>
              </a:solidFill>
            </a:endParaRPr>
          </a:p>
        </p:txBody>
      </p:sp>
    </p:spTree>
    <p:extLst>
      <p:ext uri="{BB962C8B-B14F-4D97-AF65-F5344CB8AC3E}">
        <p14:creationId xmlns:p14="http://schemas.microsoft.com/office/powerpoint/2010/main" val="2272903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E7AD8E-6B40-485D-8042-DFD62E0F4127}"/>
              </a:ext>
            </a:extLst>
          </p:cNvPr>
          <p:cNvSpPr>
            <a:spLocks noGrp="1"/>
          </p:cNvSpPr>
          <p:nvPr>
            <p:ph type="title"/>
          </p:nvPr>
        </p:nvSpPr>
        <p:spPr/>
        <p:txBody>
          <a:bodyPr/>
          <a:lstStyle/>
          <a:p>
            <a:r>
              <a:rPr lang="en-US" sz="1800" b="0" i="0" u="none" strike="noStrike" baseline="0" dirty="0">
                <a:solidFill>
                  <a:srgbClr val="231F20"/>
                </a:solidFill>
                <a:latin typeface="FormataBQ"/>
              </a:rPr>
              <a:t>Reliability, validity and consistency</a:t>
            </a:r>
            <a:endParaRPr lang="ru-KZ" dirty="0"/>
          </a:p>
        </p:txBody>
      </p:sp>
      <p:sp>
        <p:nvSpPr>
          <p:cNvPr id="3" name="Объект 2">
            <a:extLst>
              <a:ext uri="{FF2B5EF4-FFF2-40B4-BE49-F238E27FC236}">
                <a16:creationId xmlns:a16="http://schemas.microsoft.com/office/drawing/2014/main" id="{0ED0D32A-8AA6-424B-9CD2-DEB640E5D379}"/>
              </a:ext>
            </a:extLst>
          </p:cNvPr>
          <p:cNvSpPr>
            <a:spLocks noGrp="1"/>
          </p:cNvSpPr>
          <p:nvPr>
            <p:ph idx="1"/>
          </p:nvPr>
        </p:nvSpPr>
        <p:spPr/>
        <p:txBody>
          <a:bodyPr>
            <a:normAutofit/>
          </a:bodyPr>
          <a:lstStyle/>
          <a:p>
            <a:pPr algn="just"/>
            <a:r>
              <a:rPr lang="en-US" sz="2800" i="1" dirty="0">
                <a:solidFill>
                  <a:schemeClr val="tx1"/>
                </a:solidFill>
              </a:rPr>
              <a:t>Users should be able to trust the reliability and validity of reported  results. </a:t>
            </a:r>
          </a:p>
          <a:p>
            <a:pPr algn="just"/>
            <a:r>
              <a:rPr lang="en-US" sz="2800" i="1" dirty="0">
                <a:solidFill>
                  <a:schemeClr val="tx1"/>
                </a:solidFill>
              </a:rPr>
              <a:t>The data collection methods should be valid and reliable. The audit design should be such that conclusions arise from the findings and the analysis, based on verified facts and other information from various sources.</a:t>
            </a:r>
          </a:p>
          <a:p>
            <a:pPr algn="just"/>
            <a:r>
              <a:rPr lang="en-US" sz="2800" i="1" dirty="0">
                <a:solidFill>
                  <a:schemeClr val="tx1"/>
                </a:solidFill>
              </a:rPr>
              <a:t>All the documents in the process must be well balanced in their perspectives and judgments </a:t>
            </a:r>
            <a:endParaRPr lang="ru-KZ" sz="2800" i="1" dirty="0">
              <a:solidFill>
                <a:schemeClr val="tx1"/>
              </a:solidFill>
            </a:endParaRPr>
          </a:p>
        </p:txBody>
      </p:sp>
    </p:spTree>
    <p:extLst>
      <p:ext uri="{BB962C8B-B14F-4D97-AF65-F5344CB8AC3E}">
        <p14:creationId xmlns:p14="http://schemas.microsoft.com/office/powerpoint/2010/main" val="2399252678"/>
      </p:ext>
    </p:extLst>
  </p:cSld>
  <p:clrMapOvr>
    <a:masterClrMapping/>
  </p:clrMapOvr>
</p:sld>
</file>

<file path=ppt/theme/theme1.xml><?xml version="1.0" encoding="utf-8"?>
<a:theme xmlns:a="http://schemas.openxmlformats.org/drawingml/2006/main" name="Базис">
  <a:themeElements>
    <a:clrScheme name="Базис">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Базис">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TM03457444[[fn=Базис]]</Template>
  <TotalTime>153</TotalTime>
  <Words>540</Words>
  <Application>Microsoft Macintosh PowerPoint</Application>
  <PresentationFormat>Широкоэкранный</PresentationFormat>
  <Paragraphs>41</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Corbel</vt:lpstr>
      <vt:lpstr>FormataBQ</vt:lpstr>
      <vt:lpstr>Minion</vt:lpstr>
      <vt:lpstr>Times New Roman</vt:lpstr>
      <vt:lpstr>Базис</vt:lpstr>
      <vt:lpstr>Reporting phase of performance audit  </vt:lpstr>
      <vt:lpstr>Agenda </vt:lpstr>
      <vt:lpstr>Презентация PowerPoint</vt:lpstr>
      <vt:lpstr>Audit report</vt:lpstr>
      <vt:lpstr>What is required to make the reports reliable?</vt:lpstr>
      <vt:lpstr>What characterises a good and usable performance audit report? </vt:lpstr>
      <vt:lpstr>In a wider sense – and to sum up – the quality of a performance  audit may be assessed by means of specific criteria, including those considered below:</vt:lpstr>
      <vt:lpstr>Materiality, relevance and objectivity </vt:lpstr>
      <vt:lpstr>Reliability, validity and consistency</vt:lpstr>
      <vt:lpstr>Transparency, usability and timeliness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Microsoft Office User</cp:lastModifiedBy>
  <cp:revision>22</cp:revision>
  <dcterms:created xsi:type="dcterms:W3CDTF">2020-11-16T01:31:53Z</dcterms:created>
  <dcterms:modified xsi:type="dcterms:W3CDTF">2022-11-24T08:17:07Z</dcterms:modified>
</cp:coreProperties>
</file>