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3" d="100"/>
          <a:sy n="63" d="100"/>
        </p:scale>
        <p:origin x="78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7091D95-9712-4843-9784-A00C5DBABDDA}"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ru-RU"/>
        </a:p>
      </dgm:t>
    </dgm:pt>
    <dgm:pt modelId="{89947FA3-E8FD-4386-809A-496229E1B355}">
      <dgm:prSet phldrT="[Текст]" custT="1"/>
      <dgm:spPr/>
      <dgm:t>
        <a:bodyPr/>
        <a:lstStyle/>
        <a:p>
          <a:pPr algn="ctr"/>
          <a:r>
            <a:rPr lang="ru-RU" sz="2800"/>
            <a:t>1</a:t>
          </a:r>
        </a:p>
      </dgm:t>
    </dgm:pt>
    <dgm:pt modelId="{9CE28050-3F40-4F40-ADD8-8FD9E81F3721}" type="parTrans" cxnId="{4FF3AE53-509F-4FB0-9006-EE1432D04A69}">
      <dgm:prSet/>
      <dgm:spPr/>
      <dgm:t>
        <a:bodyPr/>
        <a:lstStyle/>
        <a:p>
          <a:pPr algn="ctr"/>
          <a:endParaRPr lang="ru-RU" sz="2800"/>
        </a:p>
      </dgm:t>
    </dgm:pt>
    <dgm:pt modelId="{1C018C5E-C032-47B8-BB25-9BF4DC293521}" type="sibTrans" cxnId="{4FF3AE53-509F-4FB0-9006-EE1432D04A69}">
      <dgm:prSet/>
      <dgm:spPr/>
      <dgm:t>
        <a:bodyPr/>
        <a:lstStyle/>
        <a:p>
          <a:pPr algn="ctr"/>
          <a:endParaRPr lang="ru-RU" sz="2800"/>
        </a:p>
      </dgm:t>
    </dgm:pt>
    <dgm:pt modelId="{CD3F910A-1FAB-4D70-A174-A3F028E9FA40}">
      <dgm:prSet phldrT="[Текст]" custT="1"/>
      <dgm:spPr/>
      <dgm:t>
        <a:bodyPr/>
        <a:lstStyle/>
        <a:p>
          <a:pPr algn="ctr"/>
          <a:r>
            <a:rPr lang="en-US" sz="2800" dirty="0">
              <a:latin typeface="Arial Narrow" pitchFamily="34" charset="0"/>
            </a:rPr>
            <a:t>Strategic planning</a:t>
          </a:r>
          <a:endParaRPr lang="ru-RU" sz="2800" dirty="0"/>
        </a:p>
      </dgm:t>
    </dgm:pt>
    <dgm:pt modelId="{0197E0FB-A57A-4532-B3B5-527C38FAE821}" type="parTrans" cxnId="{24223237-B1C1-4467-ACFA-2CAC960B7C3E}">
      <dgm:prSet/>
      <dgm:spPr/>
      <dgm:t>
        <a:bodyPr/>
        <a:lstStyle/>
        <a:p>
          <a:pPr algn="ctr"/>
          <a:endParaRPr lang="ru-RU" sz="2800"/>
        </a:p>
      </dgm:t>
    </dgm:pt>
    <dgm:pt modelId="{9685EE22-6827-4B1D-9171-BFC1668C2BD4}" type="sibTrans" cxnId="{24223237-B1C1-4467-ACFA-2CAC960B7C3E}">
      <dgm:prSet/>
      <dgm:spPr/>
      <dgm:t>
        <a:bodyPr/>
        <a:lstStyle/>
        <a:p>
          <a:pPr algn="ctr"/>
          <a:endParaRPr lang="ru-RU" sz="2800"/>
        </a:p>
      </dgm:t>
    </dgm:pt>
    <dgm:pt modelId="{29A15449-8916-4BC9-8CE4-77CF61E066DD}">
      <dgm:prSet phldrT="[Текст]" custT="1"/>
      <dgm:spPr/>
      <dgm:t>
        <a:bodyPr/>
        <a:lstStyle/>
        <a:p>
          <a:pPr algn="ctr"/>
          <a:r>
            <a:rPr lang="ru-RU" sz="2800"/>
            <a:t>2</a:t>
          </a:r>
        </a:p>
      </dgm:t>
    </dgm:pt>
    <dgm:pt modelId="{2C9EAAAE-BF86-40F0-8CD3-00A9D2F6B658}" type="parTrans" cxnId="{76F5BEE5-DF82-4DBB-B742-246AD3C17668}">
      <dgm:prSet/>
      <dgm:spPr/>
      <dgm:t>
        <a:bodyPr/>
        <a:lstStyle/>
        <a:p>
          <a:pPr algn="ctr"/>
          <a:endParaRPr lang="ru-RU" sz="2800"/>
        </a:p>
      </dgm:t>
    </dgm:pt>
    <dgm:pt modelId="{0DAF9E46-CDBC-42AD-8D5F-06ABF61CB0B5}" type="sibTrans" cxnId="{76F5BEE5-DF82-4DBB-B742-246AD3C17668}">
      <dgm:prSet/>
      <dgm:spPr/>
      <dgm:t>
        <a:bodyPr/>
        <a:lstStyle/>
        <a:p>
          <a:pPr algn="ctr"/>
          <a:endParaRPr lang="ru-RU" sz="2800"/>
        </a:p>
      </dgm:t>
    </dgm:pt>
    <dgm:pt modelId="{982D9CA0-D38E-4774-8582-DA9A4319ABB5}">
      <dgm:prSet phldrT="[Текст]" custT="1"/>
      <dgm:spPr/>
      <dgm:t>
        <a:bodyPr/>
        <a:lstStyle/>
        <a:p>
          <a:pPr algn="ctr"/>
          <a:r>
            <a:rPr lang="en-US" sz="2800" dirty="0">
              <a:latin typeface="Arial Narrow" pitchFamily="34" charset="0"/>
            </a:rPr>
            <a:t>Individual audit planning</a:t>
          </a:r>
          <a:endParaRPr lang="ru-RU" sz="2800" dirty="0"/>
        </a:p>
      </dgm:t>
    </dgm:pt>
    <dgm:pt modelId="{5740ADA3-060A-46F2-8F54-193038017486}" type="parTrans" cxnId="{4E8782B0-B968-4CD2-B83D-6F0567A48FB0}">
      <dgm:prSet/>
      <dgm:spPr/>
      <dgm:t>
        <a:bodyPr/>
        <a:lstStyle/>
        <a:p>
          <a:pPr algn="ctr"/>
          <a:endParaRPr lang="ru-RU" sz="2800"/>
        </a:p>
      </dgm:t>
    </dgm:pt>
    <dgm:pt modelId="{920EDFD3-AA53-4F01-8F0C-DD5FA9DF4A13}" type="sibTrans" cxnId="{4E8782B0-B968-4CD2-B83D-6F0567A48FB0}">
      <dgm:prSet/>
      <dgm:spPr/>
      <dgm:t>
        <a:bodyPr/>
        <a:lstStyle/>
        <a:p>
          <a:pPr algn="ctr"/>
          <a:endParaRPr lang="ru-RU" sz="2800"/>
        </a:p>
      </dgm:t>
    </dgm:pt>
    <dgm:pt modelId="{E8889456-17A7-4DA8-91D8-83F413A29D57}">
      <dgm:prSet phldrT="[Текст]" custT="1"/>
      <dgm:spPr/>
      <dgm:t>
        <a:bodyPr/>
        <a:lstStyle/>
        <a:p>
          <a:pPr algn="ctr"/>
          <a:r>
            <a:rPr lang="ru-RU" sz="2800"/>
            <a:t>3</a:t>
          </a:r>
        </a:p>
      </dgm:t>
    </dgm:pt>
    <dgm:pt modelId="{31FA9E24-6800-4FCB-8564-AE81198C4B81}" type="parTrans" cxnId="{7938D565-99E6-461B-B525-6100D21125D9}">
      <dgm:prSet/>
      <dgm:spPr/>
      <dgm:t>
        <a:bodyPr/>
        <a:lstStyle/>
        <a:p>
          <a:pPr algn="ctr"/>
          <a:endParaRPr lang="ru-RU" sz="2800"/>
        </a:p>
      </dgm:t>
    </dgm:pt>
    <dgm:pt modelId="{B05024C4-B60A-468F-A37F-DD0324BCB38B}" type="sibTrans" cxnId="{7938D565-99E6-461B-B525-6100D21125D9}">
      <dgm:prSet/>
      <dgm:spPr/>
      <dgm:t>
        <a:bodyPr/>
        <a:lstStyle/>
        <a:p>
          <a:pPr algn="ctr"/>
          <a:endParaRPr lang="ru-RU" sz="2800"/>
        </a:p>
      </dgm:t>
    </dgm:pt>
    <dgm:pt modelId="{0865785C-96B7-4ADF-9839-CB9458D277EE}">
      <dgm:prSet phldrT="[Текст]" custT="1"/>
      <dgm:spPr/>
      <dgm:t>
        <a:bodyPr/>
        <a:lstStyle/>
        <a:p>
          <a:pPr algn="ctr"/>
          <a:r>
            <a:rPr lang="en-US" sz="2800" dirty="0">
              <a:latin typeface="Arial Narrow" pitchFamily="34" charset="0"/>
            </a:rPr>
            <a:t>Audit</a:t>
          </a:r>
          <a:endParaRPr lang="ru-RU" sz="2800" dirty="0"/>
        </a:p>
      </dgm:t>
    </dgm:pt>
    <dgm:pt modelId="{ACE27258-1F64-4DB1-BFD3-7F2CB8082A21}" type="sibTrans" cxnId="{DC7C23D1-DFBE-4BFD-92E7-EC13A51325D5}">
      <dgm:prSet/>
      <dgm:spPr/>
      <dgm:t>
        <a:bodyPr/>
        <a:lstStyle/>
        <a:p>
          <a:pPr algn="ctr"/>
          <a:endParaRPr lang="ru-RU" sz="2800"/>
        </a:p>
      </dgm:t>
    </dgm:pt>
    <dgm:pt modelId="{5FEFBBF2-C924-49A0-91FE-A7945E58BEE3}" type="parTrans" cxnId="{DC7C23D1-DFBE-4BFD-92E7-EC13A51325D5}">
      <dgm:prSet/>
      <dgm:spPr/>
      <dgm:t>
        <a:bodyPr/>
        <a:lstStyle/>
        <a:p>
          <a:pPr algn="ctr"/>
          <a:endParaRPr lang="ru-RU" sz="2800"/>
        </a:p>
      </dgm:t>
    </dgm:pt>
    <dgm:pt modelId="{412AB4AE-CCE5-4F78-9775-EAAA9FB95690}">
      <dgm:prSet custT="1"/>
      <dgm:spPr/>
      <dgm:t>
        <a:bodyPr/>
        <a:lstStyle/>
        <a:p>
          <a:pPr algn="ctr"/>
          <a:r>
            <a:rPr lang="ru-RU" sz="2800"/>
            <a:t>4</a:t>
          </a:r>
        </a:p>
      </dgm:t>
    </dgm:pt>
    <dgm:pt modelId="{D4A76B54-9869-4F52-87CE-21FB3455D618}" type="parTrans" cxnId="{69BF2579-7EC3-490F-80BF-7D6184AB67DC}">
      <dgm:prSet/>
      <dgm:spPr/>
      <dgm:t>
        <a:bodyPr/>
        <a:lstStyle/>
        <a:p>
          <a:pPr algn="ctr"/>
          <a:endParaRPr lang="ru-RU" sz="2800"/>
        </a:p>
      </dgm:t>
    </dgm:pt>
    <dgm:pt modelId="{4568F64E-F361-4C00-A0CE-5B83652EC653}" type="sibTrans" cxnId="{69BF2579-7EC3-490F-80BF-7D6184AB67DC}">
      <dgm:prSet/>
      <dgm:spPr/>
      <dgm:t>
        <a:bodyPr/>
        <a:lstStyle/>
        <a:p>
          <a:pPr algn="ctr"/>
          <a:endParaRPr lang="ru-RU" sz="2800"/>
        </a:p>
      </dgm:t>
    </dgm:pt>
    <dgm:pt modelId="{97B7FFBC-0211-4A9D-999A-92F322804EF3}">
      <dgm:prSet custT="1"/>
      <dgm:spPr/>
      <dgm:t>
        <a:bodyPr/>
        <a:lstStyle/>
        <a:p>
          <a:pPr algn="ctr"/>
          <a:r>
            <a:rPr lang="en-US" sz="2800" dirty="0">
              <a:latin typeface="Arial Narrow" pitchFamily="34" charset="0"/>
            </a:rPr>
            <a:t>Reporting</a:t>
          </a:r>
          <a:endParaRPr lang="ru-RU" sz="2800" dirty="0"/>
        </a:p>
      </dgm:t>
    </dgm:pt>
    <dgm:pt modelId="{A21DC9BF-59EC-4550-AA7D-230222D58E45}" type="parTrans" cxnId="{15171604-0BB5-4D30-968F-02FA176A577A}">
      <dgm:prSet/>
      <dgm:spPr/>
      <dgm:t>
        <a:bodyPr/>
        <a:lstStyle/>
        <a:p>
          <a:pPr algn="ctr"/>
          <a:endParaRPr lang="ru-RU" sz="2800"/>
        </a:p>
      </dgm:t>
    </dgm:pt>
    <dgm:pt modelId="{290FF2F2-E328-480F-928E-88382BE5E2B1}" type="sibTrans" cxnId="{15171604-0BB5-4D30-968F-02FA176A577A}">
      <dgm:prSet/>
      <dgm:spPr/>
      <dgm:t>
        <a:bodyPr/>
        <a:lstStyle/>
        <a:p>
          <a:pPr algn="ctr"/>
          <a:endParaRPr lang="ru-RU" sz="2800"/>
        </a:p>
      </dgm:t>
    </dgm:pt>
    <dgm:pt modelId="{F3A0CCD4-E758-4222-9D48-C2B084AB7683}">
      <dgm:prSet custT="1"/>
      <dgm:spPr/>
      <dgm:t>
        <a:bodyPr/>
        <a:lstStyle/>
        <a:p>
          <a:pPr algn="ctr"/>
          <a:r>
            <a:rPr lang="ru-RU" sz="2800"/>
            <a:t>5</a:t>
          </a:r>
        </a:p>
      </dgm:t>
    </dgm:pt>
    <dgm:pt modelId="{F5A5C452-02D6-45C5-B504-5C5705B68659}" type="parTrans" cxnId="{6306D3A6-E227-4DD1-A609-4A0BFC5F5C6C}">
      <dgm:prSet/>
      <dgm:spPr/>
      <dgm:t>
        <a:bodyPr/>
        <a:lstStyle/>
        <a:p>
          <a:pPr algn="ctr"/>
          <a:endParaRPr lang="ru-RU" sz="2800"/>
        </a:p>
      </dgm:t>
    </dgm:pt>
    <dgm:pt modelId="{63CD1934-2922-47A6-A217-5628DC6BC880}" type="sibTrans" cxnId="{6306D3A6-E227-4DD1-A609-4A0BFC5F5C6C}">
      <dgm:prSet/>
      <dgm:spPr/>
      <dgm:t>
        <a:bodyPr/>
        <a:lstStyle/>
        <a:p>
          <a:pPr algn="ctr"/>
          <a:endParaRPr lang="ru-RU" sz="2800"/>
        </a:p>
      </dgm:t>
    </dgm:pt>
    <dgm:pt modelId="{DECBBD3E-01F7-49FA-98C9-0EE13A97890C}">
      <dgm:prSet custT="1"/>
      <dgm:spPr/>
      <dgm:t>
        <a:bodyPr/>
        <a:lstStyle/>
        <a:p>
          <a:pPr algn="ctr"/>
          <a:r>
            <a:rPr lang="en-US" sz="2800" dirty="0">
              <a:latin typeface="Arial Narrow" pitchFamily="34" charset="0"/>
            </a:rPr>
            <a:t>Post audit</a:t>
          </a:r>
          <a:endParaRPr lang="ru-RU" sz="2800" dirty="0"/>
        </a:p>
      </dgm:t>
    </dgm:pt>
    <dgm:pt modelId="{D5906FEF-995B-4726-B622-D3B3237DA55B}" type="parTrans" cxnId="{5FEA0ED7-2381-4750-9CE5-697F703434B3}">
      <dgm:prSet/>
      <dgm:spPr/>
      <dgm:t>
        <a:bodyPr/>
        <a:lstStyle/>
        <a:p>
          <a:pPr algn="ctr"/>
          <a:endParaRPr lang="ru-RU" sz="2800"/>
        </a:p>
      </dgm:t>
    </dgm:pt>
    <dgm:pt modelId="{E0983F2D-48DF-456C-89FE-3BFB2FF69C5B}" type="sibTrans" cxnId="{5FEA0ED7-2381-4750-9CE5-697F703434B3}">
      <dgm:prSet/>
      <dgm:spPr/>
      <dgm:t>
        <a:bodyPr/>
        <a:lstStyle/>
        <a:p>
          <a:pPr algn="ctr"/>
          <a:endParaRPr lang="ru-RU" sz="2800"/>
        </a:p>
      </dgm:t>
    </dgm:pt>
    <dgm:pt modelId="{EB4B6E9C-EB6D-4872-8A18-6B8EE5256E81}" type="pres">
      <dgm:prSet presAssocID="{67091D95-9712-4843-9784-A00C5DBABDDA}" presName="linearFlow" presStyleCnt="0">
        <dgm:presLayoutVars>
          <dgm:dir/>
          <dgm:animLvl val="lvl"/>
          <dgm:resizeHandles val="exact"/>
        </dgm:presLayoutVars>
      </dgm:prSet>
      <dgm:spPr/>
    </dgm:pt>
    <dgm:pt modelId="{6E810553-D5A9-46BD-87E0-695D34CB7990}" type="pres">
      <dgm:prSet presAssocID="{89947FA3-E8FD-4386-809A-496229E1B355}" presName="composite" presStyleCnt="0"/>
      <dgm:spPr/>
    </dgm:pt>
    <dgm:pt modelId="{942DB0B5-6F81-42F6-B7C3-EF37A62B37F7}" type="pres">
      <dgm:prSet presAssocID="{89947FA3-E8FD-4386-809A-496229E1B355}" presName="parentText" presStyleLbl="alignNode1" presStyleIdx="0" presStyleCnt="5">
        <dgm:presLayoutVars>
          <dgm:chMax val="1"/>
          <dgm:bulletEnabled val="1"/>
        </dgm:presLayoutVars>
      </dgm:prSet>
      <dgm:spPr/>
    </dgm:pt>
    <dgm:pt modelId="{59E26484-5155-496A-B30F-341A56DA0307}" type="pres">
      <dgm:prSet presAssocID="{89947FA3-E8FD-4386-809A-496229E1B355}" presName="descendantText" presStyleLbl="alignAcc1" presStyleIdx="0" presStyleCnt="5" custLinFactNeighborX="-1850" custLinFactNeighborY="-3609">
        <dgm:presLayoutVars>
          <dgm:bulletEnabled val="1"/>
        </dgm:presLayoutVars>
      </dgm:prSet>
      <dgm:spPr/>
    </dgm:pt>
    <dgm:pt modelId="{EC9D7181-7AEC-42B0-BD6C-D3917E16545F}" type="pres">
      <dgm:prSet presAssocID="{1C018C5E-C032-47B8-BB25-9BF4DC293521}" presName="sp" presStyleCnt="0"/>
      <dgm:spPr/>
    </dgm:pt>
    <dgm:pt modelId="{5661987A-1F6C-4B19-A598-0B6AC29F0122}" type="pres">
      <dgm:prSet presAssocID="{29A15449-8916-4BC9-8CE4-77CF61E066DD}" presName="composite" presStyleCnt="0"/>
      <dgm:spPr/>
    </dgm:pt>
    <dgm:pt modelId="{EC17BA57-9548-464B-9637-50C21F2934FC}" type="pres">
      <dgm:prSet presAssocID="{29A15449-8916-4BC9-8CE4-77CF61E066DD}" presName="parentText" presStyleLbl="alignNode1" presStyleIdx="1" presStyleCnt="5">
        <dgm:presLayoutVars>
          <dgm:chMax val="1"/>
          <dgm:bulletEnabled val="1"/>
        </dgm:presLayoutVars>
      </dgm:prSet>
      <dgm:spPr/>
    </dgm:pt>
    <dgm:pt modelId="{83192DD3-70B2-4F11-9695-09B1461D0A53}" type="pres">
      <dgm:prSet presAssocID="{29A15449-8916-4BC9-8CE4-77CF61E066DD}" presName="descendantText" presStyleLbl="alignAcc1" presStyleIdx="1" presStyleCnt="5" custLinFactNeighborX="-1028" custLinFactNeighborY="-11483">
        <dgm:presLayoutVars>
          <dgm:bulletEnabled val="1"/>
        </dgm:presLayoutVars>
      </dgm:prSet>
      <dgm:spPr/>
    </dgm:pt>
    <dgm:pt modelId="{C0AF3E9B-2FFB-4C63-AAD4-57C600CB567A}" type="pres">
      <dgm:prSet presAssocID="{0DAF9E46-CDBC-42AD-8D5F-06ABF61CB0B5}" presName="sp" presStyleCnt="0"/>
      <dgm:spPr/>
    </dgm:pt>
    <dgm:pt modelId="{18040B4A-0367-4B8E-A074-0072B84222BF}" type="pres">
      <dgm:prSet presAssocID="{E8889456-17A7-4DA8-91D8-83F413A29D57}" presName="composite" presStyleCnt="0"/>
      <dgm:spPr/>
    </dgm:pt>
    <dgm:pt modelId="{44FCB772-705D-4DB8-B892-3E2CFF188FB6}" type="pres">
      <dgm:prSet presAssocID="{E8889456-17A7-4DA8-91D8-83F413A29D57}" presName="parentText" presStyleLbl="alignNode1" presStyleIdx="2" presStyleCnt="5">
        <dgm:presLayoutVars>
          <dgm:chMax val="1"/>
          <dgm:bulletEnabled val="1"/>
        </dgm:presLayoutVars>
      </dgm:prSet>
      <dgm:spPr/>
    </dgm:pt>
    <dgm:pt modelId="{570A2478-B0D7-4886-B648-83EA4C5C4B98}" type="pres">
      <dgm:prSet presAssocID="{E8889456-17A7-4DA8-91D8-83F413A29D57}" presName="descendantText" presStyleLbl="alignAcc1" presStyleIdx="2" presStyleCnt="5" custLinFactNeighborX="1198" custLinFactNeighborY="-3058">
        <dgm:presLayoutVars>
          <dgm:bulletEnabled val="1"/>
        </dgm:presLayoutVars>
      </dgm:prSet>
      <dgm:spPr/>
    </dgm:pt>
    <dgm:pt modelId="{F2DE7FB8-16EA-49E5-87AA-2CF12AE5A46A}" type="pres">
      <dgm:prSet presAssocID="{B05024C4-B60A-468F-A37F-DD0324BCB38B}" presName="sp" presStyleCnt="0"/>
      <dgm:spPr/>
    </dgm:pt>
    <dgm:pt modelId="{6F3D8640-D0CF-4A8D-950A-DDFAEFE0DE67}" type="pres">
      <dgm:prSet presAssocID="{412AB4AE-CCE5-4F78-9775-EAAA9FB95690}" presName="composite" presStyleCnt="0"/>
      <dgm:spPr/>
    </dgm:pt>
    <dgm:pt modelId="{4D2ECFFD-39C3-4960-B73E-C482F4A87016}" type="pres">
      <dgm:prSet presAssocID="{412AB4AE-CCE5-4F78-9775-EAAA9FB95690}" presName="parentText" presStyleLbl="alignNode1" presStyleIdx="3" presStyleCnt="5">
        <dgm:presLayoutVars>
          <dgm:chMax val="1"/>
          <dgm:bulletEnabled val="1"/>
        </dgm:presLayoutVars>
      </dgm:prSet>
      <dgm:spPr/>
    </dgm:pt>
    <dgm:pt modelId="{780E2AD4-5CB0-4E36-87A9-331ABED64AD0}" type="pres">
      <dgm:prSet presAssocID="{412AB4AE-CCE5-4F78-9775-EAAA9FB95690}" presName="descendantText" presStyleLbl="alignAcc1" presStyleIdx="3" presStyleCnt="5">
        <dgm:presLayoutVars>
          <dgm:bulletEnabled val="1"/>
        </dgm:presLayoutVars>
      </dgm:prSet>
      <dgm:spPr/>
    </dgm:pt>
    <dgm:pt modelId="{55A7840F-0B70-476C-AB95-0ED77E2A169D}" type="pres">
      <dgm:prSet presAssocID="{4568F64E-F361-4C00-A0CE-5B83652EC653}" presName="sp" presStyleCnt="0"/>
      <dgm:spPr/>
    </dgm:pt>
    <dgm:pt modelId="{501A9772-5665-490F-B6FC-A1FD4A235C61}" type="pres">
      <dgm:prSet presAssocID="{F3A0CCD4-E758-4222-9D48-C2B084AB7683}" presName="composite" presStyleCnt="0"/>
      <dgm:spPr/>
    </dgm:pt>
    <dgm:pt modelId="{17992834-8C76-4E13-BE30-8690A54B0597}" type="pres">
      <dgm:prSet presAssocID="{F3A0CCD4-E758-4222-9D48-C2B084AB7683}" presName="parentText" presStyleLbl="alignNode1" presStyleIdx="4" presStyleCnt="5">
        <dgm:presLayoutVars>
          <dgm:chMax val="1"/>
          <dgm:bulletEnabled val="1"/>
        </dgm:presLayoutVars>
      </dgm:prSet>
      <dgm:spPr/>
    </dgm:pt>
    <dgm:pt modelId="{A303AD23-C651-4199-8601-392B9594F501}" type="pres">
      <dgm:prSet presAssocID="{F3A0CCD4-E758-4222-9D48-C2B084AB7683}" presName="descendantText" presStyleLbl="alignAcc1" presStyleIdx="4" presStyleCnt="5">
        <dgm:presLayoutVars>
          <dgm:bulletEnabled val="1"/>
        </dgm:presLayoutVars>
      </dgm:prSet>
      <dgm:spPr/>
    </dgm:pt>
  </dgm:ptLst>
  <dgm:cxnLst>
    <dgm:cxn modelId="{81DFD700-DCBB-4BAE-9BFC-A71CF5B9A0FC}" type="presOf" srcId="{0865785C-96B7-4ADF-9839-CB9458D277EE}" destId="{570A2478-B0D7-4886-B648-83EA4C5C4B98}" srcOrd="0" destOrd="0" presId="urn:microsoft.com/office/officeart/2005/8/layout/chevron2"/>
    <dgm:cxn modelId="{15171604-0BB5-4D30-968F-02FA176A577A}" srcId="{412AB4AE-CCE5-4F78-9775-EAAA9FB95690}" destId="{97B7FFBC-0211-4A9D-999A-92F322804EF3}" srcOrd="0" destOrd="0" parTransId="{A21DC9BF-59EC-4550-AA7D-230222D58E45}" sibTransId="{290FF2F2-E328-480F-928E-88382BE5E2B1}"/>
    <dgm:cxn modelId="{C0479120-39CE-42FF-A5A4-3D894EA60F9B}" type="presOf" srcId="{982D9CA0-D38E-4774-8582-DA9A4319ABB5}" destId="{83192DD3-70B2-4F11-9695-09B1461D0A53}" srcOrd="0" destOrd="0" presId="urn:microsoft.com/office/officeart/2005/8/layout/chevron2"/>
    <dgm:cxn modelId="{37976034-014E-4843-8A0A-C3A6D533F6CF}" type="presOf" srcId="{29A15449-8916-4BC9-8CE4-77CF61E066DD}" destId="{EC17BA57-9548-464B-9637-50C21F2934FC}" srcOrd="0" destOrd="0" presId="urn:microsoft.com/office/officeart/2005/8/layout/chevron2"/>
    <dgm:cxn modelId="{24223237-B1C1-4467-ACFA-2CAC960B7C3E}" srcId="{89947FA3-E8FD-4386-809A-496229E1B355}" destId="{CD3F910A-1FAB-4D70-A174-A3F028E9FA40}" srcOrd="0" destOrd="0" parTransId="{0197E0FB-A57A-4532-B3B5-527C38FAE821}" sibTransId="{9685EE22-6827-4B1D-9171-BFC1668C2BD4}"/>
    <dgm:cxn modelId="{B1231338-028B-4083-8D28-B1764DF524D3}" type="presOf" srcId="{CD3F910A-1FAB-4D70-A174-A3F028E9FA40}" destId="{59E26484-5155-496A-B30F-341A56DA0307}" srcOrd="0" destOrd="0" presId="urn:microsoft.com/office/officeart/2005/8/layout/chevron2"/>
    <dgm:cxn modelId="{8787B040-51A4-4578-BDDA-DF4C30AA7AD7}" type="presOf" srcId="{67091D95-9712-4843-9784-A00C5DBABDDA}" destId="{EB4B6E9C-EB6D-4872-8A18-6B8EE5256E81}" srcOrd="0" destOrd="0" presId="urn:microsoft.com/office/officeart/2005/8/layout/chevron2"/>
    <dgm:cxn modelId="{7938D565-99E6-461B-B525-6100D21125D9}" srcId="{67091D95-9712-4843-9784-A00C5DBABDDA}" destId="{E8889456-17A7-4DA8-91D8-83F413A29D57}" srcOrd="2" destOrd="0" parTransId="{31FA9E24-6800-4FCB-8564-AE81198C4B81}" sibTransId="{B05024C4-B60A-468F-A37F-DD0324BCB38B}"/>
    <dgm:cxn modelId="{A9714769-7F4C-4DE0-AEB8-47643FB899C8}" type="presOf" srcId="{412AB4AE-CCE5-4F78-9775-EAAA9FB95690}" destId="{4D2ECFFD-39C3-4960-B73E-C482F4A87016}" srcOrd="0" destOrd="0" presId="urn:microsoft.com/office/officeart/2005/8/layout/chevron2"/>
    <dgm:cxn modelId="{A1770F6E-93D8-496B-8650-E25AA0959C07}" type="presOf" srcId="{DECBBD3E-01F7-49FA-98C9-0EE13A97890C}" destId="{A303AD23-C651-4199-8601-392B9594F501}" srcOrd="0" destOrd="0" presId="urn:microsoft.com/office/officeart/2005/8/layout/chevron2"/>
    <dgm:cxn modelId="{4FF3AE53-509F-4FB0-9006-EE1432D04A69}" srcId="{67091D95-9712-4843-9784-A00C5DBABDDA}" destId="{89947FA3-E8FD-4386-809A-496229E1B355}" srcOrd="0" destOrd="0" parTransId="{9CE28050-3F40-4F40-ADD8-8FD9E81F3721}" sibTransId="{1C018C5E-C032-47B8-BB25-9BF4DC293521}"/>
    <dgm:cxn modelId="{69BF2579-7EC3-490F-80BF-7D6184AB67DC}" srcId="{67091D95-9712-4843-9784-A00C5DBABDDA}" destId="{412AB4AE-CCE5-4F78-9775-EAAA9FB95690}" srcOrd="3" destOrd="0" parTransId="{D4A76B54-9869-4F52-87CE-21FB3455D618}" sibTransId="{4568F64E-F361-4C00-A0CE-5B83652EC653}"/>
    <dgm:cxn modelId="{EBD30E8C-86A3-4A8A-A17D-77D113AA7790}" type="presOf" srcId="{97B7FFBC-0211-4A9D-999A-92F322804EF3}" destId="{780E2AD4-5CB0-4E36-87A9-331ABED64AD0}" srcOrd="0" destOrd="0" presId="urn:microsoft.com/office/officeart/2005/8/layout/chevron2"/>
    <dgm:cxn modelId="{6306D3A6-E227-4DD1-A609-4A0BFC5F5C6C}" srcId="{67091D95-9712-4843-9784-A00C5DBABDDA}" destId="{F3A0CCD4-E758-4222-9D48-C2B084AB7683}" srcOrd="4" destOrd="0" parTransId="{F5A5C452-02D6-45C5-B504-5C5705B68659}" sibTransId="{63CD1934-2922-47A6-A217-5628DC6BC880}"/>
    <dgm:cxn modelId="{C448D8A7-21ED-4278-B5AA-55640A86958A}" type="presOf" srcId="{E8889456-17A7-4DA8-91D8-83F413A29D57}" destId="{44FCB772-705D-4DB8-B892-3E2CFF188FB6}" srcOrd="0" destOrd="0" presId="urn:microsoft.com/office/officeart/2005/8/layout/chevron2"/>
    <dgm:cxn modelId="{4E8782B0-B968-4CD2-B83D-6F0567A48FB0}" srcId="{29A15449-8916-4BC9-8CE4-77CF61E066DD}" destId="{982D9CA0-D38E-4774-8582-DA9A4319ABB5}" srcOrd="0" destOrd="0" parTransId="{5740ADA3-060A-46F2-8F54-193038017486}" sibTransId="{920EDFD3-AA53-4F01-8F0C-DD5FA9DF4A13}"/>
    <dgm:cxn modelId="{DC7C23D1-DFBE-4BFD-92E7-EC13A51325D5}" srcId="{E8889456-17A7-4DA8-91D8-83F413A29D57}" destId="{0865785C-96B7-4ADF-9839-CB9458D277EE}" srcOrd="0" destOrd="0" parTransId="{5FEFBBF2-C924-49A0-91FE-A7945E58BEE3}" sibTransId="{ACE27258-1F64-4DB1-BFD3-7F2CB8082A21}"/>
    <dgm:cxn modelId="{5FEA0ED7-2381-4750-9CE5-697F703434B3}" srcId="{F3A0CCD4-E758-4222-9D48-C2B084AB7683}" destId="{DECBBD3E-01F7-49FA-98C9-0EE13A97890C}" srcOrd="0" destOrd="0" parTransId="{D5906FEF-995B-4726-B622-D3B3237DA55B}" sibTransId="{E0983F2D-48DF-456C-89FE-3BFB2FF69C5B}"/>
    <dgm:cxn modelId="{76F5BEE5-DF82-4DBB-B742-246AD3C17668}" srcId="{67091D95-9712-4843-9784-A00C5DBABDDA}" destId="{29A15449-8916-4BC9-8CE4-77CF61E066DD}" srcOrd="1" destOrd="0" parTransId="{2C9EAAAE-BF86-40F0-8CD3-00A9D2F6B658}" sibTransId="{0DAF9E46-CDBC-42AD-8D5F-06ABF61CB0B5}"/>
    <dgm:cxn modelId="{0EA59CE7-71D2-4EE6-8198-47805C4F683A}" type="presOf" srcId="{F3A0CCD4-E758-4222-9D48-C2B084AB7683}" destId="{17992834-8C76-4E13-BE30-8690A54B0597}" srcOrd="0" destOrd="0" presId="urn:microsoft.com/office/officeart/2005/8/layout/chevron2"/>
    <dgm:cxn modelId="{7AAD7BEA-82AB-4127-A7FD-7DFF70AEAD9D}" type="presOf" srcId="{89947FA3-E8FD-4386-809A-496229E1B355}" destId="{942DB0B5-6F81-42F6-B7C3-EF37A62B37F7}" srcOrd="0" destOrd="0" presId="urn:microsoft.com/office/officeart/2005/8/layout/chevron2"/>
    <dgm:cxn modelId="{2B6CA302-D1CC-4974-99CF-8964FD0B0FD0}" type="presParOf" srcId="{EB4B6E9C-EB6D-4872-8A18-6B8EE5256E81}" destId="{6E810553-D5A9-46BD-87E0-695D34CB7990}" srcOrd="0" destOrd="0" presId="urn:microsoft.com/office/officeart/2005/8/layout/chevron2"/>
    <dgm:cxn modelId="{91ADE590-E714-4B87-8F68-370390F4690F}" type="presParOf" srcId="{6E810553-D5A9-46BD-87E0-695D34CB7990}" destId="{942DB0B5-6F81-42F6-B7C3-EF37A62B37F7}" srcOrd="0" destOrd="0" presId="urn:microsoft.com/office/officeart/2005/8/layout/chevron2"/>
    <dgm:cxn modelId="{CE7E86CE-3C0C-4EAF-8A6A-58C946D42528}" type="presParOf" srcId="{6E810553-D5A9-46BD-87E0-695D34CB7990}" destId="{59E26484-5155-496A-B30F-341A56DA0307}" srcOrd="1" destOrd="0" presId="urn:microsoft.com/office/officeart/2005/8/layout/chevron2"/>
    <dgm:cxn modelId="{A5E9C887-D5D3-48CB-90E2-8D17F53905CD}" type="presParOf" srcId="{EB4B6E9C-EB6D-4872-8A18-6B8EE5256E81}" destId="{EC9D7181-7AEC-42B0-BD6C-D3917E16545F}" srcOrd="1" destOrd="0" presId="urn:microsoft.com/office/officeart/2005/8/layout/chevron2"/>
    <dgm:cxn modelId="{5B83E334-8887-4249-990E-D2AC0BA21BA0}" type="presParOf" srcId="{EB4B6E9C-EB6D-4872-8A18-6B8EE5256E81}" destId="{5661987A-1F6C-4B19-A598-0B6AC29F0122}" srcOrd="2" destOrd="0" presId="urn:microsoft.com/office/officeart/2005/8/layout/chevron2"/>
    <dgm:cxn modelId="{CFC146C4-FDF4-4563-897A-A887BF6BDB0B}" type="presParOf" srcId="{5661987A-1F6C-4B19-A598-0B6AC29F0122}" destId="{EC17BA57-9548-464B-9637-50C21F2934FC}" srcOrd="0" destOrd="0" presId="urn:microsoft.com/office/officeart/2005/8/layout/chevron2"/>
    <dgm:cxn modelId="{AD1E340A-F8EF-4F68-AE65-8A25300942CD}" type="presParOf" srcId="{5661987A-1F6C-4B19-A598-0B6AC29F0122}" destId="{83192DD3-70B2-4F11-9695-09B1461D0A53}" srcOrd="1" destOrd="0" presId="urn:microsoft.com/office/officeart/2005/8/layout/chevron2"/>
    <dgm:cxn modelId="{27901348-636B-4E01-BBF4-A5CEB8ED0314}" type="presParOf" srcId="{EB4B6E9C-EB6D-4872-8A18-6B8EE5256E81}" destId="{C0AF3E9B-2FFB-4C63-AAD4-57C600CB567A}" srcOrd="3" destOrd="0" presId="urn:microsoft.com/office/officeart/2005/8/layout/chevron2"/>
    <dgm:cxn modelId="{618CB628-4AB6-4A94-B61F-DBEDC9D5B68C}" type="presParOf" srcId="{EB4B6E9C-EB6D-4872-8A18-6B8EE5256E81}" destId="{18040B4A-0367-4B8E-A074-0072B84222BF}" srcOrd="4" destOrd="0" presId="urn:microsoft.com/office/officeart/2005/8/layout/chevron2"/>
    <dgm:cxn modelId="{D623BE4F-E41B-4056-A3E4-7A7792609C14}" type="presParOf" srcId="{18040B4A-0367-4B8E-A074-0072B84222BF}" destId="{44FCB772-705D-4DB8-B892-3E2CFF188FB6}" srcOrd="0" destOrd="0" presId="urn:microsoft.com/office/officeart/2005/8/layout/chevron2"/>
    <dgm:cxn modelId="{FAEAF7D4-56C0-455C-A9B9-719EE40C41B3}" type="presParOf" srcId="{18040B4A-0367-4B8E-A074-0072B84222BF}" destId="{570A2478-B0D7-4886-B648-83EA4C5C4B98}" srcOrd="1" destOrd="0" presId="urn:microsoft.com/office/officeart/2005/8/layout/chevron2"/>
    <dgm:cxn modelId="{7B22914F-95FC-44FE-8804-9D4B48508DA4}" type="presParOf" srcId="{EB4B6E9C-EB6D-4872-8A18-6B8EE5256E81}" destId="{F2DE7FB8-16EA-49E5-87AA-2CF12AE5A46A}" srcOrd="5" destOrd="0" presId="urn:microsoft.com/office/officeart/2005/8/layout/chevron2"/>
    <dgm:cxn modelId="{BCFEAA28-B040-496A-94BF-879ED76B0B51}" type="presParOf" srcId="{EB4B6E9C-EB6D-4872-8A18-6B8EE5256E81}" destId="{6F3D8640-D0CF-4A8D-950A-DDFAEFE0DE67}" srcOrd="6" destOrd="0" presId="urn:microsoft.com/office/officeart/2005/8/layout/chevron2"/>
    <dgm:cxn modelId="{4C6ACE03-7EF8-4C85-813C-A34D04C15852}" type="presParOf" srcId="{6F3D8640-D0CF-4A8D-950A-DDFAEFE0DE67}" destId="{4D2ECFFD-39C3-4960-B73E-C482F4A87016}" srcOrd="0" destOrd="0" presId="urn:microsoft.com/office/officeart/2005/8/layout/chevron2"/>
    <dgm:cxn modelId="{8F683E4A-6BCD-47B2-80F2-25785117EFEB}" type="presParOf" srcId="{6F3D8640-D0CF-4A8D-950A-DDFAEFE0DE67}" destId="{780E2AD4-5CB0-4E36-87A9-331ABED64AD0}" srcOrd="1" destOrd="0" presId="urn:microsoft.com/office/officeart/2005/8/layout/chevron2"/>
    <dgm:cxn modelId="{D4685756-1A97-497D-8FD8-787D75505949}" type="presParOf" srcId="{EB4B6E9C-EB6D-4872-8A18-6B8EE5256E81}" destId="{55A7840F-0B70-476C-AB95-0ED77E2A169D}" srcOrd="7" destOrd="0" presId="urn:microsoft.com/office/officeart/2005/8/layout/chevron2"/>
    <dgm:cxn modelId="{A5505131-6615-4529-AFE3-43CF86549DB0}" type="presParOf" srcId="{EB4B6E9C-EB6D-4872-8A18-6B8EE5256E81}" destId="{501A9772-5665-490F-B6FC-A1FD4A235C61}" srcOrd="8" destOrd="0" presId="urn:microsoft.com/office/officeart/2005/8/layout/chevron2"/>
    <dgm:cxn modelId="{7A7AF5B3-6894-4713-B2C5-3BD19B10AF7A}" type="presParOf" srcId="{501A9772-5665-490F-B6FC-A1FD4A235C61}" destId="{17992834-8C76-4E13-BE30-8690A54B0597}" srcOrd="0" destOrd="0" presId="urn:microsoft.com/office/officeart/2005/8/layout/chevron2"/>
    <dgm:cxn modelId="{B2B700FC-2A3C-40EA-828A-BF9DC116B120}" type="presParOf" srcId="{501A9772-5665-490F-B6FC-A1FD4A235C61}" destId="{A303AD23-C651-4199-8601-392B9594F501}" srcOrd="1" destOrd="0" presId="urn:microsoft.com/office/officeart/2005/8/layout/chevron2"/>
  </dgm:cxnLst>
  <dgm:bg>
    <a:solidFill>
      <a:schemeClr val="accent4">
        <a:lumMod val="20000"/>
        <a:lumOff val="80000"/>
      </a:schemeClr>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2DB0B5-6F81-42F6-B7C3-EF37A62B37F7}">
      <dsp:nvSpPr>
        <dsp:cNvPr id="0" name=""/>
        <dsp:cNvSpPr/>
      </dsp:nvSpPr>
      <dsp:spPr>
        <a:xfrm rot="5400000">
          <a:off x="-178901" y="182617"/>
          <a:ext cx="1192673" cy="834871"/>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ru-RU" sz="2800" kern="1200"/>
            <a:t>1</a:t>
          </a:r>
        </a:p>
      </dsp:txBody>
      <dsp:txXfrm rot="-5400000">
        <a:off x="1" y="421152"/>
        <a:ext cx="834871" cy="357802"/>
      </dsp:txXfrm>
    </dsp:sp>
    <dsp:sp modelId="{59E26484-5155-496A-B30F-341A56DA0307}">
      <dsp:nvSpPr>
        <dsp:cNvPr id="0" name=""/>
        <dsp:cNvSpPr/>
      </dsp:nvSpPr>
      <dsp:spPr>
        <a:xfrm rot="5400000">
          <a:off x="3542866" y="-2826941"/>
          <a:ext cx="775645" cy="6429528"/>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ctr" defTabSz="1244600">
            <a:lnSpc>
              <a:spcPct val="90000"/>
            </a:lnSpc>
            <a:spcBef>
              <a:spcPct val="0"/>
            </a:spcBef>
            <a:spcAft>
              <a:spcPct val="15000"/>
            </a:spcAft>
            <a:buChar char="•"/>
          </a:pPr>
          <a:r>
            <a:rPr lang="en-US" sz="2800" kern="1200" dirty="0">
              <a:latin typeface="Arial Narrow" pitchFamily="34" charset="0"/>
            </a:rPr>
            <a:t>Strategic planning</a:t>
          </a:r>
          <a:endParaRPr lang="ru-RU" sz="2800" kern="1200" dirty="0"/>
        </a:p>
      </dsp:txBody>
      <dsp:txXfrm rot="-5400000">
        <a:off x="715925" y="37864"/>
        <a:ext cx="6391664" cy="699917"/>
      </dsp:txXfrm>
    </dsp:sp>
    <dsp:sp modelId="{EC17BA57-9548-464B-9637-50C21F2934FC}">
      <dsp:nvSpPr>
        <dsp:cNvPr id="0" name=""/>
        <dsp:cNvSpPr/>
      </dsp:nvSpPr>
      <dsp:spPr>
        <a:xfrm rot="5400000">
          <a:off x="-178901" y="1259270"/>
          <a:ext cx="1192673" cy="834871"/>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ru-RU" sz="2800" kern="1200"/>
            <a:t>2</a:t>
          </a:r>
        </a:p>
      </dsp:txBody>
      <dsp:txXfrm rot="-5400000">
        <a:off x="1" y="1497805"/>
        <a:ext cx="834871" cy="357802"/>
      </dsp:txXfrm>
    </dsp:sp>
    <dsp:sp modelId="{83192DD3-70B2-4F11-9695-09B1461D0A53}">
      <dsp:nvSpPr>
        <dsp:cNvPr id="0" name=""/>
        <dsp:cNvSpPr/>
      </dsp:nvSpPr>
      <dsp:spPr>
        <a:xfrm rot="5400000">
          <a:off x="3595921" y="-1835796"/>
          <a:ext cx="775237" cy="6429528"/>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ctr" defTabSz="1244600">
            <a:lnSpc>
              <a:spcPct val="90000"/>
            </a:lnSpc>
            <a:spcBef>
              <a:spcPct val="0"/>
            </a:spcBef>
            <a:spcAft>
              <a:spcPct val="15000"/>
            </a:spcAft>
            <a:buChar char="•"/>
          </a:pPr>
          <a:r>
            <a:rPr lang="en-US" sz="2800" kern="1200" dirty="0">
              <a:latin typeface="Arial Narrow" pitchFamily="34" charset="0"/>
            </a:rPr>
            <a:t>Individual audit planning</a:t>
          </a:r>
          <a:endParaRPr lang="ru-RU" sz="2800" kern="1200" dirty="0"/>
        </a:p>
      </dsp:txBody>
      <dsp:txXfrm rot="-5400000">
        <a:off x="768776" y="1029193"/>
        <a:ext cx="6391684" cy="699549"/>
      </dsp:txXfrm>
    </dsp:sp>
    <dsp:sp modelId="{44FCB772-705D-4DB8-B892-3E2CFF188FB6}">
      <dsp:nvSpPr>
        <dsp:cNvPr id="0" name=""/>
        <dsp:cNvSpPr/>
      </dsp:nvSpPr>
      <dsp:spPr>
        <a:xfrm rot="5400000">
          <a:off x="-178901" y="2335924"/>
          <a:ext cx="1192673" cy="834871"/>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ru-RU" sz="2800" kern="1200"/>
            <a:t>3</a:t>
          </a:r>
        </a:p>
      </dsp:txBody>
      <dsp:txXfrm rot="-5400000">
        <a:off x="1" y="2574459"/>
        <a:ext cx="834871" cy="357802"/>
      </dsp:txXfrm>
    </dsp:sp>
    <dsp:sp modelId="{570A2478-B0D7-4886-B648-83EA4C5C4B98}">
      <dsp:nvSpPr>
        <dsp:cNvPr id="0" name=""/>
        <dsp:cNvSpPr/>
      </dsp:nvSpPr>
      <dsp:spPr>
        <a:xfrm rot="5400000">
          <a:off x="3662016" y="-693828"/>
          <a:ext cx="775237" cy="6429528"/>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ctr" defTabSz="1244600">
            <a:lnSpc>
              <a:spcPct val="90000"/>
            </a:lnSpc>
            <a:spcBef>
              <a:spcPct val="0"/>
            </a:spcBef>
            <a:spcAft>
              <a:spcPct val="15000"/>
            </a:spcAft>
            <a:buChar char="•"/>
          </a:pPr>
          <a:r>
            <a:rPr lang="en-US" sz="2800" kern="1200" dirty="0">
              <a:latin typeface="Arial Narrow" pitchFamily="34" charset="0"/>
            </a:rPr>
            <a:t>Audit</a:t>
          </a:r>
          <a:endParaRPr lang="ru-RU" sz="2800" kern="1200" dirty="0"/>
        </a:p>
      </dsp:txBody>
      <dsp:txXfrm rot="-5400000">
        <a:off x="834871" y="2171161"/>
        <a:ext cx="6391684" cy="699549"/>
      </dsp:txXfrm>
    </dsp:sp>
    <dsp:sp modelId="{4D2ECFFD-39C3-4960-B73E-C482F4A87016}">
      <dsp:nvSpPr>
        <dsp:cNvPr id="0" name=""/>
        <dsp:cNvSpPr/>
      </dsp:nvSpPr>
      <dsp:spPr>
        <a:xfrm rot="5400000">
          <a:off x="-178901" y="3412577"/>
          <a:ext cx="1192673" cy="834871"/>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ru-RU" sz="2800" kern="1200"/>
            <a:t>4</a:t>
          </a:r>
        </a:p>
      </dsp:txBody>
      <dsp:txXfrm rot="-5400000">
        <a:off x="1" y="3651112"/>
        <a:ext cx="834871" cy="357802"/>
      </dsp:txXfrm>
    </dsp:sp>
    <dsp:sp modelId="{780E2AD4-5CB0-4E36-87A9-331ABED64AD0}">
      <dsp:nvSpPr>
        <dsp:cNvPr id="0" name=""/>
        <dsp:cNvSpPr/>
      </dsp:nvSpPr>
      <dsp:spPr>
        <a:xfrm rot="5400000">
          <a:off x="3662016" y="406531"/>
          <a:ext cx="775237" cy="6429528"/>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ctr" defTabSz="1244600">
            <a:lnSpc>
              <a:spcPct val="90000"/>
            </a:lnSpc>
            <a:spcBef>
              <a:spcPct val="0"/>
            </a:spcBef>
            <a:spcAft>
              <a:spcPct val="15000"/>
            </a:spcAft>
            <a:buChar char="•"/>
          </a:pPr>
          <a:r>
            <a:rPr lang="en-US" sz="2800" kern="1200" dirty="0">
              <a:latin typeface="Arial Narrow" pitchFamily="34" charset="0"/>
            </a:rPr>
            <a:t>Reporting</a:t>
          </a:r>
          <a:endParaRPr lang="ru-RU" sz="2800" kern="1200" dirty="0"/>
        </a:p>
      </dsp:txBody>
      <dsp:txXfrm rot="-5400000">
        <a:off x="834871" y="3271520"/>
        <a:ext cx="6391684" cy="699549"/>
      </dsp:txXfrm>
    </dsp:sp>
    <dsp:sp modelId="{17992834-8C76-4E13-BE30-8690A54B0597}">
      <dsp:nvSpPr>
        <dsp:cNvPr id="0" name=""/>
        <dsp:cNvSpPr/>
      </dsp:nvSpPr>
      <dsp:spPr>
        <a:xfrm rot="5400000">
          <a:off x="-178901" y="4489231"/>
          <a:ext cx="1192673" cy="834871"/>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ru-RU" sz="2800" kern="1200"/>
            <a:t>5</a:t>
          </a:r>
        </a:p>
      </dsp:txBody>
      <dsp:txXfrm rot="-5400000">
        <a:off x="1" y="4727766"/>
        <a:ext cx="834871" cy="357802"/>
      </dsp:txXfrm>
    </dsp:sp>
    <dsp:sp modelId="{A303AD23-C651-4199-8601-392B9594F501}">
      <dsp:nvSpPr>
        <dsp:cNvPr id="0" name=""/>
        <dsp:cNvSpPr/>
      </dsp:nvSpPr>
      <dsp:spPr>
        <a:xfrm rot="5400000">
          <a:off x="3662016" y="1483184"/>
          <a:ext cx="775237" cy="6429528"/>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ctr" defTabSz="1244600">
            <a:lnSpc>
              <a:spcPct val="90000"/>
            </a:lnSpc>
            <a:spcBef>
              <a:spcPct val="0"/>
            </a:spcBef>
            <a:spcAft>
              <a:spcPct val="15000"/>
            </a:spcAft>
            <a:buChar char="•"/>
          </a:pPr>
          <a:r>
            <a:rPr lang="en-US" sz="2800" kern="1200" dirty="0">
              <a:latin typeface="Arial Narrow" pitchFamily="34" charset="0"/>
            </a:rPr>
            <a:t>Post audit</a:t>
          </a:r>
          <a:endParaRPr lang="ru-RU" sz="2800" kern="1200" dirty="0"/>
        </a:p>
      </dsp:txBody>
      <dsp:txXfrm rot="-5400000">
        <a:off x="834871" y="4348173"/>
        <a:ext cx="6391684" cy="699549"/>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ru-RU"/>
              <a:t>Образец заголовка</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551C469E-9BA6-4CC7-A8CD-C8C66E188BFC}" type="datetimeFigureOut">
              <a:rPr lang="ru-KZ" smtClean="0"/>
              <a:t>14.09.2021</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FF39635F-8E93-4084-8921-E9C85AC685B6}" type="slidenum">
              <a:rPr lang="ru-KZ" smtClean="0"/>
              <a:t>‹#›</a:t>
            </a:fld>
            <a:endParaRPr lang="ru-KZ"/>
          </a:p>
        </p:txBody>
      </p:sp>
    </p:spTree>
    <p:extLst>
      <p:ext uri="{BB962C8B-B14F-4D97-AF65-F5344CB8AC3E}">
        <p14:creationId xmlns:p14="http://schemas.microsoft.com/office/powerpoint/2010/main" val="39530645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551C469E-9BA6-4CC7-A8CD-C8C66E188BFC}" type="datetimeFigureOut">
              <a:rPr lang="ru-KZ" smtClean="0"/>
              <a:t>14.09.2021</a:t>
            </a:fld>
            <a:endParaRPr lang="ru-KZ"/>
          </a:p>
        </p:txBody>
      </p:sp>
      <p:sp>
        <p:nvSpPr>
          <p:cNvPr id="8" name="Footer Placeholder 7"/>
          <p:cNvSpPr>
            <a:spLocks noGrp="1"/>
          </p:cNvSpPr>
          <p:nvPr>
            <p:ph type="ftr" sz="quarter" idx="11"/>
          </p:nvPr>
        </p:nvSpPr>
        <p:spPr/>
        <p:txBody>
          <a:bodyPr/>
          <a:lstStyle/>
          <a:p>
            <a:endParaRPr lang="ru-KZ"/>
          </a:p>
        </p:txBody>
      </p:sp>
      <p:sp>
        <p:nvSpPr>
          <p:cNvPr id="9" name="Slide Number Placeholder 8"/>
          <p:cNvSpPr>
            <a:spLocks noGrp="1"/>
          </p:cNvSpPr>
          <p:nvPr>
            <p:ph type="sldNum" sz="quarter" idx="12"/>
          </p:nvPr>
        </p:nvSpPr>
        <p:spPr/>
        <p:txBody>
          <a:bodyPr/>
          <a:lstStyle/>
          <a:p>
            <a:fld id="{FF39635F-8E93-4084-8921-E9C85AC685B6}" type="slidenum">
              <a:rPr lang="ru-KZ" smtClean="0"/>
              <a:t>‹#›</a:t>
            </a:fld>
            <a:endParaRPr lang="ru-KZ"/>
          </a:p>
        </p:txBody>
      </p:sp>
    </p:spTree>
    <p:extLst>
      <p:ext uri="{BB962C8B-B14F-4D97-AF65-F5344CB8AC3E}">
        <p14:creationId xmlns:p14="http://schemas.microsoft.com/office/powerpoint/2010/main" val="1741559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551C469E-9BA6-4CC7-A8CD-C8C66E188BFC}" type="datetimeFigureOut">
              <a:rPr lang="ru-KZ" smtClean="0"/>
              <a:t>14.09.2021</a:t>
            </a:fld>
            <a:endParaRPr lang="ru-KZ"/>
          </a:p>
        </p:txBody>
      </p:sp>
      <p:sp>
        <p:nvSpPr>
          <p:cNvPr id="8" name="Footer Placeholder 7"/>
          <p:cNvSpPr>
            <a:spLocks noGrp="1"/>
          </p:cNvSpPr>
          <p:nvPr>
            <p:ph type="ftr" sz="quarter" idx="11"/>
          </p:nvPr>
        </p:nvSpPr>
        <p:spPr/>
        <p:txBody>
          <a:bodyPr/>
          <a:lstStyle/>
          <a:p>
            <a:endParaRPr lang="ru-KZ"/>
          </a:p>
        </p:txBody>
      </p:sp>
      <p:sp>
        <p:nvSpPr>
          <p:cNvPr id="9" name="Slide Number Placeholder 8"/>
          <p:cNvSpPr>
            <a:spLocks noGrp="1"/>
          </p:cNvSpPr>
          <p:nvPr>
            <p:ph type="sldNum" sz="quarter" idx="12"/>
          </p:nvPr>
        </p:nvSpPr>
        <p:spPr/>
        <p:txBody>
          <a:bodyPr/>
          <a:lstStyle/>
          <a:p>
            <a:fld id="{FF39635F-8E93-4084-8921-E9C85AC685B6}" type="slidenum">
              <a:rPr lang="ru-KZ" smtClean="0"/>
              <a:t>‹#›</a:t>
            </a:fld>
            <a:endParaRPr lang="ru-KZ"/>
          </a:p>
        </p:txBody>
      </p:sp>
    </p:spTree>
    <p:extLst>
      <p:ext uri="{BB962C8B-B14F-4D97-AF65-F5344CB8AC3E}">
        <p14:creationId xmlns:p14="http://schemas.microsoft.com/office/powerpoint/2010/main" val="2076470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551C469E-9BA6-4CC7-A8CD-C8C66E188BFC}" type="datetimeFigureOut">
              <a:rPr lang="ru-KZ" smtClean="0"/>
              <a:t>14.09.2021</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FF39635F-8E93-4084-8921-E9C85AC685B6}" type="slidenum">
              <a:rPr lang="ru-KZ" smtClean="0"/>
              <a:t>‹#›</a:t>
            </a:fld>
            <a:endParaRPr lang="ru-KZ"/>
          </a:p>
        </p:txBody>
      </p:sp>
    </p:spTree>
    <p:extLst>
      <p:ext uri="{BB962C8B-B14F-4D97-AF65-F5344CB8AC3E}">
        <p14:creationId xmlns:p14="http://schemas.microsoft.com/office/powerpoint/2010/main" val="41867573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ru-RU"/>
              <a:t>Образец заголовка</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551C469E-9BA6-4CC7-A8CD-C8C66E188BFC}" type="datetimeFigureOut">
              <a:rPr lang="ru-KZ" smtClean="0"/>
              <a:t>14.09.2021</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FF39635F-8E93-4084-8921-E9C85AC685B6}" type="slidenum">
              <a:rPr lang="ru-KZ" smtClean="0"/>
              <a:t>‹#›</a:t>
            </a:fld>
            <a:endParaRPr lang="ru-KZ"/>
          </a:p>
        </p:txBody>
      </p:sp>
    </p:spTree>
    <p:extLst>
      <p:ext uri="{BB962C8B-B14F-4D97-AF65-F5344CB8AC3E}">
        <p14:creationId xmlns:p14="http://schemas.microsoft.com/office/powerpoint/2010/main" val="608366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8" name="Date Placeholder 7"/>
          <p:cNvSpPr>
            <a:spLocks noGrp="1"/>
          </p:cNvSpPr>
          <p:nvPr>
            <p:ph type="dt" sz="half" idx="10"/>
          </p:nvPr>
        </p:nvSpPr>
        <p:spPr/>
        <p:txBody>
          <a:bodyPr/>
          <a:lstStyle/>
          <a:p>
            <a:fld id="{551C469E-9BA6-4CC7-A8CD-C8C66E188BFC}" type="datetimeFigureOut">
              <a:rPr lang="ru-KZ" smtClean="0"/>
              <a:t>14.09.2021</a:t>
            </a:fld>
            <a:endParaRPr lang="ru-KZ"/>
          </a:p>
        </p:txBody>
      </p:sp>
      <p:sp>
        <p:nvSpPr>
          <p:cNvPr id="9" name="Footer Placeholder 8"/>
          <p:cNvSpPr>
            <a:spLocks noGrp="1"/>
          </p:cNvSpPr>
          <p:nvPr>
            <p:ph type="ftr" sz="quarter" idx="11"/>
          </p:nvPr>
        </p:nvSpPr>
        <p:spPr/>
        <p:txBody>
          <a:bodyPr/>
          <a:lstStyle/>
          <a:p>
            <a:endParaRPr lang="ru-KZ"/>
          </a:p>
        </p:txBody>
      </p:sp>
      <p:sp>
        <p:nvSpPr>
          <p:cNvPr id="10" name="Slide Number Placeholder 9"/>
          <p:cNvSpPr>
            <a:spLocks noGrp="1"/>
          </p:cNvSpPr>
          <p:nvPr>
            <p:ph type="sldNum" sz="quarter" idx="12"/>
          </p:nvPr>
        </p:nvSpPr>
        <p:spPr/>
        <p:txBody>
          <a:bodyPr/>
          <a:lstStyle/>
          <a:p>
            <a:fld id="{FF39635F-8E93-4084-8921-E9C85AC685B6}" type="slidenum">
              <a:rPr lang="ru-KZ" smtClean="0"/>
              <a:t>‹#›</a:t>
            </a:fld>
            <a:endParaRPr lang="ru-KZ"/>
          </a:p>
        </p:txBody>
      </p:sp>
    </p:spTree>
    <p:extLst>
      <p:ext uri="{BB962C8B-B14F-4D97-AF65-F5344CB8AC3E}">
        <p14:creationId xmlns:p14="http://schemas.microsoft.com/office/powerpoint/2010/main" val="38165762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2" name="Date Placeholder 1"/>
          <p:cNvSpPr>
            <a:spLocks noGrp="1"/>
          </p:cNvSpPr>
          <p:nvPr>
            <p:ph type="dt" sz="half" idx="10"/>
          </p:nvPr>
        </p:nvSpPr>
        <p:spPr/>
        <p:txBody>
          <a:bodyPr/>
          <a:lstStyle/>
          <a:p>
            <a:fld id="{551C469E-9BA6-4CC7-A8CD-C8C66E188BFC}" type="datetimeFigureOut">
              <a:rPr lang="ru-KZ" smtClean="0"/>
              <a:t>14.09.2021</a:t>
            </a:fld>
            <a:endParaRPr lang="ru-KZ"/>
          </a:p>
        </p:txBody>
      </p:sp>
      <p:sp>
        <p:nvSpPr>
          <p:cNvPr id="11" name="Footer Placeholder 10"/>
          <p:cNvSpPr>
            <a:spLocks noGrp="1"/>
          </p:cNvSpPr>
          <p:nvPr>
            <p:ph type="ftr" sz="quarter" idx="11"/>
          </p:nvPr>
        </p:nvSpPr>
        <p:spPr/>
        <p:txBody>
          <a:bodyPr/>
          <a:lstStyle/>
          <a:p>
            <a:endParaRPr lang="ru-KZ"/>
          </a:p>
        </p:txBody>
      </p:sp>
      <p:sp>
        <p:nvSpPr>
          <p:cNvPr id="12" name="Slide Number Placeholder 11"/>
          <p:cNvSpPr>
            <a:spLocks noGrp="1"/>
          </p:cNvSpPr>
          <p:nvPr>
            <p:ph type="sldNum" sz="quarter" idx="12"/>
          </p:nvPr>
        </p:nvSpPr>
        <p:spPr/>
        <p:txBody>
          <a:bodyPr/>
          <a:lstStyle/>
          <a:p>
            <a:fld id="{FF39635F-8E93-4084-8921-E9C85AC685B6}" type="slidenum">
              <a:rPr lang="ru-KZ" smtClean="0"/>
              <a:t>‹#›</a:t>
            </a:fld>
            <a:endParaRPr lang="ru-KZ"/>
          </a:p>
        </p:txBody>
      </p:sp>
    </p:spTree>
    <p:extLst>
      <p:ext uri="{BB962C8B-B14F-4D97-AF65-F5344CB8AC3E}">
        <p14:creationId xmlns:p14="http://schemas.microsoft.com/office/powerpoint/2010/main" val="22753141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ru-RU"/>
              <a:t>Образец заголовка</a:t>
            </a:r>
            <a:endParaRPr lang="en-US" dirty="0"/>
          </a:p>
        </p:txBody>
      </p:sp>
      <p:sp>
        <p:nvSpPr>
          <p:cNvPr id="2" name="Date Placeholder 1"/>
          <p:cNvSpPr>
            <a:spLocks noGrp="1"/>
          </p:cNvSpPr>
          <p:nvPr>
            <p:ph type="dt" sz="half" idx="10"/>
          </p:nvPr>
        </p:nvSpPr>
        <p:spPr/>
        <p:txBody>
          <a:bodyPr/>
          <a:lstStyle/>
          <a:p>
            <a:fld id="{551C469E-9BA6-4CC7-A8CD-C8C66E188BFC}" type="datetimeFigureOut">
              <a:rPr lang="ru-KZ" smtClean="0"/>
              <a:t>14.09.2021</a:t>
            </a:fld>
            <a:endParaRPr lang="ru-KZ"/>
          </a:p>
        </p:txBody>
      </p:sp>
      <p:sp>
        <p:nvSpPr>
          <p:cNvPr id="7" name="Footer Placeholder 6"/>
          <p:cNvSpPr>
            <a:spLocks noGrp="1"/>
          </p:cNvSpPr>
          <p:nvPr>
            <p:ph type="ftr" sz="quarter" idx="11"/>
          </p:nvPr>
        </p:nvSpPr>
        <p:spPr/>
        <p:txBody>
          <a:bodyPr/>
          <a:lstStyle/>
          <a:p>
            <a:endParaRPr lang="ru-KZ"/>
          </a:p>
        </p:txBody>
      </p:sp>
      <p:sp>
        <p:nvSpPr>
          <p:cNvPr id="8" name="Slide Number Placeholder 7"/>
          <p:cNvSpPr>
            <a:spLocks noGrp="1"/>
          </p:cNvSpPr>
          <p:nvPr>
            <p:ph type="sldNum" sz="quarter" idx="12"/>
          </p:nvPr>
        </p:nvSpPr>
        <p:spPr/>
        <p:txBody>
          <a:bodyPr/>
          <a:lstStyle/>
          <a:p>
            <a:fld id="{FF39635F-8E93-4084-8921-E9C85AC685B6}" type="slidenum">
              <a:rPr lang="ru-KZ" smtClean="0"/>
              <a:t>‹#›</a:t>
            </a:fld>
            <a:endParaRPr lang="ru-KZ"/>
          </a:p>
        </p:txBody>
      </p:sp>
    </p:spTree>
    <p:extLst>
      <p:ext uri="{BB962C8B-B14F-4D97-AF65-F5344CB8AC3E}">
        <p14:creationId xmlns:p14="http://schemas.microsoft.com/office/powerpoint/2010/main" val="25726059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1C469E-9BA6-4CC7-A8CD-C8C66E188BFC}" type="datetimeFigureOut">
              <a:rPr lang="ru-KZ" smtClean="0"/>
              <a:t>14.09.2021</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FF39635F-8E93-4084-8921-E9C85AC685B6}" type="slidenum">
              <a:rPr lang="ru-KZ" smtClean="0"/>
              <a:t>‹#›</a:t>
            </a:fld>
            <a:endParaRPr lang="ru-KZ"/>
          </a:p>
        </p:txBody>
      </p:sp>
    </p:spTree>
    <p:extLst>
      <p:ext uri="{BB962C8B-B14F-4D97-AF65-F5344CB8AC3E}">
        <p14:creationId xmlns:p14="http://schemas.microsoft.com/office/powerpoint/2010/main" val="14275771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ru-RU"/>
              <a:t>Образец заголовка</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8" name="Date Placeholder 7"/>
          <p:cNvSpPr>
            <a:spLocks noGrp="1"/>
          </p:cNvSpPr>
          <p:nvPr>
            <p:ph type="dt" sz="half" idx="10"/>
          </p:nvPr>
        </p:nvSpPr>
        <p:spPr/>
        <p:txBody>
          <a:bodyPr/>
          <a:lstStyle/>
          <a:p>
            <a:fld id="{551C469E-9BA6-4CC7-A8CD-C8C66E188BFC}" type="datetimeFigureOut">
              <a:rPr lang="ru-KZ" smtClean="0"/>
              <a:t>14.09.2021</a:t>
            </a:fld>
            <a:endParaRPr lang="ru-KZ"/>
          </a:p>
        </p:txBody>
      </p:sp>
      <p:sp>
        <p:nvSpPr>
          <p:cNvPr id="9" name="Footer Placeholder 8"/>
          <p:cNvSpPr>
            <a:spLocks noGrp="1"/>
          </p:cNvSpPr>
          <p:nvPr>
            <p:ph type="ftr" sz="quarter" idx="11"/>
          </p:nvPr>
        </p:nvSpPr>
        <p:spPr/>
        <p:txBody>
          <a:bodyPr/>
          <a:lstStyle/>
          <a:p>
            <a:endParaRPr lang="ru-KZ"/>
          </a:p>
        </p:txBody>
      </p:sp>
      <p:sp>
        <p:nvSpPr>
          <p:cNvPr id="10" name="Slide Number Placeholder 9"/>
          <p:cNvSpPr>
            <a:spLocks noGrp="1"/>
          </p:cNvSpPr>
          <p:nvPr>
            <p:ph type="sldNum" sz="quarter" idx="12"/>
          </p:nvPr>
        </p:nvSpPr>
        <p:spPr/>
        <p:txBody>
          <a:bodyPr/>
          <a:lstStyle/>
          <a:p>
            <a:fld id="{FF39635F-8E93-4084-8921-E9C85AC685B6}" type="slidenum">
              <a:rPr lang="ru-KZ" smtClean="0"/>
              <a:t>‹#›</a:t>
            </a:fld>
            <a:endParaRPr lang="ru-KZ"/>
          </a:p>
        </p:txBody>
      </p:sp>
    </p:spTree>
    <p:extLst>
      <p:ext uri="{BB962C8B-B14F-4D97-AF65-F5344CB8AC3E}">
        <p14:creationId xmlns:p14="http://schemas.microsoft.com/office/powerpoint/2010/main" val="7785790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8" name="Date Placeholder 7"/>
          <p:cNvSpPr>
            <a:spLocks noGrp="1"/>
          </p:cNvSpPr>
          <p:nvPr>
            <p:ph type="dt" sz="half" idx="10"/>
          </p:nvPr>
        </p:nvSpPr>
        <p:spPr/>
        <p:txBody>
          <a:bodyPr/>
          <a:lstStyle/>
          <a:p>
            <a:fld id="{551C469E-9BA6-4CC7-A8CD-C8C66E188BFC}" type="datetimeFigureOut">
              <a:rPr lang="ru-KZ" smtClean="0"/>
              <a:t>14.09.2021</a:t>
            </a:fld>
            <a:endParaRPr lang="ru-KZ"/>
          </a:p>
        </p:txBody>
      </p:sp>
      <p:sp>
        <p:nvSpPr>
          <p:cNvPr id="9" name="Footer Placeholder 8"/>
          <p:cNvSpPr>
            <a:spLocks noGrp="1"/>
          </p:cNvSpPr>
          <p:nvPr>
            <p:ph type="ftr" sz="quarter" idx="11"/>
          </p:nvPr>
        </p:nvSpPr>
        <p:spPr>
          <a:xfrm>
            <a:off x="3499101" y="6356350"/>
            <a:ext cx="5911517" cy="365125"/>
          </a:xfrm>
        </p:spPr>
        <p:txBody>
          <a:bodyPr/>
          <a:lstStyle/>
          <a:p>
            <a:endParaRPr lang="ru-KZ"/>
          </a:p>
        </p:txBody>
      </p:sp>
      <p:sp>
        <p:nvSpPr>
          <p:cNvPr id="10" name="Slide Number Placeholder 9"/>
          <p:cNvSpPr>
            <a:spLocks noGrp="1"/>
          </p:cNvSpPr>
          <p:nvPr>
            <p:ph type="sldNum" sz="quarter" idx="12"/>
          </p:nvPr>
        </p:nvSpPr>
        <p:spPr/>
        <p:txBody>
          <a:bodyPr/>
          <a:lstStyle/>
          <a:p>
            <a:fld id="{FF39635F-8E93-4084-8921-E9C85AC685B6}" type="slidenum">
              <a:rPr lang="ru-KZ" smtClean="0"/>
              <a:t>‹#›</a:t>
            </a:fld>
            <a:endParaRPr lang="ru-KZ"/>
          </a:p>
        </p:txBody>
      </p:sp>
    </p:spTree>
    <p:extLst>
      <p:ext uri="{BB962C8B-B14F-4D97-AF65-F5344CB8AC3E}">
        <p14:creationId xmlns:p14="http://schemas.microsoft.com/office/powerpoint/2010/main" val="38633305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1C469E-9BA6-4CC7-A8CD-C8C66E188BFC}" type="datetimeFigureOut">
              <a:rPr lang="ru-KZ" smtClean="0"/>
              <a:t>14.09.2021</a:t>
            </a:fld>
            <a:endParaRPr lang="ru-KZ"/>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ru-KZ"/>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FF39635F-8E93-4084-8921-E9C85AC685B6}" type="slidenum">
              <a:rPr lang="ru-KZ" smtClean="0"/>
              <a:t>‹#›</a:t>
            </a:fld>
            <a:endParaRPr lang="ru-KZ"/>
          </a:p>
        </p:txBody>
      </p:sp>
    </p:spTree>
    <p:extLst>
      <p:ext uri="{BB962C8B-B14F-4D97-AF65-F5344CB8AC3E}">
        <p14:creationId xmlns:p14="http://schemas.microsoft.com/office/powerpoint/2010/main" val="213444952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A1EC5A5-6DE6-43A8-9861-C9C3A45655C9}"/>
              </a:ext>
            </a:extLst>
          </p:cNvPr>
          <p:cNvSpPr>
            <a:spLocks noGrp="1"/>
          </p:cNvSpPr>
          <p:nvPr>
            <p:ph type="ctrTitle"/>
          </p:nvPr>
        </p:nvSpPr>
        <p:spPr/>
        <p:txBody>
          <a:bodyPr>
            <a:normAutofit/>
          </a:bodyPr>
          <a:lstStyle/>
          <a:p>
            <a:r>
              <a:rPr lang="kk-KZ" sz="5400" b="1" dirty="0">
                <a:effectLst/>
                <a:latin typeface="Times New Roman" panose="02020603050405020304" pitchFamily="18" charset="0"/>
                <a:ea typeface="Times New Roman" panose="02020603050405020304" pitchFamily="18" charset="0"/>
              </a:rPr>
              <a:t>Performance audit approaches and application of three- E concept</a:t>
            </a:r>
            <a:endParaRPr lang="ru-KZ" sz="5400" dirty="0"/>
          </a:p>
        </p:txBody>
      </p:sp>
      <p:sp>
        <p:nvSpPr>
          <p:cNvPr id="3" name="Подзаголовок 2">
            <a:extLst>
              <a:ext uri="{FF2B5EF4-FFF2-40B4-BE49-F238E27FC236}">
                <a16:creationId xmlns:a16="http://schemas.microsoft.com/office/drawing/2014/main" id="{64C38E28-E469-4798-AE5D-273F411D2330}"/>
              </a:ext>
            </a:extLst>
          </p:cNvPr>
          <p:cNvSpPr>
            <a:spLocks noGrp="1"/>
          </p:cNvSpPr>
          <p:nvPr>
            <p:ph type="subTitle" idx="1"/>
          </p:nvPr>
        </p:nvSpPr>
        <p:spPr/>
        <p:txBody>
          <a:bodyPr/>
          <a:lstStyle/>
          <a:p>
            <a:endParaRPr lang="ru-KZ" dirty="0"/>
          </a:p>
        </p:txBody>
      </p:sp>
    </p:spTree>
    <p:extLst>
      <p:ext uri="{BB962C8B-B14F-4D97-AF65-F5344CB8AC3E}">
        <p14:creationId xmlns:p14="http://schemas.microsoft.com/office/powerpoint/2010/main" val="3772818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9AB0EED-6168-4D6A-A8FF-04C647E15AE5}"/>
              </a:ext>
            </a:extLst>
          </p:cNvPr>
          <p:cNvSpPr>
            <a:spLocks noGrp="1"/>
          </p:cNvSpPr>
          <p:nvPr>
            <p:ph type="title"/>
          </p:nvPr>
        </p:nvSpPr>
        <p:spPr/>
        <p:txBody>
          <a:bodyPr/>
          <a:lstStyle/>
          <a:p>
            <a:endParaRPr lang="ru-KZ"/>
          </a:p>
        </p:txBody>
      </p:sp>
      <p:sp>
        <p:nvSpPr>
          <p:cNvPr id="3" name="Объект 2">
            <a:extLst>
              <a:ext uri="{FF2B5EF4-FFF2-40B4-BE49-F238E27FC236}">
                <a16:creationId xmlns:a16="http://schemas.microsoft.com/office/drawing/2014/main" id="{97FB2F7B-2F76-465A-A4F3-B38D7D1A77B6}"/>
              </a:ext>
            </a:extLst>
          </p:cNvPr>
          <p:cNvSpPr>
            <a:spLocks noGrp="1"/>
          </p:cNvSpPr>
          <p:nvPr>
            <p:ph idx="1"/>
          </p:nvPr>
        </p:nvSpPr>
        <p:spPr/>
        <p:txBody>
          <a:bodyPr>
            <a:normAutofit/>
          </a:bodyPr>
          <a:lstStyle/>
          <a:p>
            <a:pPr marL="274320" indent="0" algn="just">
              <a:lnSpc>
                <a:spcPct val="120000"/>
              </a:lnSpc>
              <a:spcBef>
                <a:spcPts val="0"/>
              </a:spcBef>
              <a:buNone/>
            </a:pPr>
            <a:r>
              <a:rPr lang="en-US" sz="1800" i="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Consists of 6 standards:</a:t>
            </a:r>
          </a:p>
          <a:p>
            <a:pPr marL="457200" algn="just">
              <a:lnSpc>
                <a:spcPct val="120000"/>
              </a:lnSpc>
              <a:spcBef>
                <a:spcPts val="0"/>
              </a:spcBef>
            </a:pPr>
            <a:r>
              <a:rPr lang="en-US" sz="1800" i="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ISSAI 10 - Mexican Declaration on the Independence of SAIs;</a:t>
            </a:r>
          </a:p>
          <a:p>
            <a:pPr marL="457200" algn="just">
              <a:lnSpc>
                <a:spcPct val="120000"/>
              </a:lnSpc>
              <a:spcBef>
                <a:spcPts val="0"/>
              </a:spcBef>
            </a:pPr>
            <a:r>
              <a:rPr lang="en-US" sz="1800" i="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ISSAI 11 - INTOSAI Guidance and Good Practice for SAI Independence;</a:t>
            </a:r>
          </a:p>
          <a:p>
            <a:pPr marL="457200" algn="just">
              <a:lnSpc>
                <a:spcPct val="120000"/>
              </a:lnSpc>
              <a:spcBef>
                <a:spcPts val="0"/>
              </a:spcBef>
            </a:pPr>
            <a:r>
              <a:rPr lang="en-US" sz="1800" i="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ISSAI 20 - Principles of Transparency and Accountability;</a:t>
            </a:r>
          </a:p>
          <a:p>
            <a:pPr marL="457200" algn="just">
              <a:lnSpc>
                <a:spcPct val="120000"/>
              </a:lnSpc>
              <a:spcBef>
                <a:spcPts val="0"/>
              </a:spcBef>
            </a:pPr>
            <a:r>
              <a:rPr lang="en-US" sz="1800" i="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ISSAI 21 - Principles of Transparency and Accountability: Principles and Guidelines for Good Practice;</a:t>
            </a:r>
          </a:p>
          <a:p>
            <a:pPr marL="457200" algn="just">
              <a:lnSpc>
                <a:spcPct val="120000"/>
              </a:lnSpc>
              <a:spcBef>
                <a:spcPts val="0"/>
              </a:spcBef>
            </a:pPr>
            <a:r>
              <a:rPr lang="en-US" sz="1800" i="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ISSAI 30 - Code of Ethics;</a:t>
            </a:r>
          </a:p>
          <a:p>
            <a:pPr marL="457200" algn="just">
              <a:lnSpc>
                <a:spcPct val="120000"/>
              </a:lnSpc>
              <a:spcBef>
                <a:spcPts val="0"/>
              </a:spcBef>
            </a:pPr>
            <a:r>
              <a:rPr lang="en-US" sz="1800" i="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ISSAI 40 - Quality Control for SAIs.</a:t>
            </a:r>
          </a:p>
          <a:p>
            <a:pPr marL="457200" algn="just">
              <a:lnSpc>
                <a:spcPct val="120000"/>
              </a:lnSpc>
              <a:spcBef>
                <a:spcPts val="0"/>
              </a:spcBef>
            </a:pPr>
            <a:r>
              <a:rPr lang="en-US" sz="1800" i="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The key principles laid down in the second level standards - independence, accountability, transparency, ethics and high quality audit - are significant for SAIs.</a:t>
            </a:r>
          </a:p>
          <a:p>
            <a:pPr marL="457200" algn="just">
              <a:lnSpc>
                <a:spcPct val="120000"/>
              </a:lnSpc>
              <a:spcBef>
                <a:spcPts val="0"/>
              </a:spcBef>
            </a:pPr>
            <a:r>
              <a:rPr lang="en-US" sz="1800" i="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3-level ISSAI</a:t>
            </a:r>
          </a:p>
          <a:p>
            <a:pPr marL="457200" algn="just">
              <a:lnSpc>
                <a:spcPct val="120000"/>
              </a:lnSpc>
              <a:spcBef>
                <a:spcPts val="0"/>
              </a:spcBef>
            </a:pPr>
            <a:r>
              <a:rPr lang="en-US" sz="1800" i="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(ISSAI 100-999) provides fundamental principles for auditing public sector entities</a:t>
            </a:r>
            <a:endParaRPr lang="ru-KZ" dirty="0">
              <a:solidFill>
                <a:schemeClr val="tx1"/>
              </a:solidFill>
            </a:endParaRPr>
          </a:p>
        </p:txBody>
      </p:sp>
    </p:spTree>
    <p:extLst>
      <p:ext uri="{BB962C8B-B14F-4D97-AF65-F5344CB8AC3E}">
        <p14:creationId xmlns:p14="http://schemas.microsoft.com/office/powerpoint/2010/main" val="21062816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55B132C-98CF-4A4E-BE46-7141B07C206A}"/>
              </a:ext>
            </a:extLst>
          </p:cNvPr>
          <p:cNvSpPr>
            <a:spLocks noGrp="1"/>
          </p:cNvSpPr>
          <p:nvPr>
            <p:ph type="title"/>
          </p:nvPr>
        </p:nvSpPr>
        <p:spPr/>
        <p:txBody>
          <a:bodyPr/>
          <a:lstStyle/>
          <a:p>
            <a:endParaRPr lang="ru-KZ"/>
          </a:p>
        </p:txBody>
      </p:sp>
      <p:sp>
        <p:nvSpPr>
          <p:cNvPr id="3" name="Объект 2">
            <a:extLst>
              <a:ext uri="{FF2B5EF4-FFF2-40B4-BE49-F238E27FC236}">
                <a16:creationId xmlns:a16="http://schemas.microsoft.com/office/drawing/2014/main" id="{F5ED1E7D-D507-43F5-B652-425A948611DB}"/>
              </a:ext>
            </a:extLst>
          </p:cNvPr>
          <p:cNvSpPr>
            <a:spLocks noGrp="1"/>
          </p:cNvSpPr>
          <p:nvPr>
            <p:ph idx="1"/>
          </p:nvPr>
        </p:nvSpPr>
        <p:spPr/>
        <p:txBody>
          <a:bodyPr>
            <a:normAutofit/>
          </a:bodyPr>
          <a:lstStyle/>
          <a:p>
            <a:pPr marL="457200" algn="just">
              <a:lnSpc>
                <a:spcPct val="115000"/>
              </a:lnSpc>
              <a:spcAft>
                <a:spcPts val="1000"/>
              </a:spcAft>
            </a:pPr>
            <a:r>
              <a:rPr lang="en-US"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The key principle laid down in the third level ISSAI is that when performing audit procedures, it is important to be guided by standards, which are criteria for assessing the results of control.</a:t>
            </a:r>
          </a:p>
          <a:p>
            <a:pPr marL="457200" algn="just">
              <a:lnSpc>
                <a:spcPct val="115000"/>
              </a:lnSpc>
              <a:spcAft>
                <a:spcPts val="1000"/>
              </a:spcAft>
            </a:pPr>
            <a:r>
              <a:rPr lang="en-US"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4-level ISSAI (ISSAI 1000-5999) disclose the basic principles of auditing in the form of an audit guide and consists of two blocks of documents:</a:t>
            </a:r>
          </a:p>
          <a:p>
            <a:pPr marL="457200" algn="just">
              <a:lnSpc>
                <a:spcPct val="115000"/>
              </a:lnSpc>
              <a:spcAft>
                <a:spcPts val="1000"/>
              </a:spcAft>
            </a:pPr>
            <a:r>
              <a:rPr lang="en-US"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General Auditing Guides (ISSAI 1000-4999)</a:t>
            </a:r>
          </a:p>
          <a:p>
            <a:pPr marL="457200" algn="just">
              <a:lnSpc>
                <a:spcPct val="115000"/>
              </a:lnSpc>
              <a:spcAft>
                <a:spcPts val="1000"/>
              </a:spcAft>
            </a:pPr>
            <a:r>
              <a:rPr lang="en-US"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Guidelines for Specific Auditing Subjects (ISSAI 5000-5999)</a:t>
            </a:r>
            <a:endParaRPr lang="ru-KZ" sz="2400" dirty="0">
              <a:solidFill>
                <a:schemeClr val="tx1"/>
              </a:solidFill>
            </a:endParaRPr>
          </a:p>
        </p:txBody>
      </p:sp>
    </p:spTree>
    <p:extLst>
      <p:ext uri="{BB962C8B-B14F-4D97-AF65-F5344CB8AC3E}">
        <p14:creationId xmlns:p14="http://schemas.microsoft.com/office/powerpoint/2010/main" val="33307184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6C434AD-4849-4FCE-8B83-31F959483DA4}"/>
              </a:ext>
            </a:extLst>
          </p:cNvPr>
          <p:cNvSpPr>
            <a:spLocks noGrp="1"/>
          </p:cNvSpPr>
          <p:nvPr>
            <p:ph type="title"/>
          </p:nvPr>
        </p:nvSpPr>
        <p:spPr/>
        <p:txBody>
          <a:bodyPr/>
          <a:lstStyle/>
          <a:p>
            <a:endParaRPr lang="ru-KZ" dirty="0"/>
          </a:p>
        </p:txBody>
      </p:sp>
      <p:sp>
        <p:nvSpPr>
          <p:cNvPr id="3" name="Объект 2">
            <a:extLst>
              <a:ext uri="{FF2B5EF4-FFF2-40B4-BE49-F238E27FC236}">
                <a16:creationId xmlns:a16="http://schemas.microsoft.com/office/drawing/2014/main" id="{599C9848-A6F5-4141-8B03-0593E4D46904}"/>
              </a:ext>
            </a:extLst>
          </p:cNvPr>
          <p:cNvSpPr>
            <a:spLocks noGrp="1"/>
          </p:cNvSpPr>
          <p:nvPr>
            <p:ph idx="1"/>
          </p:nvPr>
        </p:nvSpPr>
        <p:spPr/>
        <p:txBody>
          <a:bodyPr>
            <a:normAutofit lnSpcReduction="10000"/>
          </a:bodyPr>
          <a:lstStyle/>
          <a:p>
            <a:pPr>
              <a:lnSpc>
                <a:spcPct val="120000"/>
              </a:lnSpc>
              <a:spcBef>
                <a:spcPts val="0"/>
              </a:spcBef>
            </a:pPr>
            <a:r>
              <a:rPr lang="en-US" b="1" dirty="0">
                <a:solidFill>
                  <a:schemeClr val="tx1"/>
                </a:solidFill>
              </a:rPr>
              <a:t>Application guidelines consist of:</a:t>
            </a:r>
          </a:p>
          <a:p>
            <a:pPr>
              <a:lnSpc>
                <a:spcPct val="120000"/>
              </a:lnSpc>
              <a:spcBef>
                <a:spcPts val="0"/>
              </a:spcBef>
            </a:pPr>
            <a:r>
              <a:rPr lang="en-US" b="1" dirty="0">
                <a:solidFill>
                  <a:schemeClr val="tx1"/>
                </a:solidFill>
              </a:rPr>
              <a:t>• </a:t>
            </a:r>
            <a:r>
              <a:rPr lang="en-US" b="1" dirty="0">
                <a:solidFill>
                  <a:schemeClr val="tx1"/>
                </a:solidFill>
                <a:highlight>
                  <a:srgbClr val="FFFF00"/>
                </a:highlight>
              </a:rPr>
              <a:t>ISSAI 1000-2999 - Financial Audit Guidelines;</a:t>
            </a:r>
          </a:p>
          <a:p>
            <a:pPr>
              <a:lnSpc>
                <a:spcPct val="120000"/>
              </a:lnSpc>
              <a:spcBef>
                <a:spcPts val="0"/>
              </a:spcBef>
            </a:pPr>
            <a:r>
              <a:rPr lang="en-US" b="1" dirty="0">
                <a:solidFill>
                  <a:schemeClr val="tx1"/>
                </a:solidFill>
                <a:highlight>
                  <a:srgbClr val="FFFF00"/>
                </a:highlight>
              </a:rPr>
              <a:t>• ISSAI 3000-3999 - Guidelines </a:t>
            </a:r>
            <a:r>
              <a:rPr lang="en-US" b="1" dirty="0">
                <a:solidFill>
                  <a:schemeClr val="tx1"/>
                </a:solidFill>
              </a:rPr>
              <a:t>for Conducting Performance Audits;</a:t>
            </a:r>
          </a:p>
          <a:p>
            <a:pPr>
              <a:lnSpc>
                <a:spcPct val="120000"/>
              </a:lnSpc>
              <a:spcBef>
                <a:spcPts val="0"/>
              </a:spcBef>
            </a:pPr>
            <a:r>
              <a:rPr lang="en-US" b="1" dirty="0">
                <a:solidFill>
                  <a:schemeClr val="tx1"/>
                </a:solidFill>
              </a:rPr>
              <a:t>• ISSAI 4000-4999 - Compliance Audit Guidelines;</a:t>
            </a:r>
          </a:p>
          <a:p>
            <a:pPr>
              <a:lnSpc>
                <a:spcPct val="120000"/>
              </a:lnSpc>
              <a:spcBef>
                <a:spcPts val="0"/>
              </a:spcBef>
            </a:pPr>
            <a:r>
              <a:rPr lang="en-US" b="1" dirty="0">
                <a:solidFill>
                  <a:schemeClr val="tx1"/>
                </a:solidFill>
              </a:rPr>
              <a:t>Guides for Specific Auditing Subjects (ISSAI 5000-5999):</a:t>
            </a:r>
          </a:p>
          <a:p>
            <a:pPr>
              <a:lnSpc>
                <a:spcPct val="120000"/>
              </a:lnSpc>
              <a:spcBef>
                <a:spcPts val="0"/>
              </a:spcBef>
            </a:pPr>
            <a:r>
              <a:rPr lang="en-US" b="1" dirty="0">
                <a:solidFill>
                  <a:schemeClr val="tx1"/>
                </a:solidFill>
              </a:rPr>
              <a:t>• ISSAI 5000-5099 - International Institutions</a:t>
            </a:r>
          </a:p>
          <a:p>
            <a:pPr>
              <a:lnSpc>
                <a:spcPct val="120000"/>
              </a:lnSpc>
              <a:spcBef>
                <a:spcPts val="0"/>
              </a:spcBef>
            </a:pPr>
            <a:r>
              <a:rPr lang="en-US" b="1" dirty="0">
                <a:solidFill>
                  <a:schemeClr val="tx1"/>
                </a:solidFill>
              </a:rPr>
              <a:t>• ISSAI 5100-5199 - Environmental audit</a:t>
            </a:r>
          </a:p>
          <a:p>
            <a:pPr>
              <a:lnSpc>
                <a:spcPct val="120000"/>
              </a:lnSpc>
              <a:spcBef>
                <a:spcPts val="0"/>
              </a:spcBef>
            </a:pPr>
            <a:r>
              <a:rPr lang="en-US" b="1" dirty="0">
                <a:solidFill>
                  <a:schemeClr val="tx1"/>
                </a:solidFill>
              </a:rPr>
              <a:t>• ISSAI 5200-5299 - Privatization</a:t>
            </a:r>
          </a:p>
          <a:p>
            <a:pPr>
              <a:lnSpc>
                <a:spcPct val="120000"/>
              </a:lnSpc>
              <a:spcBef>
                <a:spcPts val="0"/>
              </a:spcBef>
            </a:pPr>
            <a:r>
              <a:rPr lang="en-US" b="1" dirty="0">
                <a:solidFill>
                  <a:schemeClr val="tx1"/>
                </a:solidFill>
              </a:rPr>
              <a:t>• ISSAI 5300-5399 - Information Technology Audit</a:t>
            </a:r>
          </a:p>
          <a:p>
            <a:pPr>
              <a:lnSpc>
                <a:spcPct val="120000"/>
              </a:lnSpc>
              <a:spcBef>
                <a:spcPts val="0"/>
              </a:spcBef>
            </a:pPr>
            <a:r>
              <a:rPr lang="en-US" b="1" dirty="0">
                <a:solidFill>
                  <a:schemeClr val="tx1"/>
                </a:solidFill>
              </a:rPr>
              <a:t>• ISSAI 5400-5499 - Public Debt Audit</a:t>
            </a:r>
          </a:p>
          <a:p>
            <a:pPr>
              <a:lnSpc>
                <a:spcPct val="120000"/>
              </a:lnSpc>
              <a:spcBef>
                <a:spcPts val="0"/>
              </a:spcBef>
            </a:pPr>
            <a:r>
              <a:rPr lang="en-US" b="1" dirty="0">
                <a:solidFill>
                  <a:schemeClr val="tx1"/>
                </a:solidFill>
              </a:rPr>
              <a:t>• ISSAI 5500-5599 - Auditing Disaster Relief</a:t>
            </a:r>
          </a:p>
          <a:p>
            <a:pPr>
              <a:lnSpc>
                <a:spcPct val="120000"/>
              </a:lnSpc>
              <a:spcBef>
                <a:spcPts val="0"/>
              </a:spcBef>
            </a:pPr>
            <a:r>
              <a:rPr lang="en-US" b="1" dirty="0">
                <a:solidFill>
                  <a:schemeClr val="tx1"/>
                </a:solidFill>
              </a:rPr>
              <a:t>• ISSAI 5600-5699 - Peer Reviews</a:t>
            </a:r>
          </a:p>
          <a:p>
            <a:pPr>
              <a:lnSpc>
                <a:spcPct val="120000"/>
              </a:lnSpc>
              <a:spcBef>
                <a:spcPts val="0"/>
              </a:spcBef>
            </a:pPr>
            <a:r>
              <a:rPr lang="en-US" b="1" dirty="0">
                <a:solidFill>
                  <a:schemeClr val="tx1"/>
                </a:solidFill>
              </a:rPr>
              <a:t>• ISSAI 5700-5799 - Preventing Corruption</a:t>
            </a:r>
          </a:p>
          <a:p>
            <a:pPr>
              <a:lnSpc>
                <a:spcPct val="120000"/>
              </a:lnSpc>
              <a:spcBef>
                <a:spcPts val="0"/>
              </a:spcBef>
            </a:pPr>
            <a:r>
              <a:rPr lang="en-US" b="1" dirty="0">
                <a:solidFill>
                  <a:schemeClr val="tx1"/>
                </a:solidFill>
              </a:rPr>
              <a:t>• ISSAI 5800-5899 - Joint audit of VOGA</a:t>
            </a:r>
            <a:endParaRPr lang="ru-KZ" dirty="0">
              <a:solidFill>
                <a:schemeClr val="tx1"/>
              </a:solidFill>
            </a:endParaRPr>
          </a:p>
        </p:txBody>
      </p:sp>
    </p:spTree>
    <p:extLst>
      <p:ext uri="{BB962C8B-B14F-4D97-AF65-F5344CB8AC3E}">
        <p14:creationId xmlns:p14="http://schemas.microsoft.com/office/powerpoint/2010/main" val="36875330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270C372-D27D-4915-B002-3553FDA5BD14}"/>
              </a:ext>
            </a:extLst>
          </p:cNvPr>
          <p:cNvSpPr>
            <a:spLocks noGrp="1"/>
          </p:cNvSpPr>
          <p:nvPr>
            <p:ph type="title"/>
          </p:nvPr>
        </p:nvSpPr>
        <p:spPr/>
        <p:txBody>
          <a:bodyPr/>
          <a:lstStyle/>
          <a:p>
            <a:endParaRPr lang="ru-KZ"/>
          </a:p>
        </p:txBody>
      </p:sp>
      <p:sp>
        <p:nvSpPr>
          <p:cNvPr id="3" name="Объект 2">
            <a:extLst>
              <a:ext uri="{FF2B5EF4-FFF2-40B4-BE49-F238E27FC236}">
                <a16:creationId xmlns:a16="http://schemas.microsoft.com/office/drawing/2014/main" id="{C178D7E3-0C53-4F59-B3AD-A0CE7357B705}"/>
              </a:ext>
            </a:extLst>
          </p:cNvPr>
          <p:cNvSpPr>
            <a:spLocks noGrp="1"/>
          </p:cNvSpPr>
          <p:nvPr>
            <p:ph idx="1"/>
          </p:nvPr>
        </p:nvSpPr>
        <p:spPr>
          <a:xfrm>
            <a:off x="3586480" y="864108"/>
            <a:ext cx="7597988" cy="5120640"/>
          </a:xfrm>
        </p:spPr>
        <p:txBody>
          <a:bodyPr>
            <a:normAutofit fontScale="85000" lnSpcReduction="10000"/>
          </a:bodyPr>
          <a:lstStyle/>
          <a:p>
            <a:pPr>
              <a:lnSpc>
                <a:spcPct val="120000"/>
              </a:lnSpc>
              <a:spcBef>
                <a:spcPts val="0"/>
              </a:spcBef>
            </a:pPr>
            <a:r>
              <a:rPr lang="en-US" dirty="0">
                <a:solidFill>
                  <a:schemeClr val="tx1"/>
                </a:solidFill>
              </a:rPr>
              <a:t>ISSAI 3000 standard notes the following important issues in the organization of performance auditing:</a:t>
            </a:r>
          </a:p>
          <a:p>
            <a:pPr>
              <a:lnSpc>
                <a:spcPct val="120000"/>
              </a:lnSpc>
              <a:spcBef>
                <a:spcPts val="0"/>
              </a:spcBef>
            </a:pPr>
            <a:r>
              <a:rPr lang="en-US" dirty="0">
                <a:solidFill>
                  <a:schemeClr val="tx1"/>
                </a:solidFill>
                <a:highlight>
                  <a:srgbClr val="FFFF00"/>
                </a:highlight>
              </a:rPr>
              <a:t>• identification of the question / problem for research and the purpose of performance audit;</a:t>
            </a:r>
          </a:p>
          <a:p>
            <a:pPr>
              <a:lnSpc>
                <a:spcPct val="120000"/>
              </a:lnSpc>
              <a:spcBef>
                <a:spcPts val="0"/>
              </a:spcBef>
            </a:pPr>
            <a:r>
              <a:rPr lang="en-US" dirty="0">
                <a:solidFill>
                  <a:schemeClr val="tx1"/>
                </a:solidFill>
                <a:highlight>
                  <a:srgbClr val="00FF00"/>
                </a:highlight>
              </a:rPr>
              <a:t>• defining the scope of the audit;</a:t>
            </a:r>
          </a:p>
          <a:p>
            <a:pPr>
              <a:lnSpc>
                <a:spcPct val="120000"/>
              </a:lnSpc>
              <a:spcBef>
                <a:spcPts val="0"/>
              </a:spcBef>
            </a:pPr>
            <a:r>
              <a:rPr lang="en-US" dirty="0">
                <a:solidFill>
                  <a:schemeClr val="tx1"/>
                </a:solidFill>
              </a:rPr>
              <a:t>• defining a range of questions for studying the main topic;</a:t>
            </a:r>
          </a:p>
          <a:p>
            <a:pPr>
              <a:lnSpc>
                <a:spcPct val="120000"/>
              </a:lnSpc>
              <a:spcBef>
                <a:spcPts val="0"/>
              </a:spcBef>
            </a:pPr>
            <a:r>
              <a:rPr lang="en-US" dirty="0">
                <a:solidFill>
                  <a:schemeClr val="tx1"/>
                </a:solidFill>
                <a:highlight>
                  <a:srgbClr val="00FF00"/>
                </a:highlight>
              </a:rPr>
              <a:t>• identification of key aspects of performance auditing;</a:t>
            </a:r>
          </a:p>
          <a:p>
            <a:pPr>
              <a:lnSpc>
                <a:spcPct val="120000"/>
              </a:lnSpc>
              <a:spcBef>
                <a:spcPts val="0"/>
              </a:spcBef>
            </a:pPr>
            <a:r>
              <a:rPr lang="en-US" dirty="0">
                <a:solidFill>
                  <a:schemeClr val="tx1"/>
                </a:solidFill>
              </a:rPr>
              <a:t>• determination of audit criteria, on which the auditor will be based in forming his opinion;</a:t>
            </a:r>
          </a:p>
          <a:p>
            <a:pPr>
              <a:lnSpc>
                <a:spcPct val="120000"/>
              </a:lnSpc>
              <a:spcBef>
                <a:spcPts val="0"/>
              </a:spcBef>
            </a:pPr>
            <a:r>
              <a:rPr lang="en-US" dirty="0">
                <a:solidFill>
                  <a:schemeClr val="tx1"/>
                </a:solidFill>
              </a:rPr>
              <a:t>• planning methodology;</a:t>
            </a:r>
          </a:p>
          <a:p>
            <a:pPr>
              <a:lnSpc>
                <a:spcPct val="120000"/>
              </a:lnSpc>
              <a:spcBef>
                <a:spcPts val="0"/>
              </a:spcBef>
            </a:pPr>
            <a:r>
              <a:rPr lang="en-US" dirty="0">
                <a:solidFill>
                  <a:schemeClr val="tx1"/>
                </a:solidFill>
              </a:rPr>
              <a:t>•	quality control;</a:t>
            </a:r>
          </a:p>
          <a:p>
            <a:pPr>
              <a:lnSpc>
                <a:spcPct val="120000"/>
              </a:lnSpc>
              <a:spcBef>
                <a:spcPts val="0"/>
              </a:spcBef>
            </a:pPr>
            <a:r>
              <a:rPr lang="en-US" dirty="0">
                <a:solidFill>
                  <a:schemeClr val="tx1"/>
                </a:solidFill>
              </a:rPr>
              <a:t>• administration of the audit process;</a:t>
            </a:r>
          </a:p>
          <a:p>
            <a:pPr>
              <a:lnSpc>
                <a:spcPct val="120000"/>
              </a:lnSpc>
              <a:spcBef>
                <a:spcPts val="0"/>
              </a:spcBef>
            </a:pPr>
            <a:r>
              <a:rPr lang="en-US" dirty="0">
                <a:solidFill>
                  <a:schemeClr val="tx1"/>
                </a:solidFill>
              </a:rPr>
              <a:t>• Appointing appropriate personnel and setting a timetable;</a:t>
            </a:r>
          </a:p>
          <a:p>
            <a:pPr>
              <a:lnSpc>
                <a:spcPct val="120000"/>
              </a:lnSpc>
              <a:spcBef>
                <a:spcPts val="0"/>
              </a:spcBef>
            </a:pPr>
            <a:r>
              <a:rPr lang="en-US" dirty="0">
                <a:solidFill>
                  <a:schemeClr val="tx1"/>
                </a:solidFill>
              </a:rPr>
              <a:t>• careful selection of the information necessary for the performance audit;</a:t>
            </a:r>
          </a:p>
          <a:p>
            <a:pPr>
              <a:lnSpc>
                <a:spcPct val="120000"/>
              </a:lnSpc>
              <a:spcBef>
                <a:spcPts val="0"/>
              </a:spcBef>
            </a:pPr>
            <a:r>
              <a:rPr lang="en-US" dirty="0">
                <a:solidFill>
                  <a:schemeClr val="tx1"/>
                </a:solidFill>
                <a:highlight>
                  <a:srgbClr val="00FF00"/>
                </a:highlight>
              </a:rPr>
              <a:t>• consistency and accuracy in the interpretation of data obtained </a:t>
            </a:r>
            <a:r>
              <a:rPr lang="en-US" dirty="0">
                <a:solidFill>
                  <a:schemeClr val="tx1"/>
                </a:solidFill>
              </a:rPr>
              <a:t>from various sources and used to form the auditor's opinion;</a:t>
            </a:r>
          </a:p>
          <a:p>
            <a:pPr>
              <a:lnSpc>
                <a:spcPct val="120000"/>
              </a:lnSpc>
              <a:spcBef>
                <a:spcPts val="0"/>
              </a:spcBef>
            </a:pPr>
            <a:r>
              <a:rPr lang="en-US" dirty="0">
                <a:solidFill>
                  <a:schemeClr val="tx1"/>
                </a:solidFill>
              </a:rPr>
              <a:t>• conducting both </a:t>
            </a:r>
            <a:r>
              <a:rPr lang="en-US" dirty="0">
                <a:solidFill>
                  <a:schemeClr val="tx1"/>
                </a:solidFill>
                <a:highlight>
                  <a:srgbClr val="00FF00"/>
                </a:highlight>
              </a:rPr>
              <a:t>quantitative and qualitative analysis.</a:t>
            </a:r>
            <a:endParaRPr lang="ru-KZ" dirty="0">
              <a:solidFill>
                <a:schemeClr val="tx1"/>
              </a:solidFill>
              <a:highlight>
                <a:srgbClr val="00FF00"/>
              </a:highlight>
            </a:endParaRPr>
          </a:p>
        </p:txBody>
      </p:sp>
      <p:cxnSp>
        <p:nvCxnSpPr>
          <p:cNvPr id="5" name="Соединитель: изогнутый 4">
            <a:extLst>
              <a:ext uri="{FF2B5EF4-FFF2-40B4-BE49-F238E27FC236}">
                <a16:creationId xmlns:a16="http://schemas.microsoft.com/office/drawing/2014/main" id="{835307F3-30FD-499C-92D3-48F831F18C8C}"/>
              </a:ext>
            </a:extLst>
          </p:cNvPr>
          <p:cNvCxnSpPr/>
          <p:nvPr/>
        </p:nvCxnSpPr>
        <p:spPr>
          <a:xfrm rot="10800000">
            <a:off x="7203441" y="1808480"/>
            <a:ext cx="1788161" cy="802640"/>
          </a:xfrm>
          <a:prstGeom prst="curvedConnector3">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05402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B95F6C6-5DB3-4A2B-86D2-D90FDC4F0554}"/>
              </a:ext>
            </a:extLst>
          </p:cNvPr>
          <p:cNvSpPr>
            <a:spLocks noGrp="1"/>
          </p:cNvSpPr>
          <p:nvPr>
            <p:ph type="title"/>
          </p:nvPr>
        </p:nvSpPr>
        <p:spPr/>
        <p:txBody>
          <a:bodyPr/>
          <a:lstStyle/>
          <a:p>
            <a:endParaRPr lang="ru-KZ"/>
          </a:p>
        </p:txBody>
      </p:sp>
      <p:sp>
        <p:nvSpPr>
          <p:cNvPr id="3" name="Объект 2">
            <a:extLst>
              <a:ext uri="{FF2B5EF4-FFF2-40B4-BE49-F238E27FC236}">
                <a16:creationId xmlns:a16="http://schemas.microsoft.com/office/drawing/2014/main" id="{7B96B2E8-1DD7-4363-B88A-897B02A2B42F}"/>
              </a:ext>
            </a:extLst>
          </p:cNvPr>
          <p:cNvSpPr>
            <a:spLocks noGrp="1"/>
          </p:cNvSpPr>
          <p:nvPr>
            <p:ph idx="1"/>
          </p:nvPr>
        </p:nvSpPr>
        <p:spPr>
          <a:xfrm>
            <a:off x="3869268" y="741680"/>
            <a:ext cx="7315200" cy="5243068"/>
          </a:xfrm>
        </p:spPr>
        <p:txBody>
          <a:bodyPr>
            <a:normAutofit/>
          </a:bodyPr>
          <a:lstStyle/>
          <a:p>
            <a:pPr algn="just">
              <a:lnSpc>
                <a:spcPct val="100000"/>
              </a:lnSpc>
              <a:spcBef>
                <a:spcPts val="0"/>
              </a:spcBef>
            </a:pPr>
            <a:r>
              <a:rPr lang="en-US" sz="3600" i="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ISSAI 3200 is intended to assist the auditor in interpreting the requirements specified in ISSAI 3000, as well as to provide guidance to the auditor on how to fulfill these requirements and apply professional judgment. The structure of the manual follows the various stages of the audit process.</a:t>
            </a:r>
            <a:r>
              <a:rPr lang="ru-RU" sz="3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KZ" sz="36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00000"/>
              </a:lnSpc>
              <a:spcBef>
                <a:spcPts val="0"/>
              </a:spcBef>
            </a:pPr>
            <a:endParaRPr lang="ru-KZ" sz="2800" dirty="0">
              <a:solidFill>
                <a:schemeClr val="tx1"/>
              </a:solidFill>
            </a:endParaRPr>
          </a:p>
        </p:txBody>
      </p:sp>
    </p:spTree>
    <p:extLst>
      <p:ext uri="{BB962C8B-B14F-4D97-AF65-F5344CB8AC3E}">
        <p14:creationId xmlns:p14="http://schemas.microsoft.com/office/powerpoint/2010/main" val="20793891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2A05498-BAD7-4D2D-9DC0-DEE4B822AF81}"/>
              </a:ext>
            </a:extLst>
          </p:cNvPr>
          <p:cNvSpPr>
            <a:spLocks noGrp="1"/>
          </p:cNvSpPr>
          <p:nvPr>
            <p:ph type="title"/>
          </p:nvPr>
        </p:nvSpPr>
        <p:spPr/>
        <p:txBody>
          <a:bodyPr/>
          <a:lstStyle/>
          <a:p>
            <a:endParaRPr lang="ru-KZ"/>
          </a:p>
        </p:txBody>
      </p:sp>
      <p:sp>
        <p:nvSpPr>
          <p:cNvPr id="3" name="Объект 2">
            <a:extLst>
              <a:ext uri="{FF2B5EF4-FFF2-40B4-BE49-F238E27FC236}">
                <a16:creationId xmlns:a16="http://schemas.microsoft.com/office/drawing/2014/main" id="{3DFEA380-EBDE-4B25-8FD0-6A2825169713}"/>
              </a:ext>
            </a:extLst>
          </p:cNvPr>
          <p:cNvSpPr>
            <a:spLocks noGrp="1"/>
          </p:cNvSpPr>
          <p:nvPr>
            <p:ph idx="1"/>
          </p:nvPr>
        </p:nvSpPr>
        <p:spPr/>
        <p:txBody>
          <a:bodyPr>
            <a:normAutofit/>
          </a:bodyPr>
          <a:lstStyle/>
          <a:p>
            <a:r>
              <a:rPr lang="en-US" sz="3200" dirty="0"/>
              <a:t>On March 31, 2016, by the regulatory resolution of the Accounts Committee for Control over the Execution of the Republican Budget No. 5-НҚ, the procedural standards of external governmental audit and financial control were approved: “100. The procedural standard of external governmental audit and financial control for the performance audit ”.</a:t>
            </a:r>
            <a:endParaRPr lang="ru-KZ" sz="3200" dirty="0"/>
          </a:p>
        </p:txBody>
      </p:sp>
    </p:spTree>
    <p:extLst>
      <p:ext uri="{BB962C8B-B14F-4D97-AF65-F5344CB8AC3E}">
        <p14:creationId xmlns:p14="http://schemas.microsoft.com/office/powerpoint/2010/main" val="22505194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BF178BB-0F1F-4622-9F29-5D9D9D4F0BCE}"/>
              </a:ext>
            </a:extLst>
          </p:cNvPr>
          <p:cNvSpPr>
            <a:spLocks noGrp="1"/>
          </p:cNvSpPr>
          <p:nvPr>
            <p:ph type="title"/>
          </p:nvPr>
        </p:nvSpPr>
        <p:spPr/>
        <p:txBody>
          <a:bodyPr/>
          <a:lstStyle/>
          <a:p>
            <a:endParaRPr lang="ru-KZ"/>
          </a:p>
        </p:txBody>
      </p:sp>
      <p:sp>
        <p:nvSpPr>
          <p:cNvPr id="3" name="Объект 2">
            <a:extLst>
              <a:ext uri="{FF2B5EF4-FFF2-40B4-BE49-F238E27FC236}">
                <a16:creationId xmlns:a16="http://schemas.microsoft.com/office/drawing/2014/main" id="{79DF2EB7-3733-4C37-A9FA-2A563B1FA22F}"/>
              </a:ext>
            </a:extLst>
          </p:cNvPr>
          <p:cNvSpPr>
            <a:spLocks noGrp="1"/>
          </p:cNvSpPr>
          <p:nvPr>
            <p:ph idx="1"/>
          </p:nvPr>
        </p:nvSpPr>
        <p:spPr/>
        <p:txBody>
          <a:bodyPr/>
          <a:lstStyle/>
          <a:p>
            <a:pPr algn="just">
              <a:lnSpc>
                <a:spcPct val="115000"/>
              </a:lnSpc>
              <a:spcAft>
                <a:spcPts val="1000"/>
              </a:spcAft>
              <a:tabLst>
                <a:tab pos="457200" algn="l"/>
                <a:tab pos="630555" algn="l"/>
              </a:tabLst>
            </a:pP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Based on the adopted Procedural Standard, in 2018, the following were developed and approved:</a:t>
            </a:r>
          </a:p>
          <a:p>
            <a:pPr algn="just">
              <a:lnSpc>
                <a:spcPct val="115000"/>
              </a:lnSpc>
              <a:spcAft>
                <a:spcPts val="1000"/>
              </a:spcAft>
              <a:tabLst>
                <a:tab pos="457200" algn="l"/>
                <a:tab pos="630555" algn="l"/>
              </a:tabLst>
            </a:pPr>
            <a:r>
              <a:rPr lang="en-US" sz="1800" dirty="0">
                <a:solidFill>
                  <a:schemeClr val="tx1"/>
                </a:solidFill>
                <a:effectLst/>
                <a:highlight>
                  <a:srgbClr val="00FF00"/>
                </a:highlight>
                <a:latin typeface="Times New Roman" panose="02020603050405020304" pitchFamily="18" charset="0"/>
                <a:ea typeface="Times New Roman" panose="02020603050405020304" pitchFamily="18" charset="0"/>
                <a:cs typeface="Times New Roman" panose="02020603050405020304" pitchFamily="18" charset="0"/>
              </a:rPr>
              <a:t>Methodological guidelines </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for conducting an audit of the effectiveness of the use of </a:t>
            </a:r>
            <a:r>
              <a:rPr lang="en-US" sz="1800" dirty="0">
                <a:solidFill>
                  <a:schemeClr val="tx1"/>
                </a:solidFill>
                <a:effectLst/>
                <a:highlight>
                  <a:srgbClr val="00FF00"/>
                </a:highlight>
                <a:latin typeface="Times New Roman" panose="02020603050405020304" pitchFamily="18" charset="0"/>
                <a:ea typeface="Times New Roman" panose="02020603050405020304" pitchFamily="18" charset="0"/>
                <a:cs typeface="Times New Roman" panose="02020603050405020304" pitchFamily="18" charset="0"/>
              </a:rPr>
              <a:t>state assets </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(Order of the Chairman of the Accounts Committee for Control over Execution of the Republican Budget No. 1</a:t>
            </a:r>
            <a:r>
              <a:rPr lang="en-US" sz="1800" dirty="0">
                <a:solidFill>
                  <a:schemeClr val="tx1"/>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37-n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 № dated October 12, 2017);</a:t>
            </a:r>
          </a:p>
          <a:p>
            <a:pPr algn="just">
              <a:lnSpc>
                <a:spcPct val="115000"/>
              </a:lnSpc>
              <a:spcAft>
                <a:spcPts val="1000"/>
              </a:spcAft>
              <a:tabLst>
                <a:tab pos="457200" algn="l"/>
                <a:tab pos="630555" algn="l"/>
              </a:tabLst>
            </a:pP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Methodological guidelines for conducting an audit of the effectiveness of budget funds aimed at the formation </a:t>
            </a:r>
            <a:r>
              <a:rPr lang="en-US" sz="1800" dirty="0">
                <a:solidFill>
                  <a:schemeClr val="tx1"/>
                </a:solidFill>
                <a:effectLst/>
                <a:highlight>
                  <a:srgbClr val="00FF00"/>
                </a:highlight>
                <a:latin typeface="Times New Roman" panose="02020603050405020304" pitchFamily="18" charset="0"/>
                <a:ea typeface="Times New Roman" panose="02020603050405020304" pitchFamily="18" charset="0"/>
                <a:cs typeface="Times New Roman" panose="02020603050405020304" pitchFamily="18" charset="0"/>
              </a:rPr>
              <a:t>of intellectual assets </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of the state and the development of science (Order of the Chairman of the Accounts Committee for Control over the Execution of the Republican Budget No. 138-n / қ dated October 13, 2017);</a:t>
            </a:r>
            <a:endParaRPr lang="ru-KZ" dirty="0">
              <a:solidFill>
                <a:schemeClr val="tx1"/>
              </a:solidFill>
            </a:endParaRPr>
          </a:p>
        </p:txBody>
      </p:sp>
    </p:spTree>
    <p:extLst>
      <p:ext uri="{BB962C8B-B14F-4D97-AF65-F5344CB8AC3E}">
        <p14:creationId xmlns:p14="http://schemas.microsoft.com/office/powerpoint/2010/main" val="27203130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57BFCCA-34FE-4433-97CB-2AAF75B3DC29}"/>
              </a:ext>
            </a:extLst>
          </p:cNvPr>
          <p:cNvSpPr>
            <a:spLocks noGrp="1"/>
          </p:cNvSpPr>
          <p:nvPr>
            <p:ph type="title"/>
          </p:nvPr>
        </p:nvSpPr>
        <p:spPr/>
        <p:txBody>
          <a:bodyPr/>
          <a:lstStyle/>
          <a:p>
            <a:endParaRPr lang="ru-KZ"/>
          </a:p>
        </p:txBody>
      </p:sp>
      <p:sp>
        <p:nvSpPr>
          <p:cNvPr id="3" name="Объект 2">
            <a:extLst>
              <a:ext uri="{FF2B5EF4-FFF2-40B4-BE49-F238E27FC236}">
                <a16:creationId xmlns:a16="http://schemas.microsoft.com/office/drawing/2014/main" id="{4771D48F-DC36-4456-B173-30F700D6453B}"/>
              </a:ext>
            </a:extLst>
          </p:cNvPr>
          <p:cNvSpPr>
            <a:spLocks noGrp="1"/>
          </p:cNvSpPr>
          <p:nvPr>
            <p:ph idx="1"/>
          </p:nvPr>
        </p:nvSpPr>
        <p:spPr/>
        <p:txBody>
          <a:bodyPr>
            <a:normAutofit/>
          </a:bodyPr>
          <a:lstStyle/>
          <a:p>
            <a:pPr algn="just">
              <a:lnSpc>
                <a:spcPct val="110000"/>
              </a:lnSpc>
              <a:spcBef>
                <a:spcPts val="0"/>
              </a:spcBef>
              <a:tabLst>
                <a:tab pos="457200" algn="l"/>
                <a:tab pos="630555" algn="l"/>
              </a:tabLst>
            </a:pP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Since 2000, the Accounts Committee is a member of the International Organization of Supreme Audit Institutions (INTOSAI), as well as its regional associations - EUROSAI (since 2003) and AZOSAI (since 2000).</a:t>
            </a:r>
          </a:p>
          <a:p>
            <a:pPr algn="just">
              <a:lnSpc>
                <a:spcPct val="110000"/>
              </a:lnSpc>
              <a:spcBef>
                <a:spcPts val="0"/>
              </a:spcBef>
              <a:tabLst>
                <a:tab pos="457200" algn="l"/>
                <a:tab pos="630555" algn="l"/>
              </a:tabLst>
            </a:pPr>
            <a:endPar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0000"/>
              </a:lnSpc>
              <a:spcBef>
                <a:spcPts val="0"/>
              </a:spcBef>
              <a:tabLst>
                <a:tab pos="457200" algn="l"/>
                <a:tab pos="630555" algn="l"/>
              </a:tabLst>
            </a:pP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Also, the Accounts Committee interacts with the supreme bodies of state audit through the Eurasian Economic Union, the Commonwealth of Independent States, the Shanghai Cooperation Organization and the Economic Cooperation Organization (ECOSAI). As part of the 14th ASOSAI Assembly in Hanoi (Vietnam), the Accounts Committee of Kazakhstan was elected a member of the ASOSAI Audit Committee for 2018-2021 to audit the financial statements of ASOSAI. Election of the Accounts Committee to such a high position will contribute to further intensify the activities of the department and enhance the image of the Republic of Kazakhstan in the international audit community.</a:t>
            </a:r>
          </a:p>
          <a:p>
            <a:pPr algn="just">
              <a:lnSpc>
                <a:spcPct val="110000"/>
              </a:lnSpc>
              <a:spcBef>
                <a:spcPts val="0"/>
              </a:spcBef>
              <a:tabLst>
                <a:tab pos="457200" algn="l"/>
                <a:tab pos="630555" algn="l"/>
              </a:tabLst>
            </a:pP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In addition, in September 2019, Kazakhstan was elected Vice - Chairman of the XXIII INTOSAI Congress, and in October - President of ECOSAI.</a:t>
            </a:r>
            <a:r>
              <a:rPr lang="ru-RU"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KZ" sz="18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0000"/>
              </a:lnSpc>
              <a:spcBef>
                <a:spcPts val="0"/>
              </a:spcBef>
            </a:pPr>
            <a:endParaRPr lang="ru-KZ" dirty="0">
              <a:solidFill>
                <a:schemeClr val="tx1"/>
              </a:solidFill>
            </a:endParaRPr>
          </a:p>
        </p:txBody>
      </p:sp>
    </p:spTree>
    <p:extLst>
      <p:ext uri="{BB962C8B-B14F-4D97-AF65-F5344CB8AC3E}">
        <p14:creationId xmlns:p14="http://schemas.microsoft.com/office/powerpoint/2010/main" val="18067480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518E80B-7AB2-4F3B-BB2E-97E6A5E1669A}"/>
              </a:ext>
            </a:extLst>
          </p:cNvPr>
          <p:cNvSpPr>
            <a:spLocks noGrp="1"/>
          </p:cNvSpPr>
          <p:nvPr>
            <p:ph type="title"/>
          </p:nvPr>
        </p:nvSpPr>
        <p:spPr/>
        <p:txBody>
          <a:bodyPr/>
          <a:lstStyle/>
          <a:p>
            <a:endParaRPr lang="ru-KZ"/>
          </a:p>
        </p:txBody>
      </p:sp>
      <p:sp>
        <p:nvSpPr>
          <p:cNvPr id="3" name="Объект 2">
            <a:extLst>
              <a:ext uri="{FF2B5EF4-FFF2-40B4-BE49-F238E27FC236}">
                <a16:creationId xmlns:a16="http://schemas.microsoft.com/office/drawing/2014/main" id="{77F361EA-4A88-4785-996B-1AD1F2B7A21A}"/>
              </a:ext>
            </a:extLst>
          </p:cNvPr>
          <p:cNvSpPr>
            <a:spLocks noGrp="1"/>
          </p:cNvSpPr>
          <p:nvPr>
            <p:ph idx="1"/>
          </p:nvPr>
        </p:nvSpPr>
        <p:spPr/>
        <p:txBody>
          <a:bodyPr>
            <a:normAutofit fontScale="92500" lnSpcReduction="10000"/>
          </a:bodyPr>
          <a:lstStyle/>
          <a:p>
            <a:r>
              <a:rPr lang="en-US" dirty="0">
                <a:solidFill>
                  <a:schemeClr val="tx1"/>
                </a:solidFill>
              </a:rPr>
              <a:t>Basic principles of performance audit:</a:t>
            </a:r>
          </a:p>
          <a:p>
            <a:r>
              <a:rPr lang="en-US" dirty="0">
                <a:solidFill>
                  <a:schemeClr val="tx1"/>
                </a:solidFill>
              </a:rPr>
              <a:t>• Ethics and independence;</a:t>
            </a:r>
          </a:p>
          <a:p>
            <a:r>
              <a:rPr lang="en-US" dirty="0">
                <a:solidFill>
                  <a:schemeClr val="tx1"/>
                </a:solidFill>
              </a:rPr>
              <a:t>• Intended users and responsible parties;</a:t>
            </a:r>
          </a:p>
          <a:p>
            <a:r>
              <a:rPr lang="en-US" dirty="0">
                <a:solidFill>
                  <a:schemeClr val="tx1"/>
                </a:solidFill>
              </a:rPr>
              <a:t>• Subject of audit;</a:t>
            </a:r>
          </a:p>
          <a:p>
            <a:r>
              <a:rPr lang="en-US" dirty="0">
                <a:solidFill>
                  <a:schemeClr val="tx1"/>
                </a:solidFill>
              </a:rPr>
              <a:t>• Confidence and control in the area of performance auditing;</a:t>
            </a:r>
          </a:p>
          <a:p>
            <a:r>
              <a:rPr lang="en-US" dirty="0">
                <a:solidFill>
                  <a:schemeClr val="tx1"/>
                </a:solidFill>
              </a:rPr>
              <a:t>• Audit risk;</a:t>
            </a:r>
          </a:p>
          <a:p>
            <a:r>
              <a:rPr lang="en-US" dirty="0">
                <a:solidFill>
                  <a:schemeClr val="tx1"/>
                </a:solidFill>
              </a:rPr>
              <a:t>• Management and skills of the audit team;</a:t>
            </a:r>
          </a:p>
          <a:p>
            <a:r>
              <a:rPr lang="en-US" dirty="0">
                <a:solidFill>
                  <a:schemeClr val="tx1"/>
                </a:solidFill>
              </a:rPr>
              <a:t>• Audit control;</a:t>
            </a:r>
          </a:p>
          <a:p>
            <a:r>
              <a:rPr lang="en-US" dirty="0">
                <a:solidFill>
                  <a:schemeClr val="tx1"/>
                </a:solidFill>
              </a:rPr>
              <a:t>• Professional judgment, due diligence and skepticism;</a:t>
            </a:r>
          </a:p>
          <a:p>
            <a:r>
              <a:rPr lang="en-US" dirty="0">
                <a:solidFill>
                  <a:schemeClr val="tx1"/>
                </a:solidFill>
              </a:rPr>
              <a:t>•	Quality control;</a:t>
            </a:r>
          </a:p>
          <a:p>
            <a:r>
              <a:rPr lang="en-US" dirty="0">
                <a:solidFill>
                  <a:schemeClr val="tx1"/>
                </a:solidFill>
              </a:rPr>
              <a:t>• Materiality;</a:t>
            </a:r>
          </a:p>
          <a:p>
            <a:r>
              <a:rPr lang="en-US" dirty="0">
                <a:solidFill>
                  <a:schemeClr val="tx1"/>
                </a:solidFill>
              </a:rPr>
              <a:t>• Documentation;</a:t>
            </a:r>
          </a:p>
          <a:p>
            <a:r>
              <a:rPr lang="en-US" dirty="0">
                <a:solidFill>
                  <a:schemeClr val="tx1"/>
                </a:solidFill>
              </a:rPr>
              <a:t>• Communication;</a:t>
            </a:r>
            <a:endParaRPr lang="ru-KZ" dirty="0">
              <a:solidFill>
                <a:schemeClr val="tx1"/>
              </a:solidFill>
            </a:endParaRPr>
          </a:p>
        </p:txBody>
      </p:sp>
    </p:spTree>
    <p:extLst>
      <p:ext uri="{BB962C8B-B14F-4D97-AF65-F5344CB8AC3E}">
        <p14:creationId xmlns:p14="http://schemas.microsoft.com/office/powerpoint/2010/main" val="21884518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0528521-D51C-4DBB-856A-F7F10A125EDA}"/>
              </a:ext>
            </a:extLst>
          </p:cNvPr>
          <p:cNvSpPr>
            <a:spLocks noGrp="1"/>
          </p:cNvSpPr>
          <p:nvPr>
            <p:ph type="title"/>
          </p:nvPr>
        </p:nvSpPr>
        <p:spPr/>
        <p:txBody>
          <a:bodyPr/>
          <a:lstStyle/>
          <a:p>
            <a:r>
              <a:rPr lang="en-US" sz="1800" b="1" dirty="0">
                <a:solidFill>
                  <a:srgbClr val="000000"/>
                </a:solidFill>
                <a:effectLst/>
                <a:latin typeface="Times New Roman" panose="02020603050405020304" pitchFamily="18" charset="0"/>
                <a:ea typeface="Times New Roman" panose="02020603050405020304" pitchFamily="18" charset="0"/>
              </a:rPr>
              <a:t>Organization and conduct of performance audits in foreign countries</a:t>
            </a:r>
            <a:endParaRPr lang="ru-KZ" dirty="0"/>
          </a:p>
        </p:txBody>
      </p:sp>
      <p:sp>
        <p:nvSpPr>
          <p:cNvPr id="3" name="Объект 2">
            <a:extLst>
              <a:ext uri="{FF2B5EF4-FFF2-40B4-BE49-F238E27FC236}">
                <a16:creationId xmlns:a16="http://schemas.microsoft.com/office/drawing/2014/main" id="{98F28503-0ED2-443A-A0AB-CC775E940D31}"/>
              </a:ext>
            </a:extLst>
          </p:cNvPr>
          <p:cNvSpPr>
            <a:spLocks noGrp="1"/>
          </p:cNvSpPr>
          <p:nvPr>
            <p:ph idx="1"/>
          </p:nvPr>
        </p:nvSpPr>
        <p:spPr/>
        <p:txBody>
          <a:bodyPr>
            <a:normAutofit/>
          </a:bodyPr>
          <a:lstStyle/>
          <a:p>
            <a:pPr algn="just">
              <a:lnSpc>
                <a:spcPct val="115000"/>
              </a:lnSpc>
              <a:spcAft>
                <a:spcPts val="1000"/>
              </a:spcAft>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 the regulatory documents of most countries: Australia, Great Britain, Canada, Switzerland, Korea, Japan, China, a similar definition of performance audit is given in the INTOSAI standards.</a:t>
            </a:r>
          </a:p>
          <a:p>
            <a:pPr algn="just">
              <a:lnSpc>
                <a:spcPct val="115000"/>
              </a:lnSpc>
              <a:spcAft>
                <a:spcPts val="1000"/>
              </a:spcAft>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Performance auditing is an independent, objective and reliable study of whether government initiatives, programs, systems, actions are being implemented or whether organizations are operating in accordance with the principles of </a:t>
            </a:r>
            <a:r>
              <a:rPr lang="en-US" sz="1800" dirty="0">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economy, productivity and effectiveness</a:t>
            </a: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and whether there is room for further improvement.</a:t>
            </a:r>
          </a:p>
          <a:p>
            <a:pPr algn="just">
              <a:lnSpc>
                <a:spcPct val="115000"/>
              </a:lnSpc>
              <a:spcAft>
                <a:spcPts val="1000"/>
              </a:spcAft>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And in the United States, in addition to effectiveness and efficiency, performance audit involves the assessment of federal policies, programs and organizations for compliance with the requirements of laws and policies, which is carried out to assist the management of audited entities to improve the effectiveness of program implementation and operations, reduce costs, and make the right decisions on control or corrective action.</a:t>
            </a:r>
            <a:endParaRPr lang="ru-KZ" dirty="0"/>
          </a:p>
        </p:txBody>
      </p:sp>
    </p:spTree>
    <p:extLst>
      <p:ext uri="{BB962C8B-B14F-4D97-AF65-F5344CB8AC3E}">
        <p14:creationId xmlns:p14="http://schemas.microsoft.com/office/powerpoint/2010/main" val="15484886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B36D422-5940-4A43-8537-150160CC159D}"/>
              </a:ext>
            </a:extLst>
          </p:cNvPr>
          <p:cNvSpPr>
            <a:spLocks noGrp="1"/>
          </p:cNvSpPr>
          <p:nvPr>
            <p:ph type="title"/>
          </p:nvPr>
        </p:nvSpPr>
        <p:spPr/>
        <p:txBody>
          <a:bodyPr>
            <a:normAutofit/>
          </a:bodyPr>
          <a:lstStyle/>
          <a:p>
            <a:r>
              <a:rPr lang="en-US" sz="5400" dirty="0">
                <a:latin typeface="Arial Narrow" panose="020B0606020202030204" pitchFamily="34" charset="0"/>
              </a:rPr>
              <a:t>Agenda</a:t>
            </a:r>
            <a:endParaRPr lang="ru-KZ" sz="5400" dirty="0">
              <a:latin typeface="Arial Narrow" panose="020B0606020202030204" pitchFamily="34" charset="0"/>
            </a:endParaRPr>
          </a:p>
        </p:txBody>
      </p:sp>
      <p:sp>
        <p:nvSpPr>
          <p:cNvPr id="3" name="Объект 2">
            <a:extLst>
              <a:ext uri="{FF2B5EF4-FFF2-40B4-BE49-F238E27FC236}">
                <a16:creationId xmlns:a16="http://schemas.microsoft.com/office/drawing/2014/main" id="{A6759D73-DDA9-491E-AA9D-923667BD7BB0}"/>
              </a:ext>
            </a:extLst>
          </p:cNvPr>
          <p:cNvSpPr>
            <a:spLocks noGrp="1"/>
          </p:cNvSpPr>
          <p:nvPr>
            <p:ph idx="1"/>
          </p:nvPr>
        </p:nvSpPr>
        <p:spPr/>
        <p:txBody>
          <a:bodyPr/>
          <a:lstStyle/>
          <a:p>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Methodological features of performance audit</a:t>
            </a:r>
          </a:p>
          <a:p>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Organization and conduct of performance audits in foreign countries</a:t>
            </a:r>
            <a:endParaRPr lang="ru-KZ" dirty="0"/>
          </a:p>
        </p:txBody>
      </p:sp>
    </p:spTree>
    <p:extLst>
      <p:ext uri="{BB962C8B-B14F-4D97-AF65-F5344CB8AC3E}">
        <p14:creationId xmlns:p14="http://schemas.microsoft.com/office/powerpoint/2010/main" val="10129683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99B1702-7E1C-48D6-9AF6-EC47DBE0DC92}"/>
              </a:ext>
            </a:extLst>
          </p:cNvPr>
          <p:cNvSpPr>
            <a:spLocks noGrp="1"/>
          </p:cNvSpPr>
          <p:nvPr>
            <p:ph type="title"/>
          </p:nvPr>
        </p:nvSpPr>
        <p:spPr/>
        <p:txBody>
          <a:bodyPr/>
          <a:lstStyle/>
          <a:p>
            <a:endParaRPr lang="ru-KZ"/>
          </a:p>
        </p:txBody>
      </p:sp>
      <p:sp>
        <p:nvSpPr>
          <p:cNvPr id="3" name="Объект 2">
            <a:extLst>
              <a:ext uri="{FF2B5EF4-FFF2-40B4-BE49-F238E27FC236}">
                <a16:creationId xmlns:a16="http://schemas.microsoft.com/office/drawing/2014/main" id="{20726EF3-F1ED-4EAD-B67A-69640F184724}"/>
              </a:ext>
            </a:extLst>
          </p:cNvPr>
          <p:cNvSpPr>
            <a:spLocks noGrp="1"/>
          </p:cNvSpPr>
          <p:nvPr>
            <p:ph idx="1"/>
          </p:nvPr>
        </p:nvSpPr>
        <p:spPr>
          <a:xfrm>
            <a:off x="3869268" y="670560"/>
            <a:ext cx="7315200" cy="5314188"/>
          </a:xfrm>
        </p:spPr>
        <p:txBody>
          <a:bodyPr/>
          <a:lstStyle/>
          <a:p>
            <a:pPr algn="just">
              <a:lnSpc>
                <a:spcPct val="115000"/>
              </a:lnSpc>
              <a:spcAft>
                <a:spcPts val="1000"/>
              </a:spcAft>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subjects (areas) of performance audits conducted in foreign countries differ, in Australia the subject is:</a:t>
            </a:r>
          </a:p>
          <a:p>
            <a:pPr algn="just">
              <a:lnSpc>
                <a:spcPct val="115000"/>
              </a:lnSpc>
              <a:spcAft>
                <a:spcPts val="1000"/>
              </a:spcAft>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Programs or activities in one institution or body;</a:t>
            </a:r>
          </a:p>
          <a:p>
            <a:pPr algn="just">
              <a:lnSpc>
                <a:spcPct val="115000"/>
              </a:lnSpc>
              <a:spcAft>
                <a:spcPts val="1000"/>
              </a:spcAft>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Cross-audits - reviews of similar activities in multiple institutions or program administration by multiple institutions;</a:t>
            </a:r>
          </a:p>
          <a:p>
            <a:pPr algn="just">
              <a:lnSpc>
                <a:spcPct val="115000"/>
              </a:lnSpc>
              <a:spcAft>
                <a:spcPts val="1000"/>
              </a:spcAft>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Programs or activities administered by Australian Government agencies that include evaluating the performance of Commonwealth of Australia partners;</a:t>
            </a:r>
          </a:p>
          <a:p>
            <a:pPr algn="just">
              <a:lnSpc>
                <a:spcPct val="115000"/>
              </a:lnSpc>
              <a:spcAft>
                <a:spcPts val="1000"/>
              </a:spcAft>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Commonwealth of Australia partners (one or more);</a:t>
            </a:r>
          </a:p>
          <a:p>
            <a:pPr algn="just">
              <a:lnSpc>
                <a:spcPct val="115000"/>
              </a:lnSpc>
              <a:spcAft>
                <a:spcPts val="1000"/>
              </a:spcAft>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Implementation of recommendations from previous audits.</a:t>
            </a:r>
            <a:endParaRPr lang="ru-KZ" dirty="0"/>
          </a:p>
        </p:txBody>
      </p:sp>
    </p:spTree>
    <p:extLst>
      <p:ext uri="{BB962C8B-B14F-4D97-AF65-F5344CB8AC3E}">
        <p14:creationId xmlns:p14="http://schemas.microsoft.com/office/powerpoint/2010/main" val="9526624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0A89E5E-EED7-4F7E-B725-7A829C73F517}"/>
              </a:ext>
            </a:extLst>
          </p:cNvPr>
          <p:cNvSpPr>
            <a:spLocks noGrp="1"/>
          </p:cNvSpPr>
          <p:nvPr>
            <p:ph type="title"/>
          </p:nvPr>
        </p:nvSpPr>
        <p:spPr/>
        <p:txBody>
          <a:bodyPr/>
          <a:lstStyle/>
          <a:p>
            <a:endParaRPr lang="ru-KZ"/>
          </a:p>
        </p:txBody>
      </p:sp>
      <p:sp>
        <p:nvSpPr>
          <p:cNvPr id="3" name="Объект 2">
            <a:extLst>
              <a:ext uri="{FF2B5EF4-FFF2-40B4-BE49-F238E27FC236}">
                <a16:creationId xmlns:a16="http://schemas.microsoft.com/office/drawing/2014/main" id="{FB8B2BF3-181D-4776-BA1E-483CB9428B76}"/>
              </a:ext>
            </a:extLst>
          </p:cNvPr>
          <p:cNvSpPr>
            <a:spLocks noGrp="1"/>
          </p:cNvSpPr>
          <p:nvPr>
            <p:ph idx="1"/>
          </p:nvPr>
        </p:nvSpPr>
        <p:spPr/>
        <p:txBody>
          <a:bodyPr>
            <a:normAutofit/>
          </a:bodyPr>
          <a:lstStyle/>
          <a:p>
            <a:pPr algn="just">
              <a:lnSpc>
                <a:spcPct val="115000"/>
              </a:lnSpc>
              <a:spcAft>
                <a:spcPts val="1000"/>
              </a:spcAft>
            </a:pPr>
            <a:r>
              <a:rPr lang="en-US"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 Great Britain:</a:t>
            </a:r>
          </a:p>
          <a:p>
            <a:pPr algn="just">
              <a:lnSpc>
                <a:spcPct val="115000"/>
              </a:lnSpc>
              <a:spcAft>
                <a:spcPts val="1000"/>
              </a:spcAft>
            </a:pPr>
            <a:r>
              <a:rPr lang="en-US"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effectiveness of measures to reduce public spending;</a:t>
            </a:r>
          </a:p>
          <a:p>
            <a:pPr algn="just">
              <a:lnSpc>
                <a:spcPct val="115000"/>
              </a:lnSpc>
              <a:spcAft>
                <a:spcPts val="1000"/>
              </a:spcAft>
            </a:pPr>
            <a:r>
              <a:rPr lang="en-US"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Major economic challenges;</a:t>
            </a:r>
          </a:p>
          <a:p>
            <a:pPr algn="just">
              <a:lnSpc>
                <a:spcPct val="115000"/>
              </a:lnSpc>
              <a:spcAft>
                <a:spcPts val="1000"/>
              </a:spcAft>
            </a:pPr>
            <a:r>
              <a:rPr lang="en-US"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Accountability for government agencies;</a:t>
            </a:r>
          </a:p>
          <a:p>
            <a:pPr algn="just">
              <a:lnSpc>
                <a:spcPct val="115000"/>
              </a:lnSpc>
              <a:spcAft>
                <a:spcPts val="1000"/>
              </a:spcAft>
            </a:pPr>
            <a:r>
              <a:rPr lang="en-US"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Local funding of expenditures, management and implementation of programs at the local level;</a:t>
            </a:r>
          </a:p>
          <a:p>
            <a:pPr algn="just">
              <a:lnSpc>
                <a:spcPct val="115000"/>
              </a:lnSpc>
              <a:spcAft>
                <a:spcPts val="1000"/>
              </a:spcAft>
            </a:pPr>
            <a:r>
              <a:rPr lang="en-US"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Cross-audits of groups of government departments and agencies.</a:t>
            </a:r>
            <a:endParaRPr lang="ru-KZ" dirty="0"/>
          </a:p>
        </p:txBody>
      </p:sp>
    </p:spTree>
    <p:extLst>
      <p:ext uri="{BB962C8B-B14F-4D97-AF65-F5344CB8AC3E}">
        <p14:creationId xmlns:p14="http://schemas.microsoft.com/office/powerpoint/2010/main" val="6290045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A8D6B99-5DD3-41DA-9308-576CE5AB0A97}"/>
              </a:ext>
            </a:extLst>
          </p:cNvPr>
          <p:cNvSpPr>
            <a:spLocks noGrp="1"/>
          </p:cNvSpPr>
          <p:nvPr>
            <p:ph type="title"/>
          </p:nvPr>
        </p:nvSpPr>
        <p:spPr/>
        <p:txBody>
          <a:bodyPr/>
          <a:lstStyle/>
          <a:p>
            <a:endParaRPr lang="ru-KZ"/>
          </a:p>
        </p:txBody>
      </p:sp>
      <p:sp>
        <p:nvSpPr>
          <p:cNvPr id="3" name="Объект 2">
            <a:extLst>
              <a:ext uri="{FF2B5EF4-FFF2-40B4-BE49-F238E27FC236}">
                <a16:creationId xmlns:a16="http://schemas.microsoft.com/office/drawing/2014/main" id="{2D5F2EC2-3B7A-4804-85DA-EBAA0F26D6C0}"/>
              </a:ext>
            </a:extLst>
          </p:cNvPr>
          <p:cNvSpPr>
            <a:spLocks noGrp="1"/>
          </p:cNvSpPr>
          <p:nvPr>
            <p:ph idx="1"/>
          </p:nvPr>
        </p:nvSpPr>
        <p:spPr/>
        <p:txBody>
          <a:bodyPr/>
          <a:lstStyle/>
          <a:p>
            <a:pPr algn="just">
              <a:lnSpc>
                <a:spcPct val="115000"/>
              </a:lnSpc>
              <a:spcAft>
                <a:spcPts val="1000"/>
              </a:spcAft>
            </a:pPr>
            <a:r>
              <a:rPr lang="en-US" sz="1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 Canada:</a:t>
            </a:r>
          </a:p>
          <a:p>
            <a:pPr algn="just">
              <a:lnSpc>
                <a:spcPct val="115000"/>
              </a:lnSpc>
              <a:spcAft>
                <a:spcPts val="1000"/>
              </a:spcAft>
            </a:pPr>
            <a:r>
              <a:rPr lang="en-US" sz="1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Programs or activities of government agencies and other audited entities (for example, a state corporation);</a:t>
            </a:r>
          </a:p>
          <a:p>
            <a:pPr algn="just">
              <a:lnSpc>
                <a:spcPct val="115000"/>
              </a:lnSpc>
              <a:spcAft>
                <a:spcPts val="1000"/>
              </a:spcAft>
            </a:pPr>
            <a:r>
              <a:rPr lang="en-US" sz="1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Branch of the economy or the sphere of public administration, Expenditure of budgetary funds for specific purposes;</a:t>
            </a:r>
          </a:p>
          <a:p>
            <a:pPr algn="just">
              <a:lnSpc>
                <a:spcPct val="115000"/>
              </a:lnSpc>
              <a:spcAft>
                <a:spcPts val="1000"/>
              </a:spcAft>
            </a:pPr>
            <a:r>
              <a:rPr lang="en-US" sz="1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impact of programs or activities of audited entities on the environment and prospects for sustainable development.</a:t>
            </a:r>
            <a:endParaRPr lang="ru-KZ" dirty="0"/>
          </a:p>
        </p:txBody>
      </p:sp>
    </p:spTree>
    <p:extLst>
      <p:ext uri="{BB962C8B-B14F-4D97-AF65-F5344CB8AC3E}">
        <p14:creationId xmlns:p14="http://schemas.microsoft.com/office/powerpoint/2010/main" val="26879144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44DAED4-469C-42D2-A402-B5FF39AB9556}"/>
              </a:ext>
            </a:extLst>
          </p:cNvPr>
          <p:cNvSpPr>
            <a:spLocks noGrp="1"/>
          </p:cNvSpPr>
          <p:nvPr>
            <p:ph type="title"/>
          </p:nvPr>
        </p:nvSpPr>
        <p:spPr/>
        <p:txBody>
          <a:bodyPr/>
          <a:lstStyle/>
          <a:p>
            <a:endParaRPr lang="ru-KZ"/>
          </a:p>
        </p:txBody>
      </p:sp>
      <p:sp>
        <p:nvSpPr>
          <p:cNvPr id="3" name="Объект 2">
            <a:extLst>
              <a:ext uri="{FF2B5EF4-FFF2-40B4-BE49-F238E27FC236}">
                <a16:creationId xmlns:a16="http://schemas.microsoft.com/office/drawing/2014/main" id="{BF88F276-B892-44EC-99D3-F230EA3AA550}"/>
              </a:ext>
            </a:extLst>
          </p:cNvPr>
          <p:cNvSpPr>
            <a:spLocks noGrp="1"/>
          </p:cNvSpPr>
          <p:nvPr>
            <p:ph idx="1"/>
          </p:nvPr>
        </p:nvSpPr>
        <p:spPr/>
        <p:txBody>
          <a:bodyPr>
            <a:normAutofit/>
          </a:bodyPr>
          <a:lstStyle/>
          <a:p>
            <a:pPr algn="just">
              <a:lnSpc>
                <a:spcPct val="115000"/>
              </a:lnSpc>
              <a:spcAft>
                <a:spcPts val="1000"/>
              </a:spcAft>
            </a:pPr>
            <a:r>
              <a:rPr lang="en-US" sz="1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 Switzerland:</a:t>
            </a:r>
          </a:p>
          <a:p>
            <a:pPr algn="just">
              <a:lnSpc>
                <a:spcPct val="115000"/>
              </a:lnSpc>
              <a:spcAft>
                <a:spcPts val="1000"/>
              </a:spcAft>
            </a:pPr>
            <a:r>
              <a:rPr lang="en-US" sz="1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Programs or activities of audited entities;</a:t>
            </a:r>
          </a:p>
          <a:p>
            <a:pPr algn="just">
              <a:lnSpc>
                <a:spcPct val="115000"/>
              </a:lnSpc>
              <a:spcAft>
                <a:spcPts val="1000"/>
              </a:spcAft>
            </a:pPr>
            <a:r>
              <a:rPr lang="en-US" sz="1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Reforms in the public administration system.</a:t>
            </a:r>
          </a:p>
          <a:p>
            <a:pPr algn="just">
              <a:lnSpc>
                <a:spcPct val="115000"/>
              </a:lnSpc>
              <a:spcAft>
                <a:spcPts val="1000"/>
              </a:spcAft>
            </a:pPr>
            <a:r>
              <a:rPr lang="en-US" sz="1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 THE USA:</a:t>
            </a:r>
          </a:p>
          <a:p>
            <a:pPr algn="just">
              <a:lnSpc>
                <a:spcPct val="115000"/>
              </a:lnSpc>
              <a:spcAft>
                <a:spcPts val="1000"/>
              </a:spcAft>
            </a:pPr>
            <a:r>
              <a:rPr lang="en-US" sz="1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Federal policies, programs and activities of government agencies and organizations;</a:t>
            </a:r>
          </a:p>
          <a:p>
            <a:pPr algn="just">
              <a:lnSpc>
                <a:spcPct val="115000"/>
              </a:lnSpc>
              <a:spcAft>
                <a:spcPts val="1000"/>
              </a:spcAft>
            </a:pPr>
            <a:r>
              <a:rPr lang="en-US" sz="1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Operational activities of the Federal Government.</a:t>
            </a:r>
            <a:endParaRPr lang="ru-KZ" dirty="0"/>
          </a:p>
        </p:txBody>
      </p:sp>
    </p:spTree>
    <p:extLst>
      <p:ext uri="{BB962C8B-B14F-4D97-AF65-F5344CB8AC3E}">
        <p14:creationId xmlns:p14="http://schemas.microsoft.com/office/powerpoint/2010/main" val="34988740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4CD7BD8-40DB-4CD9-A336-4B6A73F29BB3}"/>
              </a:ext>
            </a:extLst>
          </p:cNvPr>
          <p:cNvSpPr>
            <a:spLocks noGrp="1"/>
          </p:cNvSpPr>
          <p:nvPr>
            <p:ph type="title"/>
          </p:nvPr>
        </p:nvSpPr>
        <p:spPr/>
        <p:txBody>
          <a:bodyPr/>
          <a:lstStyle/>
          <a:p>
            <a:endParaRPr lang="ru-KZ"/>
          </a:p>
        </p:txBody>
      </p:sp>
      <p:sp>
        <p:nvSpPr>
          <p:cNvPr id="3" name="Объект 2">
            <a:extLst>
              <a:ext uri="{FF2B5EF4-FFF2-40B4-BE49-F238E27FC236}">
                <a16:creationId xmlns:a16="http://schemas.microsoft.com/office/drawing/2014/main" id="{BE21566A-D4DB-4335-84D5-72E51414E59D}"/>
              </a:ext>
            </a:extLst>
          </p:cNvPr>
          <p:cNvSpPr>
            <a:spLocks noGrp="1"/>
          </p:cNvSpPr>
          <p:nvPr>
            <p:ph idx="1"/>
          </p:nvPr>
        </p:nvSpPr>
        <p:spPr/>
        <p:txBody>
          <a:bodyPr>
            <a:normAutofit/>
          </a:bodyPr>
          <a:lstStyle/>
          <a:p>
            <a:pPr algn="just">
              <a:lnSpc>
                <a:spcPct val="115000"/>
              </a:lnSpc>
              <a:spcAft>
                <a:spcPts val="1000"/>
              </a:spcAft>
            </a:pP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 Korea:</a:t>
            </a:r>
          </a:p>
          <a:p>
            <a:pPr algn="just">
              <a:lnSpc>
                <a:spcPct val="115000"/>
              </a:lnSpc>
              <a:spcAft>
                <a:spcPts val="1000"/>
              </a:spcAft>
            </a:pP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Government policies, programs, projects;</a:t>
            </a:r>
          </a:p>
          <a:p>
            <a:pPr algn="just">
              <a:lnSpc>
                <a:spcPct val="115000"/>
              </a:lnSpc>
              <a:spcAft>
                <a:spcPts val="1000"/>
              </a:spcAft>
            </a:pP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Actions of civil servants;</a:t>
            </a:r>
          </a:p>
          <a:p>
            <a:pPr algn="just">
              <a:lnSpc>
                <a:spcPct val="115000"/>
              </a:lnSpc>
              <a:spcAft>
                <a:spcPts val="1000"/>
              </a:spcAft>
            </a:pP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Activities of state bodies and other organizations involved in the public administration system.</a:t>
            </a:r>
            <a:endParaRPr lang="ru-KZ" sz="2800" dirty="0"/>
          </a:p>
        </p:txBody>
      </p:sp>
    </p:spTree>
    <p:extLst>
      <p:ext uri="{BB962C8B-B14F-4D97-AF65-F5344CB8AC3E}">
        <p14:creationId xmlns:p14="http://schemas.microsoft.com/office/powerpoint/2010/main" val="29494109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8A66C5E-9336-4AD3-AFDE-15A09DBBF538}"/>
              </a:ext>
            </a:extLst>
          </p:cNvPr>
          <p:cNvSpPr>
            <a:spLocks noGrp="1"/>
          </p:cNvSpPr>
          <p:nvPr>
            <p:ph type="title"/>
          </p:nvPr>
        </p:nvSpPr>
        <p:spPr/>
        <p:txBody>
          <a:bodyPr/>
          <a:lstStyle/>
          <a:p>
            <a:endParaRPr lang="ru-KZ"/>
          </a:p>
        </p:txBody>
      </p:sp>
      <p:sp>
        <p:nvSpPr>
          <p:cNvPr id="3" name="Объект 2">
            <a:extLst>
              <a:ext uri="{FF2B5EF4-FFF2-40B4-BE49-F238E27FC236}">
                <a16:creationId xmlns:a16="http://schemas.microsoft.com/office/drawing/2014/main" id="{776210CC-16EF-485D-AE8E-848159E09DEF}"/>
              </a:ext>
            </a:extLst>
          </p:cNvPr>
          <p:cNvSpPr>
            <a:spLocks noGrp="1"/>
          </p:cNvSpPr>
          <p:nvPr>
            <p:ph idx="1"/>
          </p:nvPr>
        </p:nvSpPr>
        <p:spPr>
          <a:xfrm>
            <a:off x="3810000" y="355600"/>
            <a:ext cx="7374468" cy="5629148"/>
          </a:xfrm>
        </p:spPr>
        <p:txBody>
          <a:bodyPr>
            <a:normAutofit/>
          </a:bodyPr>
          <a:lstStyle/>
          <a:p>
            <a:pPr>
              <a:lnSpc>
                <a:spcPct val="100000"/>
              </a:lnSpc>
              <a:spcBef>
                <a:spcPts val="0"/>
              </a:spcBef>
            </a:pPr>
            <a:r>
              <a:rPr lang="en-US" sz="1600" b="1" dirty="0">
                <a:solidFill>
                  <a:schemeClr val="tx1"/>
                </a:solidFill>
              </a:rPr>
              <a:t>In Japan:</a:t>
            </a:r>
          </a:p>
          <a:p>
            <a:pPr>
              <a:lnSpc>
                <a:spcPct val="100000"/>
              </a:lnSpc>
              <a:spcBef>
                <a:spcPts val="0"/>
              </a:spcBef>
            </a:pPr>
            <a:r>
              <a:rPr lang="en-US" sz="1600" dirty="0">
                <a:solidFill>
                  <a:schemeClr val="tx1"/>
                </a:solidFill>
              </a:rPr>
              <a:t>• Revenues and expenditures of the budget;</a:t>
            </a:r>
          </a:p>
          <a:p>
            <a:pPr>
              <a:lnSpc>
                <a:spcPct val="100000"/>
              </a:lnSpc>
              <a:spcBef>
                <a:spcPts val="0"/>
              </a:spcBef>
            </a:pPr>
            <a:r>
              <a:rPr lang="en-US" sz="1600" dirty="0">
                <a:solidFill>
                  <a:schemeClr val="tx1"/>
                </a:solidFill>
              </a:rPr>
              <a:t>• Government programs;</a:t>
            </a:r>
          </a:p>
          <a:p>
            <a:pPr>
              <a:lnSpc>
                <a:spcPct val="100000"/>
              </a:lnSpc>
              <a:spcBef>
                <a:spcPts val="0"/>
              </a:spcBef>
            </a:pPr>
            <a:r>
              <a:rPr lang="en-US" sz="1600" dirty="0">
                <a:solidFill>
                  <a:schemeClr val="tx1"/>
                </a:solidFill>
              </a:rPr>
              <a:t>• Activity of audit objects.</a:t>
            </a:r>
          </a:p>
          <a:p>
            <a:pPr>
              <a:lnSpc>
                <a:spcPct val="100000"/>
              </a:lnSpc>
              <a:spcBef>
                <a:spcPts val="0"/>
              </a:spcBef>
            </a:pPr>
            <a:endParaRPr lang="en-US" sz="1600" dirty="0">
              <a:solidFill>
                <a:schemeClr val="tx1"/>
              </a:solidFill>
            </a:endParaRPr>
          </a:p>
          <a:p>
            <a:pPr>
              <a:lnSpc>
                <a:spcPct val="100000"/>
              </a:lnSpc>
              <a:spcBef>
                <a:spcPts val="0"/>
              </a:spcBef>
            </a:pPr>
            <a:r>
              <a:rPr lang="en-US" sz="1600" b="1" dirty="0">
                <a:solidFill>
                  <a:schemeClr val="tx1"/>
                </a:solidFill>
              </a:rPr>
              <a:t>In China:</a:t>
            </a:r>
          </a:p>
          <a:p>
            <a:pPr>
              <a:lnSpc>
                <a:spcPct val="100000"/>
              </a:lnSpc>
              <a:spcBef>
                <a:spcPts val="0"/>
              </a:spcBef>
            </a:pPr>
            <a:r>
              <a:rPr lang="en-US" sz="1600" dirty="0">
                <a:solidFill>
                  <a:schemeClr val="tx1"/>
                </a:solidFill>
              </a:rPr>
              <a:t>• Budget execution and other government revenues and expenditures at appropriate levels;</a:t>
            </a:r>
          </a:p>
          <a:p>
            <a:pPr>
              <a:lnSpc>
                <a:spcPct val="100000"/>
              </a:lnSpc>
              <a:spcBef>
                <a:spcPts val="0"/>
              </a:spcBef>
            </a:pPr>
            <a:r>
              <a:rPr lang="en-US" sz="1600" dirty="0">
                <a:solidFill>
                  <a:schemeClr val="tx1"/>
                </a:solidFill>
              </a:rPr>
              <a:t>• Financial revenues and expenditures of government agencies, as well as other public organizations using government funds; central bank financial income and expenses; as well as projects for which assistance or loans are provided by international organizations or governments of other countries;</a:t>
            </a:r>
          </a:p>
          <a:p>
            <a:pPr>
              <a:lnSpc>
                <a:spcPct val="100000"/>
              </a:lnSpc>
              <a:spcBef>
                <a:spcPts val="0"/>
              </a:spcBef>
            </a:pPr>
            <a:r>
              <a:rPr lang="en-US" sz="1600" dirty="0">
                <a:solidFill>
                  <a:schemeClr val="tx1"/>
                </a:solidFill>
              </a:rPr>
              <a:t>• Assets, liabilities, profits and losses of public financial institutions and financial institutions in which public capital participates or dominates; as well as state-owned enterprises and enterprises with state capital controlling their shares or playing a leading role;</a:t>
            </a:r>
          </a:p>
          <a:p>
            <a:pPr>
              <a:lnSpc>
                <a:spcPct val="100000"/>
              </a:lnSpc>
              <a:spcBef>
                <a:spcPts val="0"/>
              </a:spcBef>
            </a:pPr>
            <a:r>
              <a:rPr lang="en-US" sz="1600" dirty="0">
                <a:solidFill>
                  <a:schemeClr val="tx1"/>
                </a:solidFill>
              </a:rPr>
              <a:t>• Ensuring accountability of the main leaders of the local party committees, governments, the judiciary and the prosecutor's office, the main leaders of the central and local party and state departments, public institutions and people's organizations, and heads of state enterprises.</a:t>
            </a:r>
            <a:endParaRPr lang="ru-RU" sz="1600" dirty="0">
              <a:solidFill>
                <a:schemeClr val="tx1"/>
              </a:solidFill>
            </a:endParaRPr>
          </a:p>
          <a:p>
            <a:pPr>
              <a:lnSpc>
                <a:spcPct val="100000"/>
              </a:lnSpc>
              <a:spcBef>
                <a:spcPts val="0"/>
              </a:spcBef>
            </a:pPr>
            <a:endParaRPr lang="ru-KZ" sz="1600" dirty="0">
              <a:solidFill>
                <a:schemeClr val="tx1"/>
              </a:solidFill>
            </a:endParaRPr>
          </a:p>
        </p:txBody>
      </p:sp>
    </p:spTree>
    <p:extLst>
      <p:ext uri="{BB962C8B-B14F-4D97-AF65-F5344CB8AC3E}">
        <p14:creationId xmlns:p14="http://schemas.microsoft.com/office/powerpoint/2010/main" val="37670984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336783E-3879-4D85-9ACD-3550F691272A}"/>
              </a:ext>
            </a:extLst>
          </p:cNvPr>
          <p:cNvSpPr>
            <a:spLocks noGrp="1"/>
          </p:cNvSpPr>
          <p:nvPr>
            <p:ph type="title"/>
          </p:nvPr>
        </p:nvSpPr>
        <p:spPr/>
        <p:txBody>
          <a:bodyPr>
            <a:normAutofit/>
          </a:bodyPr>
          <a:lstStyle/>
          <a:p>
            <a:r>
              <a:rPr lang="en-US" sz="3200" dirty="0">
                <a:solidFill>
                  <a:srgbClr val="000000"/>
                </a:solidFill>
                <a:effectLst/>
                <a:latin typeface="Times New Roman" panose="02020603050405020304" pitchFamily="18" charset="0"/>
                <a:ea typeface="+mn-ea"/>
                <a:cs typeface="Times New Roman" panose="02020603050405020304" pitchFamily="18" charset="0"/>
              </a:rPr>
              <a:t>The cycle of performance audit in the countries under consideration</a:t>
            </a:r>
            <a:endParaRPr lang="ru-KZ" sz="3200" dirty="0"/>
          </a:p>
        </p:txBody>
      </p:sp>
      <p:sp>
        <p:nvSpPr>
          <p:cNvPr id="7" name="Rectangle 2">
            <a:extLst>
              <a:ext uri="{FF2B5EF4-FFF2-40B4-BE49-F238E27FC236}">
                <a16:creationId xmlns:a16="http://schemas.microsoft.com/office/drawing/2014/main" id="{A8F0B0B4-EF46-4274-AD9F-902E66808156}"/>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KZ"/>
          </a:p>
        </p:txBody>
      </p:sp>
      <p:graphicFrame>
        <p:nvGraphicFramePr>
          <p:cNvPr id="8" name="Схема 7">
            <a:extLst>
              <a:ext uri="{FF2B5EF4-FFF2-40B4-BE49-F238E27FC236}">
                <a16:creationId xmlns:a16="http://schemas.microsoft.com/office/drawing/2014/main" id="{133E7F10-6B9B-4D4E-BB42-21B21CF29829}"/>
              </a:ext>
            </a:extLst>
          </p:cNvPr>
          <p:cNvGraphicFramePr/>
          <p:nvPr>
            <p:extLst>
              <p:ext uri="{D42A27DB-BD31-4B8C-83A1-F6EECF244321}">
                <p14:modId xmlns:p14="http://schemas.microsoft.com/office/powerpoint/2010/main" val="156459717"/>
              </p:ext>
            </p:extLst>
          </p:nvPr>
        </p:nvGraphicFramePr>
        <p:xfrm>
          <a:off x="4074160" y="711200"/>
          <a:ext cx="7264400" cy="55067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Rectangle 3">
            <a:extLst>
              <a:ext uri="{FF2B5EF4-FFF2-40B4-BE49-F238E27FC236}">
                <a16:creationId xmlns:a16="http://schemas.microsoft.com/office/drawing/2014/main" id="{E0E57494-2EE1-4601-A4DA-2FB86D22B4AB}"/>
              </a:ext>
            </a:extLst>
          </p:cNvPr>
          <p:cNvSpPr>
            <a:spLocks noChangeArrowheads="1"/>
          </p:cNvSpPr>
          <p:nvPr/>
        </p:nvSpPr>
        <p:spPr bwMode="auto">
          <a:xfrm>
            <a:off x="0" y="31496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KZ"/>
          </a:p>
        </p:txBody>
      </p:sp>
    </p:spTree>
    <p:extLst>
      <p:ext uri="{BB962C8B-B14F-4D97-AF65-F5344CB8AC3E}">
        <p14:creationId xmlns:p14="http://schemas.microsoft.com/office/powerpoint/2010/main" val="33662564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BCF51D7-B717-4D58-8C20-BEF6D573A65B}"/>
              </a:ext>
            </a:extLst>
          </p:cNvPr>
          <p:cNvSpPr>
            <a:spLocks noGrp="1"/>
          </p:cNvSpPr>
          <p:nvPr>
            <p:ph type="title"/>
          </p:nvPr>
        </p:nvSpPr>
        <p:spPr/>
        <p:txBody>
          <a:bodyPr/>
          <a:lstStyle/>
          <a:p>
            <a:endParaRPr lang="ru-KZ"/>
          </a:p>
        </p:txBody>
      </p:sp>
      <p:sp>
        <p:nvSpPr>
          <p:cNvPr id="3" name="Объект 2">
            <a:extLst>
              <a:ext uri="{FF2B5EF4-FFF2-40B4-BE49-F238E27FC236}">
                <a16:creationId xmlns:a16="http://schemas.microsoft.com/office/drawing/2014/main" id="{5F4D79AD-95FF-40EF-A4F5-28388FDDA671}"/>
              </a:ext>
            </a:extLst>
          </p:cNvPr>
          <p:cNvSpPr>
            <a:spLocks noGrp="1"/>
          </p:cNvSpPr>
          <p:nvPr>
            <p:ph idx="1"/>
          </p:nvPr>
        </p:nvSpPr>
        <p:spPr/>
        <p:txBody>
          <a:bodyPr>
            <a:normAutofit/>
          </a:bodyPr>
          <a:lstStyle/>
          <a:p>
            <a:pPr algn="just"/>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the Australian National Audit Office (hereinafter referred to as the SAI of Australia), at the strategic planning stage, an audit program is drawn up, which includes basic data on the planned financial and performance audits for the year.</a:t>
            </a:r>
          </a:p>
          <a:p>
            <a:pPr algn="just"/>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Performance audits in the program are systematized by industry (agriculture, communications, defense, and so on).</a:t>
            </a:r>
          </a:p>
          <a:p>
            <a:pPr algn="just"/>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Each sector section includes an overview of the performance audit strategy, provides a summary of the sector performance audits currently in progress at the time of planning, and includes potential areas (topics) for performance audits for the planning period with justifications.</a:t>
            </a:r>
          </a:p>
          <a:p>
            <a:pPr algn="just"/>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For example, industry - education including "Management of the Debt Lending and Reimbursement Program in Higher Education", including "Financing of Non-State Schools".</a:t>
            </a:r>
            <a:endParaRPr lang="ru-KZ" dirty="0">
              <a:solidFill>
                <a:schemeClr val="tx1"/>
              </a:solidFill>
            </a:endParaRPr>
          </a:p>
        </p:txBody>
      </p:sp>
    </p:spTree>
    <p:extLst>
      <p:ext uri="{BB962C8B-B14F-4D97-AF65-F5344CB8AC3E}">
        <p14:creationId xmlns:p14="http://schemas.microsoft.com/office/powerpoint/2010/main" val="171859097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EB6A957-1D99-4D07-91E0-B5F2F0E0AAEE}"/>
              </a:ext>
            </a:extLst>
          </p:cNvPr>
          <p:cNvSpPr>
            <a:spLocks noGrp="1"/>
          </p:cNvSpPr>
          <p:nvPr>
            <p:ph type="title"/>
          </p:nvPr>
        </p:nvSpPr>
        <p:spPr/>
        <p:txBody>
          <a:bodyPr/>
          <a:lstStyle/>
          <a:p>
            <a:endParaRPr lang="ru-KZ"/>
          </a:p>
        </p:txBody>
      </p:sp>
      <p:sp>
        <p:nvSpPr>
          <p:cNvPr id="3" name="Объект 2">
            <a:extLst>
              <a:ext uri="{FF2B5EF4-FFF2-40B4-BE49-F238E27FC236}">
                <a16:creationId xmlns:a16="http://schemas.microsoft.com/office/drawing/2014/main" id="{B4E5A90F-7F78-4BCD-AF5B-605ECE3EE14B}"/>
              </a:ext>
            </a:extLst>
          </p:cNvPr>
          <p:cNvSpPr>
            <a:spLocks noGrp="1"/>
          </p:cNvSpPr>
          <p:nvPr>
            <p:ph idx="1"/>
          </p:nvPr>
        </p:nvSpPr>
        <p:spPr/>
        <p:txBody>
          <a:bodyPr>
            <a:normAutofit/>
          </a:bodyPr>
          <a:lstStyle/>
          <a:p>
            <a:pPr algn="just">
              <a:lnSpc>
                <a:spcPct val="115000"/>
              </a:lnSpc>
              <a:spcAft>
                <a:spcPts val="1000"/>
              </a:spcAft>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the stage of planning an individual audit, the development and approval of the Performance Audit Plan is carried out.</a:t>
            </a:r>
          </a:p>
          <a:p>
            <a:pPr algn="just">
              <a:lnSpc>
                <a:spcPct val="115000"/>
              </a:lnSpc>
              <a:spcAft>
                <a:spcPts val="1000"/>
              </a:spcAft>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audit plan includes:</a:t>
            </a:r>
          </a:p>
          <a:p>
            <a:pPr algn="just">
              <a:lnSpc>
                <a:spcPct val="115000"/>
              </a:lnSpc>
              <a:spcAft>
                <a:spcPts val="1000"/>
              </a:spcAft>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 the objectives and scope of the audit,</a:t>
            </a:r>
          </a:p>
          <a:p>
            <a:pPr algn="just">
              <a:lnSpc>
                <a:spcPct val="115000"/>
              </a:lnSpc>
              <a:spcAft>
                <a:spcPts val="1000"/>
              </a:spcAft>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audit criteria,</a:t>
            </a:r>
          </a:p>
          <a:p>
            <a:pPr algn="just">
              <a:lnSpc>
                <a:spcPct val="115000"/>
              </a:lnSpc>
              <a:spcAft>
                <a:spcPts val="1000"/>
              </a:spcAft>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 audit schedule,</a:t>
            </a:r>
          </a:p>
          <a:p>
            <a:pPr algn="just">
              <a:lnSpc>
                <a:spcPct val="115000"/>
              </a:lnSpc>
              <a:spcAft>
                <a:spcPts val="1000"/>
              </a:spcAft>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 audit budget.</a:t>
            </a:r>
          </a:p>
          <a:p>
            <a:pPr algn="just">
              <a:lnSpc>
                <a:spcPct val="115000"/>
              </a:lnSpc>
              <a:spcAft>
                <a:spcPts val="1000"/>
              </a:spcAft>
            </a:pPr>
            <a:r>
              <a:rPr lang="en-US" sz="1800" dirty="0">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For example, the purpose of the audit is to assess the effectiveness of the Australian Tax Office in the administration of capital gains tax on individual entrepreneurs and small businesses (hereinafter - CDD</a:t>
            </a: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KZ" dirty="0"/>
          </a:p>
        </p:txBody>
      </p:sp>
    </p:spTree>
    <p:extLst>
      <p:ext uri="{BB962C8B-B14F-4D97-AF65-F5344CB8AC3E}">
        <p14:creationId xmlns:p14="http://schemas.microsoft.com/office/powerpoint/2010/main" val="24233392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0CB7DAB-0A21-4EF9-BEF6-6893CB039EB0}"/>
              </a:ext>
            </a:extLst>
          </p:cNvPr>
          <p:cNvSpPr>
            <a:spLocks noGrp="1"/>
          </p:cNvSpPr>
          <p:nvPr>
            <p:ph type="title"/>
          </p:nvPr>
        </p:nvSpPr>
        <p:spPr/>
        <p:txBody>
          <a:bodyPr/>
          <a:lstStyle/>
          <a:p>
            <a:endParaRPr lang="ru-KZ"/>
          </a:p>
        </p:txBody>
      </p:sp>
      <p:sp>
        <p:nvSpPr>
          <p:cNvPr id="3" name="Объект 2">
            <a:extLst>
              <a:ext uri="{FF2B5EF4-FFF2-40B4-BE49-F238E27FC236}">
                <a16:creationId xmlns:a16="http://schemas.microsoft.com/office/drawing/2014/main" id="{A30C6A3F-5AA7-44B0-85A8-194C15094A0A}"/>
              </a:ext>
            </a:extLst>
          </p:cNvPr>
          <p:cNvSpPr>
            <a:spLocks noGrp="1"/>
          </p:cNvSpPr>
          <p:nvPr>
            <p:ph idx="1"/>
          </p:nvPr>
        </p:nvSpPr>
        <p:spPr/>
        <p:txBody>
          <a:bodyPr>
            <a:normAutofit/>
          </a:bodyPr>
          <a:lstStyle/>
          <a:p>
            <a:pPr algn="just">
              <a:lnSpc>
                <a:spcPct val="115000"/>
              </a:lnSpc>
              <a:spcAft>
                <a:spcPts val="1000"/>
              </a:spcAft>
            </a:pP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Audit criteria:</a:t>
            </a:r>
          </a:p>
          <a:p>
            <a:pPr algn="just">
              <a:lnSpc>
                <a:spcPct val="115000"/>
              </a:lnSpc>
              <a:spcAft>
                <a:spcPts val="1000"/>
              </a:spcAft>
            </a:pP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current management system contributes to the effective administration ;</a:t>
            </a:r>
          </a:p>
          <a:p>
            <a:pPr algn="just">
              <a:lnSpc>
                <a:spcPct val="115000"/>
              </a:lnSpc>
              <a:spcAft>
                <a:spcPts val="1000"/>
              </a:spcAft>
            </a:pP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risks of meeting the relevant requirements of the NLA have been assessed and an appropriate risk management strategy has been adopted and implemented;</a:t>
            </a:r>
          </a:p>
          <a:p>
            <a:pPr algn="just">
              <a:lnSpc>
                <a:spcPct val="115000"/>
              </a:lnSpc>
              <a:spcAft>
                <a:spcPts val="1000"/>
              </a:spcAft>
            </a:pP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Actions to comply with the relevant requirements of the NLA are appropriate and effective.</a:t>
            </a:r>
            <a:endParaRPr lang="ru-KZ" sz="2400" dirty="0"/>
          </a:p>
        </p:txBody>
      </p:sp>
    </p:spTree>
    <p:extLst>
      <p:ext uri="{BB962C8B-B14F-4D97-AF65-F5344CB8AC3E}">
        <p14:creationId xmlns:p14="http://schemas.microsoft.com/office/powerpoint/2010/main" val="25644773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76F148C-0DCE-4197-AC59-CBEBA551536E}"/>
              </a:ext>
            </a:extLst>
          </p:cNvPr>
          <p:cNvSpPr>
            <a:spLocks noGrp="1"/>
          </p:cNvSpPr>
          <p:nvPr>
            <p:ph type="title"/>
          </p:nvPr>
        </p:nvSpPr>
        <p:spPr/>
        <p:txBody>
          <a:bodyPr/>
          <a:lstStyle/>
          <a:p>
            <a:r>
              <a:rPr lang="en-US" sz="1800" dirty="0">
                <a:effectLst/>
                <a:latin typeface="Times New Roman" panose="02020603050405020304" pitchFamily="18" charset="0"/>
                <a:ea typeface="Times New Roman" panose="02020603050405020304" pitchFamily="18" charset="0"/>
              </a:rPr>
              <a:t>Performance audit scheme</a:t>
            </a:r>
            <a:endParaRPr lang="ru-KZ" dirty="0"/>
          </a:p>
        </p:txBody>
      </p:sp>
      <p:sp>
        <p:nvSpPr>
          <p:cNvPr id="15" name="Rectangle 5">
            <a:extLst>
              <a:ext uri="{FF2B5EF4-FFF2-40B4-BE49-F238E27FC236}">
                <a16:creationId xmlns:a16="http://schemas.microsoft.com/office/drawing/2014/main" id="{E5B70BAD-B754-45D7-A484-ABBE2ED92D55}"/>
              </a:ext>
            </a:extLst>
          </p:cNvPr>
          <p:cNvSpPr>
            <a:spLocks noChangeArrowheads="1"/>
          </p:cNvSpPr>
          <p:nvPr/>
        </p:nvSpPr>
        <p:spPr bwMode="auto">
          <a:xfrm>
            <a:off x="4321809" y="1528968"/>
            <a:ext cx="5999163" cy="542925"/>
          </a:xfrm>
          <a:prstGeom prst="rect">
            <a:avLst/>
          </a:prstGeom>
          <a:solidFill>
            <a:srgbClr val="DBE5F1"/>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ru-KZ" sz="24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Performance audit</a:t>
            </a:r>
            <a:endParaRPr kumimoji="0" lang="ru-RU" altLang="ru-KZ" sz="2400" b="0" i="0" u="none" strike="noStrike" cap="none" normalizeH="0" baseline="0" dirty="0">
              <a:ln>
                <a:noFill/>
              </a:ln>
              <a:solidFill>
                <a:schemeClr val="tx1"/>
              </a:solidFill>
              <a:effectLst/>
              <a:latin typeface="Arial" panose="020B0604020202020204" pitchFamily="34" charset="0"/>
            </a:endParaRPr>
          </a:p>
        </p:txBody>
      </p:sp>
      <p:sp>
        <p:nvSpPr>
          <p:cNvPr id="16" name="Rectangle 6">
            <a:extLst>
              <a:ext uri="{FF2B5EF4-FFF2-40B4-BE49-F238E27FC236}">
                <a16:creationId xmlns:a16="http://schemas.microsoft.com/office/drawing/2014/main" id="{60D78535-F487-42EC-801B-D0CE5D8F08D1}"/>
              </a:ext>
            </a:extLst>
          </p:cNvPr>
          <p:cNvSpPr>
            <a:spLocks noChangeArrowheads="1"/>
          </p:cNvSpPr>
          <p:nvPr/>
        </p:nvSpPr>
        <p:spPr bwMode="auto">
          <a:xfrm>
            <a:off x="4321810" y="2298904"/>
            <a:ext cx="2468563" cy="1971675"/>
          </a:xfrm>
          <a:prstGeom prst="rect">
            <a:avLst/>
          </a:prstGeom>
          <a:solidFill>
            <a:srgbClr val="DBE5F1"/>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eaLnBrk="0" fontAlgn="base" hangingPunct="0">
              <a:spcBef>
                <a:spcPct val="0"/>
              </a:spcBef>
              <a:spcAft>
                <a:spcPct val="0"/>
              </a:spcAft>
              <a:tabLst>
                <a:tab pos="180975" algn="l"/>
              </a:tabLst>
              <a:defRPr>
                <a:solidFill>
                  <a:schemeClr val="tx1"/>
                </a:solidFill>
                <a:latin typeface="Arial" panose="020B0604020202020204" pitchFamily="34" charset="0"/>
              </a:defRPr>
            </a:lvl1pPr>
            <a:lvl2pPr eaLnBrk="0" fontAlgn="base" hangingPunct="0">
              <a:spcBef>
                <a:spcPct val="0"/>
              </a:spcBef>
              <a:spcAft>
                <a:spcPct val="0"/>
              </a:spcAft>
              <a:tabLst>
                <a:tab pos="180975" algn="l"/>
              </a:tabLst>
              <a:defRPr>
                <a:solidFill>
                  <a:schemeClr val="tx1"/>
                </a:solidFill>
                <a:latin typeface="Arial" panose="020B0604020202020204" pitchFamily="34" charset="0"/>
              </a:defRPr>
            </a:lvl2pPr>
            <a:lvl3pPr eaLnBrk="0" fontAlgn="base" hangingPunct="0">
              <a:spcBef>
                <a:spcPct val="0"/>
              </a:spcBef>
              <a:spcAft>
                <a:spcPct val="0"/>
              </a:spcAft>
              <a:tabLst>
                <a:tab pos="180975" algn="l"/>
              </a:tabLst>
              <a:defRPr>
                <a:solidFill>
                  <a:schemeClr val="tx1"/>
                </a:solidFill>
                <a:latin typeface="Arial" panose="020B0604020202020204" pitchFamily="34" charset="0"/>
              </a:defRPr>
            </a:lvl3pPr>
            <a:lvl4pPr eaLnBrk="0" fontAlgn="base" hangingPunct="0">
              <a:spcBef>
                <a:spcPct val="0"/>
              </a:spcBef>
              <a:spcAft>
                <a:spcPct val="0"/>
              </a:spcAft>
              <a:tabLst>
                <a:tab pos="180975" algn="l"/>
              </a:tabLst>
              <a:defRPr>
                <a:solidFill>
                  <a:schemeClr val="tx1"/>
                </a:solidFill>
                <a:latin typeface="Arial" panose="020B0604020202020204" pitchFamily="34" charset="0"/>
              </a:defRPr>
            </a:lvl4pPr>
            <a:lvl5pPr eaLnBrk="0" fontAlgn="base" hangingPunct="0">
              <a:spcBef>
                <a:spcPct val="0"/>
              </a:spcBef>
              <a:spcAft>
                <a:spcPct val="0"/>
              </a:spcAft>
              <a:tabLst>
                <a:tab pos="180975" algn="l"/>
              </a:tabLst>
              <a:defRPr>
                <a:solidFill>
                  <a:schemeClr val="tx1"/>
                </a:solidFill>
                <a:latin typeface="Arial" panose="020B0604020202020204" pitchFamily="34" charset="0"/>
              </a:defRPr>
            </a:lvl5pPr>
            <a:lvl6pPr eaLnBrk="0" fontAlgn="base" hangingPunct="0">
              <a:spcBef>
                <a:spcPct val="0"/>
              </a:spcBef>
              <a:spcAft>
                <a:spcPct val="0"/>
              </a:spcAft>
              <a:tabLst>
                <a:tab pos="180975" algn="l"/>
              </a:tabLst>
              <a:defRPr>
                <a:solidFill>
                  <a:schemeClr val="tx1"/>
                </a:solidFill>
                <a:latin typeface="Arial" panose="020B0604020202020204" pitchFamily="34" charset="0"/>
              </a:defRPr>
            </a:lvl6pPr>
            <a:lvl7pPr eaLnBrk="0" fontAlgn="base" hangingPunct="0">
              <a:spcBef>
                <a:spcPct val="0"/>
              </a:spcBef>
              <a:spcAft>
                <a:spcPct val="0"/>
              </a:spcAft>
              <a:tabLst>
                <a:tab pos="180975" algn="l"/>
              </a:tabLst>
              <a:defRPr>
                <a:solidFill>
                  <a:schemeClr val="tx1"/>
                </a:solidFill>
                <a:latin typeface="Arial" panose="020B0604020202020204" pitchFamily="34" charset="0"/>
              </a:defRPr>
            </a:lvl7pPr>
            <a:lvl8pPr eaLnBrk="0" fontAlgn="base" hangingPunct="0">
              <a:spcBef>
                <a:spcPct val="0"/>
              </a:spcBef>
              <a:spcAft>
                <a:spcPct val="0"/>
              </a:spcAft>
              <a:tabLst>
                <a:tab pos="180975" algn="l"/>
              </a:tabLst>
              <a:defRPr>
                <a:solidFill>
                  <a:schemeClr val="tx1"/>
                </a:solidFill>
                <a:latin typeface="Arial" panose="020B0604020202020204" pitchFamily="34" charset="0"/>
              </a:defRPr>
            </a:lvl8pPr>
            <a:lvl9pPr eaLnBrk="0" fontAlgn="base" hangingPunct="0">
              <a:spcBef>
                <a:spcPct val="0"/>
              </a:spcBef>
              <a:spcAft>
                <a:spcPct val="0"/>
              </a:spcAft>
              <a:tabLst>
                <a:tab pos="180975"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180975" algn="l"/>
              </a:tabLst>
            </a:pPr>
            <a:r>
              <a:rPr kumimoji="0" lang="en-US" altLang="ru-KZ" sz="14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The criteria for its conduct:</a:t>
            </a:r>
          </a:p>
          <a:p>
            <a:pPr marL="0" marR="0" lvl="0" indent="0" algn="l" defTabSz="914400" rtl="0" eaLnBrk="0" fontAlgn="base" latinLnBrk="0" hangingPunct="0">
              <a:lnSpc>
                <a:spcPct val="100000"/>
              </a:lnSpc>
              <a:spcBef>
                <a:spcPct val="0"/>
              </a:spcBef>
              <a:spcAft>
                <a:spcPct val="0"/>
              </a:spcAft>
              <a:buClrTx/>
              <a:buSzTx/>
              <a:buFontTx/>
              <a:buNone/>
              <a:tabLst>
                <a:tab pos="180975" algn="l"/>
              </a:tabLst>
            </a:pPr>
            <a:r>
              <a:rPr kumimoji="0" lang="en-US" altLang="ru-KZ" sz="14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-Professionalism of the auditor;</a:t>
            </a:r>
          </a:p>
          <a:p>
            <a:pPr marL="0" marR="0" lvl="0" indent="0" algn="l" defTabSz="914400" rtl="0" eaLnBrk="0" fontAlgn="base" latinLnBrk="0" hangingPunct="0">
              <a:lnSpc>
                <a:spcPct val="100000"/>
              </a:lnSpc>
              <a:spcBef>
                <a:spcPct val="0"/>
              </a:spcBef>
              <a:spcAft>
                <a:spcPct val="0"/>
              </a:spcAft>
              <a:buClrTx/>
              <a:buSzTx/>
              <a:buFontTx/>
              <a:buNone/>
              <a:tabLst>
                <a:tab pos="180975" algn="l"/>
              </a:tabLst>
            </a:pPr>
            <a:r>
              <a:rPr kumimoji="0" lang="en-US" altLang="ru-KZ" sz="14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-Quality of accounting;</a:t>
            </a:r>
          </a:p>
          <a:p>
            <a:pPr marL="0" marR="0" lvl="0" indent="0" algn="l" defTabSz="914400" rtl="0" eaLnBrk="0" fontAlgn="base" latinLnBrk="0" hangingPunct="0">
              <a:lnSpc>
                <a:spcPct val="100000"/>
              </a:lnSpc>
              <a:spcBef>
                <a:spcPct val="0"/>
              </a:spcBef>
              <a:spcAft>
                <a:spcPct val="0"/>
              </a:spcAft>
              <a:buClrTx/>
              <a:buSzTx/>
              <a:buFontTx/>
              <a:buNone/>
              <a:tabLst>
                <a:tab pos="180975" algn="l"/>
              </a:tabLst>
            </a:pPr>
            <a:r>
              <a:rPr kumimoji="0" lang="en-US" altLang="ru-KZ" sz="14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-Quality of internal control;</a:t>
            </a:r>
          </a:p>
          <a:p>
            <a:pPr marL="0" marR="0" lvl="0" indent="0" algn="l" defTabSz="914400" rtl="0" eaLnBrk="0" fontAlgn="base" latinLnBrk="0" hangingPunct="0">
              <a:lnSpc>
                <a:spcPct val="100000"/>
              </a:lnSpc>
              <a:spcBef>
                <a:spcPct val="0"/>
              </a:spcBef>
              <a:spcAft>
                <a:spcPct val="0"/>
              </a:spcAft>
              <a:buClrTx/>
              <a:buSzTx/>
              <a:buFontTx/>
              <a:buNone/>
              <a:tabLst>
                <a:tab pos="180975" algn="l"/>
              </a:tabLst>
            </a:pPr>
            <a:r>
              <a:rPr kumimoji="0" lang="en-US" altLang="ru-KZ" sz="14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-Innovate experience</a:t>
            </a:r>
          </a:p>
          <a:p>
            <a:pPr marL="0" marR="0" lvl="0" indent="0" algn="l" defTabSz="914400" rtl="0" eaLnBrk="0" fontAlgn="base" latinLnBrk="0" hangingPunct="0">
              <a:lnSpc>
                <a:spcPct val="100000"/>
              </a:lnSpc>
              <a:spcBef>
                <a:spcPct val="0"/>
              </a:spcBef>
              <a:spcAft>
                <a:spcPct val="0"/>
              </a:spcAft>
              <a:buClrTx/>
              <a:buSzTx/>
              <a:buFontTx/>
              <a:buNone/>
              <a:tabLst>
                <a:tab pos="180975" algn="l"/>
              </a:tabLst>
            </a:pPr>
            <a:r>
              <a:rPr kumimoji="0" lang="en-US" altLang="ru-KZ" sz="14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-Quality of management at the object of control</a:t>
            </a:r>
            <a:endParaRPr kumimoji="0" lang="ru-RU" altLang="ru-KZ" sz="1400" b="0" i="0" u="none" strike="noStrike" cap="none" normalizeH="0" baseline="0" dirty="0">
              <a:ln>
                <a:noFill/>
              </a:ln>
              <a:solidFill>
                <a:schemeClr val="tx1"/>
              </a:solidFill>
              <a:effectLst/>
              <a:latin typeface="Arial" panose="020B0604020202020204" pitchFamily="34" charset="0"/>
            </a:endParaRPr>
          </a:p>
        </p:txBody>
      </p:sp>
      <p:sp>
        <p:nvSpPr>
          <p:cNvPr id="17" name="Rectangle 7">
            <a:extLst>
              <a:ext uri="{FF2B5EF4-FFF2-40B4-BE49-F238E27FC236}">
                <a16:creationId xmlns:a16="http://schemas.microsoft.com/office/drawing/2014/main" id="{E78BEF93-EC02-49B8-8C8F-078458339415}"/>
              </a:ext>
            </a:extLst>
          </p:cNvPr>
          <p:cNvSpPr>
            <a:spLocks noChangeArrowheads="1"/>
          </p:cNvSpPr>
          <p:nvPr/>
        </p:nvSpPr>
        <p:spPr bwMode="auto">
          <a:xfrm>
            <a:off x="7817485" y="2298905"/>
            <a:ext cx="2503488" cy="1971675"/>
          </a:xfrm>
          <a:prstGeom prst="rect">
            <a:avLst/>
          </a:prstGeom>
          <a:solidFill>
            <a:srgbClr val="DBE5F1"/>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eaLnBrk="0" fontAlgn="base" hangingPunct="0">
              <a:spcBef>
                <a:spcPct val="0"/>
              </a:spcBef>
              <a:spcAft>
                <a:spcPct val="0"/>
              </a:spcAft>
              <a:tabLst>
                <a:tab pos="269875" algn="l"/>
              </a:tabLst>
              <a:defRPr>
                <a:solidFill>
                  <a:schemeClr val="tx1"/>
                </a:solidFill>
                <a:latin typeface="Arial" panose="020B0604020202020204" pitchFamily="34" charset="0"/>
              </a:defRPr>
            </a:lvl1pPr>
            <a:lvl2pPr eaLnBrk="0" fontAlgn="base" hangingPunct="0">
              <a:spcBef>
                <a:spcPct val="0"/>
              </a:spcBef>
              <a:spcAft>
                <a:spcPct val="0"/>
              </a:spcAft>
              <a:tabLst>
                <a:tab pos="269875" algn="l"/>
              </a:tabLst>
              <a:defRPr>
                <a:solidFill>
                  <a:schemeClr val="tx1"/>
                </a:solidFill>
                <a:latin typeface="Arial" panose="020B0604020202020204" pitchFamily="34" charset="0"/>
              </a:defRPr>
            </a:lvl2pPr>
            <a:lvl3pPr eaLnBrk="0" fontAlgn="base" hangingPunct="0">
              <a:spcBef>
                <a:spcPct val="0"/>
              </a:spcBef>
              <a:spcAft>
                <a:spcPct val="0"/>
              </a:spcAft>
              <a:tabLst>
                <a:tab pos="269875" algn="l"/>
              </a:tabLst>
              <a:defRPr>
                <a:solidFill>
                  <a:schemeClr val="tx1"/>
                </a:solidFill>
                <a:latin typeface="Arial" panose="020B0604020202020204" pitchFamily="34" charset="0"/>
              </a:defRPr>
            </a:lvl3pPr>
            <a:lvl4pPr eaLnBrk="0" fontAlgn="base" hangingPunct="0">
              <a:spcBef>
                <a:spcPct val="0"/>
              </a:spcBef>
              <a:spcAft>
                <a:spcPct val="0"/>
              </a:spcAft>
              <a:tabLst>
                <a:tab pos="269875" algn="l"/>
              </a:tabLst>
              <a:defRPr>
                <a:solidFill>
                  <a:schemeClr val="tx1"/>
                </a:solidFill>
                <a:latin typeface="Arial" panose="020B0604020202020204" pitchFamily="34" charset="0"/>
              </a:defRPr>
            </a:lvl4pPr>
            <a:lvl5pPr eaLnBrk="0" fontAlgn="base" hangingPunct="0">
              <a:spcBef>
                <a:spcPct val="0"/>
              </a:spcBef>
              <a:spcAft>
                <a:spcPct val="0"/>
              </a:spcAft>
              <a:tabLst>
                <a:tab pos="269875" algn="l"/>
              </a:tabLst>
              <a:defRPr>
                <a:solidFill>
                  <a:schemeClr val="tx1"/>
                </a:solidFill>
                <a:latin typeface="Arial" panose="020B0604020202020204" pitchFamily="34" charset="0"/>
              </a:defRPr>
            </a:lvl5pPr>
            <a:lvl6pPr eaLnBrk="0" fontAlgn="base" hangingPunct="0">
              <a:spcBef>
                <a:spcPct val="0"/>
              </a:spcBef>
              <a:spcAft>
                <a:spcPct val="0"/>
              </a:spcAft>
              <a:tabLst>
                <a:tab pos="269875" algn="l"/>
              </a:tabLst>
              <a:defRPr>
                <a:solidFill>
                  <a:schemeClr val="tx1"/>
                </a:solidFill>
                <a:latin typeface="Arial" panose="020B0604020202020204" pitchFamily="34" charset="0"/>
              </a:defRPr>
            </a:lvl6pPr>
            <a:lvl7pPr eaLnBrk="0" fontAlgn="base" hangingPunct="0">
              <a:spcBef>
                <a:spcPct val="0"/>
              </a:spcBef>
              <a:spcAft>
                <a:spcPct val="0"/>
              </a:spcAft>
              <a:tabLst>
                <a:tab pos="269875" algn="l"/>
              </a:tabLst>
              <a:defRPr>
                <a:solidFill>
                  <a:schemeClr val="tx1"/>
                </a:solidFill>
                <a:latin typeface="Arial" panose="020B0604020202020204" pitchFamily="34" charset="0"/>
              </a:defRPr>
            </a:lvl7pPr>
            <a:lvl8pPr eaLnBrk="0" fontAlgn="base" hangingPunct="0">
              <a:spcBef>
                <a:spcPct val="0"/>
              </a:spcBef>
              <a:spcAft>
                <a:spcPct val="0"/>
              </a:spcAft>
              <a:tabLst>
                <a:tab pos="269875" algn="l"/>
              </a:tabLst>
              <a:defRPr>
                <a:solidFill>
                  <a:schemeClr val="tx1"/>
                </a:solidFill>
                <a:latin typeface="Arial" panose="020B0604020202020204" pitchFamily="34" charset="0"/>
              </a:defRPr>
            </a:lvl8pPr>
            <a:lvl9pPr eaLnBrk="0" fontAlgn="base" hangingPunct="0">
              <a:spcBef>
                <a:spcPct val="0"/>
              </a:spcBef>
              <a:spcAft>
                <a:spcPct val="0"/>
              </a:spcAft>
              <a:tabLst>
                <a:tab pos="269875"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269875" algn="l"/>
              </a:tabLst>
            </a:pPr>
            <a:r>
              <a:rPr kumimoji="0" lang="en-US" altLang="ru-KZ" sz="14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Conditions for its implementation:</a:t>
            </a:r>
          </a:p>
          <a:p>
            <a:pPr marL="0" marR="0" lvl="0" indent="0" algn="l" defTabSz="914400" rtl="0" eaLnBrk="0" fontAlgn="base" latinLnBrk="0" hangingPunct="0">
              <a:lnSpc>
                <a:spcPct val="100000"/>
              </a:lnSpc>
              <a:spcBef>
                <a:spcPct val="0"/>
              </a:spcBef>
              <a:spcAft>
                <a:spcPct val="0"/>
              </a:spcAft>
              <a:buClrTx/>
              <a:buSzTx/>
              <a:buFontTx/>
              <a:buNone/>
              <a:tabLst>
                <a:tab pos="269875" algn="l"/>
              </a:tabLst>
            </a:pPr>
            <a:r>
              <a:rPr kumimoji="0" lang="en-US" altLang="ru-KZ" sz="14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-Quality of budgetary legislation;</a:t>
            </a:r>
          </a:p>
          <a:p>
            <a:pPr marL="0" marR="0" lvl="0" indent="0" algn="l" defTabSz="914400" rtl="0" eaLnBrk="0" fontAlgn="base" latinLnBrk="0" hangingPunct="0">
              <a:lnSpc>
                <a:spcPct val="100000"/>
              </a:lnSpc>
              <a:spcBef>
                <a:spcPct val="0"/>
              </a:spcBef>
              <a:spcAft>
                <a:spcPct val="0"/>
              </a:spcAft>
              <a:buClrTx/>
              <a:buSzTx/>
              <a:buFontTx/>
              <a:buNone/>
              <a:tabLst>
                <a:tab pos="269875" algn="l"/>
              </a:tabLst>
            </a:pPr>
            <a:r>
              <a:rPr kumimoji="0" lang="en-US" altLang="ru-KZ" sz="14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-Quality control and financial legislation;</a:t>
            </a:r>
          </a:p>
          <a:p>
            <a:pPr marL="0" marR="0" lvl="0" indent="0" algn="l" defTabSz="914400" rtl="0" eaLnBrk="0" fontAlgn="base" latinLnBrk="0" hangingPunct="0">
              <a:lnSpc>
                <a:spcPct val="100000"/>
              </a:lnSpc>
              <a:spcBef>
                <a:spcPct val="0"/>
              </a:spcBef>
              <a:spcAft>
                <a:spcPct val="0"/>
              </a:spcAft>
              <a:buClrTx/>
              <a:buSzTx/>
              <a:buFontTx/>
              <a:buNone/>
              <a:tabLst>
                <a:tab pos="269875" algn="l"/>
              </a:tabLst>
            </a:pPr>
            <a:r>
              <a:rPr kumimoji="0" lang="en-US" altLang="ru-KZ" sz="14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-Coordination of the activities of financial control bodies;</a:t>
            </a:r>
          </a:p>
          <a:p>
            <a:pPr marL="0" marR="0" lvl="0" indent="0" algn="l" defTabSz="914400" rtl="0" eaLnBrk="0" fontAlgn="base" latinLnBrk="0" hangingPunct="0">
              <a:lnSpc>
                <a:spcPct val="100000"/>
              </a:lnSpc>
              <a:spcBef>
                <a:spcPct val="0"/>
              </a:spcBef>
              <a:spcAft>
                <a:spcPct val="0"/>
              </a:spcAft>
              <a:buClrTx/>
              <a:buSzTx/>
              <a:buFontTx/>
              <a:buNone/>
              <a:tabLst>
                <a:tab pos="269875" algn="l"/>
              </a:tabLst>
            </a:pPr>
            <a:r>
              <a:rPr kumimoji="0" lang="en-US" altLang="ru-KZ" sz="14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-Methodological support</a:t>
            </a:r>
            <a:endParaRPr kumimoji="0" lang="ru-RU" altLang="ru-KZ" sz="1400" b="0" i="0" u="none" strike="noStrike" cap="none" normalizeH="0" baseline="0" dirty="0">
              <a:ln>
                <a:noFill/>
              </a:ln>
              <a:solidFill>
                <a:schemeClr val="tx1"/>
              </a:solidFill>
              <a:effectLst/>
              <a:latin typeface="Arial" panose="020B0604020202020204" pitchFamily="34" charset="0"/>
            </a:endParaRPr>
          </a:p>
        </p:txBody>
      </p:sp>
      <p:sp>
        <p:nvSpPr>
          <p:cNvPr id="18" name="Rectangle 25">
            <a:extLst>
              <a:ext uri="{FF2B5EF4-FFF2-40B4-BE49-F238E27FC236}">
                <a16:creationId xmlns:a16="http://schemas.microsoft.com/office/drawing/2014/main" id="{54D052EF-3B56-4DF2-9D8E-B5E717484D01}"/>
              </a:ext>
            </a:extLst>
          </p:cNvPr>
          <p:cNvSpPr>
            <a:spLocks noChangeArrowheads="1"/>
          </p:cNvSpPr>
          <p:nvPr/>
        </p:nvSpPr>
        <p:spPr bwMode="auto">
          <a:xfrm>
            <a:off x="4243948" y="5335383"/>
            <a:ext cx="6024561" cy="469900"/>
          </a:xfrm>
          <a:prstGeom prst="rect">
            <a:avLst/>
          </a:prstGeom>
          <a:solidFill>
            <a:srgbClr val="DBE5F1"/>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ru-KZ" sz="20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Compliance of the result with the set goals</a:t>
            </a:r>
            <a:endParaRPr kumimoji="0" lang="ru-RU" altLang="ru-KZ" sz="2000" b="0" i="0" u="none" strike="noStrike" cap="none" normalizeH="0" baseline="0" dirty="0">
              <a:ln>
                <a:noFill/>
              </a:ln>
              <a:solidFill>
                <a:schemeClr val="tx1"/>
              </a:solidFill>
              <a:effectLst/>
              <a:latin typeface="Arial" panose="020B0604020202020204" pitchFamily="34" charset="0"/>
            </a:endParaRPr>
          </a:p>
        </p:txBody>
      </p:sp>
      <p:sp>
        <p:nvSpPr>
          <p:cNvPr id="19" name="AutoShape 19">
            <a:extLst>
              <a:ext uri="{FF2B5EF4-FFF2-40B4-BE49-F238E27FC236}">
                <a16:creationId xmlns:a16="http://schemas.microsoft.com/office/drawing/2014/main" id="{04F5CD71-575E-4A45-95C2-C3EA067DD820}"/>
              </a:ext>
            </a:extLst>
          </p:cNvPr>
          <p:cNvSpPr>
            <a:spLocks noChangeShapeType="1"/>
          </p:cNvSpPr>
          <p:nvPr/>
        </p:nvSpPr>
        <p:spPr bwMode="auto">
          <a:xfrm>
            <a:off x="7076123" y="2059192"/>
            <a:ext cx="19050" cy="1971675"/>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KZ"/>
          </a:p>
        </p:txBody>
      </p:sp>
      <p:sp>
        <p:nvSpPr>
          <p:cNvPr id="20" name="AutoShape 18">
            <a:extLst>
              <a:ext uri="{FF2B5EF4-FFF2-40B4-BE49-F238E27FC236}">
                <a16:creationId xmlns:a16="http://schemas.microsoft.com/office/drawing/2014/main" id="{DD236F9C-3E56-462C-BCA7-CADB4370575F}"/>
              </a:ext>
            </a:extLst>
          </p:cNvPr>
          <p:cNvSpPr>
            <a:spLocks noChangeShapeType="1"/>
          </p:cNvSpPr>
          <p:nvPr/>
        </p:nvSpPr>
        <p:spPr bwMode="auto">
          <a:xfrm>
            <a:off x="5467985" y="2059192"/>
            <a:ext cx="0" cy="295275"/>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KZ"/>
          </a:p>
        </p:txBody>
      </p:sp>
      <p:sp>
        <p:nvSpPr>
          <p:cNvPr id="21" name="Rectangle 8">
            <a:extLst>
              <a:ext uri="{FF2B5EF4-FFF2-40B4-BE49-F238E27FC236}">
                <a16:creationId xmlns:a16="http://schemas.microsoft.com/office/drawing/2014/main" id="{9B111577-C478-4E0C-927A-3352A70D5E43}"/>
              </a:ext>
            </a:extLst>
          </p:cNvPr>
          <p:cNvSpPr>
            <a:spLocks noChangeArrowheads="1"/>
          </p:cNvSpPr>
          <p:nvPr/>
        </p:nvSpPr>
        <p:spPr bwMode="auto">
          <a:xfrm>
            <a:off x="4223617" y="4430712"/>
            <a:ext cx="6024562" cy="504825"/>
          </a:xfrm>
          <a:prstGeom prst="rect">
            <a:avLst/>
          </a:prstGeom>
          <a:solidFill>
            <a:srgbClr val="DBE5F1"/>
          </a:solidFill>
          <a:ln w="9525">
            <a:solidFill>
              <a:srgbClr val="000000"/>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ru-KZ"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Improving the efficiency of budget funds</a:t>
            </a:r>
            <a:endParaRPr kumimoji="0" lang="ru-RU" altLang="ru-KZ" b="0" i="0" u="none" strike="noStrike" cap="none" normalizeH="0" baseline="0" dirty="0">
              <a:ln>
                <a:noFill/>
              </a:ln>
              <a:solidFill>
                <a:schemeClr val="tx1"/>
              </a:solidFill>
              <a:effectLst/>
              <a:latin typeface="Arial" panose="020B0604020202020204" pitchFamily="34" charset="0"/>
            </a:endParaRPr>
          </a:p>
        </p:txBody>
      </p:sp>
      <p:sp>
        <p:nvSpPr>
          <p:cNvPr id="22" name="AutoShape 23">
            <a:extLst>
              <a:ext uri="{FF2B5EF4-FFF2-40B4-BE49-F238E27FC236}">
                <a16:creationId xmlns:a16="http://schemas.microsoft.com/office/drawing/2014/main" id="{F9F96107-70AA-43C8-9527-0FF5A0443E99}"/>
              </a:ext>
            </a:extLst>
          </p:cNvPr>
          <p:cNvSpPr>
            <a:spLocks noChangeShapeType="1"/>
          </p:cNvSpPr>
          <p:nvPr/>
        </p:nvSpPr>
        <p:spPr bwMode="auto">
          <a:xfrm>
            <a:off x="7100462" y="4935537"/>
            <a:ext cx="0" cy="285750"/>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KZ"/>
          </a:p>
        </p:txBody>
      </p:sp>
      <p:sp>
        <p:nvSpPr>
          <p:cNvPr id="23" name="AutoShape 17">
            <a:extLst>
              <a:ext uri="{FF2B5EF4-FFF2-40B4-BE49-F238E27FC236}">
                <a16:creationId xmlns:a16="http://schemas.microsoft.com/office/drawing/2014/main" id="{29458F0B-EAE2-4C4A-AC73-FA63ADD6F895}"/>
              </a:ext>
            </a:extLst>
          </p:cNvPr>
          <p:cNvSpPr>
            <a:spLocks noChangeShapeType="1"/>
          </p:cNvSpPr>
          <p:nvPr/>
        </p:nvSpPr>
        <p:spPr bwMode="auto">
          <a:xfrm>
            <a:off x="8846185" y="1994105"/>
            <a:ext cx="0" cy="295275"/>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KZ"/>
          </a:p>
        </p:txBody>
      </p:sp>
      <p:sp>
        <p:nvSpPr>
          <p:cNvPr id="24" name="Rectangle 26">
            <a:extLst>
              <a:ext uri="{FF2B5EF4-FFF2-40B4-BE49-F238E27FC236}">
                <a16:creationId xmlns:a16="http://schemas.microsoft.com/office/drawing/2014/main" id="{DBD70274-AF15-43A7-B3CB-4ED074044C3D}"/>
              </a:ext>
            </a:extLst>
          </p:cNvPr>
          <p:cNvSpPr>
            <a:spLocks noChangeArrowheads="1"/>
          </p:cNvSpPr>
          <p:nvPr/>
        </p:nvSpPr>
        <p:spPr bwMode="auto">
          <a:xfrm>
            <a:off x="4277360" y="1052717"/>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KZ"/>
          </a:p>
        </p:txBody>
      </p:sp>
    </p:spTree>
    <p:extLst>
      <p:ext uri="{BB962C8B-B14F-4D97-AF65-F5344CB8AC3E}">
        <p14:creationId xmlns:p14="http://schemas.microsoft.com/office/powerpoint/2010/main" val="166309153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DA1DB15-88B3-4937-81DF-89A00A852D45}"/>
              </a:ext>
            </a:extLst>
          </p:cNvPr>
          <p:cNvSpPr>
            <a:spLocks noGrp="1"/>
          </p:cNvSpPr>
          <p:nvPr>
            <p:ph type="title"/>
          </p:nvPr>
        </p:nvSpPr>
        <p:spPr/>
        <p:txBody>
          <a:bodyPr/>
          <a:lstStyle/>
          <a:p>
            <a:endParaRPr lang="ru-KZ"/>
          </a:p>
        </p:txBody>
      </p:sp>
      <p:sp>
        <p:nvSpPr>
          <p:cNvPr id="3" name="Объект 2">
            <a:extLst>
              <a:ext uri="{FF2B5EF4-FFF2-40B4-BE49-F238E27FC236}">
                <a16:creationId xmlns:a16="http://schemas.microsoft.com/office/drawing/2014/main" id="{00DD4448-EDE4-4B53-9DEA-3FDB35E33CDF}"/>
              </a:ext>
            </a:extLst>
          </p:cNvPr>
          <p:cNvSpPr>
            <a:spLocks noGrp="1"/>
          </p:cNvSpPr>
          <p:nvPr>
            <p:ph idx="1"/>
          </p:nvPr>
        </p:nvSpPr>
        <p:spPr/>
        <p:txBody>
          <a:bodyPr>
            <a:normAutofit/>
          </a:bodyPr>
          <a:lstStyle/>
          <a:p>
            <a:pPr algn="just">
              <a:lnSpc>
                <a:spcPct val="115000"/>
              </a:lnSpc>
              <a:spcAft>
                <a:spcPts val="1000"/>
              </a:spcAft>
            </a:pPr>
            <a:r>
              <a:rPr lang="en-US"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the stage of the audit, the following are carried out:</a:t>
            </a:r>
          </a:p>
          <a:p>
            <a:pPr algn="just">
              <a:lnSpc>
                <a:spcPct val="115000"/>
              </a:lnSpc>
              <a:spcAft>
                <a:spcPts val="1000"/>
              </a:spcAft>
            </a:pPr>
            <a:r>
              <a:rPr lang="en-US"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systematization of the revealed facts according to the criteria (or questions) of performance audit;</a:t>
            </a:r>
          </a:p>
          <a:p>
            <a:pPr algn="just">
              <a:lnSpc>
                <a:spcPct val="115000"/>
              </a:lnSpc>
              <a:spcAft>
                <a:spcPts val="1000"/>
              </a:spcAft>
            </a:pPr>
            <a:r>
              <a:rPr lang="en-US"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formulation of preliminary conclusions;</a:t>
            </a:r>
          </a:p>
          <a:p>
            <a:pPr algn="just">
              <a:lnSpc>
                <a:spcPct val="115000"/>
              </a:lnSpc>
              <a:spcAft>
                <a:spcPts val="1000"/>
              </a:spcAft>
            </a:pPr>
            <a:r>
              <a:rPr lang="en-US"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discussions with the audited entity and preparation of a draft audit report.</a:t>
            </a:r>
          </a:p>
          <a:p>
            <a:pPr algn="just">
              <a:lnSpc>
                <a:spcPct val="115000"/>
              </a:lnSpc>
              <a:spcAft>
                <a:spcPts val="1000"/>
              </a:spcAft>
            </a:pPr>
            <a:r>
              <a:rPr lang="en-US"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result of the reporting stage is the preparation and direction of the audit object of the audit report, the formation and publication of the final audit report</a:t>
            </a:r>
            <a:endParaRPr lang="ru-KZ" dirty="0"/>
          </a:p>
        </p:txBody>
      </p:sp>
    </p:spTree>
    <p:extLst>
      <p:ext uri="{BB962C8B-B14F-4D97-AF65-F5344CB8AC3E}">
        <p14:creationId xmlns:p14="http://schemas.microsoft.com/office/powerpoint/2010/main" val="19993878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5150581-D201-475C-9C43-089D4064078A}"/>
              </a:ext>
            </a:extLst>
          </p:cNvPr>
          <p:cNvSpPr>
            <a:spLocks noGrp="1"/>
          </p:cNvSpPr>
          <p:nvPr>
            <p:ph type="title"/>
          </p:nvPr>
        </p:nvSpPr>
        <p:spPr>
          <a:xfrm>
            <a:off x="347192" y="1099890"/>
            <a:ext cx="2854960" cy="4658220"/>
          </a:xfrm>
        </p:spPr>
        <p:txBody>
          <a:bodyPr>
            <a:noAutofit/>
          </a:bodyPr>
          <a:lstStyle/>
          <a:p>
            <a:pPr>
              <a:lnSpc>
                <a:spcPct val="115000"/>
              </a:lnSpc>
              <a:spcAft>
                <a:spcPts val="1000"/>
              </a:spcAft>
              <a:tabLst>
                <a:tab pos="1124585" algn="l"/>
              </a:tabLst>
            </a:pP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Methodological features of auditing the effectiveness of budget funds</a:t>
            </a:r>
            <a:r>
              <a:rPr lang="kk-KZ"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br>
              <a:rPr lang="ru-KZ" sz="3200" dirty="0">
                <a:effectLst/>
                <a:latin typeface="Calibri" panose="020F0502020204030204" pitchFamily="34" charset="0"/>
                <a:ea typeface="Times New Roman" panose="02020603050405020304" pitchFamily="18" charset="0"/>
                <a:cs typeface="Times New Roman" panose="02020603050405020304" pitchFamily="18" charset="0"/>
              </a:rPr>
            </a:br>
            <a:endParaRPr lang="ru-KZ" sz="3200" dirty="0"/>
          </a:p>
        </p:txBody>
      </p:sp>
      <p:graphicFrame>
        <p:nvGraphicFramePr>
          <p:cNvPr id="4" name="Объект 3">
            <a:extLst>
              <a:ext uri="{FF2B5EF4-FFF2-40B4-BE49-F238E27FC236}">
                <a16:creationId xmlns:a16="http://schemas.microsoft.com/office/drawing/2014/main" id="{3A6714FD-E52F-4147-8043-5125016FC52B}"/>
              </a:ext>
            </a:extLst>
          </p:cNvPr>
          <p:cNvGraphicFramePr>
            <a:graphicFrameLocks noGrp="1"/>
          </p:cNvGraphicFramePr>
          <p:nvPr>
            <p:ph idx="1"/>
            <p:extLst>
              <p:ext uri="{D42A27DB-BD31-4B8C-83A1-F6EECF244321}">
                <p14:modId xmlns:p14="http://schemas.microsoft.com/office/powerpoint/2010/main" val="1415735999"/>
              </p:ext>
            </p:extLst>
          </p:nvPr>
        </p:nvGraphicFramePr>
        <p:xfrm>
          <a:off x="3878317" y="599090"/>
          <a:ext cx="7872249" cy="5516509"/>
        </p:xfrm>
        <a:graphic>
          <a:graphicData uri="http://schemas.openxmlformats.org/drawingml/2006/table">
            <a:tbl>
              <a:tblPr firstRow="1" firstCol="1" bandRow="1">
                <a:tableStyleId>{5C22544A-7EE6-4342-B048-85BDC9FD1C3A}</a:tableStyleId>
              </a:tblPr>
              <a:tblGrid>
                <a:gridCol w="441435">
                  <a:extLst>
                    <a:ext uri="{9D8B030D-6E8A-4147-A177-3AD203B41FA5}">
                      <a16:colId xmlns:a16="http://schemas.microsoft.com/office/drawing/2014/main" val="891762445"/>
                    </a:ext>
                  </a:extLst>
                </a:gridCol>
                <a:gridCol w="3426372">
                  <a:extLst>
                    <a:ext uri="{9D8B030D-6E8A-4147-A177-3AD203B41FA5}">
                      <a16:colId xmlns:a16="http://schemas.microsoft.com/office/drawing/2014/main" val="1311760847"/>
                    </a:ext>
                  </a:extLst>
                </a:gridCol>
                <a:gridCol w="4004442">
                  <a:extLst>
                    <a:ext uri="{9D8B030D-6E8A-4147-A177-3AD203B41FA5}">
                      <a16:colId xmlns:a16="http://schemas.microsoft.com/office/drawing/2014/main" val="2048330830"/>
                    </a:ext>
                  </a:extLst>
                </a:gridCol>
              </a:tblGrid>
              <a:tr h="259475">
                <a:tc>
                  <a:txBody>
                    <a:bodyPr/>
                    <a:lstStyle/>
                    <a:p>
                      <a:pPr algn="just">
                        <a:lnSpc>
                          <a:spcPct val="115000"/>
                        </a:lnSpc>
                        <a:spcAft>
                          <a:spcPts val="1000"/>
                        </a:spcAft>
                      </a:pPr>
                      <a:r>
                        <a:rPr lang="ru-RU" sz="1200">
                          <a:solidFill>
                            <a:schemeClr val="tx1"/>
                          </a:solidFill>
                          <a:effectLst/>
                          <a:latin typeface="Arial" panose="020B0604020202020204" pitchFamily="34" charset="0"/>
                          <a:cs typeface="Arial" panose="020B0604020202020204" pitchFamily="34" charset="0"/>
                        </a:rPr>
                        <a:t>№</a:t>
                      </a:r>
                      <a:endParaRPr lang="ru-KZ"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0258" marR="40258" marT="0" marB="0"/>
                </a:tc>
                <a:tc>
                  <a:txBody>
                    <a:bodyPr/>
                    <a:lstStyle/>
                    <a:p>
                      <a:pPr algn="just">
                        <a:lnSpc>
                          <a:spcPct val="115000"/>
                        </a:lnSpc>
                        <a:spcAft>
                          <a:spcPts val="1000"/>
                        </a:spcAft>
                      </a:pPr>
                      <a:r>
                        <a:rPr lang="en-US" sz="1200" dirty="0">
                          <a:solidFill>
                            <a:schemeClr val="tx1"/>
                          </a:solidFill>
                          <a:effectLst/>
                          <a:highlight>
                            <a:srgbClr val="FFFF00"/>
                          </a:highlight>
                          <a:latin typeface="Arial" panose="020B0604020202020204" pitchFamily="34" charset="0"/>
                          <a:cs typeface="Arial" panose="020B0604020202020204" pitchFamily="34" charset="0"/>
                        </a:rPr>
                        <a:t>Features:</a:t>
                      </a:r>
                      <a:endParaRPr lang="ru-KZ" sz="1200" dirty="0">
                        <a:solidFill>
                          <a:schemeClr val="tx1"/>
                        </a:solidFill>
                        <a:effectLst/>
                        <a:highlight>
                          <a:srgbClr val="FFFF00"/>
                        </a:highlight>
                        <a:latin typeface="Arial" panose="020B0604020202020204" pitchFamily="34" charset="0"/>
                        <a:ea typeface="Times New Roman" panose="02020603050405020304" pitchFamily="18" charset="0"/>
                        <a:cs typeface="Arial" panose="020B0604020202020204" pitchFamily="34" charset="0"/>
                      </a:endParaRPr>
                    </a:p>
                  </a:txBody>
                  <a:tcPr marL="40258" marR="40258" marT="0" marB="0"/>
                </a:tc>
                <a:tc>
                  <a:txBody>
                    <a:bodyPr/>
                    <a:lstStyle/>
                    <a:p>
                      <a:pPr algn="just">
                        <a:lnSpc>
                          <a:spcPct val="115000"/>
                        </a:lnSpc>
                        <a:spcAft>
                          <a:spcPts val="1000"/>
                        </a:spcAft>
                      </a:pPr>
                      <a:r>
                        <a:rPr lang="en-US" sz="1200" spc="-10" dirty="0">
                          <a:solidFill>
                            <a:schemeClr val="tx1"/>
                          </a:solidFill>
                          <a:effectLst/>
                          <a:latin typeface="Arial" panose="020B0604020202020204" pitchFamily="34" charset="0"/>
                          <a:cs typeface="Arial" panose="020B0604020202020204" pitchFamily="34" charset="0"/>
                        </a:rPr>
                        <a:t>The actual manifestation</a:t>
                      </a:r>
                      <a:endParaRPr lang="ru-KZ"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0258" marR="40258" marT="0" marB="0"/>
                </a:tc>
                <a:extLst>
                  <a:ext uri="{0D108BD9-81ED-4DB2-BD59-A6C34878D82A}">
                    <a16:rowId xmlns:a16="http://schemas.microsoft.com/office/drawing/2014/main" val="2547366474"/>
                  </a:ext>
                </a:extLst>
              </a:tr>
              <a:tr h="898518">
                <a:tc>
                  <a:txBody>
                    <a:bodyPr/>
                    <a:lstStyle/>
                    <a:p>
                      <a:pPr algn="just">
                        <a:lnSpc>
                          <a:spcPct val="115000"/>
                        </a:lnSpc>
                        <a:spcAft>
                          <a:spcPts val="1000"/>
                        </a:spcAft>
                      </a:pPr>
                      <a:r>
                        <a:rPr lang="ru-RU" sz="1200">
                          <a:solidFill>
                            <a:schemeClr val="tx1"/>
                          </a:solidFill>
                          <a:effectLst/>
                          <a:latin typeface="Arial" panose="020B0604020202020204" pitchFamily="34" charset="0"/>
                          <a:cs typeface="Arial" panose="020B0604020202020204" pitchFamily="34" charset="0"/>
                        </a:rPr>
                        <a:t>1.</a:t>
                      </a:r>
                      <a:endParaRPr lang="ru-KZ"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0258" marR="40258" marT="0" marB="0"/>
                </a:tc>
                <a:tc>
                  <a:txBody>
                    <a:bodyPr/>
                    <a:lstStyle/>
                    <a:p>
                      <a:pPr algn="just">
                        <a:lnSpc>
                          <a:spcPct val="115000"/>
                        </a:lnSpc>
                        <a:spcAft>
                          <a:spcPts val="1000"/>
                        </a:spcAft>
                      </a:pPr>
                      <a:r>
                        <a:rPr lang="en-US" sz="1200" b="1" i="0" dirty="0">
                          <a:solidFill>
                            <a:schemeClr val="tx1"/>
                          </a:solidFill>
                          <a:effectLst/>
                          <a:highlight>
                            <a:srgbClr val="FFFF00"/>
                          </a:highlight>
                          <a:latin typeface="Arial" panose="020B0604020202020204" pitchFamily="34" charset="0"/>
                          <a:cs typeface="Arial" panose="020B0604020202020204" pitchFamily="34" charset="0"/>
                        </a:rPr>
                        <a:t>Real use of principles of efficiency of budget funds</a:t>
                      </a:r>
                      <a:endParaRPr lang="ru-KZ" sz="1200" b="1" i="0" dirty="0">
                        <a:solidFill>
                          <a:schemeClr val="tx1"/>
                        </a:solidFill>
                        <a:effectLst/>
                        <a:highlight>
                          <a:srgbClr val="FFFF00"/>
                        </a:highlight>
                        <a:latin typeface="Arial" panose="020B0604020202020204" pitchFamily="34" charset="0"/>
                        <a:ea typeface="Times New Roman" panose="02020603050405020304" pitchFamily="18" charset="0"/>
                        <a:cs typeface="Arial" panose="020B0604020202020204" pitchFamily="34" charset="0"/>
                      </a:endParaRPr>
                    </a:p>
                  </a:txBody>
                  <a:tcPr marL="40258" marR="40258" marT="0" marB="0"/>
                </a:tc>
                <a:tc>
                  <a:txBody>
                    <a:bodyPr/>
                    <a:lstStyle/>
                    <a:p>
                      <a:pPr algn="just">
                        <a:lnSpc>
                          <a:spcPct val="115000"/>
                        </a:lnSpc>
                        <a:spcAft>
                          <a:spcPts val="1000"/>
                        </a:spcAft>
                      </a:pPr>
                      <a:r>
                        <a:rPr lang="en-US" sz="1200" dirty="0">
                          <a:solidFill>
                            <a:schemeClr val="tx1"/>
                          </a:solidFill>
                          <a:effectLst/>
                          <a:latin typeface="Arial" panose="020B0604020202020204" pitchFamily="34" charset="0"/>
                          <a:cs typeface="Arial" panose="020B0604020202020204" pitchFamily="34" charset="0"/>
                        </a:rPr>
                        <a:t>Implementation of the transition from simple allocation of budget funds to monitoring the achievement of specified results using the least amount of funds</a:t>
                      </a:r>
                      <a:endParaRPr lang="ru-KZ"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0258" marR="40258" marT="0" marB="0"/>
                </a:tc>
                <a:extLst>
                  <a:ext uri="{0D108BD9-81ED-4DB2-BD59-A6C34878D82A}">
                    <a16:rowId xmlns:a16="http://schemas.microsoft.com/office/drawing/2014/main" val="4256257184"/>
                  </a:ext>
                </a:extLst>
              </a:tr>
              <a:tr h="747165">
                <a:tc>
                  <a:txBody>
                    <a:bodyPr/>
                    <a:lstStyle/>
                    <a:p>
                      <a:pPr algn="just">
                        <a:lnSpc>
                          <a:spcPct val="115000"/>
                        </a:lnSpc>
                        <a:spcAft>
                          <a:spcPts val="1000"/>
                        </a:spcAft>
                      </a:pPr>
                      <a:r>
                        <a:rPr lang="ru-RU" sz="1200">
                          <a:solidFill>
                            <a:schemeClr val="tx1"/>
                          </a:solidFill>
                          <a:effectLst/>
                          <a:latin typeface="Arial" panose="020B0604020202020204" pitchFamily="34" charset="0"/>
                          <a:cs typeface="Arial" panose="020B0604020202020204" pitchFamily="34" charset="0"/>
                        </a:rPr>
                        <a:t>2.</a:t>
                      </a:r>
                      <a:endParaRPr lang="ru-KZ"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0258" marR="40258" marT="0" marB="0"/>
                </a:tc>
                <a:tc>
                  <a:txBody>
                    <a:bodyPr/>
                    <a:lstStyle/>
                    <a:p>
                      <a:pPr algn="just">
                        <a:lnSpc>
                          <a:spcPct val="115000"/>
                        </a:lnSpc>
                        <a:spcAft>
                          <a:spcPts val="1000"/>
                        </a:spcAft>
                      </a:pPr>
                      <a:r>
                        <a:rPr lang="en-US" sz="1200" b="1" i="0" spc="-5" dirty="0">
                          <a:solidFill>
                            <a:schemeClr val="tx1"/>
                          </a:solidFill>
                          <a:effectLst/>
                          <a:highlight>
                            <a:srgbClr val="FFFF00"/>
                          </a:highlight>
                          <a:latin typeface="Arial" panose="020B0604020202020204" pitchFamily="34" charset="0"/>
                          <a:cs typeface="Arial" panose="020B0604020202020204" pitchFamily="34" charset="0"/>
                        </a:rPr>
                        <a:t>Inclusion of financial control (in terms of performance assessment) in the budget formation scheme</a:t>
                      </a:r>
                      <a:endParaRPr lang="ru-KZ" sz="1200" b="1" i="0" dirty="0">
                        <a:solidFill>
                          <a:schemeClr val="tx1"/>
                        </a:solidFill>
                        <a:effectLst/>
                        <a:highlight>
                          <a:srgbClr val="FFFF00"/>
                        </a:highlight>
                        <a:latin typeface="Arial" panose="020B0604020202020204" pitchFamily="34" charset="0"/>
                        <a:ea typeface="Times New Roman" panose="02020603050405020304" pitchFamily="18" charset="0"/>
                        <a:cs typeface="Arial" panose="020B0604020202020204" pitchFamily="34" charset="0"/>
                      </a:endParaRPr>
                    </a:p>
                  </a:txBody>
                  <a:tcPr marL="40258" marR="40258" marT="0" marB="0"/>
                </a:tc>
                <a:tc>
                  <a:txBody>
                    <a:bodyPr/>
                    <a:lstStyle/>
                    <a:p>
                      <a:pPr algn="just">
                        <a:lnSpc>
                          <a:spcPct val="115000"/>
                        </a:lnSpc>
                        <a:spcAft>
                          <a:spcPts val="1000"/>
                        </a:spcAft>
                      </a:pPr>
                      <a:r>
                        <a:rPr lang="en-US" sz="1200" dirty="0">
                          <a:solidFill>
                            <a:schemeClr val="tx1"/>
                          </a:solidFill>
                          <a:effectLst/>
                          <a:latin typeface="Arial" panose="020B0604020202020204" pitchFamily="34" charset="0"/>
                          <a:cs typeface="Arial" panose="020B0604020202020204" pitchFamily="34" charset="0"/>
                        </a:rPr>
                        <a:t>The responsibility of budget developers is increased and the preliminary control phase of the budget process is activated</a:t>
                      </a:r>
                      <a:endParaRPr lang="ru-KZ"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0258" marR="40258" marT="0" marB="0"/>
                </a:tc>
                <a:extLst>
                  <a:ext uri="{0D108BD9-81ED-4DB2-BD59-A6C34878D82A}">
                    <a16:rowId xmlns:a16="http://schemas.microsoft.com/office/drawing/2014/main" val="3638223943"/>
                  </a:ext>
                </a:extLst>
              </a:tr>
              <a:tr h="1049870">
                <a:tc>
                  <a:txBody>
                    <a:bodyPr/>
                    <a:lstStyle/>
                    <a:p>
                      <a:pPr algn="just">
                        <a:lnSpc>
                          <a:spcPct val="115000"/>
                        </a:lnSpc>
                        <a:spcAft>
                          <a:spcPts val="1000"/>
                        </a:spcAft>
                      </a:pPr>
                      <a:r>
                        <a:rPr lang="ru-RU" sz="1200">
                          <a:solidFill>
                            <a:schemeClr val="tx1"/>
                          </a:solidFill>
                          <a:effectLst/>
                          <a:latin typeface="Arial" panose="020B0604020202020204" pitchFamily="34" charset="0"/>
                          <a:cs typeface="Arial" panose="020B0604020202020204" pitchFamily="34" charset="0"/>
                        </a:rPr>
                        <a:t>3.</a:t>
                      </a:r>
                      <a:endParaRPr lang="ru-KZ"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0258" marR="40258" marT="0" marB="0"/>
                </a:tc>
                <a:tc>
                  <a:txBody>
                    <a:bodyPr/>
                    <a:lstStyle/>
                    <a:p>
                      <a:pPr algn="just">
                        <a:lnSpc>
                          <a:spcPct val="115000"/>
                        </a:lnSpc>
                        <a:spcAft>
                          <a:spcPts val="1000"/>
                        </a:spcAft>
                      </a:pPr>
                      <a:r>
                        <a:rPr lang="en-US" sz="1200" b="1" i="0" dirty="0">
                          <a:solidFill>
                            <a:schemeClr val="tx1"/>
                          </a:solidFill>
                          <a:effectLst/>
                          <a:highlight>
                            <a:srgbClr val="FFFF00"/>
                          </a:highlight>
                          <a:latin typeface="Arial" panose="020B0604020202020204" pitchFamily="34" charset="0"/>
                          <a:cs typeface="Arial" panose="020B0604020202020204" pitchFamily="34" charset="0"/>
                        </a:rPr>
                        <a:t>Stimulation of the movement from the "execution control" to "control of decision-making»</a:t>
                      </a:r>
                      <a:endParaRPr lang="ru-KZ" sz="1200" b="1" i="0" dirty="0">
                        <a:solidFill>
                          <a:schemeClr val="tx1"/>
                        </a:solidFill>
                        <a:effectLst/>
                        <a:highlight>
                          <a:srgbClr val="FFFF00"/>
                        </a:highlight>
                        <a:latin typeface="Arial" panose="020B0604020202020204" pitchFamily="34" charset="0"/>
                        <a:ea typeface="Times New Roman" panose="02020603050405020304" pitchFamily="18" charset="0"/>
                        <a:cs typeface="Arial" panose="020B0604020202020204" pitchFamily="34" charset="0"/>
                      </a:endParaRPr>
                    </a:p>
                  </a:txBody>
                  <a:tcPr marL="40258" marR="40258" marT="0" marB="0"/>
                </a:tc>
                <a:tc>
                  <a:txBody>
                    <a:bodyPr/>
                    <a:lstStyle/>
                    <a:p>
                      <a:pPr algn="just">
                        <a:lnSpc>
                          <a:spcPct val="115000"/>
                        </a:lnSpc>
                        <a:spcAft>
                          <a:spcPts val="1000"/>
                        </a:spcAft>
                      </a:pPr>
                      <a:r>
                        <a:rPr lang="en-US" sz="1200" dirty="0">
                          <a:solidFill>
                            <a:schemeClr val="tx1"/>
                          </a:solidFill>
                          <a:effectLst/>
                          <a:latin typeface="Arial" panose="020B0604020202020204" pitchFamily="34" charset="0"/>
                          <a:cs typeface="Arial" panose="020B0604020202020204" pitchFamily="34" charset="0"/>
                        </a:rPr>
                        <a:t>Efforts are concentrated on the examination of the budget by macroeconomic parameters in accordance with the strategic goals of the state and economy development</a:t>
                      </a:r>
                      <a:endParaRPr lang="ru-KZ"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0258" marR="40258" marT="0" marB="0"/>
                </a:tc>
                <a:extLst>
                  <a:ext uri="{0D108BD9-81ED-4DB2-BD59-A6C34878D82A}">
                    <a16:rowId xmlns:a16="http://schemas.microsoft.com/office/drawing/2014/main" val="4242509184"/>
                  </a:ext>
                </a:extLst>
              </a:tr>
              <a:tr h="898518">
                <a:tc>
                  <a:txBody>
                    <a:bodyPr/>
                    <a:lstStyle/>
                    <a:p>
                      <a:pPr algn="just">
                        <a:lnSpc>
                          <a:spcPct val="115000"/>
                        </a:lnSpc>
                        <a:spcAft>
                          <a:spcPts val="1000"/>
                        </a:spcAft>
                      </a:pPr>
                      <a:r>
                        <a:rPr lang="ru-RU" sz="1200">
                          <a:solidFill>
                            <a:schemeClr val="tx1"/>
                          </a:solidFill>
                          <a:effectLst/>
                          <a:latin typeface="Arial" panose="020B0604020202020204" pitchFamily="34" charset="0"/>
                          <a:cs typeface="Arial" panose="020B0604020202020204" pitchFamily="34" charset="0"/>
                        </a:rPr>
                        <a:t>4.</a:t>
                      </a:r>
                      <a:endParaRPr lang="ru-KZ"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0258" marR="40258" marT="0" marB="0"/>
                </a:tc>
                <a:tc>
                  <a:txBody>
                    <a:bodyPr/>
                    <a:lstStyle/>
                    <a:p>
                      <a:pPr algn="just">
                        <a:lnSpc>
                          <a:spcPct val="115000"/>
                        </a:lnSpc>
                        <a:spcAft>
                          <a:spcPts val="1000"/>
                        </a:spcAft>
                      </a:pPr>
                      <a:r>
                        <a:rPr lang="en-US" sz="1200" b="1" i="0" dirty="0">
                          <a:solidFill>
                            <a:schemeClr val="tx1"/>
                          </a:solidFill>
                          <a:effectLst/>
                          <a:highlight>
                            <a:srgbClr val="FFFF00"/>
                          </a:highlight>
                          <a:latin typeface="Arial" panose="020B0604020202020204" pitchFamily="34" charset="0"/>
                          <a:cs typeface="Arial" panose="020B0604020202020204" pitchFamily="34" charset="0"/>
                        </a:rPr>
                        <a:t>Increasing the level of consistency of control functions</a:t>
                      </a:r>
                      <a:endParaRPr lang="ru-KZ" sz="1200" b="1" i="0" dirty="0">
                        <a:solidFill>
                          <a:schemeClr val="tx1"/>
                        </a:solidFill>
                        <a:effectLst/>
                        <a:highlight>
                          <a:srgbClr val="FFFF00"/>
                        </a:highlight>
                        <a:latin typeface="Arial" panose="020B0604020202020204" pitchFamily="34" charset="0"/>
                        <a:ea typeface="Times New Roman" panose="02020603050405020304" pitchFamily="18" charset="0"/>
                        <a:cs typeface="Arial" panose="020B0604020202020204" pitchFamily="34" charset="0"/>
                      </a:endParaRPr>
                    </a:p>
                  </a:txBody>
                  <a:tcPr marL="40258" marR="40258" marT="0" marB="0"/>
                </a:tc>
                <a:tc>
                  <a:txBody>
                    <a:bodyPr/>
                    <a:lstStyle/>
                    <a:p>
                      <a:pPr algn="just">
                        <a:lnSpc>
                          <a:spcPct val="115000"/>
                        </a:lnSpc>
                        <a:spcAft>
                          <a:spcPts val="1000"/>
                        </a:spcAft>
                      </a:pPr>
                      <a:r>
                        <a:rPr lang="en-US" sz="1200" dirty="0">
                          <a:solidFill>
                            <a:schemeClr val="tx1"/>
                          </a:solidFill>
                          <a:effectLst/>
                          <a:latin typeface="Arial" panose="020B0604020202020204" pitchFamily="34" charset="0"/>
                          <a:cs typeface="Arial" panose="020B0604020202020204" pitchFamily="34" charset="0"/>
                        </a:rPr>
                        <a:t>A real symbiosis of control functions is being formed and the activation of monitoring of budget execution, especially in terms of performance parameters</a:t>
                      </a:r>
                      <a:endParaRPr lang="ru-KZ"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0258" marR="40258" marT="0" marB="0"/>
                </a:tc>
                <a:extLst>
                  <a:ext uri="{0D108BD9-81ED-4DB2-BD59-A6C34878D82A}">
                    <a16:rowId xmlns:a16="http://schemas.microsoft.com/office/drawing/2014/main" val="2646837667"/>
                  </a:ext>
                </a:extLst>
              </a:tr>
              <a:tr h="595813">
                <a:tc>
                  <a:txBody>
                    <a:bodyPr/>
                    <a:lstStyle/>
                    <a:p>
                      <a:pPr algn="just">
                        <a:lnSpc>
                          <a:spcPct val="115000"/>
                        </a:lnSpc>
                        <a:spcAft>
                          <a:spcPts val="1000"/>
                        </a:spcAft>
                      </a:pPr>
                      <a:r>
                        <a:rPr lang="ru-RU" sz="1200">
                          <a:solidFill>
                            <a:schemeClr val="tx1"/>
                          </a:solidFill>
                          <a:effectLst/>
                          <a:latin typeface="Arial" panose="020B0604020202020204" pitchFamily="34" charset="0"/>
                          <a:cs typeface="Arial" panose="020B0604020202020204" pitchFamily="34" charset="0"/>
                        </a:rPr>
                        <a:t>5.</a:t>
                      </a:r>
                      <a:endParaRPr lang="ru-KZ"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0258" marR="40258" marT="0" marB="0"/>
                </a:tc>
                <a:tc>
                  <a:txBody>
                    <a:bodyPr/>
                    <a:lstStyle/>
                    <a:p>
                      <a:pPr algn="just">
                        <a:lnSpc>
                          <a:spcPct val="115000"/>
                        </a:lnSpc>
                        <a:spcAft>
                          <a:spcPts val="1000"/>
                        </a:spcAft>
                      </a:pPr>
                      <a:r>
                        <a:rPr lang="en-US" sz="1200" b="1" i="0" dirty="0">
                          <a:solidFill>
                            <a:schemeClr val="tx1"/>
                          </a:solidFill>
                          <a:effectLst/>
                          <a:highlight>
                            <a:srgbClr val="FFFF00"/>
                          </a:highlight>
                          <a:latin typeface="Arial" panose="020B0604020202020204" pitchFamily="34" charset="0"/>
                          <a:cs typeface="Arial" panose="020B0604020202020204" pitchFamily="34" charset="0"/>
                        </a:rPr>
                        <a:t>Increasing the level of responsibility of objects of control over the use of financial resources and property</a:t>
                      </a:r>
                      <a:endParaRPr lang="ru-KZ" sz="1200" b="1" i="0" dirty="0">
                        <a:solidFill>
                          <a:schemeClr val="tx1"/>
                        </a:solidFill>
                        <a:effectLst/>
                        <a:highlight>
                          <a:srgbClr val="FFFF00"/>
                        </a:highlight>
                        <a:latin typeface="Arial" panose="020B0604020202020204" pitchFamily="34" charset="0"/>
                        <a:ea typeface="Times New Roman" panose="02020603050405020304" pitchFamily="18" charset="0"/>
                        <a:cs typeface="Arial" panose="020B0604020202020204" pitchFamily="34" charset="0"/>
                      </a:endParaRPr>
                    </a:p>
                  </a:txBody>
                  <a:tcPr marL="40258" marR="40258" marT="0" marB="0"/>
                </a:tc>
                <a:tc>
                  <a:txBody>
                    <a:bodyPr/>
                    <a:lstStyle/>
                    <a:p>
                      <a:pPr algn="just">
                        <a:lnSpc>
                          <a:spcPct val="115000"/>
                        </a:lnSpc>
                        <a:spcAft>
                          <a:spcPts val="1000"/>
                        </a:spcAft>
                      </a:pPr>
                      <a:r>
                        <a:rPr lang="en-US" sz="1200" dirty="0">
                          <a:solidFill>
                            <a:schemeClr val="tx1"/>
                          </a:solidFill>
                          <a:effectLst/>
                          <a:latin typeface="Arial" panose="020B0604020202020204" pitchFamily="34" charset="0"/>
                          <a:cs typeface="Arial" panose="020B0604020202020204" pitchFamily="34" charset="0"/>
                        </a:rPr>
                        <a:t>Responsibility takes on real shape, cause-and-effect relationships of violations are revealed</a:t>
                      </a:r>
                      <a:endParaRPr lang="ru-KZ"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0258" marR="40258" marT="0" marB="0"/>
                </a:tc>
                <a:extLst>
                  <a:ext uri="{0D108BD9-81ED-4DB2-BD59-A6C34878D82A}">
                    <a16:rowId xmlns:a16="http://schemas.microsoft.com/office/drawing/2014/main" val="2437459202"/>
                  </a:ext>
                </a:extLst>
              </a:tr>
              <a:tr h="1049870">
                <a:tc>
                  <a:txBody>
                    <a:bodyPr/>
                    <a:lstStyle/>
                    <a:p>
                      <a:pPr algn="just">
                        <a:lnSpc>
                          <a:spcPct val="115000"/>
                        </a:lnSpc>
                        <a:spcAft>
                          <a:spcPts val="1000"/>
                        </a:spcAft>
                      </a:pPr>
                      <a:r>
                        <a:rPr lang="ru-RU" sz="1200">
                          <a:solidFill>
                            <a:schemeClr val="tx1"/>
                          </a:solidFill>
                          <a:effectLst/>
                          <a:latin typeface="Arial" panose="020B0604020202020204" pitchFamily="34" charset="0"/>
                          <a:cs typeface="Arial" panose="020B0604020202020204" pitchFamily="34" charset="0"/>
                        </a:rPr>
                        <a:t>6.</a:t>
                      </a:r>
                      <a:endParaRPr lang="ru-KZ"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0258" marR="40258" marT="0" marB="0"/>
                </a:tc>
                <a:tc>
                  <a:txBody>
                    <a:bodyPr/>
                    <a:lstStyle/>
                    <a:p>
                      <a:pPr algn="just">
                        <a:lnSpc>
                          <a:spcPct val="115000"/>
                        </a:lnSpc>
                        <a:spcAft>
                          <a:spcPts val="1000"/>
                        </a:spcAft>
                      </a:pPr>
                      <a:r>
                        <a:rPr lang="en-US" sz="1200" b="1" i="0" dirty="0">
                          <a:solidFill>
                            <a:schemeClr val="tx1"/>
                          </a:solidFill>
                          <a:effectLst/>
                          <a:highlight>
                            <a:srgbClr val="FFFF00"/>
                          </a:highlight>
                          <a:latin typeface="Arial" panose="020B0604020202020204" pitchFamily="34" charset="0"/>
                          <a:cs typeface="Arial" panose="020B0604020202020204" pitchFamily="34" charset="0"/>
                        </a:rPr>
                        <a:t>Factor in the transition to "results-based budgeting" or "program-based budgeting" using indicative planning methods</a:t>
                      </a:r>
                      <a:endParaRPr lang="ru-KZ" sz="1200" b="1" i="0" dirty="0">
                        <a:solidFill>
                          <a:schemeClr val="tx1"/>
                        </a:solidFill>
                        <a:effectLst/>
                        <a:highlight>
                          <a:srgbClr val="FFFF00"/>
                        </a:highlight>
                        <a:latin typeface="Arial" panose="020B0604020202020204" pitchFamily="34" charset="0"/>
                        <a:ea typeface="Times New Roman" panose="02020603050405020304" pitchFamily="18" charset="0"/>
                        <a:cs typeface="Arial" panose="020B0604020202020204" pitchFamily="34" charset="0"/>
                      </a:endParaRPr>
                    </a:p>
                  </a:txBody>
                  <a:tcPr marL="40258" marR="40258" marT="0" marB="0"/>
                </a:tc>
                <a:tc>
                  <a:txBody>
                    <a:bodyPr/>
                    <a:lstStyle/>
                    <a:p>
                      <a:pPr algn="just">
                        <a:lnSpc>
                          <a:spcPct val="115000"/>
                        </a:lnSpc>
                        <a:spcAft>
                          <a:spcPts val="1000"/>
                        </a:spcAft>
                      </a:pPr>
                      <a:r>
                        <a:rPr lang="en-US" sz="1200" dirty="0">
                          <a:solidFill>
                            <a:schemeClr val="tx1"/>
                          </a:solidFill>
                          <a:effectLst/>
                          <a:latin typeface="Arial" panose="020B0604020202020204" pitchFamily="34" charset="0"/>
                          <a:cs typeface="Arial" panose="020B0604020202020204" pitchFamily="34" charset="0"/>
                        </a:rPr>
                        <a:t>A new system of budget planning is being formed, the "cost-benefit" scheme becomes decisive in the aspect of assessing the efficiency and economy of resource use</a:t>
                      </a:r>
                      <a:endParaRPr lang="ru-KZ"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0258" marR="40258" marT="0" marB="0"/>
                </a:tc>
                <a:extLst>
                  <a:ext uri="{0D108BD9-81ED-4DB2-BD59-A6C34878D82A}">
                    <a16:rowId xmlns:a16="http://schemas.microsoft.com/office/drawing/2014/main" val="2548603253"/>
                  </a:ext>
                </a:extLst>
              </a:tr>
            </a:tbl>
          </a:graphicData>
        </a:graphic>
      </p:graphicFrame>
    </p:spTree>
    <p:extLst>
      <p:ext uri="{BB962C8B-B14F-4D97-AF65-F5344CB8AC3E}">
        <p14:creationId xmlns:p14="http://schemas.microsoft.com/office/powerpoint/2010/main" val="34964427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E66A17B-9AF0-42B1-B9CE-0D232F5ECE2E}"/>
              </a:ext>
            </a:extLst>
          </p:cNvPr>
          <p:cNvSpPr>
            <a:spLocks noGrp="1"/>
          </p:cNvSpPr>
          <p:nvPr>
            <p:ph type="title"/>
          </p:nvPr>
        </p:nvSpPr>
        <p:spPr/>
        <p:txBody>
          <a:bodyPr/>
          <a:lstStyle/>
          <a:p>
            <a:r>
              <a:rPr lang="en-US" dirty="0">
                <a:solidFill>
                  <a:schemeClr val="tx1"/>
                </a:solidFill>
              </a:rPr>
              <a:t>The objectives of the performance audit are:</a:t>
            </a:r>
            <a:endParaRPr lang="ru-KZ" dirty="0">
              <a:solidFill>
                <a:schemeClr val="tx1"/>
              </a:solidFill>
            </a:endParaRPr>
          </a:p>
        </p:txBody>
      </p:sp>
      <p:sp>
        <p:nvSpPr>
          <p:cNvPr id="3" name="Объект 2">
            <a:extLst>
              <a:ext uri="{FF2B5EF4-FFF2-40B4-BE49-F238E27FC236}">
                <a16:creationId xmlns:a16="http://schemas.microsoft.com/office/drawing/2014/main" id="{2B9691B1-797D-4670-A595-678DCB43EE4A}"/>
              </a:ext>
            </a:extLst>
          </p:cNvPr>
          <p:cNvSpPr>
            <a:spLocks noGrp="1"/>
          </p:cNvSpPr>
          <p:nvPr>
            <p:ph idx="1"/>
          </p:nvPr>
        </p:nvSpPr>
        <p:spPr/>
        <p:txBody>
          <a:bodyPr>
            <a:noAutofit/>
          </a:bodyPr>
          <a:lstStyle/>
          <a:p>
            <a:pPr algn="just">
              <a:lnSpc>
                <a:spcPct val="115000"/>
              </a:lnSpc>
              <a:spcAft>
                <a:spcPts val="1000"/>
              </a:spcAft>
              <a:tabLst>
                <a:tab pos="630555" algn="l"/>
              </a:tabLst>
            </a:pPr>
            <a:r>
              <a:rPr lang="en-US" sz="1600" dirty="0">
                <a:solidFill>
                  <a:schemeClr val="tx1"/>
                </a:solidFill>
                <a:effectLst/>
                <a:latin typeface="Arial Narrow" panose="020B0606020202030204" pitchFamily="34" charset="0"/>
                <a:ea typeface="Times New Roman" panose="02020603050405020304" pitchFamily="18" charset="0"/>
                <a:cs typeface="Times New Roman" panose="02020603050405020304" pitchFamily="18" charset="0"/>
              </a:rPr>
              <a:t>1) collection of sufficient and reliable audit evidence regarding the efficiency, economy, productivity and efficiency of the management of national resources and (or) the activities of the object of governmental audit;</a:t>
            </a:r>
          </a:p>
          <a:p>
            <a:pPr algn="just">
              <a:lnSpc>
                <a:spcPct val="115000"/>
              </a:lnSpc>
              <a:spcAft>
                <a:spcPts val="1000"/>
              </a:spcAft>
              <a:tabLst>
                <a:tab pos="630555" algn="l"/>
              </a:tabLst>
            </a:pPr>
            <a:r>
              <a:rPr lang="en-US" sz="1600" dirty="0">
                <a:solidFill>
                  <a:schemeClr val="tx1"/>
                </a:solidFill>
                <a:effectLst/>
                <a:latin typeface="Arial Narrow" panose="020B0606020202030204" pitchFamily="34" charset="0"/>
                <a:ea typeface="Times New Roman" panose="02020603050405020304" pitchFamily="18" charset="0"/>
                <a:cs typeface="Times New Roman" panose="02020603050405020304" pitchFamily="18" charset="0"/>
              </a:rPr>
              <a:t>2) formation of an independent, objective and competent opinion on the efficiency, economy, productivity and efficiency of the management of national resources and (or) the activities of the object of governmental audit;</a:t>
            </a:r>
          </a:p>
          <a:p>
            <a:pPr algn="just">
              <a:lnSpc>
                <a:spcPct val="115000"/>
              </a:lnSpc>
              <a:spcAft>
                <a:spcPts val="1000"/>
              </a:spcAft>
              <a:tabLst>
                <a:tab pos="630555" algn="l"/>
              </a:tabLst>
            </a:pPr>
            <a:r>
              <a:rPr lang="en-US" sz="1600" dirty="0">
                <a:solidFill>
                  <a:schemeClr val="tx1"/>
                </a:solidFill>
                <a:effectLst/>
                <a:latin typeface="Arial Narrow" panose="020B0606020202030204" pitchFamily="34" charset="0"/>
                <a:ea typeface="Times New Roman" panose="02020603050405020304" pitchFamily="18" charset="0"/>
                <a:cs typeface="Times New Roman" panose="02020603050405020304" pitchFamily="18" charset="0"/>
              </a:rPr>
              <a:t>3) if necessary, develop recommendations to eliminate the identified deficiencies and violations and prevent them in the future, as well as to improve and increase the efficiency of the management of national resources and (or) the activities of the object of governmental audit;</a:t>
            </a:r>
          </a:p>
          <a:p>
            <a:pPr algn="just">
              <a:lnSpc>
                <a:spcPct val="115000"/>
              </a:lnSpc>
              <a:spcAft>
                <a:spcPts val="1000"/>
              </a:spcAft>
              <a:tabLst>
                <a:tab pos="630555" algn="l"/>
              </a:tabLst>
            </a:pPr>
            <a:r>
              <a:rPr lang="en-US" sz="1600" dirty="0">
                <a:solidFill>
                  <a:schemeClr val="tx1"/>
                </a:solidFill>
                <a:effectLst/>
                <a:latin typeface="Arial Narrow" panose="020B0606020202030204" pitchFamily="34" charset="0"/>
                <a:ea typeface="Times New Roman" panose="02020603050405020304" pitchFamily="18" charset="0"/>
                <a:cs typeface="Times New Roman" panose="02020603050405020304" pitchFamily="18" charset="0"/>
              </a:rPr>
              <a:t>4) preparation, proper execution and submission of the Audit Report;</a:t>
            </a:r>
          </a:p>
          <a:p>
            <a:pPr algn="just">
              <a:lnSpc>
                <a:spcPct val="115000"/>
              </a:lnSpc>
              <a:spcAft>
                <a:spcPts val="1000"/>
              </a:spcAft>
              <a:tabLst>
                <a:tab pos="630555" algn="l"/>
              </a:tabLst>
            </a:pPr>
            <a:r>
              <a:rPr lang="en-US" sz="1600" dirty="0">
                <a:solidFill>
                  <a:schemeClr val="tx1"/>
                </a:solidFill>
                <a:effectLst/>
                <a:latin typeface="Arial Narrow" panose="020B0606020202030204" pitchFamily="34" charset="0"/>
                <a:ea typeface="Times New Roman" panose="02020603050405020304" pitchFamily="18" charset="0"/>
                <a:cs typeface="Times New Roman" panose="02020603050405020304" pitchFamily="18" charset="0"/>
              </a:rPr>
              <a:t>5) implementation of the results of the performance audit through post-audit activities.</a:t>
            </a:r>
            <a:endParaRPr lang="ru-KZ" sz="1600" dirty="0">
              <a:solidFill>
                <a:schemeClr val="tx1"/>
              </a:solidFill>
              <a:effectLst/>
              <a:latin typeface="Arial Narrow" panose="020B0606020202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932955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2508F2C-AB18-424E-801B-4108EE1363CC}"/>
              </a:ext>
            </a:extLst>
          </p:cNvPr>
          <p:cNvSpPr>
            <a:spLocks noGrp="1"/>
          </p:cNvSpPr>
          <p:nvPr>
            <p:ph type="title"/>
          </p:nvPr>
        </p:nvSpPr>
        <p:spPr>
          <a:xfrm>
            <a:off x="252918" y="1123837"/>
            <a:ext cx="3272601" cy="4601183"/>
          </a:xfrm>
        </p:spPr>
        <p:txBody>
          <a:bodyPr/>
          <a:lstStyle/>
          <a:p>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Advantages </a:t>
            </a:r>
            <a:r>
              <a:rPr lang="en-US" sz="3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of performance audit</a:t>
            </a:r>
            <a:endParaRPr lang="ru-KZ" dirty="0"/>
          </a:p>
        </p:txBody>
      </p:sp>
      <p:sp>
        <p:nvSpPr>
          <p:cNvPr id="3" name="Объект 2">
            <a:extLst>
              <a:ext uri="{FF2B5EF4-FFF2-40B4-BE49-F238E27FC236}">
                <a16:creationId xmlns:a16="http://schemas.microsoft.com/office/drawing/2014/main" id="{398DA794-5804-47D5-B0E0-7FB80835A2AE}"/>
              </a:ext>
            </a:extLst>
          </p:cNvPr>
          <p:cNvSpPr>
            <a:spLocks noGrp="1"/>
          </p:cNvSpPr>
          <p:nvPr>
            <p:ph idx="1"/>
          </p:nvPr>
        </p:nvSpPr>
        <p:spPr>
          <a:xfrm>
            <a:off x="3667760" y="864108"/>
            <a:ext cx="7516708" cy="5374132"/>
          </a:xfrm>
        </p:spPr>
        <p:txBody>
          <a:bodyPr>
            <a:noAutofit/>
          </a:bodyPr>
          <a:lstStyle/>
          <a:p>
            <a:pPr algn="just">
              <a:lnSpc>
                <a:spcPct val="100000"/>
              </a:lnSpc>
              <a:spcBef>
                <a:spcPts val="0"/>
              </a:spcBef>
            </a:pPr>
            <a:r>
              <a:rPr lang="en-US"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As the analysis shows, performance audit in comparison with financial audit is characterized by deep analysis and result orientation.</a:t>
            </a:r>
            <a:endParaRPr lang="ru-RU"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00000"/>
              </a:lnSpc>
              <a:spcBef>
                <a:spcPts val="0"/>
              </a:spcBef>
              <a:buNone/>
            </a:pPr>
            <a:endParaRPr lang="ru-RU"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0000"/>
              </a:lnSpc>
              <a:spcBef>
                <a:spcPts val="0"/>
              </a:spcBef>
            </a:pP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advantages of an efficiency audit include</a:t>
            </a:r>
            <a:r>
              <a:rPr lang="en-US"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0000"/>
              </a:lnSpc>
              <a:spcBef>
                <a:spcPts val="0"/>
              </a:spcBef>
            </a:pPr>
            <a:r>
              <a:rPr lang="en-US"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expanding the boundaries of financial control beyond formal estimates of resource allocation to improving the economic objects that develop them;</a:t>
            </a:r>
            <a:endParaRPr lang="ru-RU"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0000"/>
              </a:lnSpc>
              <a:spcBef>
                <a:spcPts val="0"/>
              </a:spcBef>
            </a:pPr>
            <a:r>
              <a:rPr lang="en-US"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comprehensive analysis of the reasons for inefficient use of budget funds in the context of their recipients;</a:t>
            </a:r>
            <a:endParaRPr lang="ru-RU"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0000"/>
              </a:lnSpc>
              <a:spcBef>
                <a:spcPts val="0"/>
              </a:spcBef>
            </a:pPr>
            <a:r>
              <a:rPr lang="en-US"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creating conditions for fighting corruption in government bodies by providing information on the use of budget funds;</a:t>
            </a:r>
            <a:endParaRPr lang="ru-RU"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0000"/>
              </a:lnSpc>
              <a:spcBef>
                <a:spcPts val="0"/>
              </a:spcBef>
            </a:pPr>
            <a:r>
              <a:rPr lang="en-US"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providing legislative authorities with an opportunity to assess the effectiveness of decision - making in regulating the budget process;</a:t>
            </a:r>
            <a:endParaRPr lang="ru-RU"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0000"/>
              </a:lnSpc>
              <a:spcBef>
                <a:spcPts val="0"/>
              </a:spcBef>
            </a:pPr>
            <a:r>
              <a:rPr lang="en-US"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providing Executive authorities with information and recommendations to improve the efficiency of resource use;</a:t>
            </a:r>
            <a:endParaRPr lang="ru-RU"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0000"/>
              </a:lnSpc>
              <a:spcBef>
                <a:spcPts val="0"/>
              </a:spcBef>
            </a:pPr>
            <a:r>
              <a:rPr lang="en-US"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impact on the development of strategic financial policy decisions</a:t>
            </a:r>
            <a:endParaRPr lang="ru-KZ" dirty="0"/>
          </a:p>
        </p:txBody>
      </p:sp>
    </p:spTree>
    <p:extLst>
      <p:ext uri="{BB962C8B-B14F-4D97-AF65-F5344CB8AC3E}">
        <p14:creationId xmlns:p14="http://schemas.microsoft.com/office/powerpoint/2010/main" val="36418623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10F8CF8-494B-4D42-A157-EB4393A8F273}"/>
              </a:ext>
            </a:extLst>
          </p:cNvPr>
          <p:cNvSpPr>
            <a:spLocks noGrp="1"/>
          </p:cNvSpPr>
          <p:nvPr>
            <p:ph type="title"/>
          </p:nvPr>
        </p:nvSpPr>
        <p:spPr/>
        <p:txBody>
          <a:bodyPr/>
          <a:lstStyle/>
          <a:p>
            <a:endParaRPr lang="ru-KZ" dirty="0"/>
          </a:p>
        </p:txBody>
      </p:sp>
      <p:graphicFrame>
        <p:nvGraphicFramePr>
          <p:cNvPr id="4" name="Объект 3">
            <a:extLst>
              <a:ext uri="{FF2B5EF4-FFF2-40B4-BE49-F238E27FC236}">
                <a16:creationId xmlns:a16="http://schemas.microsoft.com/office/drawing/2014/main" id="{4DBD4AB2-619B-4EEF-B191-6A95320A46E9}"/>
              </a:ext>
            </a:extLst>
          </p:cNvPr>
          <p:cNvGraphicFramePr>
            <a:graphicFrameLocks noGrp="1"/>
          </p:cNvGraphicFramePr>
          <p:nvPr>
            <p:ph idx="1"/>
            <p:extLst>
              <p:ext uri="{D42A27DB-BD31-4B8C-83A1-F6EECF244321}">
                <p14:modId xmlns:p14="http://schemas.microsoft.com/office/powerpoint/2010/main" val="3168607056"/>
              </p:ext>
            </p:extLst>
          </p:nvPr>
        </p:nvGraphicFramePr>
        <p:xfrm>
          <a:off x="3423920" y="812800"/>
          <a:ext cx="8016240" cy="5252720"/>
        </p:xfrm>
        <a:graphic>
          <a:graphicData uri="http://schemas.openxmlformats.org/drawingml/2006/table">
            <a:tbl>
              <a:tblPr>
                <a:tableStyleId>{5C22544A-7EE6-4342-B048-85BDC9FD1C3A}</a:tableStyleId>
              </a:tblPr>
              <a:tblGrid>
                <a:gridCol w="2358585">
                  <a:extLst>
                    <a:ext uri="{9D8B030D-6E8A-4147-A177-3AD203B41FA5}">
                      <a16:colId xmlns:a16="http://schemas.microsoft.com/office/drawing/2014/main" val="1741536288"/>
                    </a:ext>
                  </a:extLst>
                </a:gridCol>
                <a:gridCol w="2725731">
                  <a:extLst>
                    <a:ext uri="{9D8B030D-6E8A-4147-A177-3AD203B41FA5}">
                      <a16:colId xmlns:a16="http://schemas.microsoft.com/office/drawing/2014/main" val="1525883284"/>
                    </a:ext>
                  </a:extLst>
                </a:gridCol>
                <a:gridCol w="2931924">
                  <a:extLst>
                    <a:ext uri="{9D8B030D-6E8A-4147-A177-3AD203B41FA5}">
                      <a16:colId xmlns:a16="http://schemas.microsoft.com/office/drawing/2014/main" val="3058454703"/>
                    </a:ext>
                  </a:extLst>
                </a:gridCol>
              </a:tblGrid>
              <a:tr h="539897">
                <a:tc>
                  <a:txBody>
                    <a:bodyPr/>
                    <a:lstStyle/>
                    <a:p>
                      <a:pPr marL="60960" marR="220980" indent="60960" algn="just">
                        <a:lnSpc>
                          <a:spcPct val="100000"/>
                        </a:lnSpc>
                        <a:spcAft>
                          <a:spcPts val="0"/>
                        </a:spcAft>
                        <a:tabLst>
                          <a:tab pos="781050" algn="l"/>
                        </a:tabLst>
                      </a:pPr>
                      <a:r>
                        <a:rPr lang="en-US" sz="1800" b="1" dirty="0">
                          <a:effectLst/>
                          <a:latin typeface="Arial" panose="020B0604020202020204" pitchFamily="34" charset="0"/>
                          <a:cs typeface="Arial" panose="020B0604020202020204" pitchFamily="34" charset="0"/>
                        </a:rPr>
                        <a:t>Indicators</a:t>
                      </a:r>
                      <a:endParaRPr lang="ru-KZ" sz="1800" b="1"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tc>
                <a:tc>
                  <a:txBody>
                    <a:bodyPr/>
                    <a:lstStyle/>
                    <a:p>
                      <a:pPr marL="60960" marR="220980" indent="60960" algn="just">
                        <a:lnSpc>
                          <a:spcPct val="100000"/>
                        </a:lnSpc>
                        <a:spcAft>
                          <a:spcPts val="0"/>
                        </a:spcAft>
                        <a:tabLst>
                          <a:tab pos="781050" algn="l"/>
                        </a:tabLst>
                      </a:pPr>
                      <a:r>
                        <a:rPr lang="en-US" sz="1800" b="1" dirty="0">
                          <a:effectLst/>
                          <a:latin typeface="Arial" panose="020B0604020202020204" pitchFamily="34" charset="0"/>
                          <a:cs typeface="Arial" panose="020B0604020202020204" pitchFamily="34" charset="0"/>
                        </a:rPr>
                        <a:t>Financial audit</a:t>
                      </a:r>
                      <a:endParaRPr lang="ru-KZ" sz="1800" b="1"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tc>
                <a:tc>
                  <a:txBody>
                    <a:bodyPr/>
                    <a:lstStyle/>
                    <a:p>
                      <a:pPr marL="60960" marR="220980" indent="60960" algn="just">
                        <a:lnSpc>
                          <a:spcPct val="100000"/>
                        </a:lnSpc>
                        <a:spcAft>
                          <a:spcPts val="0"/>
                        </a:spcAft>
                        <a:tabLst>
                          <a:tab pos="781050" algn="l"/>
                        </a:tabLst>
                      </a:pPr>
                      <a:r>
                        <a:rPr lang="en-US" sz="1800" b="1" dirty="0">
                          <a:effectLst/>
                          <a:latin typeface="Arial" panose="020B0604020202020204" pitchFamily="34" charset="0"/>
                          <a:cs typeface="Arial" panose="020B0604020202020204" pitchFamily="34" charset="0"/>
                        </a:rPr>
                        <a:t>Performance audit</a:t>
                      </a:r>
                      <a:endParaRPr lang="ru-KZ" sz="1800" b="1"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tc>
                <a:extLst>
                  <a:ext uri="{0D108BD9-81ED-4DB2-BD59-A6C34878D82A}">
                    <a16:rowId xmlns:a16="http://schemas.microsoft.com/office/drawing/2014/main" val="2253895820"/>
                  </a:ext>
                </a:extLst>
              </a:tr>
              <a:tr h="968346">
                <a:tc>
                  <a:txBody>
                    <a:bodyPr/>
                    <a:lstStyle/>
                    <a:p>
                      <a:pPr marL="60960" marR="220980" indent="60960" algn="just">
                        <a:lnSpc>
                          <a:spcPct val="100000"/>
                        </a:lnSpc>
                        <a:spcAft>
                          <a:spcPts val="0"/>
                        </a:spcAft>
                        <a:tabLst>
                          <a:tab pos="781050" algn="l"/>
                        </a:tabLst>
                      </a:pPr>
                      <a:r>
                        <a:rPr lang="en-US" sz="1400" dirty="0">
                          <a:effectLst/>
                          <a:latin typeface="Arial" panose="020B0604020202020204" pitchFamily="34" charset="0"/>
                          <a:cs typeface="Arial" panose="020B0604020202020204" pitchFamily="34" charset="0"/>
                        </a:rPr>
                        <a:t>Control system</a:t>
                      </a:r>
                      <a:endParaRPr lang="ru-KZ" sz="14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tc>
                <a:tc>
                  <a:txBody>
                    <a:bodyPr/>
                    <a:lstStyle/>
                    <a:p>
                      <a:pPr marL="60960" marR="220980" indent="60960" algn="just">
                        <a:lnSpc>
                          <a:spcPct val="100000"/>
                        </a:lnSpc>
                        <a:spcAft>
                          <a:spcPts val="0"/>
                        </a:spcAft>
                        <a:tabLst>
                          <a:tab pos="781050" algn="l"/>
                        </a:tabLst>
                      </a:pPr>
                      <a:r>
                        <a:rPr lang="en-US" sz="1400" dirty="0">
                          <a:effectLst/>
                          <a:latin typeface="Arial" panose="020B0604020202020204" pitchFamily="34" charset="0"/>
                          <a:cs typeface="Arial" panose="020B0604020202020204" pitchFamily="34" charset="0"/>
                        </a:rPr>
                        <a:t>External control dominates over the activities of ministries</a:t>
                      </a:r>
                      <a:endParaRPr lang="ru-KZ" sz="14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tc>
                <a:tc>
                  <a:txBody>
                    <a:bodyPr/>
                    <a:lstStyle/>
                    <a:p>
                      <a:pPr marL="60960" marR="220980" indent="60960" algn="just">
                        <a:lnSpc>
                          <a:spcPct val="100000"/>
                        </a:lnSpc>
                        <a:spcAft>
                          <a:spcPts val="0"/>
                        </a:spcAft>
                        <a:tabLst>
                          <a:tab pos="781050" algn="l"/>
                        </a:tabLst>
                      </a:pPr>
                      <a:r>
                        <a:rPr lang="en-US" sz="1400" dirty="0">
                          <a:effectLst/>
                          <a:latin typeface="Arial" panose="020B0604020202020204" pitchFamily="34" charset="0"/>
                          <a:cs typeface="Arial" panose="020B0604020202020204" pitchFamily="34" charset="0"/>
                        </a:rPr>
                        <a:t>Internal control dominates over the activities of ministries </a:t>
                      </a:r>
                      <a:endParaRPr lang="ru-KZ" sz="14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tc>
                <a:extLst>
                  <a:ext uri="{0D108BD9-81ED-4DB2-BD59-A6C34878D82A}">
                    <a16:rowId xmlns:a16="http://schemas.microsoft.com/office/drawing/2014/main" val="3133925643"/>
                  </a:ext>
                </a:extLst>
              </a:tr>
              <a:tr h="804179">
                <a:tc>
                  <a:txBody>
                    <a:bodyPr/>
                    <a:lstStyle/>
                    <a:p>
                      <a:pPr marL="60960" marR="220980" indent="60960" algn="just">
                        <a:lnSpc>
                          <a:spcPct val="100000"/>
                        </a:lnSpc>
                        <a:spcAft>
                          <a:spcPts val="0"/>
                        </a:spcAft>
                        <a:tabLst>
                          <a:tab pos="781050" algn="l"/>
                        </a:tabLst>
                      </a:pPr>
                      <a:r>
                        <a:rPr lang="en-US" sz="1400" dirty="0">
                          <a:effectLst/>
                          <a:latin typeface="Arial" panose="020B0604020202020204" pitchFamily="34" charset="0"/>
                          <a:cs typeface="Arial" panose="020B0604020202020204" pitchFamily="34" charset="0"/>
                        </a:rPr>
                        <a:t>Purpose of control</a:t>
                      </a:r>
                      <a:endParaRPr lang="ru-KZ" sz="14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tc>
                <a:tc>
                  <a:txBody>
                    <a:bodyPr/>
                    <a:lstStyle/>
                    <a:p>
                      <a:pPr marL="60960" marR="220980" indent="60960" algn="just">
                        <a:lnSpc>
                          <a:spcPct val="100000"/>
                        </a:lnSpc>
                        <a:spcAft>
                          <a:spcPts val="0"/>
                        </a:spcAft>
                        <a:tabLst>
                          <a:tab pos="781050" algn="l"/>
                        </a:tabLst>
                      </a:pPr>
                      <a:r>
                        <a:rPr lang="en-US" sz="1400" dirty="0">
                          <a:effectLst/>
                          <a:latin typeface="Arial" panose="020B0604020202020204" pitchFamily="34" charset="0"/>
                          <a:cs typeface="Arial" panose="020B0604020202020204" pitchFamily="34" charset="0"/>
                        </a:rPr>
                        <a:t>Targeted (by type of expenditure) use of budget funds</a:t>
                      </a:r>
                      <a:endParaRPr lang="ru-KZ" sz="14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tc>
                <a:tc>
                  <a:txBody>
                    <a:bodyPr/>
                    <a:lstStyle/>
                    <a:p>
                      <a:pPr marL="60960" marR="220980" indent="60960" algn="just">
                        <a:lnSpc>
                          <a:spcPct val="100000"/>
                        </a:lnSpc>
                        <a:spcAft>
                          <a:spcPts val="0"/>
                        </a:spcAft>
                        <a:tabLst>
                          <a:tab pos="781050" algn="l"/>
                        </a:tabLst>
                      </a:pPr>
                      <a:r>
                        <a:rPr lang="en-US" sz="1400" dirty="0">
                          <a:effectLst/>
                          <a:latin typeface="Arial" panose="020B0604020202020204" pitchFamily="34" charset="0"/>
                          <a:cs typeface="Arial" panose="020B0604020202020204" pitchFamily="34" charset="0"/>
                        </a:rPr>
                        <a:t>The achievement of planned results, the accuracy of their measurements</a:t>
                      </a:r>
                      <a:endParaRPr lang="ru-KZ" sz="14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tc>
                <a:extLst>
                  <a:ext uri="{0D108BD9-81ED-4DB2-BD59-A6C34878D82A}">
                    <a16:rowId xmlns:a16="http://schemas.microsoft.com/office/drawing/2014/main" val="1071144828"/>
                  </a:ext>
                </a:extLst>
              </a:tr>
              <a:tr h="1482619">
                <a:tc>
                  <a:txBody>
                    <a:bodyPr/>
                    <a:lstStyle/>
                    <a:p>
                      <a:pPr marL="60960" marR="220980" indent="60960" algn="just">
                        <a:lnSpc>
                          <a:spcPct val="100000"/>
                        </a:lnSpc>
                        <a:spcAft>
                          <a:spcPts val="0"/>
                        </a:spcAft>
                        <a:tabLst>
                          <a:tab pos="781050" algn="l"/>
                        </a:tabLst>
                      </a:pPr>
                      <a:r>
                        <a:rPr lang="en-US" sz="1400" dirty="0">
                          <a:effectLst/>
                          <a:latin typeface="Arial" panose="020B0604020202020204" pitchFamily="34" charset="0"/>
                          <a:cs typeface="Arial" panose="020B0604020202020204" pitchFamily="34" charset="0"/>
                        </a:rPr>
                        <a:t>Main objects of external control</a:t>
                      </a:r>
                      <a:endParaRPr lang="ru-KZ" sz="14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tc>
                <a:tc>
                  <a:txBody>
                    <a:bodyPr/>
                    <a:lstStyle/>
                    <a:p>
                      <a:pPr marL="60960" marR="220980" indent="60960" algn="just">
                        <a:lnSpc>
                          <a:spcPct val="100000"/>
                        </a:lnSpc>
                        <a:spcAft>
                          <a:spcPts val="0"/>
                        </a:spcAft>
                        <a:tabLst>
                          <a:tab pos="781050" algn="l"/>
                        </a:tabLst>
                      </a:pPr>
                      <a:r>
                        <a:rPr lang="en-US" sz="1400" dirty="0">
                          <a:effectLst/>
                          <a:latin typeface="Arial" panose="020B0604020202020204" pitchFamily="34" charset="0"/>
                          <a:cs typeface="Arial" panose="020B0604020202020204" pitchFamily="34" charset="0"/>
                        </a:rPr>
                        <a:t>Item of expenditure</a:t>
                      </a:r>
                      <a:endParaRPr lang="ru-KZ" sz="14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tc>
                <a:tc>
                  <a:txBody>
                    <a:bodyPr/>
                    <a:lstStyle/>
                    <a:p>
                      <a:pPr marL="60960" marR="220980" indent="60960" algn="just">
                        <a:lnSpc>
                          <a:spcPct val="100000"/>
                        </a:lnSpc>
                        <a:spcAft>
                          <a:spcPts val="0"/>
                        </a:spcAft>
                        <a:tabLst>
                          <a:tab pos="781050" algn="l"/>
                        </a:tabLst>
                      </a:pPr>
                      <a:r>
                        <a:rPr lang="en-US" sz="1400" dirty="0">
                          <a:effectLst/>
                          <a:latin typeface="Arial" panose="020B0604020202020204" pitchFamily="34" charset="0"/>
                          <a:cs typeface="Arial" panose="020B0604020202020204" pitchFamily="34" charset="0"/>
                        </a:rPr>
                        <a:t>Socio-economic impact and total expenditure, quality of the internal control system</a:t>
                      </a:r>
                      <a:endParaRPr lang="ru-KZ" sz="14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tc>
                <a:extLst>
                  <a:ext uri="{0D108BD9-81ED-4DB2-BD59-A6C34878D82A}">
                    <a16:rowId xmlns:a16="http://schemas.microsoft.com/office/drawing/2014/main" val="430587920"/>
                  </a:ext>
                </a:extLst>
              </a:tr>
              <a:tr h="1457679">
                <a:tc>
                  <a:txBody>
                    <a:bodyPr/>
                    <a:lstStyle/>
                    <a:p>
                      <a:pPr marL="60960" marR="220980" indent="60960" algn="just">
                        <a:lnSpc>
                          <a:spcPct val="100000"/>
                        </a:lnSpc>
                        <a:spcAft>
                          <a:spcPts val="0"/>
                        </a:spcAft>
                        <a:tabLst>
                          <a:tab pos="781050" algn="l"/>
                        </a:tabLst>
                      </a:pPr>
                      <a:r>
                        <a:rPr lang="en-US" sz="1400" dirty="0">
                          <a:effectLst/>
                          <a:latin typeface="Arial" panose="020B0604020202020204" pitchFamily="34" charset="0"/>
                          <a:cs typeface="Arial" panose="020B0604020202020204" pitchFamily="34" charset="0"/>
                        </a:rPr>
                        <a:t>Budget execution</a:t>
                      </a:r>
                      <a:endParaRPr lang="ru-KZ" sz="14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tc>
                <a:tc>
                  <a:txBody>
                    <a:bodyPr/>
                    <a:lstStyle/>
                    <a:p>
                      <a:pPr marL="60960" marR="220980" indent="60960" algn="just">
                        <a:lnSpc>
                          <a:spcPct val="100000"/>
                        </a:lnSpc>
                        <a:spcAft>
                          <a:spcPts val="0"/>
                        </a:spcAft>
                        <a:tabLst>
                          <a:tab pos="781050" algn="l"/>
                        </a:tabLst>
                      </a:pPr>
                      <a:r>
                        <a:rPr lang="en-US" sz="1400" dirty="0">
                          <a:effectLst/>
                          <a:latin typeface="Arial" panose="020B0604020202020204" pitchFamily="34" charset="0"/>
                          <a:cs typeface="Arial" panose="020B0604020202020204" pitchFamily="34" charset="0"/>
                        </a:rPr>
                        <a:t>Actual expenditures relative to approved</a:t>
                      </a:r>
                      <a:endParaRPr lang="ru-KZ" sz="14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tc>
                <a:tc>
                  <a:txBody>
                    <a:bodyPr/>
                    <a:lstStyle/>
                    <a:p>
                      <a:pPr marL="60960" marR="220980" indent="60960" algn="just">
                        <a:lnSpc>
                          <a:spcPct val="100000"/>
                        </a:lnSpc>
                        <a:spcAft>
                          <a:spcPts val="0"/>
                        </a:spcAft>
                        <a:tabLst>
                          <a:tab pos="781050" algn="l"/>
                        </a:tabLst>
                      </a:pPr>
                      <a:r>
                        <a:rPr lang="en-US" sz="1400" dirty="0">
                          <a:effectLst/>
                          <a:latin typeface="Arial" panose="020B0604020202020204" pitchFamily="34" charset="0"/>
                          <a:cs typeface="Arial" panose="020B0604020202020204" pitchFamily="34" charset="0"/>
                        </a:rPr>
                        <a:t>Emphasis on achieving socio-economic results, causes of deviations</a:t>
                      </a:r>
                      <a:endParaRPr lang="ru-KZ" sz="14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tc>
                <a:extLst>
                  <a:ext uri="{0D108BD9-81ED-4DB2-BD59-A6C34878D82A}">
                    <a16:rowId xmlns:a16="http://schemas.microsoft.com/office/drawing/2014/main" val="911150258"/>
                  </a:ext>
                </a:extLst>
              </a:tr>
            </a:tbl>
          </a:graphicData>
        </a:graphic>
      </p:graphicFrame>
    </p:spTree>
    <p:extLst>
      <p:ext uri="{BB962C8B-B14F-4D97-AF65-F5344CB8AC3E}">
        <p14:creationId xmlns:p14="http://schemas.microsoft.com/office/powerpoint/2010/main" val="18070461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5852D62-D47A-4E77-A355-0D40F6EF9B20}"/>
              </a:ext>
            </a:extLst>
          </p:cNvPr>
          <p:cNvSpPr>
            <a:spLocks noGrp="1"/>
          </p:cNvSpPr>
          <p:nvPr>
            <p:ph type="title"/>
          </p:nvPr>
        </p:nvSpPr>
        <p:spPr/>
        <p:txBody>
          <a:bodyPr/>
          <a:lstStyle/>
          <a:p>
            <a:endParaRPr lang="ru-KZ"/>
          </a:p>
        </p:txBody>
      </p:sp>
      <p:sp>
        <p:nvSpPr>
          <p:cNvPr id="3" name="Объект 2">
            <a:extLst>
              <a:ext uri="{FF2B5EF4-FFF2-40B4-BE49-F238E27FC236}">
                <a16:creationId xmlns:a16="http://schemas.microsoft.com/office/drawing/2014/main" id="{5936F64C-766F-4500-8451-4B45841B781F}"/>
              </a:ext>
            </a:extLst>
          </p:cNvPr>
          <p:cNvSpPr>
            <a:spLocks noGrp="1"/>
          </p:cNvSpPr>
          <p:nvPr>
            <p:ph idx="1"/>
          </p:nvPr>
        </p:nvSpPr>
        <p:spPr/>
        <p:txBody>
          <a:bodyPr>
            <a:normAutofit/>
          </a:bodyPr>
          <a:lstStyle/>
          <a:p>
            <a:pPr algn="just"/>
            <a:r>
              <a:rPr lang="en-US" sz="3600" dirty="0">
                <a:solidFill>
                  <a:schemeClr val="tx1"/>
                </a:solidFill>
              </a:rPr>
              <a:t>In 1992, the INTOSAI Auditing Standards Committee (now the Professional Standards Committee) </a:t>
            </a:r>
            <a:r>
              <a:rPr lang="en-US" sz="3600" dirty="0">
                <a:solidFill>
                  <a:schemeClr val="tx1"/>
                </a:solidFill>
                <a:highlight>
                  <a:srgbClr val="00FFFF"/>
                </a:highlight>
              </a:rPr>
              <a:t>adopted </a:t>
            </a:r>
            <a:r>
              <a:rPr lang="en-US" sz="3600" dirty="0">
                <a:solidFill>
                  <a:schemeClr val="tx1"/>
                </a:solidFill>
              </a:rPr>
              <a:t>the International Standards of Supreme Audit Institutions, the abbreviation of which is ISSAI (International Standards of Supreme Audit Institutions).</a:t>
            </a:r>
            <a:endParaRPr lang="ru-KZ" sz="3600" dirty="0">
              <a:solidFill>
                <a:schemeClr val="tx1"/>
              </a:solidFill>
            </a:endParaRPr>
          </a:p>
        </p:txBody>
      </p:sp>
    </p:spTree>
    <p:extLst>
      <p:ext uri="{BB962C8B-B14F-4D97-AF65-F5344CB8AC3E}">
        <p14:creationId xmlns:p14="http://schemas.microsoft.com/office/powerpoint/2010/main" val="32172489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C963F7-785E-48DD-9AF7-0B617AB6E4E7}"/>
              </a:ext>
            </a:extLst>
          </p:cNvPr>
          <p:cNvSpPr>
            <a:spLocks noGrp="1"/>
          </p:cNvSpPr>
          <p:nvPr>
            <p:ph type="title"/>
          </p:nvPr>
        </p:nvSpPr>
        <p:spPr/>
        <p:txBody>
          <a:bodyPr/>
          <a:lstStyle/>
          <a:p>
            <a:endParaRPr lang="ru-KZ" dirty="0"/>
          </a:p>
        </p:txBody>
      </p:sp>
      <p:sp>
        <p:nvSpPr>
          <p:cNvPr id="3" name="Объект 2">
            <a:extLst>
              <a:ext uri="{FF2B5EF4-FFF2-40B4-BE49-F238E27FC236}">
                <a16:creationId xmlns:a16="http://schemas.microsoft.com/office/drawing/2014/main" id="{F7DEE3A3-EB96-4A43-90C3-AD33B05ACF46}"/>
              </a:ext>
            </a:extLst>
          </p:cNvPr>
          <p:cNvSpPr>
            <a:spLocks noGrp="1"/>
          </p:cNvSpPr>
          <p:nvPr>
            <p:ph idx="1"/>
          </p:nvPr>
        </p:nvSpPr>
        <p:spPr/>
        <p:txBody>
          <a:bodyPr>
            <a:normAutofit/>
          </a:bodyPr>
          <a:lstStyle/>
          <a:p>
            <a:pPr marL="457200" algn="just">
              <a:lnSpc>
                <a:spcPct val="115000"/>
              </a:lnSpc>
              <a:spcAft>
                <a:spcPts val="1000"/>
              </a:spcAft>
            </a:pP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International Public Sector Auditing Standards include ISSAI (International Standards of Supreme Audit Institutions) and INTOSAI GOV (INTOSAI Guidance for Good Governance).</a:t>
            </a:r>
          </a:p>
          <a:p>
            <a:pPr marL="457200" algn="just">
              <a:lnSpc>
                <a:spcPct val="115000"/>
              </a:lnSpc>
              <a:spcAft>
                <a:spcPts val="1000"/>
              </a:spcAft>
            </a:pP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ISSAI consists of 4 levels:</a:t>
            </a:r>
          </a:p>
          <a:p>
            <a:pPr marL="457200" algn="just">
              <a:lnSpc>
                <a:spcPct val="115000"/>
              </a:lnSpc>
              <a:spcAft>
                <a:spcPts val="1000"/>
              </a:spcAft>
            </a:pP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Level 1 ISSAI represents the INTOSAI Basic Principles contained in the 1977 Lima Declaration. The key principle laid down in the Lima Declaration is the </a:t>
            </a:r>
            <a:r>
              <a:rPr lang="en-US" sz="1800" dirty="0">
                <a:solidFill>
                  <a:schemeClr val="tx1"/>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independence of the SAI</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marL="457200" algn="just">
              <a:lnSpc>
                <a:spcPct val="115000"/>
              </a:lnSpc>
              <a:spcAft>
                <a:spcPts val="1000"/>
              </a:spcAft>
            </a:pP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Level 2 ISSAI includes 7 documents and is an explanation of the necessary conditions for the work of an SAI (conditions necessary for the correct functioning and adherence to the professional ethics of an SAI).</a:t>
            </a:r>
            <a:endParaRPr lang="ru-KZ" sz="18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p>
            <a:endParaRPr lang="ru-KZ" dirty="0">
              <a:solidFill>
                <a:schemeClr val="tx1"/>
              </a:solidFill>
            </a:endParaRPr>
          </a:p>
        </p:txBody>
      </p:sp>
    </p:spTree>
    <p:extLst>
      <p:ext uri="{BB962C8B-B14F-4D97-AF65-F5344CB8AC3E}">
        <p14:creationId xmlns:p14="http://schemas.microsoft.com/office/powerpoint/2010/main" val="495125982"/>
      </p:ext>
    </p:extLst>
  </p:cSld>
  <p:clrMapOvr>
    <a:masterClrMapping/>
  </p:clrMapOvr>
</p:sld>
</file>

<file path=ppt/theme/theme1.xml><?xml version="1.0" encoding="utf-8"?>
<a:theme xmlns:a="http://schemas.openxmlformats.org/drawingml/2006/main" name="Рамка">
  <a:themeElements>
    <a:clrScheme name="Рамка">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Рамка">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Светящийся край">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39D77354-939E-4A26-AE51-B3F9618B14B7}"/>
    </a:ext>
  </a:extLst>
</a:theme>
</file>

<file path=docProps/app.xml><?xml version="1.0" encoding="utf-8"?>
<Properties xmlns="http://schemas.openxmlformats.org/officeDocument/2006/extended-properties" xmlns:vt="http://schemas.openxmlformats.org/officeDocument/2006/docPropsVTypes">
  <Template>Cadre</Template>
  <TotalTime>431</TotalTime>
  <Words>2737</Words>
  <Application>Microsoft Office PowerPoint</Application>
  <PresentationFormat>Широкоэкранный</PresentationFormat>
  <Paragraphs>211</Paragraphs>
  <Slides>30</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30</vt:i4>
      </vt:variant>
    </vt:vector>
  </HeadingPairs>
  <TitlesOfParts>
    <vt:vector size="37" baseType="lpstr">
      <vt:lpstr>Arial</vt:lpstr>
      <vt:lpstr>Arial Narrow</vt:lpstr>
      <vt:lpstr>Calibri</vt:lpstr>
      <vt:lpstr>Corbel</vt:lpstr>
      <vt:lpstr>Times New Roman</vt:lpstr>
      <vt:lpstr>Wingdings 2</vt:lpstr>
      <vt:lpstr>Рамка</vt:lpstr>
      <vt:lpstr>Performance audit approaches and application of three- E concept</vt:lpstr>
      <vt:lpstr>Agenda</vt:lpstr>
      <vt:lpstr>Performance audit scheme</vt:lpstr>
      <vt:lpstr>Methodological features of auditing the effectiveness of budget funds  </vt:lpstr>
      <vt:lpstr>The objectives of the performance audit are:</vt:lpstr>
      <vt:lpstr>Advantages of performance audit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Organization and conduct of performance audits in foreign countries</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The cycle of performance audit in the countries under consideration</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ASUS</dc:creator>
  <cp:lastModifiedBy>ASUS</cp:lastModifiedBy>
  <cp:revision>81</cp:revision>
  <cp:lastPrinted>2020-09-21T10:26:50Z</cp:lastPrinted>
  <dcterms:created xsi:type="dcterms:W3CDTF">2020-09-20T17:57:23Z</dcterms:created>
  <dcterms:modified xsi:type="dcterms:W3CDTF">2021-09-14T12:42:23Z</dcterms:modified>
</cp:coreProperties>
</file>