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9" r:id="rId5"/>
    <p:sldId id="271" r:id="rId6"/>
    <p:sldId id="270" r:id="rId7"/>
    <p:sldId id="272" r:id="rId8"/>
    <p:sldId id="273" r:id="rId9"/>
    <p:sldId id="259" r:id="rId10"/>
    <p:sldId id="274" r:id="rId11"/>
    <p:sldId id="260" r:id="rId12"/>
    <p:sldId id="261" r:id="rId13"/>
    <p:sldId id="275" r:id="rId14"/>
    <p:sldId id="277" r:id="rId15"/>
    <p:sldId id="278" r:id="rId16"/>
    <p:sldId id="279" r:id="rId17"/>
    <p:sldId id="276" r:id="rId18"/>
    <p:sldId id="280" r:id="rId19"/>
    <p:sldId id="281" r:id="rId20"/>
    <p:sldId id="282" r:id="rId21"/>
    <p:sldId id="283" r:id="rId22"/>
    <p:sldId id="284" r:id="rId23"/>
    <p:sldId id="285" r:id="rId24"/>
    <p:sldId id="262" r:id="rId25"/>
    <p:sldId id="264" r:id="rId26"/>
    <p:sldId id="265" r:id="rId27"/>
    <p:sldId id="266" r:id="rId28"/>
    <p:sldId id="267" r:id="rId29"/>
    <p:sldId id="263" r:id="rId30"/>
    <p:sldId id="26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BA2F9-97DB-4046-89D9-148771E25F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995C55-359D-4FB3-9C01-153C3E6C5C54}">
      <dgm:prSet phldrT="[Текст]"/>
      <dgm:spPr/>
      <dgm:t>
        <a:bodyPr/>
        <a:lstStyle/>
        <a:p>
          <a:r>
            <a:rPr lang="ru-RU" dirty="0"/>
            <a:t>Прошлое (ретроспекция)</a:t>
          </a:r>
        </a:p>
      </dgm:t>
    </dgm:pt>
    <dgm:pt modelId="{7EE0491E-6B15-4570-B10F-AC4A26F807D4}" type="parTrans" cxnId="{4A52BB45-5F79-48F3-8053-DC09803C10F5}">
      <dgm:prSet/>
      <dgm:spPr/>
      <dgm:t>
        <a:bodyPr/>
        <a:lstStyle/>
        <a:p>
          <a:endParaRPr lang="ru-RU"/>
        </a:p>
      </dgm:t>
    </dgm:pt>
    <dgm:pt modelId="{10A608B8-F42E-4922-BD1E-8817E1673FFC}" type="sibTrans" cxnId="{4A52BB45-5F79-48F3-8053-DC09803C10F5}">
      <dgm:prSet/>
      <dgm:spPr/>
      <dgm:t>
        <a:bodyPr/>
        <a:lstStyle/>
        <a:p>
          <a:endParaRPr lang="ru-RU"/>
        </a:p>
      </dgm:t>
    </dgm:pt>
    <dgm:pt modelId="{665BC533-60B3-4380-898D-FDF9CBE62ED6}">
      <dgm:prSet phldrT="[Текст]"/>
      <dgm:spPr/>
      <dgm:t>
        <a:bodyPr/>
        <a:lstStyle/>
        <a:p>
          <a:r>
            <a:rPr lang="ru-RU" dirty="0"/>
            <a:t>Настоящее (актуализация)</a:t>
          </a:r>
        </a:p>
      </dgm:t>
    </dgm:pt>
    <dgm:pt modelId="{78115233-6AC1-4315-8561-5A9786048C0C}" type="parTrans" cxnId="{928488C6-EB26-48E1-AEA1-966AB84C6F6E}">
      <dgm:prSet/>
      <dgm:spPr/>
      <dgm:t>
        <a:bodyPr/>
        <a:lstStyle/>
        <a:p>
          <a:endParaRPr lang="ru-RU"/>
        </a:p>
      </dgm:t>
    </dgm:pt>
    <dgm:pt modelId="{D8856773-4736-46A9-80CA-2AE01F03F33C}" type="sibTrans" cxnId="{928488C6-EB26-48E1-AEA1-966AB84C6F6E}">
      <dgm:prSet/>
      <dgm:spPr/>
      <dgm:t>
        <a:bodyPr/>
        <a:lstStyle/>
        <a:p>
          <a:endParaRPr lang="ru-RU"/>
        </a:p>
      </dgm:t>
    </dgm:pt>
    <dgm:pt modelId="{9C32EDDC-681E-466A-B1D7-31D7B622EA4A}">
      <dgm:prSet phldrT="[Текст]"/>
      <dgm:spPr/>
      <dgm:t>
        <a:bodyPr/>
        <a:lstStyle/>
        <a:p>
          <a:r>
            <a:rPr lang="ru-RU" dirty="0"/>
            <a:t>Будущее (</a:t>
          </a:r>
          <a:r>
            <a:rPr lang="ru-RU" dirty="0" err="1"/>
            <a:t>проспекция</a:t>
          </a:r>
          <a:r>
            <a:rPr lang="ru-RU" dirty="0"/>
            <a:t>)</a:t>
          </a:r>
        </a:p>
      </dgm:t>
    </dgm:pt>
    <dgm:pt modelId="{E156F2F9-D3F1-4A96-88B0-6165474D1A3F}" type="parTrans" cxnId="{EACCFDD9-E949-457D-8CAD-F7152217D44C}">
      <dgm:prSet/>
      <dgm:spPr/>
      <dgm:t>
        <a:bodyPr/>
        <a:lstStyle/>
        <a:p>
          <a:endParaRPr lang="ru-RU"/>
        </a:p>
      </dgm:t>
    </dgm:pt>
    <dgm:pt modelId="{D8D29D0B-0923-4A3C-9242-D6ED1F4409E5}" type="sibTrans" cxnId="{EACCFDD9-E949-457D-8CAD-F7152217D44C}">
      <dgm:prSet/>
      <dgm:spPr/>
      <dgm:t>
        <a:bodyPr/>
        <a:lstStyle/>
        <a:p>
          <a:endParaRPr lang="ru-RU"/>
        </a:p>
      </dgm:t>
    </dgm:pt>
    <dgm:pt modelId="{7F2146DA-63C2-4B04-A241-D41B98676C44}" type="pres">
      <dgm:prSet presAssocID="{394BA2F9-97DB-4046-89D9-148771E25F5F}" presName="linear" presStyleCnt="0">
        <dgm:presLayoutVars>
          <dgm:dir/>
          <dgm:animLvl val="lvl"/>
          <dgm:resizeHandles val="exact"/>
        </dgm:presLayoutVars>
      </dgm:prSet>
      <dgm:spPr/>
    </dgm:pt>
    <dgm:pt modelId="{AE549161-EC78-4298-B02A-A59F9221B465}" type="pres">
      <dgm:prSet presAssocID="{34995C55-359D-4FB3-9C01-153C3E6C5C54}" presName="parentLin" presStyleCnt="0"/>
      <dgm:spPr/>
    </dgm:pt>
    <dgm:pt modelId="{906245D6-80AA-47C6-9164-9D83C818674A}" type="pres">
      <dgm:prSet presAssocID="{34995C55-359D-4FB3-9C01-153C3E6C5C54}" presName="parentLeftMargin" presStyleLbl="node1" presStyleIdx="0" presStyleCnt="3"/>
      <dgm:spPr/>
    </dgm:pt>
    <dgm:pt modelId="{E6CDE192-BA17-4BDF-9B6A-C47B34F1E848}" type="pres">
      <dgm:prSet presAssocID="{34995C55-359D-4FB3-9C01-153C3E6C5C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6749C1-E53C-42C5-A62F-A14F74B30BF5}" type="pres">
      <dgm:prSet presAssocID="{34995C55-359D-4FB3-9C01-153C3E6C5C54}" presName="negativeSpace" presStyleCnt="0"/>
      <dgm:spPr/>
    </dgm:pt>
    <dgm:pt modelId="{55C6DE16-3E5B-4155-8906-21EC3C1A1014}" type="pres">
      <dgm:prSet presAssocID="{34995C55-359D-4FB3-9C01-153C3E6C5C54}" presName="childText" presStyleLbl="conFgAcc1" presStyleIdx="0" presStyleCnt="3">
        <dgm:presLayoutVars>
          <dgm:bulletEnabled val="1"/>
        </dgm:presLayoutVars>
      </dgm:prSet>
      <dgm:spPr/>
    </dgm:pt>
    <dgm:pt modelId="{13529C30-7005-4FF9-978D-CCB3EFA2EB6E}" type="pres">
      <dgm:prSet presAssocID="{10A608B8-F42E-4922-BD1E-8817E1673FFC}" presName="spaceBetweenRectangles" presStyleCnt="0"/>
      <dgm:spPr/>
    </dgm:pt>
    <dgm:pt modelId="{C2BD9B58-2AC6-4868-9D54-F881025AB465}" type="pres">
      <dgm:prSet presAssocID="{665BC533-60B3-4380-898D-FDF9CBE62ED6}" presName="parentLin" presStyleCnt="0"/>
      <dgm:spPr/>
    </dgm:pt>
    <dgm:pt modelId="{BFA53712-19D0-4941-9250-D6603361955A}" type="pres">
      <dgm:prSet presAssocID="{665BC533-60B3-4380-898D-FDF9CBE62ED6}" presName="parentLeftMargin" presStyleLbl="node1" presStyleIdx="0" presStyleCnt="3"/>
      <dgm:spPr/>
    </dgm:pt>
    <dgm:pt modelId="{B5E43A53-DA3D-4D85-9827-C1ABF36E8819}" type="pres">
      <dgm:prSet presAssocID="{665BC533-60B3-4380-898D-FDF9CBE62ED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954290-6D06-4D7C-BDE1-8DBFFAC75AFC}" type="pres">
      <dgm:prSet presAssocID="{665BC533-60B3-4380-898D-FDF9CBE62ED6}" presName="negativeSpace" presStyleCnt="0"/>
      <dgm:spPr/>
    </dgm:pt>
    <dgm:pt modelId="{AEEFA357-6315-4111-A924-938D5B934F6A}" type="pres">
      <dgm:prSet presAssocID="{665BC533-60B3-4380-898D-FDF9CBE62ED6}" presName="childText" presStyleLbl="conFgAcc1" presStyleIdx="1" presStyleCnt="3">
        <dgm:presLayoutVars>
          <dgm:bulletEnabled val="1"/>
        </dgm:presLayoutVars>
      </dgm:prSet>
      <dgm:spPr/>
    </dgm:pt>
    <dgm:pt modelId="{E675A18B-F2A6-402A-AC64-6422C2517636}" type="pres">
      <dgm:prSet presAssocID="{D8856773-4736-46A9-80CA-2AE01F03F33C}" presName="spaceBetweenRectangles" presStyleCnt="0"/>
      <dgm:spPr/>
    </dgm:pt>
    <dgm:pt modelId="{0D52FA8A-5AE6-4A58-9E48-F151B6060AFB}" type="pres">
      <dgm:prSet presAssocID="{9C32EDDC-681E-466A-B1D7-31D7B622EA4A}" presName="parentLin" presStyleCnt="0"/>
      <dgm:spPr/>
    </dgm:pt>
    <dgm:pt modelId="{373321FB-0C25-451B-AE9D-245CE9A62D59}" type="pres">
      <dgm:prSet presAssocID="{9C32EDDC-681E-466A-B1D7-31D7B622EA4A}" presName="parentLeftMargin" presStyleLbl="node1" presStyleIdx="1" presStyleCnt="3"/>
      <dgm:spPr/>
    </dgm:pt>
    <dgm:pt modelId="{FC16D9F6-80F4-44FF-8D00-59593FC35747}" type="pres">
      <dgm:prSet presAssocID="{9C32EDDC-681E-466A-B1D7-31D7B622EA4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AB91078-AE2B-410A-A670-3A8BEB957F06}" type="pres">
      <dgm:prSet presAssocID="{9C32EDDC-681E-466A-B1D7-31D7B622EA4A}" presName="negativeSpace" presStyleCnt="0"/>
      <dgm:spPr/>
    </dgm:pt>
    <dgm:pt modelId="{C8C19C3D-D2FF-4CDD-B6F3-54959E2796F9}" type="pres">
      <dgm:prSet presAssocID="{9C32EDDC-681E-466A-B1D7-31D7B622EA4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903F20-F718-4B35-8D62-3F77CF286500}" type="presOf" srcId="{34995C55-359D-4FB3-9C01-153C3E6C5C54}" destId="{E6CDE192-BA17-4BDF-9B6A-C47B34F1E848}" srcOrd="1" destOrd="0" presId="urn:microsoft.com/office/officeart/2005/8/layout/list1"/>
    <dgm:cxn modelId="{4A52BB45-5F79-48F3-8053-DC09803C10F5}" srcId="{394BA2F9-97DB-4046-89D9-148771E25F5F}" destId="{34995C55-359D-4FB3-9C01-153C3E6C5C54}" srcOrd="0" destOrd="0" parTransId="{7EE0491E-6B15-4570-B10F-AC4A26F807D4}" sibTransId="{10A608B8-F42E-4922-BD1E-8817E1673FFC}"/>
    <dgm:cxn modelId="{25719147-90E5-4E13-B206-A09F1B8EA753}" type="presOf" srcId="{9C32EDDC-681E-466A-B1D7-31D7B622EA4A}" destId="{FC16D9F6-80F4-44FF-8D00-59593FC35747}" srcOrd="1" destOrd="0" presId="urn:microsoft.com/office/officeart/2005/8/layout/list1"/>
    <dgm:cxn modelId="{0E53AF4E-D07F-4C1A-AD4D-A5798A5640CE}" type="presOf" srcId="{665BC533-60B3-4380-898D-FDF9CBE62ED6}" destId="{B5E43A53-DA3D-4D85-9827-C1ABF36E8819}" srcOrd="1" destOrd="0" presId="urn:microsoft.com/office/officeart/2005/8/layout/list1"/>
    <dgm:cxn modelId="{F96F5F96-67DE-4447-B66C-885A6EF90089}" type="presOf" srcId="{9C32EDDC-681E-466A-B1D7-31D7B622EA4A}" destId="{373321FB-0C25-451B-AE9D-245CE9A62D59}" srcOrd="0" destOrd="0" presId="urn:microsoft.com/office/officeart/2005/8/layout/list1"/>
    <dgm:cxn modelId="{6B39339C-491E-42DC-B96A-A94166540F3B}" type="presOf" srcId="{394BA2F9-97DB-4046-89D9-148771E25F5F}" destId="{7F2146DA-63C2-4B04-A241-D41B98676C44}" srcOrd="0" destOrd="0" presId="urn:microsoft.com/office/officeart/2005/8/layout/list1"/>
    <dgm:cxn modelId="{91CDC1C3-229B-466B-9DE9-7EED13E69BD2}" type="presOf" srcId="{665BC533-60B3-4380-898D-FDF9CBE62ED6}" destId="{BFA53712-19D0-4941-9250-D6603361955A}" srcOrd="0" destOrd="0" presId="urn:microsoft.com/office/officeart/2005/8/layout/list1"/>
    <dgm:cxn modelId="{928488C6-EB26-48E1-AEA1-966AB84C6F6E}" srcId="{394BA2F9-97DB-4046-89D9-148771E25F5F}" destId="{665BC533-60B3-4380-898D-FDF9CBE62ED6}" srcOrd="1" destOrd="0" parTransId="{78115233-6AC1-4315-8561-5A9786048C0C}" sibTransId="{D8856773-4736-46A9-80CA-2AE01F03F33C}"/>
    <dgm:cxn modelId="{EACCFDD9-E949-457D-8CAD-F7152217D44C}" srcId="{394BA2F9-97DB-4046-89D9-148771E25F5F}" destId="{9C32EDDC-681E-466A-B1D7-31D7B622EA4A}" srcOrd="2" destOrd="0" parTransId="{E156F2F9-D3F1-4A96-88B0-6165474D1A3F}" sibTransId="{D8D29D0B-0923-4A3C-9242-D6ED1F4409E5}"/>
    <dgm:cxn modelId="{191B54E2-F204-4B32-96C6-3034AB3DBD5A}" type="presOf" srcId="{34995C55-359D-4FB3-9C01-153C3E6C5C54}" destId="{906245D6-80AA-47C6-9164-9D83C818674A}" srcOrd="0" destOrd="0" presId="urn:microsoft.com/office/officeart/2005/8/layout/list1"/>
    <dgm:cxn modelId="{1B603E41-F126-42C0-9C09-9113B902889F}" type="presParOf" srcId="{7F2146DA-63C2-4B04-A241-D41B98676C44}" destId="{AE549161-EC78-4298-B02A-A59F9221B465}" srcOrd="0" destOrd="0" presId="urn:microsoft.com/office/officeart/2005/8/layout/list1"/>
    <dgm:cxn modelId="{26484B34-11FF-43E7-A35B-7B87259D34F9}" type="presParOf" srcId="{AE549161-EC78-4298-B02A-A59F9221B465}" destId="{906245D6-80AA-47C6-9164-9D83C818674A}" srcOrd="0" destOrd="0" presId="urn:microsoft.com/office/officeart/2005/8/layout/list1"/>
    <dgm:cxn modelId="{9B2392B7-B419-4F5A-B0D2-39BF467D9B1E}" type="presParOf" srcId="{AE549161-EC78-4298-B02A-A59F9221B465}" destId="{E6CDE192-BA17-4BDF-9B6A-C47B34F1E848}" srcOrd="1" destOrd="0" presId="urn:microsoft.com/office/officeart/2005/8/layout/list1"/>
    <dgm:cxn modelId="{FF38B7B4-F2BA-489C-A92A-758AE2FE5E24}" type="presParOf" srcId="{7F2146DA-63C2-4B04-A241-D41B98676C44}" destId="{576749C1-E53C-42C5-A62F-A14F74B30BF5}" srcOrd="1" destOrd="0" presId="urn:microsoft.com/office/officeart/2005/8/layout/list1"/>
    <dgm:cxn modelId="{311E7D8C-183D-4F5E-91FE-608381C6BD72}" type="presParOf" srcId="{7F2146DA-63C2-4B04-A241-D41B98676C44}" destId="{55C6DE16-3E5B-4155-8906-21EC3C1A1014}" srcOrd="2" destOrd="0" presId="urn:microsoft.com/office/officeart/2005/8/layout/list1"/>
    <dgm:cxn modelId="{C12B4995-7A45-4630-898B-4D9835ADFB63}" type="presParOf" srcId="{7F2146DA-63C2-4B04-A241-D41B98676C44}" destId="{13529C30-7005-4FF9-978D-CCB3EFA2EB6E}" srcOrd="3" destOrd="0" presId="urn:microsoft.com/office/officeart/2005/8/layout/list1"/>
    <dgm:cxn modelId="{5931BC83-3AC8-43E1-8448-E91DBAFA9888}" type="presParOf" srcId="{7F2146DA-63C2-4B04-A241-D41B98676C44}" destId="{C2BD9B58-2AC6-4868-9D54-F881025AB465}" srcOrd="4" destOrd="0" presId="urn:microsoft.com/office/officeart/2005/8/layout/list1"/>
    <dgm:cxn modelId="{10E14031-656B-4907-B614-043C547BC746}" type="presParOf" srcId="{C2BD9B58-2AC6-4868-9D54-F881025AB465}" destId="{BFA53712-19D0-4941-9250-D6603361955A}" srcOrd="0" destOrd="0" presId="urn:microsoft.com/office/officeart/2005/8/layout/list1"/>
    <dgm:cxn modelId="{D3EA1E7D-6F0D-4991-A969-6B69B5EF5DE2}" type="presParOf" srcId="{C2BD9B58-2AC6-4868-9D54-F881025AB465}" destId="{B5E43A53-DA3D-4D85-9827-C1ABF36E8819}" srcOrd="1" destOrd="0" presId="urn:microsoft.com/office/officeart/2005/8/layout/list1"/>
    <dgm:cxn modelId="{F617AB2E-3384-4F7C-9D8E-4048348B524E}" type="presParOf" srcId="{7F2146DA-63C2-4B04-A241-D41B98676C44}" destId="{8B954290-6D06-4D7C-BDE1-8DBFFAC75AFC}" srcOrd="5" destOrd="0" presId="urn:microsoft.com/office/officeart/2005/8/layout/list1"/>
    <dgm:cxn modelId="{F114DACC-69AA-4367-9AFD-A05960485AD9}" type="presParOf" srcId="{7F2146DA-63C2-4B04-A241-D41B98676C44}" destId="{AEEFA357-6315-4111-A924-938D5B934F6A}" srcOrd="6" destOrd="0" presId="urn:microsoft.com/office/officeart/2005/8/layout/list1"/>
    <dgm:cxn modelId="{5452C33F-59EB-492A-B28C-1C12916EA0B0}" type="presParOf" srcId="{7F2146DA-63C2-4B04-A241-D41B98676C44}" destId="{E675A18B-F2A6-402A-AC64-6422C2517636}" srcOrd="7" destOrd="0" presId="urn:microsoft.com/office/officeart/2005/8/layout/list1"/>
    <dgm:cxn modelId="{439F6D97-AB66-48EC-8C5E-8B8DF0D283D5}" type="presParOf" srcId="{7F2146DA-63C2-4B04-A241-D41B98676C44}" destId="{0D52FA8A-5AE6-4A58-9E48-F151B6060AFB}" srcOrd="8" destOrd="0" presId="urn:microsoft.com/office/officeart/2005/8/layout/list1"/>
    <dgm:cxn modelId="{F847AD5C-5284-45B6-ACEB-F9CE574D8672}" type="presParOf" srcId="{0D52FA8A-5AE6-4A58-9E48-F151B6060AFB}" destId="{373321FB-0C25-451B-AE9D-245CE9A62D59}" srcOrd="0" destOrd="0" presId="urn:microsoft.com/office/officeart/2005/8/layout/list1"/>
    <dgm:cxn modelId="{1C027A36-0F8C-4CFA-9693-A295D4BF9044}" type="presParOf" srcId="{0D52FA8A-5AE6-4A58-9E48-F151B6060AFB}" destId="{FC16D9F6-80F4-44FF-8D00-59593FC35747}" srcOrd="1" destOrd="0" presId="urn:microsoft.com/office/officeart/2005/8/layout/list1"/>
    <dgm:cxn modelId="{52378D02-2EAB-431A-BE8B-27EF2337A156}" type="presParOf" srcId="{7F2146DA-63C2-4B04-A241-D41B98676C44}" destId="{9AB91078-AE2B-410A-A670-3A8BEB957F06}" srcOrd="9" destOrd="0" presId="urn:microsoft.com/office/officeart/2005/8/layout/list1"/>
    <dgm:cxn modelId="{232350AD-02AF-4D2A-BE7E-7F4EF01B9638}" type="presParOf" srcId="{7F2146DA-63C2-4B04-A241-D41B98676C44}" destId="{C8C19C3D-D2FF-4CDD-B6F3-54959E2796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45557A-81D8-4CBA-B693-B10D7BA7D9C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BC18ACA-D9FB-4336-BD11-5BEF28C98E6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Личностные ценности</a:t>
          </a:r>
        </a:p>
      </dgm:t>
    </dgm:pt>
    <dgm:pt modelId="{39BD8E25-654F-469D-B296-843C197162A6}" type="parTrans" cxnId="{F4ED3932-AEB6-4C2C-AAD8-331B5942E9E1}">
      <dgm:prSet/>
      <dgm:spPr/>
      <dgm:t>
        <a:bodyPr/>
        <a:lstStyle/>
        <a:p>
          <a:endParaRPr lang="ru-RU"/>
        </a:p>
      </dgm:t>
    </dgm:pt>
    <dgm:pt modelId="{22E0134C-FBE9-4A5E-A7F0-B43413F23486}" type="sibTrans" cxnId="{F4ED3932-AEB6-4C2C-AAD8-331B5942E9E1}">
      <dgm:prSet/>
      <dgm:spPr/>
      <dgm:t>
        <a:bodyPr/>
        <a:lstStyle/>
        <a:p>
          <a:endParaRPr lang="ru-RU"/>
        </a:p>
      </dgm:t>
    </dgm:pt>
    <dgm:pt modelId="{70334206-48D6-40DE-B9CA-EE2B8E87D70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Направленность профессиональной деятельности</a:t>
          </a:r>
        </a:p>
      </dgm:t>
    </dgm:pt>
    <dgm:pt modelId="{FD7278F1-01EE-4603-81F4-4C49F04AA127}" type="parTrans" cxnId="{14804A18-FE40-4E08-97DC-7DDDEBA7A8EA}">
      <dgm:prSet/>
      <dgm:spPr/>
      <dgm:t>
        <a:bodyPr/>
        <a:lstStyle/>
        <a:p>
          <a:endParaRPr lang="ru-RU"/>
        </a:p>
      </dgm:t>
    </dgm:pt>
    <dgm:pt modelId="{32261D27-334B-440C-B38F-EEDBDE5BBC98}" type="sibTrans" cxnId="{14804A18-FE40-4E08-97DC-7DDDEBA7A8EA}">
      <dgm:prSet/>
      <dgm:spPr/>
      <dgm:t>
        <a:bodyPr/>
        <a:lstStyle/>
        <a:p>
          <a:endParaRPr lang="ru-RU"/>
        </a:p>
      </dgm:t>
    </dgm:pt>
    <dgm:pt modelId="{B6F34332-FC7E-4E82-A737-45E24B98850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schemeClr val="tx1"/>
              </a:solidFill>
            </a:rPr>
            <a:t>Придают ей ценности, содержащие смысл, позволяют занять определенную позицию, регулируют поведение, формируют способы </a:t>
          </a:r>
          <a:r>
            <a:rPr lang="ru-RU" dirty="0" err="1">
              <a:solidFill>
                <a:schemeClr val="tx1"/>
              </a:solidFill>
            </a:rPr>
            <a:t>самоактуализации</a:t>
          </a:r>
          <a:r>
            <a:rPr lang="ru-RU" dirty="0">
              <a:solidFill>
                <a:schemeClr val="tx1"/>
              </a:solidFill>
            </a:rPr>
            <a:t>.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B143117-E3AB-451A-9A89-F57E9E87664C}" type="parTrans" cxnId="{913E8FD6-B467-4ED0-846D-1E2305330884}">
      <dgm:prSet/>
      <dgm:spPr/>
      <dgm:t>
        <a:bodyPr/>
        <a:lstStyle/>
        <a:p>
          <a:endParaRPr lang="ru-RU"/>
        </a:p>
      </dgm:t>
    </dgm:pt>
    <dgm:pt modelId="{427877B7-A3E7-498B-A3F6-F81B24D3FF7D}" type="sibTrans" cxnId="{913E8FD6-B467-4ED0-846D-1E2305330884}">
      <dgm:prSet/>
      <dgm:spPr/>
      <dgm:t>
        <a:bodyPr/>
        <a:lstStyle/>
        <a:p>
          <a:endParaRPr lang="ru-RU"/>
        </a:p>
      </dgm:t>
    </dgm:pt>
    <dgm:pt modelId="{4D731D57-D199-4AC6-956D-052BEA7C157B}" type="pres">
      <dgm:prSet presAssocID="{3945557A-81D8-4CBA-B693-B10D7BA7D9C8}" presName="Name0" presStyleCnt="0">
        <dgm:presLayoutVars>
          <dgm:dir/>
          <dgm:resizeHandles val="exact"/>
        </dgm:presLayoutVars>
      </dgm:prSet>
      <dgm:spPr/>
    </dgm:pt>
    <dgm:pt modelId="{A67B38D0-5F1A-4D27-BED9-2679BEB38640}" type="pres">
      <dgm:prSet presAssocID="{7BC18ACA-D9FB-4336-BD11-5BEF28C98E6D}" presName="parTxOnly" presStyleLbl="node1" presStyleIdx="0" presStyleCnt="3" custScaleX="29229">
        <dgm:presLayoutVars>
          <dgm:bulletEnabled val="1"/>
        </dgm:presLayoutVars>
      </dgm:prSet>
      <dgm:spPr/>
    </dgm:pt>
    <dgm:pt modelId="{92A3EAD4-2F49-440D-92CF-FE596E7FB01F}" type="pres">
      <dgm:prSet presAssocID="{22E0134C-FBE9-4A5E-A7F0-B43413F23486}" presName="parSpace" presStyleCnt="0"/>
      <dgm:spPr/>
    </dgm:pt>
    <dgm:pt modelId="{21FDE3B3-6413-4606-9057-B6B75F3AF12A}" type="pres">
      <dgm:prSet presAssocID="{70334206-48D6-40DE-B9CA-EE2B8E87D703}" presName="parTxOnly" presStyleLbl="node1" presStyleIdx="1" presStyleCnt="3" custLinFactNeighborX="3318" custLinFactNeighborY="907">
        <dgm:presLayoutVars>
          <dgm:bulletEnabled val="1"/>
        </dgm:presLayoutVars>
      </dgm:prSet>
      <dgm:spPr/>
    </dgm:pt>
    <dgm:pt modelId="{DDD56298-F489-4734-872D-90296E12CC9A}" type="pres">
      <dgm:prSet presAssocID="{32261D27-334B-440C-B38F-EEDBDE5BBC98}" presName="parSpace" presStyleCnt="0"/>
      <dgm:spPr/>
    </dgm:pt>
    <dgm:pt modelId="{47CCC768-E260-4D5A-BA54-4BBC4FBD294F}" type="pres">
      <dgm:prSet presAssocID="{B6F34332-FC7E-4E82-A737-45E24B988504}" presName="parTxOnly" presStyleLbl="node1" presStyleIdx="2" presStyleCnt="3" custLinFactNeighborX="-10551" custLinFactNeighborY="1055">
        <dgm:presLayoutVars>
          <dgm:bulletEnabled val="1"/>
        </dgm:presLayoutVars>
      </dgm:prSet>
      <dgm:spPr/>
    </dgm:pt>
  </dgm:ptLst>
  <dgm:cxnLst>
    <dgm:cxn modelId="{EC6EC100-9AF3-41A7-88A4-98DE2F297ED0}" type="presOf" srcId="{3945557A-81D8-4CBA-B693-B10D7BA7D9C8}" destId="{4D731D57-D199-4AC6-956D-052BEA7C157B}" srcOrd="0" destOrd="0" presId="urn:microsoft.com/office/officeart/2005/8/layout/hChevron3"/>
    <dgm:cxn modelId="{14804A18-FE40-4E08-97DC-7DDDEBA7A8EA}" srcId="{3945557A-81D8-4CBA-B693-B10D7BA7D9C8}" destId="{70334206-48D6-40DE-B9CA-EE2B8E87D703}" srcOrd="1" destOrd="0" parTransId="{FD7278F1-01EE-4603-81F4-4C49F04AA127}" sibTransId="{32261D27-334B-440C-B38F-EEDBDE5BBC98}"/>
    <dgm:cxn modelId="{9C472A1E-A825-4BEF-9D80-BA83497918B8}" type="presOf" srcId="{B6F34332-FC7E-4E82-A737-45E24B988504}" destId="{47CCC768-E260-4D5A-BA54-4BBC4FBD294F}" srcOrd="0" destOrd="0" presId="urn:microsoft.com/office/officeart/2005/8/layout/hChevron3"/>
    <dgm:cxn modelId="{B980A12D-1634-4748-9166-2EB484A0681B}" type="presOf" srcId="{7BC18ACA-D9FB-4336-BD11-5BEF28C98E6D}" destId="{A67B38D0-5F1A-4D27-BED9-2679BEB38640}" srcOrd="0" destOrd="0" presId="urn:microsoft.com/office/officeart/2005/8/layout/hChevron3"/>
    <dgm:cxn modelId="{F4ED3932-AEB6-4C2C-AAD8-331B5942E9E1}" srcId="{3945557A-81D8-4CBA-B693-B10D7BA7D9C8}" destId="{7BC18ACA-D9FB-4336-BD11-5BEF28C98E6D}" srcOrd="0" destOrd="0" parTransId="{39BD8E25-654F-469D-B296-843C197162A6}" sibTransId="{22E0134C-FBE9-4A5E-A7F0-B43413F23486}"/>
    <dgm:cxn modelId="{913E8FD6-B467-4ED0-846D-1E2305330884}" srcId="{3945557A-81D8-4CBA-B693-B10D7BA7D9C8}" destId="{B6F34332-FC7E-4E82-A737-45E24B988504}" srcOrd="2" destOrd="0" parTransId="{9B143117-E3AB-451A-9A89-F57E9E87664C}" sibTransId="{427877B7-A3E7-498B-A3F6-F81B24D3FF7D}"/>
    <dgm:cxn modelId="{E16E09DD-EE7B-45B6-8636-FE34D66A48A3}" type="presOf" srcId="{70334206-48D6-40DE-B9CA-EE2B8E87D703}" destId="{21FDE3B3-6413-4606-9057-B6B75F3AF12A}" srcOrd="0" destOrd="0" presId="urn:microsoft.com/office/officeart/2005/8/layout/hChevron3"/>
    <dgm:cxn modelId="{9A586CB3-9E3E-40DB-AF23-6833E28B4010}" type="presParOf" srcId="{4D731D57-D199-4AC6-956D-052BEA7C157B}" destId="{A67B38D0-5F1A-4D27-BED9-2679BEB38640}" srcOrd="0" destOrd="0" presId="urn:microsoft.com/office/officeart/2005/8/layout/hChevron3"/>
    <dgm:cxn modelId="{3E418CC9-A563-4BF3-8A84-360DB6A497E7}" type="presParOf" srcId="{4D731D57-D199-4AC6-956D-052BEA7C157B}" destId="{92A3EAD4-2F49-440D-92CF-FE596E7FB01F}" srcOrd="1" destOrd="0" presId="urn:microsoft.com/office/officeart/2005/8/layout/hChevron3"/>
    <dgm:cxn modelId="{E82F6A6D-8175-4659-92C6-34FF8069A2B8}" type="presParOf" srcId="{4D731D57-D199-4AC6-956D-052BEA7C157B}" destId="{21FDE3B3-6413-4606-9057-B6B75F3AF12A}" srcOrd="2" destOrd="0" presId="urn:microsoft.com/office/officeart/2005/8/layout/hChevron3"/>
    <dgm:cxn modelId="{DBD90758-F566-4C15-A0B3-D94D4128669A}" type="presParOf" srcId="{4D731D57-D199-4AC6-956D-052BEA7C157B}" destId="{DDD56298-F489-4734-872D-90296E12CC9A}" srcOrd="3" destOrd="0" presId="urn:microsoft.com/office/officeart/2005/8/layout/hChevron3"/>
    <dgm:cxn modelId="{B600C71E-9A08-47A4-9477-D1EC02AA0B69}" type="presParOf" srcId="{4D731D57-D199-4AC6-956D-052BEA7C157B}" destId="{47CCC768-E260-4D5A-BA54-4BBC4FBD294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D26CE8-3C72-4183-BD92-B8C9D3E59C4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8CA6A5-05C3-4DA7-97CC-6E0B9CF5EEFE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сверхнормативная активность как следствие неудовлетворенности своим положением, своим статусом</a:t>
          </a:r>
        </a:p>
      </dgm:t>
    </dgm:pt>
    <dgm:pt modelId="{88BF0B0E-F3A3-4B41-8FDD-A85E1B5E7FB2}" type="parTrans" cxnId="{D7F6AAA2-6526-4892-9A2D-6E4E36B4085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BF069C0-8442-4B3A-94E4-DA4F395B5449}" type="sibTrans" cxnId="{D7F6AAA2-6526-4892-9A2D-6E4E36B40858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48C0C1B-F66D-4E4F-ADC7-E0A50A554C0E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социально-экономические условия жизнедеятельности человека (сокращение рабочих мест, ликвидация предприятия, переезд)</a:t>
          </a:r>
        </a:p>
      </dgm:t>
    </dgm:pt>
    <dgm:pt modelId="{14D4A672-E690-4EB0-BE17-BE0EDDCF90ED}" type="parTrans" cxnId="{07C75CAC-8296-4212-8D81-8FAAE3CE52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00A5303-62ED-4ABF-8AEC-79589CC75E5E}" type="sibTrans" cxnId="{07C75CAC-8296-4212-8D81-8FAAE3CE524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251F6AD-8C62-4151-8F99-294B41CAD52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возрастные психофизиологические изменения (ухудшение здоровья, снижение работоспособности, синдром «эмоционального сгорания»)</a:t>
          </a:r>
        </a:p>
      </dgm:t>
    </dgm:pt>
    <dgm:pt modelId="{031E36FC-5182-4BC9-A482-FF92A07C1893}" type="parTrans" cxnId="{8A06151D-933D-4FFA-9005-66998FC8321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B3E626D-481D-4B7F-B06F-9FF4EAC75444}" type="sibTrans" cxnId="{8A06151D-933D-4FFA-9005-66998FC8321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B19E0B3-4F5D-440E-BB26-E01C26DE5038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полная поглощенность профессиональной деятельностью</a:t>
          </a:r>
        </a:p>
      </dgm:t>
    </dgm:pt>
    <dgm:pt modelId="{A3E2C627-0E39-42F6-98F1-81C9B44A3D88}" type="parTrans" cxnId="{744DF206-0673-4673-BD8A-26AAD0320AF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906C724-D1D8-4F16-84B5-278049310DE7}" type="sibTrans" cxnId="{744DF206-0673-4673-BD8A-26AAD0320AF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5F16FC5-E1C1-4BDA-B3EF-752ECB7E8138}" type="pres">
      <dgm:prSet presAssocID="{33D26CE8-3C72-4183-BD92-B8C9D3E59C41}" presName="Name0" presStyleCnt="0">
        <dgm:presLayoutVars>
          <dgm:dir/>
          <dgm:resizeHandles val="exact"/>
        </dgm:presLayoutVars>
      </dgm:prSet>
      <dgm:spPr/>
    </dgm:pt>
    <dgm:pt modelId="{55C3D8A9-20A6-4441-9A18-0532008163D8}" type="pres">
      <dgm:prSet presAssocID="{928CA6A5-05C3-4DA7-97CC-6E0B9CF5EEFE}" presName="node" presStyleLbl="node1" presStyleIdx="0" presStyleCnt="4">
        <dgm:presLayoutVars>
          <dgm:bulletEnabled val="1"/>
        </dgm:presLayoutVars>
      </dgm:prSet>
      <dgm:spPr/>
    </dgm:pt>
    <dgm:pt modelId="{1F6DD89E-4FED-4FDC-9078-6E8A91BAD318}" type="pres">
      <dgm:prSet presAssocID="{2BF069C0-8442-4B3A-94E4-DA4F395B5449}" presName="sibTrans" presStyleCnt="0"/>
      <dgm:spPr/>
    </dgm:pt>
    <dgm:pt modelId="{57AE14BB-C02F-4D39-B8A3-64113FEB2EE3}" type="pres">
      <dgm:prSet presAssocID="{748C0C1B-F66D-4E4F-ADC7-E0A50A554C0E}" presName="node" presStyleLbl="node1" presStyleIdx="1" presStyleCnt="4">
        <dgm:presLayoutVars>
          <dgm:bulletEnabled val="1"/>
        </dgm:presLayoutVars>
      </dgm:prSet>
      <dgm:spPr/>
    </dgm:pt>
    <dgm:pt modelId="{ED5912BB-35CD-4F6E-8CDC-83A76BCF2E7B}" type="pres">
      <dgm:prSet presAssocID="{900A5303-62ED-4ABF-8AEC-79589CC75E5E}" presName="sibTrans" presStyleCnt="0"/>
      <dgm:spPr/>
    </dgm:pt>
    <dgm:pt modelId="{D8A33076-C992-4CED-96EB-E72167928AA0}" type="pres">
      <dgm:prSet presAssocID="{8251F6AD-8C62-4151-8F99-294B41CAD525}" presName="node" presStyleLbl="node1" presStyleIdx="2" presStyleCnt="4">
        <dgm:presLayoutVars>
          <dgm:bulletEnabled val="1"/>
        </dgm:presLayoutVars>
      </dgm:prSet>
      <dgm:spPr/>
    </dgm:pt>
    <dgm:pt modelId="{7F544B9D-1F01-4A37-9A69-B510A92D193E}" type="pres">
      <dgm:prSet presAssocID="{CB3E626D-481D-4B7F-B06F-9FF4EAC75444}" presName="sibTrans" presStyleCnt="0"/>
      <dgm:spPr/>
    </dgm:pt>
    <dgm:pt modelId="{168E9520-AF82-4903-BE93-F9C456FC7CCA}" type="pres">
      <dgm:prSet presAssocID="{7B19E0B3-4F5D-440E-BB26-E01C26DE5038}" presName="node" presStyleLbl="node1" presStyleIdx="3" presStyleCnt="4">
        <dgm:presLayoutVars>
          <dgm:bulletEnabled val="1"/>
        </dgm:presLayoutVars>
      </dgm:prSet>
      <dgm:spPr/>
    </dgm:pt>
  </dgm:ptLst>
  <dgm:cxnLst>
    <dgm:cxn modelId="{744DF206-0673-4673-BD8A-26AAD0320AF9}" srcId="{33D26CE8-3C72-4183-BD92-B8C9D3E59C41}" destId="{7B19E0B3-4F5D-440E-BB26-E01C26DE5038}" srcOrd="3" destOrd="0" parTransId="{A3E2C627-0E39-42F6-98F1-81C9B44A3D88}" sibTransId="{6906C724-D1D8-4F16-84B5-278049310DE7}"/>
    <dgm:cxn modelId="{8A06151D-933D-4FFA-9005-66998FC83215}" srcId="{33D26CE8-3C72-4183-BD92-B8C9D3E59C41}" destId="{8251F6AD-8C62-4151-8F99-294B41CAD525}" srcOrd="2" destOrd="0" parTransId="{031E36FC-5182-4BC9-A482-FF92A07C1893}" sibTransId="{CB3E626D-481D-4B7F-B06F-9FF4EAC75444}"/>
    <dgm:cxn modelId="{14D25E3D-32EE-4067-822E-E5932E610742}" type="presOf" srcId="{7B19E0B3-4F5D-440E-BB26-E01C26DE5038}" destId="{168E9520-AF82-4903-BE93-F9C456FC7CCA}" srcOrd="0" destOrd="0" presId="urn:microsoft.com/office/officeart/2005/8/layout/hList6"/>
    <dgm:cxn modelId="{2EDF205E-4356-46D6-A34A-B88C8FC8FE70}" type="presOf" srcId="{748C0C1B-F66D-4E4F-ADC7-E0A50A554C0E}" destId="{57AE14BB-C02F-4D39-B8A3-64113FEB2EE3}" srcOrd="0" destOrd="0" presId="urn:microsoft.com/office/officeart/2005/8/layout/hList6"/>
    <dgm:cxn modelId="{45201941-6E82-4B8B-BEC2-39C393AFBDB4}" type="presOf" srcId="{928CA6A5-05C3-4DA7-97CC-6E0B9CF5EEFE}" destId="{55C3D8A9-20A6-4441-9A18-0532008163D8}" srcOrd="0" destOrd="0" presId="urn:microsoft.com/office/officeart/2005/8/layout/hList6"/>
    <dgm:cxn modelId="{3BD12555-15A3-48DB-BD57-FBD6FD81B7AF}" type="presOf" srcId="{33D26CE8-3C72-4183-BD92-B8C9D3E59C41}" destId="{15F16FC5-E1C1-4BDA-B3EF-752ECB7E8138}" srcOrd="0" destOrd="0" presId="urn:microsoft.com/office/officeart/2005/8/layout/hList6"/>
    <dgm:cxn modelId="{6D553EA1-7824-49E2-8A56-C836318531FD}" type="presOf" srcId="{8251F6AD-8C62-4151-8F99-294B41CAD525}" destId="{D8A33076-C992-4CED-96EB-E72167928AA0}" srcOrd="0" destOrd="0" presId="urn:microsoft.com/office/officeart/2005/8/layout/hList6"/>
    <dgm:cxn modelId="{D7F6AAA2-6526-4892-9A2D-6E4E36B40858}" srcId="{33D26CE8-3C72-4183-BD92-B8C9D3E59C41}" destId="{928CA6A5-05C3-4DA7-97CC-6E0B9CF5EEFE}" srcOrd="0" destOrd="0" parTransId="{88BF0B0E-F3A3-4B41-8FDD-A85E1B5E7FB2}" sibTransId="{2BF069C0-8442-4B3A-94E4-DA4F395B5449}"/>
    <dgm:cxn modelId="{07C75CAC-8296-4212-8D81-8FAAE3CE5242}" srcId="{33D26CE8-3C72-4183-BD92-B8C9D3E59C41}" destId="{748C0C1B-F66D-4E4F-ADC7-E0A50A554C0E}" srcOrd="1" destOrd="0" parTransId="{14D4A672-E690-4EB0-BE17-BE0EDDCF90ED}" sibTransId="{900A5303-62ED-4ABF-8AEC-79589CC75E5E}"/>
    <dgm:cxn modelId="{5488A96E-E31C-4ED6-BA32-FC07CBBD2461}" type="presParOf" srcId="{15F16FC5-E1C1-4BDA-B3EF-752ECB7E8138}" destId="{55C3D8A9-20A6-4441-9A18-0532008163D8}" srcOrd="0" destOrd="0" presId="urn:microsoft.com/office/officeart/2005/8/layout/hList6"/>
    <dgm:cxn modelId="{CD8E701D-BFC4-46EE-B4DA-2AB84456A2D3}" type="presParOf" srcId="{15F16FC5-E1C1-4BDA-B3EF-752ECB7E8138}" destId="{1F6DD89E-4FED-4FDC-9078-6E8A91BAD318}" srcOrd="1" destOrd="0" presId="urn:microsoft.com/office/officeart/2005/8/layout/hList6"/>
    <dgm:cxn modelId="{65A67C7A-0BED-48A2-A802-E5A71DF69EEF}" type="presParOf" srcId="{15F16FC5-E1C1-4BDA-B3EF-752ECB7E8138}" destId="{57AE14BB-C02F-4D39-B8A3-64113FEB2EE3}" srcOrd="2" destOrd="0" presId="urn:microsoft.com/office/officeart/2005/8/layout/hList6"/>
    <dgm:cxn modelId="{F2C0EF92-655B-4C7C-83C8-BC2A639C0EA5}" type="presParOf" srcId="{15F16FC5-E1C1-4BDA-B3EF-752ECB7E8138}" destId="{ED5912BB-35CD-4F6E-8CDC-83A76BCF2E7B}" srcOrd="3" destOrd="0" presId="urn:microsoft.com/office/officeart/2005/8/layout/hList6"/>
    <dgm:cxn modelId="{A7439990-824E-4699-9B8E-39F59ADF4125}" type="presParOf" srcId="{15F16FC5-E1C1-4BDA-B3EF-752ECB7E8138}" destId="{D8A33076-C992-4CED-96EB-E72167928AA0}" srcOrd="4" destOrd="0" presId="urn:microsoft.com/office/officeart/2005/8/layout/hList6"/>
    <dgm:cxn modelId="{A0C0FA5D-8079-4FCF-82DD-32A6C634E92C}" type="presParOf" srcId="{15F16FC5-E1C1-4BDA-B3EF-752ECB7E8138}" destId="{7F544B9D-1F01-4A37-9A69-B510A92D193E}" srcOrd="5" destOrd="0" presId="urn:microsoft.com/office/officeart/2005/8/layout/hList6"/>
    <dgm:cxn modelId="{5938BA50-3506-4B4E-9E69-5F40026B5DB6}" type="presParOf" srcId="{15F16FC5-E1C1-4BDA-B3EF-752ECB7E8138}" destId="{168E9520-AF82-4903-BE93-F9C456FC7CC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E83882-66F2-459F-8749-B997BA99326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5D4DE62-205D-4B28-B3F3-FE70E62FC69A}">
      <dgm:prSet custT="1"/>
      <dgm:spPr/>
      <dgm:t>
        <a:bodyPr/>
        <a:lstStyle/>
        <a:p>
          <a:r>
            <a:rPr lang="ru-RU" sz="1600" b="1" i="0" dirty="0"/>
            <a:t>интеллектуальные способности (развитое логическое мышление проницательность, любопытство, интуиция, образованность способность усваивать новые знания и навыки)</a:t>
          </a:r>
          <a:endParaRPr lang="ru-RU" sz="1600" b="1" dirty="0"/>
        </a:p>
      </dgm:t>
    </dgm:pt>
    <dgm:pt modelId="{9413106F-D64B-4251-B319-4DECA53E82EB}" type="parTrans" cxnId="{B24C438E-75A1-4BE4-BF36-C91508A2F369}">
      <dgm:prSet/>
      <dgm:spPr/>
      <dgm:t>
        <a:bodyPr/>
        <a:lstStyle/>
        <a:p>
          <a:endParaRPr lang="ru-RU"/>
        </a:p>
      </dgm:t>
    </dgm:pt>
    <dgm:pt modelId="{D48AFB83-5A59-45E8-A3A6-EB1183FD39CA}" type="sibTrans" cxnId="{B24C438E-75A1-4BE4-BF36-C91508A2F369}">
      <dgm:prSet/>
      <dgm:spPr/>
      <dgm:t>
        <a:bodyPr/>
        <a:lstStyle/>
        <a:p>
          <a:endParaRPr lang="ru-RU"/>
        </a:p>
      </dgm:t>
    </dgm:pt>
    <dgm:pt modelId="{DC8321D1-8C6E-4F82-9EBD-3B8B8B9D78E0}">
      <dgm:prSet custT="1"/>
      <dgm:spPr/>
      <dgm:t>
        <a:bodyPr/>
        <a:lstStyle/>
        <a:p>
          <a:r>
            <a:rPr lang="ru-RU" sz="1600" b="1" i="0" dirty="0"/>
            <a:t>черты характера личности (инициативность, надежность, работоспособность, самостоятельность, уверенность в себе, смелость, </a:t>
          </a:r>
          <a:r>
            <a:rPr lang="ru-RU" sz="1600" b="1" i="0" dirty="0" err="1"/>
            <a:t>амбициозность</a:t>
          </a:r>
          <a:r>
            <a:rPr lang="ru-RU" sz="1600" b="1" i="0" dirty="0"/>
            <a:t>, настойчивость, трудолюбие, уравновешенность, обязательность, адекватность самооценки)</a:t>
          </a:r>
          <a:endParaRPr lang="ru-RU" sz="1600" b="1" dirty="0"/>
        </a:p>
      </dgm:t>
    </dgm:pt>
    <dgm:pt modelId="{AB4309EE-A480-41C9-B513-018414BB684E}" type="parTrans" cxnId="{D8436D0E-902E-4871-A118-49D3D267BDE6}">
      <dgm:prSet/>
      <dgm:spPr/>
      <dgm:t>
        <a:bodyPr/>
        <a:lstStyle/>
        <a:p>
          <a:endParaRPr lang="ru-RU"/>
        </a:p>
      </dgm:t>
    </dgm:pt>
    <dgm:pt modelId="{88D6ACE9-77C0-49EF-B8D4-16025D9D70A1}" type="sibTrans" cxnId="{D8436D0E-902E-4871-A118-49D3D267BDE6}">
      <dgm:prSet/>
      <dgm:spPr/>
      <dgm:t>
        <a:bodyPr/>
        <a:lstStyle/>
        <a:p>
          <a:endParaRPr lang="ru-RU"/>
        </a:p>
      </dgm:t>
    </dgm:pt>
    <dgm:pt modelId="{BB604A3C-7498-4959-8FAA-9A254E4EC8B9}">
      <dgm:prSet custT="1"/>
      <dgm:spPr/>
      <dgm:t>
        <a:bodyPr/>
        <a:lstStyle/>
        <a:p>
          <a:r>
            <a:rPr lang="ru-RU" sz="1600" b="1" i="0" dirty="0"/>
            <a:t>приобретенные умения (умение сотрудничать, умение выражать мысли, такт и дипломатичность, умение брать на себя риск и ответственность, умение организовывать других людей, умение убеждать, умение разбираться в людях)</a:t>
          </a:r>
          <a:endParaRPr lang="ru-RU" sz="1600" b="1" dirty="0"/>
        </a:p>
      </dgm:t>
    </dgm:pt>
    <dgm:pt modelId="{7D97D94A-4229-40BF-856A-A148397536F6}" type="parTrans" cxnId="{974FFC9B-779F-45B6-979D-429DDA97D7C2}">
      <dgm:prSet/>
      <dgm:spPr/>
      <dgm:t>
        <a:bodyPr/>
        <a:lstStyle/>
        <a:p>
          <a:endParaRPr lang="ru-RU"/>
        </a:p>
      </dgm:t>
    </dgm:pt>
    <dgm:pt modelId="{EBB3059B-A88F-46BC-B11C-D9A4E6E709AD}" type="sibTrans" cxnId="{974FFC9B-779F-45B6-979D-429DDA97D7C2}">
      <dgm:prSet/>
      <dgm:spPr/>
      <dgm:t>
        <a:bodyPr/>
        <a:lstStyle/>
        <a:p>
          <a:endParaRPr lang="ru-RU"/>
        </a:p>
      </dgm:t>
    </dgm:pt>
    <dgm:pt modelId="{7C51E221-BB31-408B-B8B0-38784D112668}" type="pres">
      <dgm:prSet presAssocID="{CEE83882-66F2-459F-8749-B997BA993267}" presName="compositeShape" presStyleCnt="0">
        <dgm:presLayoutVars>
          <dgm:dir/>
          <dgm:resizeHandles/>
        </dgm:presLayoutVars>
      </dgm:prSet>
      <dgm:spPr/>
    </dgm:pt>
    <dgm:pt modelId="{B20CFDFE-B5E6-480E-92AB-40B8F4109C0D}" type="pres">
      <dgm:prSet presAssocID="{CEE83882-66F2-459F-8749-B997BA993267}" presName="pyramid" presStyleLbl="node1" presStyleIdx="0" presStyleCnt="1"/>
      <dgm:spPr/>
    </dgm:pt>
    <dgm:pt modelId="{6DD8D393-9E2D-4FD9-811E-1EE6D48F84C9}" type="pres">
      <dgm:prSet presAssocID="{CEE83882-66F2-459F-8749-B997BA993267}" presName="theList" presStyleCnt="0"/>
      <dgm:spPr/>
    </dgm:pt>
    <dgm:pt modelId="{17DBC8AB-39D9-4D1F-8BC4-53126E6B0978}" type="pres">
      <dgm:prSet presAssocID="{15D4DE62-205D-4B28-B3F3-FE70E62FC69A}" presName="aNode" presStyleLbl="fgAcc1" presStyleIdx="0" presStyleCnt="3" custScaleX="240379" custScaleY="450888" custLinFactY="-33496" custLinFactNeighborX="-569" custLinFactNeighborY="-100000">
        <dgm:presLayoutVars>
          <dgm:bulletEnabled val="1"/>
        </dgm:presLayoutVars>
      </dgm:prSet>
      <dgm:spPr/>
    </dgm:pt>
    <dgm:pt modelId="{10BA6B12-6503-48CE-9CB3-46B4258337CC}" type="pres">
      <dgm:prSet presAssocID="{15D4DE62-205D-4B28-B3F3-FE70E62FC69A}" presName="aSpace" presStyleCnt="0"/>
      <dgm:spPr/>
    </dgm:pt>
    <dgm:pt modelId="{344F5019-39BD-4451-A436-1A0CF2B1E151}" type="pres">
      <dgm:prSet presAssocID="{DC8321D1-8C6E-4F82-9EBD-3B8B8B9D78E0}" presName="aNode" presStyleLbl="fgAcc1" presStyleIdx="1" presStyleCnt="3" custScaleX="236978" custScaleY="623360">
        <dgm:presLayoutVars>
          <dgm:bulletEnabled val="1"/>
        </dgm:presLayoutVars>
      </dgm:prSet>
      <dgm:spPr/>
    </dgm:pt>
    <dgm:pt modelId="{3B166E7B-E3C7-4F57-A381-10EE4F9BE9D7}" type="pres">
      <dgm:prSet presAssocID="{DC8321D1-8C6E-4F82-9EBD-3B8B8B9D78E0}" presName="aSpace" presStyleCnt="0"/>
      <dgm:spPr/>
    </dgm:pt>
    <dgm:pt modelId="{DEDCFC4F-ED6B-45E0-81BF-2E3300A25CC7}" type="pres">
      <dgm:prSet presAssocID="{BB604A3C-7498-4959-8FAA-9A254E4EC8B9}" presName="aNode" presStyleLbl="fgAcc1" presStyleIdx="2" presStyleCnt="3" custScaleX="240478" custScaleY="512052" custLinFactNeighborX="3001" custLinFactNeighborY="80308">
        <dgm:presLayoutVars>
          <dgm:bulletEnabled val="1"/>
        </dgm:presLayoutVars>
      </dgm:prSet>
      <dgm:spPr/>
    </dgm:pt>
    <dgm:pt modelId="{B1BC82FD-0F49-4F05-9104-C565157D93FA}" type="pres">
      <dgm:prSet presAssocID="{BB604A3C-7498-4959-8FAA-9A254E4EC8B9}" presName="aSpace" presStyleCnt="0"/>
      <dgm:spPr/>
    </dgm:pt>
  </dgm:ptLst>
  <dgm:cxnLst>
    <dgm:cxn modelId="{D8436D0E-902E-4871-A118-49D3D267BDE6}" srcId="{CEE83882-66F2-459F-8749-B997BA993267}" destId="{DC8321D1-8C6E-4F82-9EBD-3B8B8B9D78E0}" srcOrd="1" destOrd="0" parTransId="{AB4309EE-A480-41C9-B513-018414BB684E}" sibTransId="{88D6ACE9-77C0-49EF-B8D4-16025D9D70A1}"/>
    <dgm:cxn modelId="{07186985-C92E-4D9D-8442-BE6AAE0D61F6}" type="presOf" srcId="{CEE83882-66F2-459F-8749-B997BA993267}" destId="{7C51E221-BB31-408B-B8B0-38784D112668}" srcOrd="0" destOrd="0" presId="urn:microsoft.com/office/officeart/2005/8/layout/pyramid2"/>
    <dgm:cxn modelId="{5CAE5589-3AEC-43A9-A37D-405BF94A5474}" type="presOf" srcId="{15D4DE62-205D-4B28-B3F3-FE70E62FC69A}" destId="{17DBC8AB-39D9-4D1F-8BC4-53126E6B0978}" srcOrd="0" destOrd="0" presId="urn:microsoft.com/office/officeart/2005/8/layout/pyramid2"/>
    <dgm:cxn modelId="{B24C438E-75A1-4BE4-BF36-C91508A2F369}" srcId="{CEE83882-66F2-459F-8749-B997BA993267}" destId="{15D4DE62-205D-4B28-B3F3-FE70E62FC69A}" srcOrd="0" destOrd="0" parTransId="{9413106F-D64B-4251-B319-4DECA53E82EB}" sibTransId="{D48AFB83-5A59-45E8-A3A6-EB1183FD39CA}"/>
    <dgm:cxn modelId="{E091CB93-0E95-4B21-AFA6-6D070BB4930C}" type="presOf" srcId="{BB604A3C-7498-4959-8FAA-9A254E4EC8B9}" destId="{DEDCFC4F-ED6B-45E0-81BF-2E3300A25CC7}" srcOrd="0" destOrd="0" presId="urn:microsoft.com/office/officeart/2005/8/layout/pyramid2"/>
    <dgm:cxn modelId="{974FFC9B-779F-45B6-979D-429DDA97D7C2}" srcId="{CEE83882-66F2-459F-8749-B997BA993267}" destId="{BB604A3C-7498-4959-8FAA-9A254E4EC8B9}" srcOrd="2" destOrd="0" parTransId="{7D97D94A-4229-40BF-856A-A148397536F6}" sibTransId="{EBB3059B-A88F-46BC-B11C-D9A4E6E709AD}"/>
    <dgm:cxn modelId="{AFB651BC-7B37-470D-BF4D-328CA9A1E4E3}" type="presOf" srcId="{DC8321D1-8C6E-4F82-9EBD-3B8B8B9D78E0}" destId="{344F5019-39BD-4451-A436-1A0CF2B1E151}" srcOrd="0" destOrd="0" presId="urn:microsoft.com/office/officeart/2005/8/layout/pyramid2"/>
    <dgm:cxn modelId="{7E2DFB31-B00D-4256-B130-F910579661F7}" type="presParOf" srcId="{7C51E221-BB31-408B-B8B0-38784D112668}" destId="{B20CFDFE-B5E6-480E-92AB-40B8F4109C0D}" srcOrd="0" destOrd="0" presId="urn:microsoft.com/office/officeart/2005/8/layout/pyramid2"/>
    <dgm:cxn modelId="{DC362CCA-448F-4FFB-884D-B6DF829DFD61}" type="presParOf" srcId="{7C51E221-BB31-408B-B8B0-38784D112668}" destId="{6DD8D393-9E2D-4FD9-811E-1EE6D48F84C9}" srcOrd="1" destOrd="0" presId="urn:microsoft.com/office/officeart/2005/8/layout/pyramid2"/>
    <dgm:cxn modelId="{309D940A-FCC8-4B4D-965A-5B28F7DE56CE}" type="presParOf" srcId="{6DD8D393-9E2D-4FD9-811E-1EE6D48F84C9}" destId="{17DBC8AB-39D9-4D1F-8BC4-53126E6B0978}" srcOrd="0" destOrd="0" presId="urn:microsoft.com/office/officeart/2005/8/layout/pyramid2"/>
    <dgm:cxn modelId="{4A594A42-6821-4559-8B9C-748346B4616B}" type="presParOf" srcId="{6DD8D393-9E2D-4FD9-811E-1EE6D48F84C9}" destId="{10BA6B12-6503-48CE-9CB3-46B4258337CC}" srcOrd="1" destOrd="0" presId="urn:microsoft.com/office/officeart/2005/8/layout/pyramid2"/>
    <dgm:cxn modelId="{61046ED9-3F03-471F-9850-B13CF60A49C6}" type="presParOf" srcId="{6DD8D393-9E2D-4FD9-811E-1EE6D48F84C9}" destId="{344F5019-39BD-4451-A436-1A0CF2B1E151}" srcOrd="2" destOrd="0" presId="urn:microsoft.com/office/officeart/2005/8/layout/pyramid2"/>
    <dgm:cxn modelId="{B2B64AF3-2848-47B1-96D8-9BA54FB53B66}" type="presParOf" srcId="{6DD8D393-9E2D-4FD9-811E-1EE6D48F84C9}" destId="{3B166E7B-E3C7-4F57-A381-10EE4F9BE9D7}" srcOrd="3" destOrd="0" presId="urn:microsoft.com/office/officeart/2005/8/layout/pyramid2"/>
    <dgm:cxn modelId="{F0962AC1-81EC-48E7-8504-6F92D07B2048}" type="presParOf" srcId="{6DD8D393-9E2D-4FD9-811E-1EE6D48F84C9}" destId="{DEDCFC4F-ED6B-45E0-81BF-2E3300A25CC7}" srcOrd="4" destOrd="0" presId="urn:microsoft.com/office/officeart/2005/8/layout/pyramid2"/>
    <dgm:cxn modelId="{341B0B65-3BF7-4684-B924-6943238D240A}" type="presParOf" srcId="{6DD8D393-9E2D-4FD9-811E-1EE6D48F84C9}" destId="{B1BC82FD-0F49-4F05-9104-C565157D93F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6DE16-3E5B-4155-8906-21EC3C1A1014}">
      <dsp:nvSpPr>
        <dsp:cNvPr id="0" name=""/>
        <dsp:cNvSpPr/>
      </dsp:nvSpPr>
      <dsp:spPr>
        <a:xfrm>
          <a:off x="0" y="390038"/>
          <a:ext cx="634571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DE192-BA17-4BDF-9B6A-C47B34F1E848}">
      <dsp:nvSpPr>
        <dsp:cNvPr id="0" name=""/>
        <dsp:cNvSpPr/>
      </dsp:nvSpPr>
      <dsp:spPr>
        <a:xfrm>
          <a:off x="317285" y="50558"/>
          <a:ext cx="444200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97" tIns="0" rIns="16789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Прошлое (ретроспекция)</a:t>
          </a:r>
        </a:p>
      </dsp:txBody>
      <dsp:txXfrm>
        <a:off x="350429" y="83702"/>
        <a:ext cx="4375713" cy="612672"/>
      </dsp:txXfrm>
    </dsp:sp>
    <dsp:sp modelId="{AEEFA357-6315-4111-A924-938D5B934F6A}">
      <dsp:nvSpPr>
        <dsp:cNvPr id="0" name=""/>
        <dsp:cNvSpPr/>
      </dsp:nvSpPr>
      <dsp:spPr>
        <a:xfrm>
          <a:off x="0" y="1433318"/>
          <a:ext cx="634571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43A53-DA3D-4D85-9827-C1ABF36E8819}">
      <dsp:nvSpPr>
        <dsp:cNvPr id="0" name=""/>
        <dsp:cNvSpPr/>
      </dsp:nvSpPr>
      <dsp:spPr>
        <a:xfrm>
          <a:off x="317285" y="1093838"/>
          <a:ext cx="444200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97" tIns="0" rIns="16789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Настоящее (актуализация)</a:t>
          </a:r>
        </a:p>
      </dsp:txBody>
      <dsp:txXfrm>
        <a:off x="350429" y="1126982"/>
        <a:ext cx="4375713" cy="612672"/>
      </dsp:txXfrm>
    </dsp:sp>
    <dsp:sp modelId="{C8C19C3D-D2FF-4CDD-B6F3-54959E2796F9}">
      <dsp:nvSpPr>
        <dsp:cNvPr id="0" name=""/>
        <dsp:cNvSpPr/>
      </dsp:nvSpPr>
      <dsp:spPr>
        <a:xfrm>
          <a:off x="0" y="2476598"/>
          <a:ext cx="634571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6D9F6-80F4-44FF-8D00-59593FC35747}">
      <dsp:nvSpPr>
        <dsp:cNvPr id="0" name=""/>
        <dsp:cNvSpPr/>
      </dsp:nvSpPr>
      <dsp:spPr>
        <a:xfrm>
          <a:off x="317285" y="2137118"/>
          <a:ext cx="444200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897" tIns="0" rIns="16789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Будущее (</a:t>
          </a:r>
          <a:r>
            <a:rPr lang="ru-RU" sz="2300" kern="1200" dirty="0" err="1"/>
            <a:t>проспекция</a:t>
          </a:r>
          <a:r>
            <a:rPr lang="ru-RU" sz="2300" kern="1200" dirty="0"/>
            <a:t>)</a:t>
          </a:r>
        </a:p>
      </dsp:txBody>
      <dsp:txXfrm>
        <a:off x="350429" y="2170262"/>
        <a:ext cx="4375713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B38D0-5F1A-4D27-BED9-2679BEB38640}">
      <dsp:nvSpPr>
        <dsp:cNvPr id="0" name=""/>
        <dsp:cNvSpPr/>
      </dsp:nvSpPr>
      <dsp:spPr>
        <a:xfrm>
          <a:off x="1308" y="0"/>
          <a:ext cx="1526025" cy="20601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Личностные ценности</a:t>
          </a:r>
        </a:p>
      </dsp:txBody>
      <dsp:txXfrm>
        <a:off x="1308" y="0"/>
        <a:ext cx="1144519" cy="2060155"/>
      </dsp:txXfrm>
    </dsp:sp>
    <dsp:sp modelId="{21FDE3B3-6413-4606-9057-B6B75F3AF12A}">
      <dsp:nvSpPr>
        <dsp:cNvPr id="0" name=""/>
        <dsp:cNvSpPr/>
      </dsp:nvSpPr>
      <dsp:spPr>
        <a:xfrm>
          <a:off x="517793" y="0"/>
          <a:ext cx="5220930" cy="2060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Направленность профессиональной деятельности</a:t>
          </a:r>
        </a:p>
      </dsp:txBody>
      <dsp:txXfrm>
        <a:off x="1547871" y="0"/>
        <a:ext cx="3160775" cy="2060155"/>
      </dsp:txXfrm>
    </dsp:sp>
    <dsp:sp modelId="{47CCC768-E260-4D5A-BA54-4BBC4FBD294F}">
      <dsp:nvSpPr>
        <dsp:cNvPr id="0" name=""/>
        <dsp:cNvSpPr/>
      </dsp:nvSpPr>
      <dsp:spPr>
        <a:xfrm>
          <a:off x="4549719" y="0"/>
          <a:ext cx="5220930" cy="2060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chemeClr val="tx1"/>
              </a:solidFill>
            </a:rPr>
            <a:t>Придают ей ценности, содержащие смысл, позволяют занять определенную позицию, регулируют поведение, формируют способы </a:t>
          </a:r>
          <a:r>
            <a:rPr lang="ru-RU" sz="1300" kern="1200" dirty="0" err="1">
              <a:solidFill>
                <a:schemeClr val="tx1"/>
              </a:solidFill>
            </a:rPr>
            <a:t>самоактуализации</a:t>
          </a:r>
          <a:r>
            <a:rPr lang="ru-RU" sz="1300" kern="1200" dirty="0">
              <a:solidFill>
                <a:schemeClr val="tx1"/>
              </a:solidFill>
            </a:rPr>
            <a:t>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5579797" y="0"/>
        <a:ext cx="3160775" cy="2060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3D8A9-20A6-4441-9A18-0532008163D8}">
      <dsp:nvSpPr>
        <dsp:cNvPr id="0" name=""/>
        <dsp:cNvSpPr/>
      </dsp:nvSpPr>
      <dsp:spPr>
        <a:xfrm rot="16200000">
          <a:off x="-485583" y="487847"/>
          <a:ext cx="3196829" cy="222113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сверхнормативная активность как следствие неудовлетворенности своим положением, своим статусом</a:t>
          </a:r>
        </a:p>
      </dsp:txBody>
      <dsp:txXfrm rot="5400000">
        <a:off x="2265" y="639365"/>
        <a:ext cx="2221134" cy="1918097"/>
      </dsp:txXfrm>
    </dsp:sp>
    <dsp:sp modelId="{57AE14BB-C02F-4D39-B8A3-64113FEB2EE3}">
      <dsp:nvSpPr>
        <dsp:cNvPr id="0" name=""/>
        <dsp:cNvSpPr/>
      </dsp:nvSpPr>
      <dsp:spPr>
        <a:xfrm rot="16200000">
          <a:off x="1902135" y="487847"/>
          <a:ext cx="3196829" cy="222113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социально-экономические условия жизнедеятельности человека (сокращение рабочих мест, ликвидация предприятия, переезд)</a:t>
          </a:r>
        </a:p>
      </dsp:txBody>
      <dsp:txXfrm rot="5400000">
        <a:off x="2389983" y="639365"/>
        <a:ext cx="2221134" cy="1918097"/>
      </dsp:txXfrm>
    </dsp:sp>
    <dsp:sp modelId="{D8A33076-C992-4CED-96EB-E72167928AA0}">
      <dsp:nvSpPr>
        <dsp:cNvPr id="0" name=""/>
        <dsp:cNvSpPr/>
      </dsp:nvSpPr>
      <dsp:spPr>
        <a:xfrm rot="16200000">
          <a:off x="4289854" y="487847"/>
          <a:ext cx="3196829" cy="222113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возрастные психофизиологические изменения (ухудшение здоровья, снижение работоспособности, синдром «эмоционального сгорания»)</a:t>
          </a:r>
        </a:p>
      </dsp:txBody>
      <dsp:txXfrm rot="5400000">
        <a:off x="4777702" y="639365"/>
        <a:ext cx="2221134" cy="1918097"/>
      </dsp:txXfrm>
    </dsp:sp>
    <dsp:sp modelId="{168E9520-AF82-4903-BE93-F9C456FC7CCA}">
      <dsp:nvSpPr>
        <dsp:cNvPr id="0" name=""/>
        <dsp:cNvSpPr/>
      </dsp:nvSpPr>
      <dsp:spPr>
        <a:xfrm rot="16200000">
          <a:off x="6677573" y="487847"/>
          <a:ext cx="3196829" cy="222113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полная поглощенность профессиональной деятельностью</a:t>
          </a:r>
        </a:p>
      </dsp:txBody>
      <dsp:txXfrm rot="5400000">
        <a:off x="7165421" y="639365"/>
        <a:ext cx="2221134" cy="1918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CFDFE-B5E6-480E-92AB-40B8F4109C0D}">
      <dsp:nvSpPr>
        <dsp:cNvPr id="0" name=""/>
        <dsp:cNvSpPr/>
      </dsp:nvSpPr>
      <dsp:spPr>
        <a:xfrm>
          <a:off x="-100281" y="0"/>
          <a:ext cx="3067431" cy="506225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BC8AB-39D9-4D1F-8BC4-53126E6B0978}">
      <dsp:nvSpPr>
        <dsp:cNvPr id="0" name=""/>
        <dsp:cNvSpPr/>
      </dsp:nvSpPr>
      <dsp:spPr>
        <a:xfrm>
          <a:off x="89250" y="393611"/>
          <a:ext cx="4660135" cy="11234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/>
            <a:t>интеллектуальные способности (развитое логическое мышление проницательность, любопытство, интуиция, образованность способность усваивать новые знания и навыки)</a:t>
          </a:r>
          <a:endParaRPr lang="ru-RU" sz="1600" b="1" kern="1200" dirty="0"/>
        </a:p>
      </dsp:txBody>
      <dsp:txXfrm>
        <a:off x="144091" y="448452"/>
        <a:ext cx="4550453" cy="1013740"/>
      </dsp:txXfrm>
    </dsp:sp>
    <dsp:sp modelId="{344F5019-39BD-4451-A436-1A0CF2B1E151}">
      <dsp:nvSpPr>
        <dsp:cNvPr id="0" name=""/>
        <dsp:cNvSpPr/>
      </dsp:nvSpPr>
      <dsp:spPr>
        <a:xfrm>
          <a:off x="100281" y="1662781"/>
          <a:ext cx="4660135" cy="15531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/>
            <a:t>черты характера личности (инициативность, надежность, работоспособность, самостоятельность, уверенность в себе, смелость, </a:t>
          </a:r>
          <a:r>
            <a:rPr lang="ru-RU" sz="1600" b="1" i="0" kern="1200" dirty="0" err="1"/>
            <a:t>амбициозность</a:t>
          </a:r>
          <a:r>
            <a:rPr lang="ru-RU" sz="1600" b="1" i="0" kern="1200" dirty="0"/>
            <a:t>, настойчивость, трудолюбие, уравновешенность, обязательность, адекватность самооценки)</a:t>
          </a:r>
          <a:endParaRPr lang="ru-RU" sz="1600" b="1" kern="1200" dirty="0"/>
        </a:p>
      </dsp:txBody>
      <dsp:txXfrm>
        <a:off x="176099" y="1738599"/>
        <a:ext cx="4508499" cy="1401513"/>
      </dsp:txXfrm>
    </dsp:sp>
    <dsp:sp modelId="{DEDCFC4F-ED6B-45E0-81BF-2E3300A25CC7}">
      <dsp:nvSpPr>
        <dsp:cNvPr id="0" name=""/>
        <dsp:cNvSpPr/>
      </dsp:nvSpPr>
      <dsp:spPr>
        <a:xfrm>
          <a:off x="100281" y="3272086"/>
          <a:ext cx="4660135" cy="12758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/>
            <a:t>приобретенные умения (умение сотрудничать, умение выражать мысли, такт и дипломатичность, умение брать на себя риск и ответственность, умение организовывать других людей, умение убеждать, умение разбираться в людях)</a:t>
          </a:r>
          <a:endParaRPr lang="ru-RU" sz="1600" b="1" kern="1200" dirty="0"/>
        </a:p>
      </dsp:txBody>
      <dsp:txXfrm>
        <a:off x="162561" y="3334366"/>
        <a:ext cx="4535575" cy="1151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0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75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8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96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41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7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5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0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74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8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2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7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0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9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0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63E6-5713-4E3A-8AE3-7AA7801F7E21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DB0240-CCA8-4691-B264-16D7EB82B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3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bLnSnnFF-4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os.ru/articles/view/zhiznennaya-programma" TargetMode="External"/><Relationship Id="rId2" Type="http://schemas.openxmlformats.org/officeDocument/2006/relationships/hyperlink" Target="https://psychologyjournal.ru/stories/tselepolaganie/primery-tseley-v-zhizni-chelovek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5M8loDAwQh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Психология смысла жизни и профессионального самоопределения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5" y="3724973"/>
            <a:ext cx="2632761" cy="245707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9792" y="4405060"/>
            <a:ext cx="7766936" cy="1096899"/>
          </a:xfrm>
        </p:spPr>
        <p:txBody>
          <a:bodyPr/>
          <a:lstStyle/>
          <a:p>
            <a:pPr lvl="0" algn="ctr">
              <a:buClr>
                <a:srgbClr val="90C226"/>
              </a:buClr>
            </a:pPr>
            <a:r>
              <a:rPr lang="ru-RU" dirty="0">
                <a:solidFill>
                  <a:schemeClr val="tx1"/>
                </a:solidFill>
              </a:rPr>
              <a:t>Лекция 7. </a:t>
            </a:r>
          </a:p>
          <a:p>
            <a:pPr lvl="0">
              <a:buClr>
                <a:srgbClr val="90C226"/>
              </a:buClr>
            </a:pPr>
            <a:r>
              <a:rPr lang="ru-RU" dirty="0">
                <a:solidFill>
                  <a:schemeClr val="tx1"/>
                </a:solidFill>
              </a:rPr>
              <a:t>Мамбеталина А.С.- </a:t>
            </a:r>
            <a:r>
              <a:rPr lang="ru-RU" dirty="0" err="1">
                <a:solidFill>
                  <a:schemeClr val="tx1"/>
                </a:solidFill>
              </a:rPr>
              <a:t>к.пс.н</a:t>
            </a:r>
            <a:r>
              <a:rPr lang="ru-RU" dirty="0">
                <a:solidFill>
                  <a:schemeClr val="tx1"/>
                </a:solidFill>
              </a:rPr>
              <a:t>, доцент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471B8A-5D35-4900-BCA1-0553590BCDF5}"/>
              </a:ext>
            </a:extLst>
          </p:cNvPr>
          <p:cNvSpPr/>
          <p:nvPr/>
        </p:nvSpPr>
        <p:spPr>
          <a:xfrm>
            <a:off x="1878227" y="288325"/>
            <a:ext cx="7265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2350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CFE5D-8883-4025-91C8-A709FDB8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296562"/>
            <a:ext cx="10107827" cy="1633838"/>
          </a:xfrm>
        </p:spPr>
        <p:txBody>
          <a:bodyPr/>
          <a:lstStyle/>
          <a:p>
            <a:r>
              <a:rPr lang="ru-RU" dirty="0"/>
              <a:t>Профессиональное самоопределение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99CFE2B-D5A3-4712-B4D0-CB1F6539949D}"/>
              </a:ext>
            </a:extLst>
          </p:cNvPr>
          <p:cNvSpPr/>
          <p:nvPr/>
        </p:nvSpPr>
        <p:spPr>
          <a:xfrm>
            <a:off x="543696" y="1055816"/>
            <a:ext cx="4143633" cy="29148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Профессиональное самоопределение – это избирательное отношение индивида к миру профессий в целом и к конкретной выбранной профессии.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99ABB56-AC2B-485D-A290-7D2E48D0F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557" y="932248"/>
            <a:ext cx="4662617" cy="3838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600" dirty="0"/>
              <a:t>Ядром профессионального самоопределения является осознанный выбор профессии с учетом своих особенностей и возможностей, требований профессиональной деятельности и социально-экономических условий.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AD01EA6-CF15-4E6B-8465-50ABE33D6158}"/>
              </a:ext>
            </a:extLst>
          </p:cNvPr>
          <p:cNvSpPr/>
          <p:nvPr/>
        </p:nvSpPr>
        <p:spPr>
          <a:xfrm>
            <a:off x="3163332" y="3501083"/>
            <a:ext cx="4341341" cy="3258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Профессиональное самоопределение осуществляется в течение всей профессиональной жизни: личность постоянно рефлексирует, переосмысливает свое профессиональное бытие и самоутверждается в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391654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Барьеры профессионального роста, пути их профилактики и преодоления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Профессиональный рост</a:t>
            </a:r>
            <a:r>
              <a:rPr lang="ru-RU" sz="2400" dirty="0"/>
              <a:t> - процесс понимания себя, выявления индивидуальности, стремления раскрыть свои возможности как в личностном, так и профессиональном аспектах.</a:t>
            </a:r>
          </a:p>
          <a:p>
            <a:r>
              <a:rPr lang="ru-RU" sz="2400" b="1" dirty="0"/>
              <a:t>Барьер</a:t>
            </a:r>
            <a:r>
              <a:rPr lang="ru-RU" sz="2400" dirty="0"/>
              <a:t> - это психологический феномен (представленный в форме ощущений, переживаний, образов, понятий и др.), в котором отражены свойства объекта ограничивать проявления жизнедеятельности человека, препятствовать удовлетворению его потребностей.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229560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17889" cy="1320800"/>
          </a:xfrm>
        </p:spPr>
        <p:txBody>
          <a:bodyPr/>
          <a:lstStyle/>
          <a:p>
            <a:pPr algn="ctr"/>
            <a:r>
              <a:rPr lang="ru-RU" dirty="0"/>
              <a:t>Психологические барьеры профессионального роста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32" y="2372497"/>
            <a:ext cx="8664402" cy="3166357"/>
          </a:xfrm>
        </p:spPr>
        <p:txBody>
          <a:bodyPr>
            <a:normAutofit/>
          </a:bodyPr>
          <a:lstStyle/>
          <a:p>
            <a:r>
              <a:rPr lang="ru-RU" sz="2000" dirty="0"/>
              <a:t>кризисы профессионального развития личности; </a:t>
            </a:r>
          </a:p>
          <a:p>
            <a:r>
              <a:rPr lang="ru-RU" sz="2000" dirty="0"/>
              <a:t>индивидуально-психологические качества личности (ригидность, низкая толерантность, агрессивность и др.); </a:t>
            </a:r>
          </a:p>
          <a:p>
            <a:r>
              <a:rPr lang="ru-RU" sz="2000" dirty="0"/>
              <a:t>ухудшение профессионально-психологического здоровья;</a:t>
            </a:r>
          </a:p>
          <a:p>
            <a:r>
              <a:rPr lang="ru-RU" sz="2000" dirty="0"/>
              <a:t> профессиональные деструкции.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0C26B4-D1C1-46D0-95BB-4FA704363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992" y="4267457"/>
            <a:ext cx="3248025" cy="21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9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94CCE-75E5-494E-99CC-8DFD9A7A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397542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Кризисы профессионального развития личности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32B69-3EFF-4BD5-A924-6A9D42E4C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это непродолжительные периоды жизни, сопровождающиеся кардинальной перестройкой субъекта деятельности, изменениями самой деятельности</a:t>
            </a:r>
          </a:p>
          <a:p>
            <a:pPr fontAlgn="ctr"/>
            <a:r>
              <a:rPr lang="ru-RU" dirty="0"/>
              <a:t>Детерминанты кризисов:</a:t>
            </a:r>
          </a:p>
          <a:p>
            <a:r>
              <a:rPr lang="ru-RU" dirty="0"/>
              <a:t>изменения ведущей деятельности </a:t>
            </a:r>
          </a:p>
          <a:p>
            <a:r>
              <a:rPr lang="ru-RU" dirty="0"/>
              <a:t>изменения социальной ситуации развития </a:t>
            </a:r>
          </a:p>
          <a:p>
            <a:r>
              <a:rPr lang="ru-RU" dirty="0"/>
              <a:t>субъектность личности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457CAD-9D7A-40F9-9E2A-5EB2F6B46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567" y="4648586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7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7D476-48B0-452B-836D-B8F6082A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Признаки кризисов профессионального развития 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D619C-0CFF-40CE-A2EB-C3D6C88AF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потеря смысла в выполняемой деятельности; </a:t>
            </a:r>
          </a:p>
          <a:p>
            <a:r>
              <a:rPr lang="ru-RU" dirty="0"/>
              <a:t>потеря чувства нового; субъективное чувство остановки в развитии;</a:t>
            </a:r>
          </a:p>
          <a:p>
            <a:r>
              <a:rPr lang="ru-RU" dirty="0"/>
              <a:t> преобладание негативных эмоций в отношении работы;</a:t>
            </a:r>
          </a:p>
          <a:p>
            <a:r>
              <a:rPr lang="ru-RU" dirty="0"/>
              <a:t> раздражительность или апатия.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6BA2EC-6AB2-4D4F-9BFD-3A8E7278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75" y="3890577"/>
            <a:ext cx="39719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9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27232-C012-432E-9AC9-7018467F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Кризис учебно-профессиональной ориентации (14 - 15 или 16 - 17лет) на стадии выбора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7AF541-6EB1-4879-BC26-89E4D19B9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Факторы: </a:t>
            </a:r>
          </a:p>
          <a:p>
            <a:r>
              <a:rPr lang="ru-RU" dirty="0"/>
              <a:t>невозможность реализовать профессиональные намерения.</a:t>
            </a:r>
          </a:p>
          <a:p>
            <a:r>
              <a:rPr lang="ru-RU" dirty="0"/>
              <a:t> Выбор профессии без учета индивидуально-психологических особенностей и психофизиологических свойств. </a:t>
            </a:r>
          </a:p>
          <a:p>
            <a:r>
              <a:rPr lang="ru-RU" dirty="0"/>
              <a:t>Ситуативный выбор профессионального учебного заведения. </a:t>
            </a:r>
          </a:p>
          <a:p>
            <a:pPr marL="0" indent="0">
              <a:buNone/>
            </a:pPr>
            <a:r>
              <a:rPr lang="ru-RU" dirty="0"/>
              <a:t>Способы преодоления: </a:t>
            </a:r>
          </a:p>
          <a:p>
            <a:r>
              <a:rPr lang="ru-RU" dirty="0"/>
              <a:t>- Психологически компетентное профессиональное консультирование.</a:t>
            </a:r>
          </a:p>
          <a:p>
            <a:r>
              <a:rPr lang="ru-RU" dirty="0"/>
              <a:t> - Коррекция профессиональных намерений.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303835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D148F-F86E-4EF1-B1F5-44F083E8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39432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Кризис профессионального выбора (16–18 лет или 19 - 21 год) на стадии профессионального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695B05-C188-40A9-B441-5D3776E51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177" y="2440675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Факторы:</a:t>
            </a:r>
          </a:p>
          <a:p>
            <a:r>
              <a:rPr lang="ru-RU" dirty="0"/>
              <a:t> Неудовлетворенность профессиональным образованием и профессиональной подготовкой. </a:t>
            </a:r>
          </a:p>
          <a:p>
            <a:r>
              <a:rPr lang="ru-RU" dirty="0"/>
              <a:t>Изменение социально-экономических условий жизни. </a:t>
            </a:r>
          </a:p>
          <a:p>
            <a:r>
              <a:rPr lang="ru-RU" dirty="0"/>
              <a:t>Перестройка ведущей деятельности. </a:t>
            </a:r>
          </a:p>
          <a:p>
            <a:pPr marL="0" indent="0">
              <a:buNone/>
            </a:pPr>
            <a:r>
              <a:rPr lang="ru-RU" dirty="0"/>
              <a:t>Способы преодоления: </a:t>
            </a:r>
          </a:p>
          <a:p>
            <a:r>
              <a:rPr lang="ru-RU" dirty="0"/>
              <a:t>Активизация учебно-познавательной деятельности.</a:t>
            </a:r>
          </a:p>
          <a:p>
            <a:r>
              <a:rPr lang="ru-RU" dirty="0"/>
              <a:t> Смена мотивов учебно-профессиональной деятельности. </a:t>
            </a:r>
          </a:p>
          <a:p>
            <a:r>
              <a:rPr lang="ru-RU" dirty="0"/>
              <a:t>Коррекция выбора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216374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BD294-252E-47CB-BF25-6DA1FD40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24" y="255373"/>
            <a:ext cx="1061857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Кризис профессиональных ожиданий (18–20 лет или 21 - 23 года) на стадии профессиональной адаптации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BBC7A3-FCF0-492C-958D-A9CCBDCED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00980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Факторы:</a:t>
            </a:r>
          </a:p>
          <a:p>
            <a:r>
              <a:rPr lang="ru-RU" dirty="0"/>
              <a:t> Трудности профессиональной адаптации.</a:t>
            </a:r>
          </a:p>
          <a:p>
            <a:r>
              <a:rPr lang="ru-RU" dirty="0"/>
              <a:t> Освоение новой ведущей деятельности.</a:t>
            </a:r>
          </a:p>
          <a:p>
            <a:r>
              <a:rPr lang="ru-RU" dirty="0"/>
              <a:t> Несовпадение профессиональных ожиданий и реальной действительности. </a:t>
            </a:r>
          </a:p>
          <a:p>
            <a:pPr marL="0" indent="0">
              <a:buNone/>
            </a:pPr>
            <a:r>
              <a:rPr lang="ru-RU" dirty="0"/>
              <a:t>Способы преодоления: </a:t>
            </a:r>
          </a:p>
          <a:p>
            <a:r>
              <a:rPr lang="ru-RU" dirty="0"/>
              <a:t>Активизация профессиональных усилий. </a:t>
            </a:r>
          </a:p>
          <a:p>
            <a:r>
              <a:rPr lang="ru-RU" dirty="0"/>
              <a:t>Коррекция мотивов труда и Я-концепции. </a:t>
            </a:r>
          </a:p>
          <a:p>
            <a:r>
              <a:rPr lang="ru-RU" dirty="0"/>
              <a:t>Смена специальности и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13060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916D4-585E-467E-8288-98C7121D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3278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Кризис профессионального роста (30 - 33 года) на стадии первичной профессионализации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69BAA-472E-473A-9517-EEB1506E3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Факторы: </a:t>
            </a:r>
          </a:p>
          <a:p>
            <a:r>
              <a:rPr lang="ru-RU" dirty="0"/>
              <a:t>Неудовлетворенность возможностями занимаемой должности и своим профессиональным ростом. </a:t>
            </a:r>
          </a:p>
          <a:p>
            <a:r>
              <a:rPr lang="ru-RU" dirty="0"/>
              <a:t>Потребность в профессиональном самоутверждении и трудности ее удовлетворения. </a:t>
            </a:r>
          </a:p>
          <a:p>
            <a:pPr marL="0" indent="0">
              <a:buNone/>
            </a:pPr>
            <a:r>
              <a:rPr lang="ru-RU" dirty="0"/>
              <a:t>Способы преодоления: </a:t>
            </a:r>
          </a:p>
          <a:p>
            <a:r>
              <a:rPr lang="ru-RU" dirty="0"/>
              <a:t>Повышение социально-профессиональной активности и квалификации.</a:t>
            </a:r>
          </a:p>
          <a:p>
            <a:r>
              <a:rPr lang="ru-RU" dirty="0"/>
              <a:t> Смена места работы и вида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35583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7A6A-96D2-4FE3-B66F-D17B3E34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95466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Кризис профессиональной карьеры (38 - 40 лет) на стадии вторичной профессионализации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08036-6434-4C44-B7B4-E4F120878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Факторы:</a:t>
            </a:r>
          </a:p>
          <a:p>
            <a:r>
              <a:rPr lang="ru-RU" dirty="0"/>
              <a:t> Неудовлетворенность своим социально-профессиональным статусом, должностью. </a:t>
            </a:r>
          </a:p>
          <a:p>
            <a:r>
              <a:rPr lang="ru-RU" dirty="0"/>
              <a:t>Новая доминанта профессиональных ценностей.</a:t>
            </a:r>
          </a:p>
          <a:p>
            <a:r>
              <a:rPr lang="ru-RU" dirty="0"/>
              <a:t> Кризис возрастного развития. </a:t>
            </a:r>
          </a:p>
          <a:p>
            <a:pPr marL="0" indent="0">
              <a:buNone/>
            </a:pPr>
            <a:r>
              <a:rPr lang="ru-RU" dirty="0"/>
              <a:t>Способы преодоления: </a:t>
            </a:r>
          </a:p>
          <a:p>
            <a:r>
              <a:rPr lang="ru-RU" dirty="0"/>
              <a:t>Повышение социально-профессиональной активности. </a:t>
            </a:r>
          </a:p>
          <a:p>
            <a:r>
              <a:rPr lang="ru-RU" dirty="0"/>
              <a:t>Выработка индивидуального стиля деятельности, качественное улучшение способов выполняемой деятельности. </a:t>
            </a:r>
          </a:p>
          <a:p>
            <a:r>
              <a:rPr lang="ru-RU" dirty="0"/>
              <a:t>Освоение новой специальности, повышение квалификации.</a:t>
            </a:r>
          </a:p>
          <a:p>
            <a:r>
              <a:rPr lang="ru-RU" dirty="0"/>
              <a:t> Переход на новую работу</a:t>
            </a:r>
          </a:p>
        </p:txBody>
      </p:sp>
    </p:spTree>
    <p:extLst>
      <p:ext uri="{BB962C8B-B14F-4D97-AF65-F5344CB8AC3E}">
        <p14:creationId xmlns:p14="http://schemas.microsoft.com/office/powerpoint/2010/main" val="314363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1.	Смысл жизни, жизненные цели и программы. </a:t>
            </a:r>
          </a:p>
          <a:p>
            <a:r>
              <a:rPr lang="ru-RU" sz="2000" dirty="0"/>
              <a:t>2.	Личностные ценности и смыслы в профессиональном самоопределении.</a:t>
            </a:r>
          </a:p>
          <a:p>
            <a:r>
              <a:rPr lang="ru-RU" sz="2000" dirty="0"/>
              <a:t>3.	 Барьеры профессионального роста, пути их профилактики и преодоления. </a:t>
            </a:r>
          </a:p>
          <a:p>
            <a:r>
              <a:rPr lang="ru-RU" sz="2000" dirty="0"/>
              <a:t>4.	Кризис профессиональной идентичности и синдром эмоционального выгорания. 	</a:t>
            </a:r>
          </a:p>
          <a:p>
            <a:r>
              <a:rPr lang="ru-RU" sz="2000" dirty="0"/>
              <a:t>5.	Психология профессионального и личного успеха.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52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D6B02-5E82-4CDE-8E5C-B25AFFDE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28722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Кризис социально-профессиональной самоактуализации (48 - 50 лет) на стадии мастерства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6CC560-A28F-4250-BEE5-A444D17E0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Факторы: </a:t>
            </a:r>
          </a:p>
          <a:p>
            <a:r>
              <a:rPr lang="ru-RU" dirty="0"/>
              <a:t>Неудовлетворенность возможностями реализовать себя в сложившейся профессиональной ситуации.</a:t>
            </a:r>
          </a:p>
          <a:p>
            <a:r>
              <a:rPr lang="ru-RU" dirty="0"/>
              <a:t> Недовольство своим социально-профессиональным статусом.</a:t>
            </a:r>
          </a:p>
          <a:p>
            <a:r>
              <a:rPr lang="ru-RU" dirty="0"/>
              <a:t> Психофизиологические изменения и ухудшение состояния здоровья.</a:t>
            </a:r>
          </a:p>
          <a:p>
            <a:pPr marL="0" indent="0">
              <a:buNone/>
            </a:pPr>
            <a:r>
              <a:rPr lang="ru-RU" dirty="0"/>
              <a:t>Способы преодоления: </a:t>
            </a:r>
          </a:p>
          <a:p>
            <a:r>
              <a:rPr lang="ru-RU" dirty="0"/>
              <a:t>Переход на инновационный уровень выполнения деятельности.</a:t>
            </a:r>
          </a:p>
          <a:p>
            <a:r>
              <a:rPr lang="ru-RU" dirty="0"/>
              <a:t> Сверх нормативная социально-профессиональная активность. </a:t>
            </a:r>
          </a:p>
          <a:p>
            <a:r>
              <a:rPr lang="ru-RU" dirty="0"/>
              <a:t>Смена профессиональной позиции</a:t>
            </a:r>
          </a:p>
        </p:txBody>
      </p:sp>
    </p:spTree>
    <p:extLst>
      <p:ext uri="{BB962C8B-B14F-4D97-AF65-F5344CB8AC3E}">
        <p14:creationId xmlns:p14="http://schemas.microsoft.com/office/powerpoint/2010/main" val="371770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8C50D-EEA2-4672-8432-849C4191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56229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Кризис утраты профессиональной деятельности (58–65 лет) на стадии утраты профессии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B71DC-C97D-4710-8592-A94C14A24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Факторы: </a:t>
            </a:r>
          </a:p>
          <a:p>
            <a:r>
              <a:rPr lang="ru-RU" dirty="0"/>
              <a:t>Уход на пенсию и новая социальная роль. </a:t>
            </a:r>
          </a:p>
          <a:p>
            <a:r>
              <a:rPr lang="ru-RU" dirty="0"/>
              <a:t>Сужение социально-профессионального поля. </a:t>
            </a:r>
          </a:p>
          <a:p>
            <a:r>
              <a:rPr lang="ru-RU" dirty="0"/>
              <a:t>Психофизиологические изменения и ухудшение состояния здоровья.</a:t>
            </a:r>
          </a:p>
          <a:p>
            <a:pPr marL="0" indent="0">
              <a:buNone/>
            </a:pPr>
            <a:r>
              <a:rPr lang="ru-RU" dirty="0"/>
              <a:t> Способы преодоления: </a:t>
            </a:r>
          </a:p>
          <a:p>
            <a:r>
              <a:rPr lang="ru-RU" dirty="0"/>
              <a:t>Социально-психологическая подготовка к новому виду жизнедеятельности.</a:t>
            </a:r>
          </a:p>
          <a:p>
            <a:r>
              <a:rPr lang="ru-RU" dirty="0"/>
              <a:t> Организация социально-экономической взаимопомощи пенсионеров.</a:t>
            </a:r>
          </a:p>
          <a:p>
            <a:r>
              <a:rPr lang="ru-RU" dirty="0"/>
              <a:t> Вовлечение в общественно полезную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760882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637F0-664C-4473-9FE6-AC5965F3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801196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Здоровье – это физическое, психическое и социальное благополучие (по определению ВОЗ)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3CA19F-F1FB-42E5-842A-A405999CC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Признаки профессионального неблагополучия:</a:t>
            </a:r>
          </a:p>
          <a:p>
            <a:r>
              <a:rPr lang="ru-RU" dirty="0"/>
              <a:t>негативный субъективный статус (самочувствие, активность, настроение);</a:t>
            </a:r>
          </a:p>
          <a:p>
            <a:r>
              <a:rPr lang="ru-RU" dirty="0"/>
              <a:t> наличие болевого синдрома ( в том числе и психоэмоционального –«болит душа»); </a:t>
            </a:r>
          </a:p>
          <a:p>
            <a:r>
              <a:rPr lang="ru-RU" dirty="0"/>
              <a:t>снижение или полная утрата трудоспособности;</a:t>
            </a:r>
          </a:p>
          <a:p>
            <a:r>
              <a:rPr lang="ru-RU" dirty="0"/>
              <a:t> уменьшение объема и степени мобилизации функциональных резервов;</a:t>
            </a:r>
          </a:p>
          <a:p>
            <a:r>
              <a:rPr lang="ru-RU" dirty="0"/>
              <a:t> снижение переносимости повышенных физических и психических нагрузок; </a:t>
            </a:r>
          </a:p>
          <a:p>
            <a:r>
              <a:rPr lang="ru-RU" dirty="0"/>
              <a:t>ухудшение адаптационных возможностей (снижение интереса к инновациям, сопротивление им);</a:t>
            </a:r>
          </a:p>
          <a:p>
            <a:r>
              <a:rPr lang="ru-RU" dirty="0"/>
              <a:t> проявления психологического насилия.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206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B5CDA-1D5E-4B21-BCB3-CCBE639B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Профессиональные деструкции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D1100-B0D4-4EDB-A74B-66C19E6D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это изменения сложившейся структуры деятельности и личности, негативно сказывающиеся на продуктивности труда и взаимодействии с другими участниками этого процесса.</a:t>
            </a:r>
          </a:p>
          <a:p>
            <a:r>
              <a:rPr lang="ru-RU" dirty="0"/>
              <a:t>Профессиональная направленность (выученная беспомощность - снижение уровня профессиональной активности в результате безразличия к организационным событиям, отсутствие инициативы, избегание ситуаций, сопряженных с неудачей и профессиональное отчуждение- потеря идентичности со своей профессиональной ролью и профессиональным сообществом в целом. Человек не идентифицирует себя с выполняемой деятельностью, не принимает на себя ответственность за происходящее в организации, не разделяет организационные ценности.);</a:t>
            </a:r>
          </a:p>
          <a:p>
            <a:r>
              <a:rPr lang="ru-RU" dirty="0"/>
              <a:t> Профессиональная компетентность (консервация опыта- консервация профессионального опыта, избегание инноваций, работа на уровне устаревших знаний, умений и навыков.); </a:t>
            </a:r>
          </a:p>
          <a:p>
            <a:r>
              <a:rPr lang="ru-RU" dirty="0"/>
              <a:t>ПВК- искажение уровня выраженности профессионально важных качеств личности (профессиональные деформации);</a:t>
            </a:r>
          </a:p>
          <a:p>
            <a:r>
              <a:rPr lang="ru-RU" dirty="0"/>
              <a:t> Психофизиологические свойства (не существенно изменяются в профессиональной деятельности).</a:t>
            </a:r>
          </a:p>
        </p:txBody>
      </p:sp>
    </p:spTree>
    <p:extLst>
      <p:ext uri="{BB962C8B-B14F-4D97-AF65-F5344CB8AC3E}">
        <p14:creationId xmlns:p14="http://schemas.microsoft.com/office/powerpoint/2010/main" val="2678184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Кризис профессиональной идентичности и синдром эмоционального выгорания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Э.Ф. </a:t>
            </a:r>
            <a:r>
              <a:rPr lang="ru-RU" sz="2400" dirty="0" err="1"/>
              <a:t>Зеер</a:t>
            </a:r>
            <a:r>
              <a:rPr lang="ru-RU" sz="2400" dirty="0"/>
              <a:t> выделяет основные факторы кризисов профессионального становления: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97544262"/>
              </p:ext>
            </p:extLst>
          </p:nvPr>
        </p:nvGraphicFramePr>
        <p:xfrm>
          <a:off x="771181" y="2941503"/>
          <a:ext cx="9388819" cy="3196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1333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Синдром эмоционального выгорания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6131090" cy="4697411"/>
          </a:xfrm>
        </p:spPr>
        <p:txBody>
          <a:bodyPr>
            <a:noAutofit/>
          </a:bodyPr>
          <a:lstStyle/>
          <a:p>
            <a:r>
              <a:rPr lang="ru-RU" dirty="0"/>
              <a:t>Специфический вид Профессиональной деформации лиц, вынужденных во время выполнения своих обязанностей тесно общаться с людьми. Термин «</a:t>
            </a:r>
            <a:r>
              <a:rPr lang="ru-RU" dirty="0" err="1"/>
              <a:t>burnout</a:t>
            </a:r>
            <a:r>
              <a:rPr lang="ru-RU" dirty="0"/>
              <a:t>» («эмоциональное выгорание») был предложен американским психиатром </a:t>
            </a:r>
            <a:r>
              <a:rPr lang="ru-RU" dirty="0" err="1"/>
              <a:t>Фрейденбергом</a:t>
            </a:r>
            <a:r>
              <a:rPr lang="ru-RU" dirty="0"/>
              <a:t> в 1974 г.</a:t>
            </a:r>
          </a:p>
          <a:p>
            <a:r>
              <a:rPr lang="en-US" dirty="0">
                <a:hlinkClick r:id="rId2"/>
              </a:rPr>
              <a:t>https://www.youtube.com/watch?v=bLnSnnFF-4o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195" y="1930400"/>
            <a:ext cx="3171998" cy="38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60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факторы эмоционального выгорания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Личностный фактор. Испытывающие недостаток автономности («</a:t>
            </a:r>
            <a:r>
              <a:rPr lang="ru-RU" dirty="0" err="1"/>
              <a:t>сверхконтролируемые</a:t>
            </a:r>
            <a:r>
              <a:rPr lang="ru-RU" dirty="0"/>
              <a:t> личности») более подвержены «выгоранию».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Ролевой фактор. Установлена связь между ролевой конфликтностью,  ролевой неопределенностью и эмоциональным выгоранием.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Организационный фактор. Развитие синдрома эмоционального выгорания связано с наличием напряженной психоэмоциональной деятельности: интенсивное общение, подкрепление его эмоциями, интенсивное восприятие, переработка и интерпретация получаемой информации и принятие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2165342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Психология профессионального и личного успеха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достижении успеха в профессиональной </a:t>
            </a:r>
          </a:p>
          <a:p>
            <a:pPr marL="0" indent="0">
              <a:buNone/>
            </a:pPr>
            <a:r>
              <a:rPr lang="ru-RU" dirty="0"/>
              <a:t>деятельности ведущую роль играют </a:t>
            </a:r>
          </a:p>
          <a:p>
            <a:pPr marL="0" indent="0">
              <a:buNone/>
            </a:pPr>
            <a:r>
              <a:rPr lang="ru-RU" dirty="0"/>
              <a:t>личностные особенности специалиста. </a:t>
            </a:r>
          </a:p>
          <a:p>
            <a:pPr marL="0" indent="0">
              <a:buNone/>
            </a:pPr>
            <a:r>
              <a:rPr lang="ru-RU" dirty="0"/>
              <a:t>Личностные качества условно </a:t>
            </a:r>
          </a:p>
          <a:p>
            <a:pPr marL="0" indent="0">
              <a:buNone/>
            </a:pPr>
            <a:r>
              <a:rPr lang="ru-RU" dirty="0"/>
              <a:t>можно разделить на 3 группы: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2857466"/>
              </p:ext>
            </p:extLst>
          </p:nvPr>
        </p:nvGraphicFramePr>
        <p:xfrm>
          <a:off x="6103345" y="1795748"/>
          <a:ext cx="4660135" cy="506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237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Как вы понимаете понятие «смысл жизни»?</a:t>
            </a:r>
          </a:p>
          <a:p>
            <a:r>
              <a:rPr lang="ru-RU" sz="2000" dirty="0"/>
              <a:t>Перечислите основные компоненты структуры личности.</a:t>
            </a:r>
          </a:p>
          <a:p>
            <a:r>
              <a:rPr lang="ru-RU" sz="2000" dirty="0"/>
              <a:t>Как вы понимаете понятие «профессиональный рост»?</a:t>
            </a:r>
          </a:p>
          <a:p>
            <a:r>
              <a:rPr lang="ru-RU" sz="2000" dirty="0"/>
              <a:t>Основные факторы кризисов профессионального становления.</a:t>
            </a:r>
          </a:p>
          <a:p>
            <a:r>
              <a:rPr lang="ru-RU" sz="2000" dirty="0"/>
              <a:t>Кто ввел термин «эмоциональное выгорание»?</a:t>
            </a:r>
          </a:p>
          <a:p>
            <a:r>
              <a:rPr lang="ru-RU" sz="2000" dirty="0"/>
              <a:t>Что такое синдром «эмоционального выгорания»?</a:t>
            </a:r>
          </a:p>
          <a:p>
            <a:r>
              <a:rPr lang="ru-RU" sz="2000" dirty="0"/>
              <a:t>Какие личностные качества играют роль в профессиональном успехе?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523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 Л.С. Психология развития. Под. Ред. М.Я.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Ярошевского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М.: Изд-во «Институт практической психологии». - Воронеж: НПО «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Мидэн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1996.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Магомедова М. Г. Профессиональное самоопределение личности // Научно-методический электронный журнал «Концепт». – 2016. – Т. 15. – С. 26–30. – URL: http://e-koncept.ru/2016/86905.htm.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Никифоров Г.С. Психологическое обеспечение профессиональной деятельности. - М., 1991.</a:t>
            </a:r>
          </a:p>
          <a:p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Сыманюк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Э.Э. Психология профессионально-обусловленных кризисов. - М.: Изд-во Московского психолого-социального института, 2004.</a:t>
            </a: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https://psychologyjournal.ru/stories/tselepolaganie/primery-tseley-v-zhizni-cheloveka/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https://www.psychologos.ru/articles/view/zhiznennaya-programma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из Интернета.</a:t>
            </a:r>
          </a:p>
        </p:txBody>
      </p:sp>
    </p:spTree>
    <p:extLst>
      <p:ext uri="{BB962C8B-B14F-4D97-AF65-F5344CB8AC3E}">
        <p14:creationId xmlns:p14="http://schemas.microsoft.com/office/powerpoint/2010/main" val="146238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Смысл жизни, жизненные цели 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Цель жизни – некий мысленный ориентир, к которому устремляются дела и поступки человека.</a:t>
            </a:r>
          </a:p>
          <a:p>
            <a:r>
              <a:rPr lang="ru-RU" dirty="0"/>
              <a:t>Смысл жизни – осознание человеком направленности своей жизни, сознательное выстраивание им иерархии ценностей, осознание своих возможностей и стремление к их реализации.</a:t>
            </a:r>
          </a:p>
          <a:p>
            <a:endParaRPr lang="ru-RU" dirty="0"/>
          </a:p>
          <a:p>
            <a:r>
              <a:rPr lang="ru-RU" dirty="0"/>
              <a:t>Временные измерения</a:t>
            </a:r>
          </a:p>
          <a:p>
            <a:pPr marL="0" indent="0">
              <a:buNone/>
            </a:pPr>
            <a:r>
              <a:rPr lang="ru-RU" dirty="0"/>
              <a:t>     смысла жизни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8642336"/>
              </p:ext>
            </p:extLst>
          </p:nvPr>
        </p:nvGraphicFramePr>
        <p:xfrm>
          <a:off x="4219460" y="3657600"/>
          <a:ext cx="6345716" cy="3106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3205908" y="4748270"/>
            <a:ext cx="1057620" cy="165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35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Мамбеталина Алия Сактагановна </a:t>
            </a:r>
            <a:r>
              <a:rPr lang="ru-RU" dirty="0" err="1">
                <a:solidFill>
                  <a:schemeClr val="tx1"/>
                </a:solidFill>
              </a:rPr>
              <a:t>к.пс.н</a:t>
            </a:r>
            <a:r>
              <a:rPr lang="ru-RU" dirty="0">
                <a:solidFill>
                  <a:schemeClr val="tx1"/>
                </a:solidFill>
              </a:rPr>
              <a:t>., зав. кафедрой психологии ЕНУ им. Л. Гумилева </a:t>
            </a:r>
          </a:p>
          <a:p>
            <a:r>
              <a:rPr lang="ru-RU" dirty="0">
                <a:solidFill>
                  <a:schemeClr val="tx1"/>
                </a:solidFill>
              </a:rPr>
              <a:t>E-</a:t>
            </a:r>
            <a:r>
              <a:rPr lang="ru-RU" dirty="0" err="1">
                <a:solidFill>
                  <a:schemeClr val="tx1"/>
                </a:solidFill>
              </a:rPr>
              <a:t>mail</a:t>
            </a:r>
            <a:r>
              <a:rPr lang="ru-RU" dirty="0">
                <a:solidFill>
                  <a:schemeClr val="tx1"/>
                </a:solidFill>
              </a:rPr>
              <a:t>:     mambetalina@mail.ru</a:t>
            </a:r>
          </a:p>
          <a:p>
            <a:r>
              <a:rPr lang="ru-RU" dirty="0" err="1">
                <a:solidFill>
                  <a:schemeClr val="tx1"/>
                </a:solidFill>
              </a:rPr>
              <a:t>m.phone</a:t>
            </a:r>
            <a:r>
              <a:rPr lang="ru-RU" dirty="0">
                <a:solidFill>
                  <a:schemeClr val="tx1"/>
                </a:solidFill>
              </a:rPr>
              <a:t>: +77755502418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023421-4B19-4AF0-9F48-080B872D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989" y="4192635"/>
            <a:ext cx="2085013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2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7AC86-BBD7-4DFC-B631-5974B965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959510" cy="1320800"/>
          </a:xfrm>
        </p:spPr>
        <p:txBody>
          <a:bodyPr/>
          <a:lstStyle/>
          <a:p>
            <a:r>
              <a:rPr lang="ru-RU" dirty="0"/>
              <a:t>Смысл жизни человека - это познание себя!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727B9F-CA34-484C-A5F2-526B1892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7" y="1653747"/>
            <a:ext cx="8804445" cy="438761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https://www.youtube.com/watch?v=5M8loDAwQhQ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E580D4-0DA3-4CA1-A81B-E917FD2D2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949" y="2157346"/>
            <a:ext cx="5479063" cy="43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6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F237B-EC2A-4BA2-AADC-2E42A1E6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Жизненные цели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0E2C2-F50B-425F-B091-43C510D0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Личные цели</a:t>
            </a:r>
          </a:p>
          <a:p>
            <a:r>
              <a:rPr lang="ru-RU" b="1" dirty="0"/>
              <a:t>Семейные цели</a:t>
            </a:r>
          </a:p>
          <a:p>
            <a:r>
              <a:rPr lang="ru-RU" b="1" dirty="0"/>
              <a:t>Финансовые цели</a:t>
            </a:r>
          </a:p>
          <a:p>
            <a:r>
              <a:rPr lang="ru-RU" b="1" dirty="0"/>
              <a:t>Спортивные цели</a:t>
            </a:r>
          </a:p>
          <a:p>
            <a:r>
              <a:rPr lang="ru-RU" b="1" dirty="0"/>
              <a:t>Духовные цели</a:t>
            </a:r>
          </a:p>
          <a:p>
            <a:r>
              <a:rPr lang="ru-RU" b="1" dirty="0"/>
              <a:t>Творческие цели</a:t>
            </a:r>
          </a:p>
          <a:p>
            <a:r>
              <a:rPr lang="ru-RU" b="1" dirty="0"/>
              <a:t>Путешествия цели</a:t>
            </a:r>
          </a:p>
          <a:p>
            <a:r>
              <a:rPr lang="ru-RU" b="1" dirty="0"/>
              <a:t>Приключения цели</a:t>
            </a:r>
          </a:p>
          <a:p>
            <a:r>
              <a:rPr lang="ru-RU" b="1" dirty="0"/>
              <a:t>Другие цели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15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D6D0-817E-4E22-8E66-7AC2D8964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Личные цели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338462-3CC7-4280-BF56-8A7A50559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680" y="1474573"/>
            <a:ext cx="8211321" cy="4566789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Найти свое дело жизни;</a:t>
            </a:r>
          </a:p>
          <a:p>
            <a:r>
              <a:rPr lang="ru-RU" dirty="0"/>
              <a:t>Стать признанным экспертом в своем деле;</a:t>
            </a:r>
          </a:p>
          <a:p>
            <a:r>
              <a:rPr lang="ru-RU" dirty="0"/>
              <a:t>Бросить пить и курить;</a:t>
            </a:r>
          </a:p>
          <a:p>
            <a:r>
              <a:rPr lang="ru-RU" dirty="0"/>
              <a:t>Завести множество друзей и знакомых по всему миру;</a:t>
            </a:r>
          </a:p>
          <a:p>
            <a:r>
              <a:rPr lang="ru-RU" dirty="0"/>
              <a:t>Научиться свободно говорить на 3 языках, кроме родного;</a:t>
            </a:r>
          </a:p>
          <a:p>
            <a:r>
              <a:rPr lang="ru-RU" dirty="0"/>
              <a:t>Стать мастером своего дела;</a:t>
            </a:r>
          </a:p>
          <a:p>
            <a:r>
              <a:rPr lang="ru-RU" dirty="0"/>
              <a:t>Найти 1000 последователей своего дела/блога;</a:t>
            </a:r>
          </a:p>
          <a:p>
            <a:r>
              <a:rPr lang="ru-RU" dirty="0"/>
              <a:t>Просыпаться каждый день в 5 утра;</a:t>
            </a:r>
          </a:p>
          <a:p>
            <a:r>
              <a:rPr lang="ru-RU" dirty="0"/>
              <a:t>Читать по книге в неделю;</a:t>
            </a:r>
          </a:p>
          <a:p>
            <a:r>
              <a:rPr lang="ru-RU" dirty="0"/>
              <a:t>Объездить весь мир.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18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0857F-6686-4BDC-8E1F-1247E6CA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Жизненная программа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DFF08-5B2C-4560-82A7-D9C37095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68" y="1565190"/>
            <a:ext cx="9545823" cy="4624454"/>
          </a:xfrm>
        </p:spPr>
        <p:txBody>
          <a:bodyPr/>
          <a:lstStyle/>
          <a:p>
            <a:r>
              <a:rPr lang="ru-RU" dirty="0"/>
              <a:t>Жизненная программа - зашитая в личность программа ее жизни, определяющий преимущественно (или исключительно) основное направление, основной способ и стиль жизни: образ жизни, образ мысли, образ тела.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B6C9ED-7CAB-442C-B04A-F5B512A8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96" y="2492301"/>
            <a:ext cx="4843695" cy="42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3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9D343-4904-40F8-9F0C-4F851973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Личные ценности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2A4C1F9-3133-4BCF-919A-DD2DB2A20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89" y="1488281"/>
            <a:ext cx="5279536" cy="38814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975332-F91B-4924-9B9C-D2A6314BA3FD}"/>
              </a:ext>
            </a:extLst>
          </p:cNvPr>
          <p:cNvSpPr/>
          <p:nvPr/>
        </p:nvSpPr>
        <p:spPr>
          <a:xfrm>
            <a:off x="5865340" y="1511281"/>
            <a:ext cx="46131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ЛЦ представляют собой убеждения людей о жизни и приемлемом поведении. В них выражаются цели, которые движут человеком, и соответствующие способы их достижения. Устойчивая природа ценностей и их центральная роль в структуре личности обусловила их значение для понимания многих ситуаций потребления. Концепция ценностей в явном или скрытом виде присутствует в психологических теориях Фрейда,  Фромма, Адлера, </a:t>
            </a:r>
            <a:r>
              <a:rPr lang="ru-RU" dirty="0" err="1"/>
              <a:t>Хорни</a:t>
            </a:r>
            <a:r>
              <a:rPr lang="ru-RU" dirty="0"/>
              <a:t>, Эрикссона.</a:t>
            </a:r>
          </a:p>
        </p:txBody>
      </p:sp>
    </p:spTree>
    <p:extLst>
      <p:ext uri="{BB962C8B-B14F-4D97-AF65-F5344CB8AC3E}">
        <p14:creationId xmlns:p14="http://schemas.microsoft.com/office/powerpoint/2010/main" val="52968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Личностные ценности и смыслы в профессиональном самоопределении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523" y="2072454"/>
            <a:ext cx="8833327" cy="4196144"/>
          </a:xfrm>
        </p:spPr>
        <p:txBody>
          <a:bodyPr>
            <a:normAutofit/>
          </a:bodyPr>
          <a:lstStyle/>
          <a:p>
            <a:r>
              <a:rPr lang="ru-RU" sz="2800" dirty="0"/>
              <a:t>Ценностные ориентации являются важнейшей составляющей структуры личности, которые содержат в себе: </a:t>
            </a:r>
            <a:r>
              <a:rPr lang="ru-RU" sz="2800" b="1" dirty="0"/>
              <a:t>мотивационный, когнитивный, эмоциональный и оценочный компоненты.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85062712"/>
              </p:ext>
            </p:extLst>
          </p:nvPr>
        </p:nvGraphicFramePr>
        <p:xfrm>
          <a:off x="583894" y="4208443"/>
          <a:ext cx="9882130" cy="2060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238629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1709</Words>
  <Application>Microsoft Office PowerPoint</Application>
  <PresentationFormat>Широкоэкранный</PresentationFormat>
  <Paragraphs>195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Trebuchet MS</vt:lpstr>
      <vt:lpstr>Wingdings 3</vt:lpstr>
      <vt:lpstr>Грань</vt:lpstr>
      <vt:lpstr>Психология смысла жизни и профессионального самоопределения</vt:lpstr>
      <vt:lpstr>Основные вопросы</vt:lpstr>
      <vt:lpstr>Смысл жизни, жизненные цели и программы</vt:lpstr>
      <vt:lpstr>Смысл жизни человека - это познание себя!</vt:lpstr>
      <vt:lpstr>Жизненные цели</vt:lpstr>
      <vt:lpstr>Личные цели </vt:lpstr>
      <vt:lpstr>Жизненная программа</vt:lpstr>
      <vt:lpstr>Личные ценности</vt:lpstr>
      <vt:lpstr>Личностные ценности и смыслы в профессиональном самоопределении</vt:lpstr>
      <vt:lpstr>Профессиональное самоопределение </vt:lpstr>
      <vt:lpstr>Барьеры профессионального роста, пути их профилактики и преодоления</vt:lpstr>
      <vt:lpstr>Психологические барьеры профессионального роста</vt:lpstr>
      <vt:lpstr>Кризисы профессионального развития личности </vt:lpstr>
      <vt:lpstr>Признаки кризисов профессионального развития : </vt:lpstr>
      <vt:lpstr>Кризис учебно-профессиональной ориентации (14 - 15 или 16 - 17лет) на стадии выбора</vt:lpstr>
      <vt:lpstr>Кризис профессионального выбора (16–18 лет или 19 - 21 год) на стадии профессионального образования</vt:lpstr>
      <vt:lpstr>Кризис профессиональных ожиданий (18–20 лет или 21 - 23 года) на стадии профессиональной адаптации</vt:lpstr>
      <vt:lpstr>Кризис профессионального роста (30 - 33 года) на стадии первичной профессионализации</vt:lpstr>
      <vt:lpstr>Кризис профессиональной карьеры (38 - 40 лет) на стадии вторичной профессионализации</vt:lpstr>
      <vt:lpstr>Кризис социально-профессиональной самоактуализации (48 - 50 лет) на стадии мастерства</vt:lpstr>
      <vt:lpstr>Кризис утраты профессиональной деятельности (58–65 лет) на стадии утраты профессии</vt:lpstr>
      <vt:lpstr>Здоровье – это физическое, психическое и социальное благополучие (по определению ВОЗ)</vt:lpstr>
      <vt:lpstr>Профессиональные деструкции </vt:lpstr>
      <vt:lpstr>Кризис профессиональной идентичности и синдром эмоционального выгорания</vt:lpstr>
      <vt:lpstr>Синдром эмоционального выгорания</vt:lpstr>
      <vt:lpstr>Основные факторы эмоционального выгорания</vt:lpstr>
      <vt:lpstr>Психология профессионального и личного успеха</vt:lpstr>
      <vt:lpstr>Контрольные вопросы</vt:lpstr>
      <vt:lpstr>Источники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смысла жизни и профессионального самоопределения</dc:title>
  <dc:creator>User</dc:creator>
  <cp:lastModifiedBy>Мамбеталина Алия Сактагановна</cp:lastModifiedBy>
  <cp:revision>24</cp:revision>
  <dcterms:created xsi:type="dcterms:W3CDTF">2020-08-24T12:46:51Z</dcterms:created>
  <dcterms:modified xsi:type="dcterms:W3CDTF">2020-08-27T14:31:01Z</dcterms:modified>
</cp:coreProperties>
</file>