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Open Sans Bold" panose="020B0604020202020204" charset="0"/>
      <p:regular r:id="rId29"/>
    </p:embeddedFont>
    <p:embeddedFont>
      <p:font typeface="Roboto Bold" panose="020B0604020202020204" charset="0"/>
      <p:regular r:id="rId30"/>
    </p:embeddedFont>
    <p:embeddedFont>
      <p:font typeface="Roboto" panose="020B0604020202020204" charset="0"/>
      <p:regular r:id="rId31"/>
    </p:embeddedFont>
    <p:embeddedFont>
      <p:font typeface="Calibri" panose="020F0502020204030204" pitchFamily="34" charset="0"/>
      <p:regular r:id="rId32"/>
      <p:bold r:id="rId33"/>
      <p:italic r:id="rId34"/>
      <p:boldItalic r:id="rId35"/>
    </p:embeddedFont>
    <p:embeddedFont>
      <p:font typeface="Open Sans"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73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pubs.rsc.org/en/content/articlehtml/2025/sc/d4sc06590e?utm_source=chatgpt.com" TargetMode="External"/><Relationship Id="rId2" Type="http://schemas.openxmlformats.org/officeDocument/2006/relationships/hyperlink" Target="https://arxiv.org/abs/2409.05489?utm_source=chatgpt.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cienmag.com/metal-centered-planar-15annulenes-unveiled/?utm_source=chatgpt.com" TargetMode="External"/><Relationship Id="rId2" Type="http://schemas.openxmlformats.org/officeDocument/2006/relationships/hyperlink" Target="https://phys.org/news/2025-03-real-tracking-reveals-aromaticity-driven.html?utm_source=chatgpt.co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ncedirect.com/science/article/abs/pii/S0040403923002319" TargetMode="External"/><Relationship Id="rId2" Type="http://schemas.openxmlformats.org/officeDocument/2006/relationships/hyperlink" Target="https://www.beilstein-journals.org/bjoc/articles/15/130/download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mdpi.com/2073-4344/13/10/1370"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searchgate.net/publication/379027709_4b_Electrophilic_Aromatic_Substitution?utm_source=chatgpt.com" TargetMode="External"/><Relationship Id="rId2" Type="http://schemas.openxmlformats.org/officeDocument/2006/relationships/hyperlink" Target="https://pubs.acs.org/doi/abs/10.1021/acs.accounts.6b00120?utm_source=chatgpt.com" TargetMode="External"/><Relationship Id="rId1" Type="http://schemas.openxmlformats.org/officeDocument/2006/relationships/slideLayout" Target="../slideLayouts/slideLayout7.xml"/><Relationship Id="rId5" Type="http://schemas.openxmlformats.org/officeDocument/2006/relationships/hyperlink" Target="https://www.researchgate.net/publication/379029186_4a_Nucleophilic_Aromatic_Substitution?utm_source=chatgpt.com" TargetMode="External"/><Relationship Id="rId4" Type="http://schemas.openxmlformats.org/officeDocument/2006/relationships/hyperlink" Target="https://www.researchgate.net/publication/367300181_Electrophilic_Aromatic_Substitution?utm_source=chatgpt.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61944" y="3619251"/>
            <a:ext cx="16463797" cy="4864837"/>
          </a:xfrm>
          <a:prstGeom prst="rect">
            <a:avLst/>
          </a:prstGeom>
        </p:spPr>
        <p:txBody>
          <a:bodyPr lIns="0" tIns="0" rIns="0" bIns="0" rtlCol="0" anchor="t">
            <a:spAutoFit/>
          </a:bodyPr>
          <a:lstStyle/>
          <a:p>
            <a:pPr algn="ctr">
              <a:lnSpc>
                <a:spcPts val="6388"/>
              </a:lnSpc>
            </a:pPr>
            <a:r>
              <a:rPr lang="en-US" sz="5808">
                <a:solidFill>
                  <a:srgbClr val="000000"/>
                </a:solidFill>
                <a:latin typeface="Open Sans"/>
                <a:ea typeface="Open Sans"/>
                <a:cs typeface="Open Sans"/>
                <a:sym typeface="Open Sans"/>
              </a:rPr>
              <a:t> Ориентация ережелері, молекуланың компланарлығы, Фридель-Крафтс бойынша ацилдеу және аминдеу және басқа түрлендірулер. Электрофильді орынбасу жағдайындағы жанама реакциялар.</a:t>
            </a:r>
          </a:p>
          <a:p>
            <a:pPr algn="ctr">
              <a:lnSpc>
                <a:spcPts val="6388"/>
              </a:lnSpc>
            </a:pPr>
            <a:endParaRPr lang="en-US" sz="5808">
              <a:solidFill>
                <a:srgbClr val="000000"/>
              </a:solidFill>
              <a:latin typeface="Open Sans"/>
              <a:ea typeface="Open Sans"/>
              <a:cs typeface="Open Sans"/>
              <a:sym typeface="Open Sans"/>
            </a:endParaRPr>
          </a:p>
        </p:txBody>
      </p:sp>
      <p:sp>
        <p:nvSpPr>
          <p:cNvPr id="3" name="TextBox 3"/>
          <p:cNvSpPr txBox="1"/>
          <p:nvPr/>
        </p:nvSpPr>
        <p:spPr>
          <a:xfrm>
            <a:off x="7815164" y="2630364"/>
            <a:ext cx="6556951" cy="556895"/>
          </a:xfrm>
          <a:prstGeom prst="rect">
            <a:avLst/>
          </a:prstGeom>
        </p:spPr>
        <p:txBody>
          <a:bodyPr lIns="0" tIns="0" rIns="0" bIns="0" rtlCol="0" anchor="t">
            <a:spAutoFit/>
          </a:bodyPr>
          <a:lstStyle/>
          <a:p>
            <a:pPr algn="l">
              <a:lnSpc>
                <a:spcPts val="4479"/>
              </a:lnSpc>
              <a:spcBef>
                <a:spcPct val="0"/>
              </a:spcBef>
            </a:pPr>
            <a:r>
              <a:rPr lang="en-US" sz="3199">
                <a:solidFill>
                  <a:srgbClr val="000000"/>
                </a:solidFill>
                <a:latin typeface="Roboto"/>
                <a:ea typeface="Roboto"/>
                <a:cs typeface="Roboto"/>
                <a:sym typeface="Roboto"/>
              </a:rPr>
              <a:t>№14 дәріс</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62352" y="1703477"/>
            <a:ext cx="16163296" cy="7305675"/>
          </a:xfrm>
          <a:prstGeom prst="rect">
            <a:avLst/>
          </a:prstGeom>
        </p:spPr>
        <p:txBody>
          <a:bodyPr lIns="0" tIns="0" rIns="0" bIns="0" rtlCol="0" anchor="t">
            <a:spAutoFit/>
          </a:bodyPr>
          <a:lstStyle/>
          <a:p>
            <a:pPr marL="0" lvl="0" indent="0" algn="l">
              <a:lnSpc>
                <a:spcPts val="3674"/>
              </a:lnSpc>
              <a:spcBef>
                <a:spcPct val="0"/>
              </a:spcBef>
            </a:pPr>
            <a:r>
              <a:rPr lang="en-US" sz="2624">
                <a:solidFill>
                  <a:srgbClr val="000000"/>
                </a:solidFill>
                <a:latin typeface="Roboto"/>
                <a:ea typeface="Roboto"/>
                <a:cs typeface="Roboto"/>
                <a:sym typeface="Roboto"/>
              </a:rPr>
              <a:t> </a:t>
            </a:r>
            <a:r>
              <a:rPr lang="en-US" sz="2624" b="1">
                <a:solidFill>
                  <a:srgbClr val="000000"/>
                </a:solidFill>
                <a:latin typeface="Roboto Bold"/>
                <a:ea typeface="Roboto Bold"/>
                <a:cs typeface="Roboto Bold"/>
                <a:sym typeface="Roboto Bold"/>
              </a:rPr>
              <a:t>ҒЫЛЫМИ ӘДЕБИЕТТЕР БОЙЫНША 2024–2025 ЖЖ. АРОМАТТЫ ЖҮЙЕЛЕРДЕГІ КОМПЛАНАРЛЫҚ ТУРАЛЫ СОҢҒЫ ЗЕРТТЕУЛЕР МЕН ЖАҢАЛЫҚТАР:</a:t>
            </a:r>
          </a:p>
          <a:p>
            <a:pPr marL="0" lvl="0" indent="0" algn="l">
              <a:lnSpc>
                <a:spcPts val="3674"/>
              </a:lnSpc>
              <a:spcBef>
                <a:spcPct val="0"/>
              </a:spcBef>
            </a:pPr>
            <a:r>
              <a:rPr lang="en-US" sz="2624">
                <a:solidFill>
                  <a:srgbClr val="000000"/>
                </a:solidFill>
                <a:latin typeface="Roboto"/>
                <a:ea typeface="Roboto"/>
                <a:cs typeface="Roboto"/>
                <a:sym typeface="Roboto"/>
              </a:rPr>
              <a:t> 1. Әйгілі Tuning the Planarity of an Aromatic Thianthrene-Based Molecule on Au(111) (JPCC, 2024).</a:t>
            </a:r>
          </a:p>
          <a:p>
            <a:pPr marL="0" lvl="0" indent="0" algn="l">
              <a:lnSpc>
                <a:spcPts val="3674"/>
              </a:lnSpc>
              <a:spcBef>
                <a:spcPct val="0"/>
              </a:spcBef>
            </a:pPr>
            <a:r>
              <a:rPr lang="en-US" sz="2624">
                <a:solidFill>
                  <a:srgbClr val="000000"/>
                </a:solidFill>
                <a:latin typeface="Roboto"/>
                <a:ea typeface="Roboto"/>
                <a:cs typeface="Roboto"/>
                <a:sym typeface="Roboto"/>
              </a:rPr>
              <a:t> Kwan Ho Au‑Yeung және әріптестер зерттеуінде Au(111) бетке орналасқан тиаантрен негізіндегі молекула зерттелді. Газа күйінде жан-жақты қисық (non‑planar) болып табылатын молекула, біркелкі жиналғанда (close‑packed islands) қисық болып қала береді, алайда жеке adsorbed молекула немесе тізбектік (chain) орналасуы кезінде планар конфигурацияға өтеді. Бұл эксперимент сканерлік туннельдік микроскопия (STM) және DFT есептеулер арқылы расталды. Мұнда беттік шығарылу және қаптама тығыздығы компланарлықты басқарады (</a:t>
            </a:r>
            <a:r>
              <a:rPr lang="en-US" sz="2624" u="sng">
                <a:solidFill>
                  <a:srgbClr val="000000"/>
                </a:solidFill>
                <a:latin typeface="Roboto"/>
                <a:ea typeface="Roboto"/>
                <a:cs typeface="Roboto"/>
                <a:sym typeface="Roboto"/>
                <a:hlinkClick r:id="rId2" tooltip="https://arxiv.org/abs/2409.05489?utm_source=chatgpt.com"/>
              </a:rPr>
              <a:t>arXiv</a:t>
            </a:r>
            <a:r>
              <a:rPr lang="en-US" sz="2624">
                <a:solidFill>
                  <a:srgbClr val="000000"/>
                </a:solidFill>
                <a:latin typeface="Roboto"/>
                <a:ea typeface="Roboto"/>
                <a:cs typeface="Roboto"/>
                <a:sym typeface="Roboto"/>
              </a:rPr>
              <a:t>).</a:t>
            </a:r>
          </a:p>
          <a:p>
            <a:pPr marL="0" lvl="0" indent="0" algn="l">
              <a:lnSpc>
                <a:spcPts val="3674"/>
              </a:lnSpc>
              <a:spcBef>
                <a:spcPct val="0"/>
              </a:spcBef>
            </a:pPr>
            <a:r>
              <a:rPr lang="en-US" sz="2624">
                <a:solidFill>
                  <a:srgbClr val="000000"/>
                </a:solidFill>
                <a:latin typeface="Roboto"/>
                <a:ea typeface="Roboto"/>
                <a:cs typeface="Roboto"/>
                <a:sym typeface="Roboto"/>
              </a:rPr>
              <a:t> 2. Dithienoarsinines: stable and planar π‑extended arsabenzenes (Chem. Sci., 2025).</a:t>
            </a:r>
          </a:p>
          <a:p>
            <a:pPr marL="0" lvl="0" indent="0" algn="l">
              <a:lnSpc>
                <a:spcPts val="3674"/>
              </a:lnSpc>
              <a:spcBef>
                <a:spcPct val="0"/>
              </a:spcBef>
            </a:pPr>
            <a:r>
              <a:rPr lang="en-US" sz="2624">
                <a:solidFill>
                  <a:srgbClr val="000000"/>
                </a:solidFill>
                <a:latin typeface="Roboto"/>
                <a:ea typeface="Roboto"/>
                <a:cs typeface="Roboto"/>
                <a:sym typeface="Roboto"/>
              </a:rPr>
              <a:t> Sumida және әріптестер синтездегені – π‑кеңейтілген dithienoarsinines — жазық, өте тұрақты ароматты жүйелер. Оларда 14 немесе 22 π‑электрондық жүйе бар және стерикалық қорғаудысыз тұрақтылық сақтайды. Планарлықтың арқасында бүкіл сақина бойымен делокализация жүзеге асады. Сонымен қатар, As⋯As өзара әрекеттері арқасында форсирленген эмиссиядың күшеюі байқалады (</a:t>
            </a:r>
            <a:r>
              <a:rPr lang="en-US" sz="2624" u="sng">
                <a:solidFill>
                  <a:srgbClr val="000000"/>
                </a:solidFill>
                <a:latin typeface="Roboto"/>
                <a:ea typeface="Roboto"/>
                <a:cs typeface="Roboto"/>
                <a:sym typeface="Roboto"/>
                <a:hlinkClick r:id="rId3" tooltip="https://pubs.rsc.org/en/content/articlehtml/2025/sc/d4sc06590e?utm_source=chatgpt.com"/>
              </a:rPr>
              <a:t>pubs.rsc.org</a:t>
            </a:r>
            <a:r>
              <a:rPr lang="en-US" sz="2624">
                <a:solidFill>
                  <a:srgbClr val="000000"/>
                </a:solidFill>
                <a:latin typeface="Roboto"/>
                <a:ea typeface="Roboto"/>
                <a:cs typeface="Roboto"/>
                <a:sym typeface="Roboto"/>
              </a:rPr>
              <a:t>).</a:t>
            </a:r>
          </a:p>
          <a:p>
            <a:pPr marL="0" lvl="0" indent="0" algn="l">
              <a:lnSpc>
                <a:spcPts val="3674"/>
              </a:lnSpc>
              <a:spcBef>
                <a:spcPct val="0"/>
              </a:spcBef>
            </a:pPr>
            <a:endParaRPr lang="en-US" sz="2624">
              <a:solidFill>
                <a:srgbClr val="00000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1C9C2"/>
        </a:solidFill>
        <a:effectLst/>
      </p:bgPr>
    </p:bg>
    <p:spTree>
      <p:nvGrpSpPr>
        <p:cNvPr id="1" name=""/>
        <p:cNvGrpSpPr/>
        <p:nvPr/>
      </p:nvGrpSpPr>
      <p:grpSpPr>
        <a:xfrm>
          <a:off x="0" y="0"/>
          <a:ext cx="0" cy="0"/>
          <a:chOff x="0" y="0"/>
          <a:chExt cx="0" cy="0"/>
        </a:xfrm>
      </p:grpSpPr>
      <p:sp>
        <p:nvSpPr>
          <p:cNvPr id="2" name="TextBox 2"/>
          <p:cNvSpPr txBox="1"/>
          <p:nvPr/>
        </p:nvSpPr>
        <p:spPr>
          <a:xfrm>
            <a:off x="1028700" y="1627277"/>
            <a:ext cx="16163296" cy="7762875"/>
          </a:xfrm>
          <a:prstGeom prst="rect">
            <a:avLst/>
          </a:prstGeom>
        </p:spPr>
        <p:txBody>
          <a:bodyPr lIns="0" tIns="0" rIns="0" bIns="0" rtlCol="0" anchor="t">
            <a:spAutoFit/>
          </a:bodyPr>
          <a:lstStyle/>
          <a:p>
            <a:pPr marL="0" lvl="0" indent="0" algn="l">
              <a:lnSpc>
                <a:spcPts val="3674"/>
              </a:lnSpc>
              <a:spcBef>
                <a:spcPct val="0"/>
              </a:spcBef>
            </a:pPr>
            <a:r>
              <a:rPr lang="en-US" sz="2624">
                <a:solidFill>
                  <a:srgbClr val="000000"/>
                </a:solidFill>
                <a:latin typeface="Roboto"/>
                <a:ea typeface="Roboto"/>
                <a:cs typeface="Roboto"/>
                <a:sym typeface="Roboto"/>
              </a:rPr>
              <a:t> </a:t>
            </a:r>
            <a:r>
              <a:rPr lang="en-US" sz="2624" b="1">
                <a:solidFill>
                  <a:srgbClr val="000000"/>
                </a:solidFill>
                <a:latin typeface="Roboto Bold"/>
                <a:ea typeface="Roboto Bold"/>
                <a:cs typeface="Roboto Bold"/>
                <a:sym typeface="Roboto Bold"/>
              </a:rPr>
              <a:t>ҒЫЛЫМИ ӘДЕБИЕТТЕР БОЙЫНША 2024–2025 ЖЖ. АРОМАТТЫ ЖҮЙЕЛЕРДЕГІ КОМПЛАНАРЛЫҚ ТУРАЛЫ СОҢҒЫ ЗЕРТТЕУЛЕР МЕН ЖАҢАЛЫҚТАР:</a:t>
            </a:r>
          </a:p>
          <a:p>
            <a:pPr marL="0" lvl="0" indent="0" algn="l">
              <a:lnSpc>
                <a:spcPts val="3674"/>
              </a:lnSpc>
              <a:spcBef>
                <a:spcPct val="0"/>
              </a:spcBef>
            </a:pPr>
            <a:r>
              <a:rPr lang="en-US" sz="2624">
                <a:solidFill>
                  <a:srgbClr val="000000"/>
                </a:solidFill>
                <a:latin typeface="Roboto"/>
                <a:ea typeface="Roboto"/>
                <a:cs typeface="Roboto"/>
                <a:sym typeface="Roboto"/>
              </a:rPr>
              <a:t>  3. Real‑time tracking of excited‑state aromaticity driving planarization (J. Am. Chem. Soc., 2025).</a:t>
            </a:r>
          </a:p>
          <a:p>
            <a:pPr marL="0" lvl="0" indent="0" algn="l">
              <a:lnSpc>
                <a:spcPts val="3674"/>
              </a:lnSpc>
              <a:spcBef>
                <a:spcPct val="0"/>
              </a:spcBef>
            </a:pPr>
            <a:r>
              <a:rPr lang="en-US" sz="2624">
                <a:solidFill>
                  <a:srgbClr val="000000"/>
                </a:solidFill>
                <a:latin typeface="Roboto"/>
                <a:ea typeface="Roboto"/>
                <a:cs typeface="Roboto"/>
                <a:sym typeface="Roboto"/>
              </a:rPr>
              <a:t> Yoneda және топ TR‑ISRS (time‑resolved impulsive stimulated Raman spectroscopy) әдісін қолдана отырып, тығыз емес планарлануды нақты уақыт режимінде көрсетті. Белсенді күйдегі ароматтылық ≈590 фс ішінде пайда болып, содан кейін молекула бірнеше пс ішінде қисықтан планар күйге өтеді. Бұл процессті изотоптық таңбалау арқылы бақылап, NICS сияқты ароматтылық индекстерімен расталды. Мұндай динамикалық өзгеріс фотоактивті материалдарды жобалау үшін маңызды (</a:t>
            </a:r>
            <a:r>
              <a:rPr lang="en-US" sz="2624" u="sng">
                <a:solidFill>
                  <a:srgbClr val="000000"/>
                </a:solidFill>
                <a:latin typeface="Roboto"/>
                <a:ea typeface="Roboto"/>
                <a:cs typeface="Roboto"/>
                <a:sym typeface="Roboto"/>
                <a:hlinkClick r:id="rId2" tooltip="https://phys.org/news/2025-03-real-tracking-reveals-aromaticity-driven.html?utm_source=chatgpt.com"/>
              </a:rPr>
              <a:t>phys.org</a:t>
            </a:r>
            <a:r>
              <a:rPr lang="en-US" sz="2624">
                <a:solidFill>
                  <a:srgbClr val="000000"/>
                </a:solidFill>
                <a:latin typeface="Roboto"/>
                <a:ea typeface="Roboto"/>
                <a:cs typeface="Roboto"/>
                <a:sym typeface="Roboto"/>
              </a:rPr>
              <a:t>).</a:t>
            </a:r>
          </a:p>
          <a:p>
            <a:pPr marL="0" lvl="0" indent="0" algn="l">
              <a:lnSpc>
                <a:spcPts val="3674"/>
              </a:lnSpc>
              <a:spcBef>
                <a:spcPct val="0"/>
              </a:spcBef>
            </a:pPr>
            <a:r>
              <a:rPr lang="en-US" sz="2624">
                <a:solidFill>
                  <a:srgbClr val="000000"/>
                </a:solidFill>
                <a:latin typeface="Roboto"/>
                <a:ea typeface="Roboto"/>
                <a:cs typeface="Roboto"/>
                <a:sym typeface="Roboto"/>
              </a:rPr>
              <a:t> 4. Metal-Centred Planar Annulenes Unveiled (Nature, 2025).</a:t>
            </a:r>
          </a:p>
          <a:p>
            <a:pPr marL="0" lvl="0" indent="0" algn="l">
              <a:lnSpc>
                <a:spcPts val="3674"/>
              </a:lnSpc>
              <a:spcBef>
                <a:spcPct val="0"/>
              </a:spcBef>
            </a:pPr>
            <a:r>
              <a:rPr lang="en-US" sz="2624">
                <a:solidFill>
                  <a:srgbClr val="000000"/>
                </a:solidFill>
                <a:latin typeface="Roboto"/>
                <a:ea typeface="Roboto"/>
                <a:cs typeface="Roboto"/>
                <a:sym typeface="Roboto"/>
              </a:rPr>
              <a:t> 2025 жылғы Nature мақаласында баян етілген металл‑орталықты планар [15]annulene қосылыстары алғаш рет синтезделді. Бұл молекулаларда орталықта металл атомы, ал оның айналасында жазық π‑система сақинасы бар, яғни металл мен көмірсулар сол жазықтықта орналасқан. Мұндай құрылымдар органикалық электроника мен катализ саласында жаңа мүмкіндіктер ашуы мүмкін (</a:t>
            </a:r>
            <a:r>
              <a:rPr lang="en-US" sz="2624" u="sng">
                <a:solidFill>
                  <a:srgbClr val="000000"/>
                </a:solidFill>
                <a:latin typeface="Roboto"/>
                <a:ea typeface="Roboto"/>
                <a:cs typeface="Roboto"/>
                <a:sym typeface="Roboto"/>
                <a:hlinkClick r:id="rId3" tooltip="https://scienmag.com/metal-centered-planar-15annulenes-unveiled/?utm_source=chatgpt.com"/>
              </a:rPr>
              <a:t>scienmag.com</a:t>
            </a:r>
            <a:r>
              <a:rPr lang="en-US" sz="2624">
                <a:solidFill>
                  <a:srgbClr val="000000"/>
                </a:solidFill>
                <a:latin typeface="Roboto"/>
                <a:ea typeface="Roboto"/>
                <a:cs typeface="Roboto"/>
                <a:sym typeface="Roboto"/>
              </a:rPr>
              <a:t>).</a:t>
            </a:r>
          </a:p>
          <a:p>
            <a:pPr marL="0" lvl="0" indent="0" algn="l">
              <a:lnSpc>
                <a:spcPts val="3674"/>
              </a:lnSpc>
              <a:spcBef>
                <a:spcPct val="0"/>
              </a:spcBef>
            </a:pPr>
            <a:endParaRPr lang="en-US" sz="2624">
              <a:solidFill>
                <a:srgbClr val="000000"/>
              </a:solidFill>
              <a:latin typeface="Roboto"/>
              <a:ea typeface="Roboto"/>
              <a:cs typeface="Roboto"/>
              <a:sym typeface="Roboto"/>
            </a:endParaRPr>
          </a:p>
          <a:p>
            <a:pPr marL="0" lvl="0" indent="0" algn="l">
              <a:lnSpc>
                <a:spcPts val="3674"/>
              </a:lnSpc>
              <a:spcBef>
                <a:spcPct val="0"/>
              </a:spcBef>
            </a:pPr>
            <a:endParaRPr lang="en-US" sz="2624">
              <a:solidFill>
                <a:srgbClr val="00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56189" y="6797675"/>
            <a:ext cx="16775622" cy="3489325"/>
          </a:xfrm>
          <a:prstGeom prst="rect">
            <a:avLst/>
          </a:prstGeom>
        </p:spPr>
        <p:txBody>
          <a:bodyPr lIns="0" tIns="0" rIns="0" bIns="0" rtlCol="0" anchor="t">
            <a:spAutoFit/>
          </a:bodyPr>
          <a:lstStyle/>
          <a:p>
            <a:pPr marL="0" lvl="0" indent="0" algn="l">
              <a:lnSpc>
                <a:spcPts val="3499"/>
              </a:lnSpc>
              <a:spcBef>
                <a:spcPct val="0"/>
              </a:spcBef>
            </a:pPr>
            <a:r>
              <a:rPr lang="en-US" sz="2499">
                <a:solidFill>
                  <a:srgbClr val="000000"/>
                </a:solidFill>
                <a:latin typeface="Roboto"/>
                <a:ea typeface="Roboto"/>
                <a:cs typeface="Roboto"/>
                <a:sym typeface="Roboto"/>
              </a:rPr>
              <a:t> Сонымен, жаңа буын зерттеулері компланарлықтың ролін терең түсінуге мүмкіндік береді:</a:t>
            </a:r>
          </a:p>
          <a:p>
            <a:pPr marL="0" lvl="0" indent="0" algn="l">
              <a:lnSpc>
                <a:spcPts val="3499"/>
              </a:lnSpc>
              <a:spcBef>
                <a:spcPct val="0"/>
              </a:spcBef>
            </a:pPr>
            <a:r>
              <a:rPr lang="en-US" sz="2499">
                <a:solidFill>
                  <a:srgbClr val="000000"/>
                </a:solidFill>
                <a:latin typeface="Roboto"/>
                <a:ea typeface="Roboto"/>
                <a:cs typeface="Roboto"/>
                <a:sym typeface="Roboto"/>
              </a:rPr>
              <a:t> -Экспериментальды бақылау арқылы модификацияланған молекулаларды жазық күйге келтіру мүмкіндігі анықталды;</a:t>
            </a:r>
          </a:p>
          <a:p>
            <a:pPr marL="0" lvl="0" indent="0" algn="l">
              <a:lnSpc>
                <a:spcPts val="3499"/>
              </a:lnSpc>
              <a:spcBef>
                <a:spcPct val="0"/>
              </a:spcBef>
            </a:pPr>
            <a:r>
              <a:rPr lang="en-US" sz="2499">
                <a:solidFill>
                  <a:srgbClr val="000000"/>
                </a:solidFill>
                <a:latin typeface="Roboto"/>
                <a:ea typeface="Roboto"/>
                <a:cs typeface="Roboto"/>
                <a:sym typeface="Roboto"/>
              </a:rPr>
              <a:t> -Синтетикалық даму арқасында бұрын тұрақсыз болған гетеро‑ароматты жүйелер (арсиндер, металл‑орталықты аннулендер) жазық, тұрақты күйде қолжетімді болды;</a:t>
            </a:r>
          </a:p>
          <a:p>
            <a:pPr marL="0" lvl="0" indent="0" algn="l">
              <a:lnSpc>
                <a:spcPts val="3500"/>
              </a:lnSpc>
              <a:spcBef>
                <a:spcPct val="0"/>
              </a:spcBef>
            </a:pPr>
            <a:r>
              <a:rPr lang="en-US" sz="2500">
                <a:solidFill>
                  <a:srgbClr val="000000"/>
                </a:solidFill>
                <a:latin typeface="Roboto"/>
                <a:ea typeface="Roboto"/>
                <a:cs typeface="Roboto"/>
                <a:sym typeface="Roboto"/>
              </a:rPr>
              <a:t> -Ультрафаст тәжірибелер (TR‑ISRS) көмегімен динамикалық планаризация процесі нақты уақыт режимінде зерттеліп, ароматтылықтың құрылымға ықпал етуі дәлелденді.</a:t>
            </a:r>
          </a:p>
          <a:p>
            <a:pPr marL="0" lvl="0" indent="0" algn="l">
              <a:lnSpc>
                <a:spcPts val="3499"/>
              </a:lnSpc>
              <a:spcBef>
                <a:spcPct val="0"/>
              </a:spcBef>
            </a:pPr>
            <a:endParaRPr lang="en-US" sz="2500">
              <a:solidFill>
                <a:srgbClr val="000000"/>
              </a:solidFill>
              <a:latin typeface="Roboto"/>
              <a:ea typeface="Roboto"/>
              <a:cs typeface="Roboto"/>
              <a:sym typeface="Roboto"/>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618950072"/>
              </p:ext>
            </p:extLst>
          </p:nvPr>
        </p:nvGraphicFramePr>
        <p:xfrm>
          <a:off x="542058" y="952499"/>
          <a:ext cx="11040342" cy="5180986"/>
        </p:xfrm>
        <a:graphic>
          <a:graphicData uri="http://schemas.openxmlformats.org/drawingml/2006/table">
            <a:tbl>
              <a:tblPr/>
              <a:tblGrid>
                <a:gridCol w="3680114"/>
                <a:gridCol w="3680114"/>
                <a:gridCol w="3680114"/>
              </a:tblGrid>
              <a:tr h="1032856">
                <a:tc>
                  <a:txBody>
                    <a:bodyPr/>
                    <a:lstStyle/>
                    <a:p>
                      <a:r>
                        <a:rPr lang="ru-RU" sz="1800">
                          <a:effectLst/>
                        </a:rPr>
                        <a:t>Зерттеу / Жыл</a:t>
                      </a:r>
                    </a:p>
                  </a:txBody>
                  <a:tcPr marL="89554" marR="89554" marT="44777" marB="4477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800">
                          <a:effectLst/>
                        </a:rPr>
                        <a:t>Негізгі жаңалықтар</a:t>
                      </a:r>
                    </a:p>
                  </a:txBody>
                  <a:tcPr marL="89554" marR="89554" marT="44777" marB="4477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800">
                          <a:effectLst/>
                        </a:rPr>
                        <a:t>Зерттеу / Жыл</a:t>
                      </a:r>
                    </a:p>
                  </a:txBody>
                  <a:tcPr marL="89554" marR="89554" marT="44777" marB="4477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1032856">
                <a:tc>
                  <a:txBody>
                    <a:bodyPr/>
                    <a:lstStyle/>
                    <a:p>
                      <a:r>
                        <a:rPr lang="en-US" sz="1800">
                          <a:effectLst/>
                        </a:rPr>
                        <a:t>Au‑Yeung et al. (2024)</a:t>
                      </a:r>
                    </a:p>
                  </a:txBody>
                  <a:tcPr marL="89554" marR="89554" marT="44777" marB="4477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800">
                          <a:effectLst/>
                        </a:rPr>
                        <a:t>Беттік әсер арқылы молекула планарға өтеді</a:t>
                      </a:r>
                    </a:p>
                  </a:txBody>
                  <a:tcPr marL="89554" marR="89554" marT="44777" marB="4477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en-US" sz="1800">
                          <a:effectLst/>
                        </a:rPr>
                        <a:t>Au‑Yeung et al. (2024)</a:t>
                      </a:r>
                    </a:p>
                  </a:txBody>
                  <a:tcPr marL="89554" marR="89554" marT="44777" marB="4477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1032856">
                <a:tc>
                  <a:txBody>
                    <a:bodyPr/>
                    <a:lstStyle/>
                    <a:p>
                      <a:r>
                        <a:rPr lang="en-US" sz="1800">
                          <a:effectLst/>
                        </a:rPr>
                        <a:t>Sumida et al. (2025)</a:t>
                      </a:r>
                    </a:p>
                  </a:txBody>
                  <a:tcPr marL="89554" marR="89554" marT="44777" marB="4477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el-GR" sz="1800">
                          <a:effectLst/>
                        </a:rPr>
                        <a:t>π‑</a:t>
                      </a:r>
                      <a:r>
                        <a:rPr lang="ru-RU" sz="1800">
                          <a:effectLst/>
                        </a:rPr>
                        <a:t>кеңейтілген тұрақты планар арсинінің синтезі</a:t>
                      </a:r>
                    </a:p>
                  </a:txBody>
                  <a:tcPr marL="89554" marR="89554" marT="44777" marB="4477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en-US" sz="1800">
                          <a:effectLst/>
                        </a:rPr>
                        <a:t>Sumida et al. (2025)</a:t>
                      </a:r>
                    </a:p>
                  </a:txBody>
                  <a:tcPr marL="89554" marR="89554" marT="44777" marB="4477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1041209">
                <a:tc>
                  <a:txBody>
                    <a:bodyPr/>
                    <a:lstStyle/>
                    <a:p>
                      <a:r>
                        <a:rPr lang="en-US" sz="1800">
                          <a:effectLst/>
                        </a:rPr>
                        <a:t>Yoneda et al. (2025)</a:t>
                      </a:r>
                    </a:p>
                  </a:txBody>
                  <a:tcPr marL="89554" marR="89554" marT="44777" marB="4477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800">
                          <a:effectLst/>
                        </a:rPr>
                        <a:t>Планаризация динамикасы фемто/пико секунд ішінде</a:t>
                      </a:r>
                    </a:p>
                  </a:txBody>
                  <a:tcPr marL="89554" marR="89554" marT="44777" marB="4477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en-US" sz="1800">
                          <a:effectLst/>
                        </a:rPr>
                        <a:t>Yoneda et al. (2025)</a:t>
                      </a:r>
                    </a:p>
                  </a:txBody>
                  <a:tcPr marL="89554" marR="89554" marT="44777" marB="4477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1041209">
                <a:tc>
                  <a:txBody>
                    <a:bodyPr/>
                    <a:lstStyle/>
                    <a:p>
                      <a:r>
                        <a:rPr lang="en-US" sz="1800">
                          <a:effectLst/>
                        </a:rPr>
                        <a:t>Nature 2025 </a:t>
                      </a:r>
                      <a:r>
                        <a:rPr lang="ru-RU" sz="1800">
                          <a:effectLst/>
                        </a:rPr>
                        <a:t>синтездері</a:t>
                      </a:r>
                    </a:p>
                  </a:txBody>
                  <a:tcPr marL="89554" marR="89554" marT="44777" marB="4477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800">
                          <a:effectLst/>
                        </a:rPr>
                        <a:t>Металл‑орталық аннулендердің жазық құрылымы</a:t>
                      </a:r>
                    </a:p>
                  </a:txBody>
                  <a:tcPr marL="89554" marR="89554" marT="44777" marB="4477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en-US" sz="1800" dirty="0">
                          <a:effectLst/>
                        </a:rPr>
                        <a:t>Nature 2025 </a:t>
                      </a:r>
                      <a:r>
                        <a:rPr lang="ru-RU" sz="1800" dirty="0" err="1">
                          <a:effectLst/>
                        </a:rPr>
                        <a:t>синтездері</a:t>
                      </a:r>
                      <a:endParaRPr lang="ru-RU" sz="1800" dirty="0">
                        <a:effectLst/>
                      </a:endParaRPr>
                    </a:p>
                  </a:txBody>
                  <a:tcPr marL="89554" marR="89554" marT="44777" marB="4477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angle 1"/>
          <p:cNvSpPr>
            <a:spLocks noChangeArrowheads="1"/>
          </p:cNvSpPr>
          <p:nvPr/>
        </p:nvSpPr>
        <p:spPr bwMode="auto">
          <a:xfrm flipV="1">
            <a:off x="541337" y="1592261"/>
            <a:ext cx="250507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59325" y="1523936"/>
            <a:ext cx="4646182" cy="5343525"/>
          </a:xfrm>
          <a:prstGeom prst="rect">
            <a:avLst/>
          </a:prstGeom>
        </p:spPr>
        <p:txBody>
          <a:bodyPr lIns="0" tIns="0" rIns="0" bIns="0" rtlCol="0" anchor="t">
            <a:spAutoFit/>
          </a:bodyPr>
          <a:lstStyle/>
          <a:p>
            <a:pPr marL="0" lvl="0" indent="0" algn="l">
              <a:lnSpc>
                <a:spcPts val="6000"/>
              </a:lnSpc>
            </a:pPr>
            <a:r>
              <a:rPr lang="en-US" sz="5000">
                <a:solidFill>
                  <a:srgbClr val="000000"/>
                </a:solidFill>
                <a:latin typeface="Open Sans"/>
                <a:ea typeface="Open Sans"/>
                <a:cs typeface="Open Sans"/>
                <a:sym typeface="Open Sans"/>
              </a:rPr>
              <a:t>Фридель-Крафтс бойынша ацилдеу және аминдеу және басқа түрлендірулер</a:t>
            </a:r>
          </a:p>
        </p:txBody>
      </p:sp>
      <p:sp>
        <p:nvSpPr>
          <p:cNvPr id="3" name="TextBox 3"/>
          <p:cNvSpPr txBox="1"/>
          <p:nvPr/>
        </p:nvSpPr>
        <p:spPr>
          <a:xfrm>
            <a:off x="9144000" y="1622425"/>
            <a:ext cx="7449806" cy="6994525"/>
          </a:xfrm>
          <a:prstGeom prst="rect">
            <a:avLst/>
          </a:prstGeom>
        </p:spPr>
        <p:txBody>
          <a:bodyPr lIns="0" tIns="0" rIns="0" bIns="0" rtlCol="0" anchor="t">
            <a:spAutoFit/>
          </a:bodyPr>
          <a:lstStyle/>
          <a:p>
            <a:pPr marL="0" lvl="0" indent="0" algn="l">
              <a:lnSpc>
                <a:spcPts val="3499"/>
              </a:lnSpc>
              <a:spcBef>
                <a:spcPct val="0"/>
              </a:spcBef>
            </a:pPr>
            <a:r>
              <a:rPr lang="en-US" sz="2499">
                <a:solidFill>
                  <a:srgbClr val="000000"/>
                </a:solidFill>
                <a:latin typeface="Roboto"/>
                <a:ea typeface="Roboto"/>
                <a:cs typeface="Roboto"/>
                <a:sym typeface="Roboto"/>
              </a:rPr>
              <a:t> </a:t>
            </a:r>
            <a:r>
              <a:rPr lang="en-US" sz="2499" b="1">
                <a:solidFill>
                  <a:srgbClr val="000000"/>
                </a:solidFill>
                <a:latin typeface="Roboto Bold"/>
                <a:ea typeface="Roboto Bold"/>
                <a:cs typeface="Roboto Bold"/>
                <a:sym typeface="Roboto Bold"/>
              </a:rPr>
              <a:t>ФРИДЕЛЬ–КРАФТС АЦИЛДЕУІ.</a:t>
            </a:r>
          </a:p>
          <a:p>
            <a:pPr marL="0" lvl="0" indent="0" algn="l">
              <a:lnSpc>
                <a:spcPts val="3499"/>
              </a:lnSpc>
              <a:spcBef>
                <a:spcPct val="0"/>
              </a:spcBef>
            </a:pPr>
            <a:r>
              <a:rPr lang="en-US" sz="2499">
                <a:solidFill>
                  <a:srgbClr val="000000"/>
                </a:solidFill>
                <a:latin typeface="Roboto"/>
                <a:ea typeface="Roboto"/>
                <a:cs typeface="Roboto"/>
                <a:sym typeface="Roboto"/>
              </a:rPr>
              <a:t> Фридель–Крафтс ацилдеуі - ароматты қосылыстардың көмірсутек сақинасына ациль тобы (–COR) енгізу арқылы ароматты кетондар алу реакциясы.</a:t>
            </a:r>
          </a:p>
          <a:p>
            <a:pPr marL="0" lvl="0" indent="0" algn="l">
              <a:lnSpc>
                <a:spcPts val="3499"/>
              </a:lnSpc>
              <a:spcBef>
                <a:spcPct val="0"/>
              </a:spcBef>
            </a:pPr>
            <a:r>
              <a:rPr lang="en-US" sz="2499">
                <a:solidFill>
                  <a:srgbClr val="000000"/>
                </a:solidFill>
                <a:latin typeface="Roboto"/>
                <a:ea typeface="Roboto"/>
                <a:cs typeface="Roboto"/>
                <a:sym typeface="Roboto"/>
              </a:rPr>
              <a:t> Жалпы реакция:</a:t>
            </a:r>
          </a:p>
          <a:p>
            <a:pPr marL="0" lvl="0" indent="0" algn="l">
              <a:lnSpc>
                <a:spcPts val="3499"/>
              </a:lnSpc>
              <a:spcBef>
                <a:spcPct val="0"/>
              </a:spcBef>
            </a:pPr>
            <a:r>
              <a:rPr lang="en-US" sz="2499">
                <a:solidFill>
                  <a:srgbClr val="000000"/>
                </a:solidFill>
                <a:latin typeface="Roboto"/>
                <a:ea typeface="Roboto"/>
                <a:cs typeface="Roboto"/>
                <a:sym typeface="Roboto"/>
              </a:rPr>
              <a:t> Ar–H+RCOCl → Ar–CO–R + HCl  (AlCl3 қатысында)</a:t>
            </a:r>
          </a:p>
          <a:p>
            <a:pPr marL="0" lvl="0" indent="0" algn="l">
              <a:lnSpc>
                <a:spcPts val="3499"/>
              </a:lnSpc>
              <a:spcBef>
                <a:spcPct val="0"/>
              </a:spcBef>
            </a:pPr>
            <a:r>
              <a:rPr lang="en-US" sz="2499">
                <a:solidFill>
                  <a:srgbClr val="000000"/>
                </a:solidFill>
                <a:latin typeface="Roboto"/>
                <a:ea typeface="Roboto"/>
                <a:cs typeface="Roboto"/>
                <a:sym typeface="Roboto"/>
              </a:rPr>
              <a:t> Механизм кезеңдері:</a:t>
            </a:r>
          </a:p>
          <a:p>
            <a:pPr marL="0" lvl="0" indent="0" algn="l">
              <a:lnSpc>
                <a:spcPts val="3499"/>
              </a:lnSpc>
              <a:spcBef>
                <a:spcPct val="0"/>
              </a:spcBef>
            </a:pPr>
            <a:r>
              <a:rPr lang="en-US" sz="2499">
                <a:solidFill>
                  <a:srgbClr val="000000"/>
                </a:solidFill>
                <a:latin typeface="Roboto"/>
                <a:ea typeface="Roboto"/>
                <a:cs typeface="Roboto"/>
                <a:sym typeface="Roboto"/>
              </a:rPr>
              <a:t> 1. Ацил катионының түзілуі:</a:t>
            </a:r>
          </a:p>
          <a:p>
            <a:pPr marL="0" lvl="0" indent="0" algn="l">
              <a:lnSpc>
                <a:spcPts val="3499"/>
              </a:lnSpc>
              <a:spcBef>
                <a:spcPct val="0"/>
              </a:spcBef>
            </a:pPr>
            <a:r>
              <a:rPr lang="en-US" sz="2499">
                <a:solidFill>
                  <a:srgbClr val="000000"/>
                </a:solidFill>
                <a:latin typeface="Roboto"/>
                <a:ea typeface="Roboto"/>
                <a:cs typeface="Roboto"/>
                <a:sym typeface="Roboto"/>
              </a:rPr>
              <a:t> RCOCl+AlCl3→RCO++AlCl4–</a:t>
            </a:r>
          </a:p>
          <a:p>
            <a:pPr marL="0" lvl="0" indent="0" algn="l">
              <a:lnSpc>
                <a:spcPts val="3499"/>
              </a:lnSpc>
              <a:spcBef>
                <a:spcPct val="0"/>
              </a:spcBef>
            </a:pPr>
            <a:r>
              <a:rPr lang="en-US" sz="2499">
                <a:solidFill>
                  <a:srgbClr val="000000"/>
                </a:solidFill>
                <a:latin typeface="Roboto"/>
                <a:ea typeface="Roboto"/>
                <a:cs typeface="Roboto"/>
                <a:sym typeface="Roboto"/>
              </a:rPr>
              <a:t> 2. Электрофильді шабуыл (π-комплекс түзілуі):</a:t>
            </a:r>
          </a:p>
          <a:p>
            <a:pPr marL="0" lvl="0" indent="0" algn="l">
              <a:lnSpc>
                <a:spcPts val="3499"/>
              </a:lnSpc>
              <a:spcBef>
                <a:spcPct val="0"/>
              </a:spcBef>
            </a:pPr>
            <a:r>
              <a:rPr lang="en-US" sz="2499">
                <a:solidFill>
                  <a:srgbClr val="000000"/>
                </a:solidFill>
                <a:latin typeface="Roboto"/>
                <a:ea typeface="Roboto"/>
                <a:cs typeface="Roboto"/>
                <a:sym typeface="Roboto"/>
              </a:rPr>
              <a:t> Бензол+RCO+ → σ-комплекс </a:t>
            </a:r>
          </a:p>
          <a:p>
            <a:pPr marL="0" lvl="0" indent="0" algn="l">
              <a:lnSpc>
                <a:spcPts val="3499"/>
              </a:lnSpc>
              <a:spcBef>
                <a:spcPct val="0"/>
              </a:spcBef>
            </a:pPr>
            <a:r>
              <a:rPr lang="en-US" sz="2499">
                <a:solidFill>
                  <a:srgbClr val="000000"/>
                </a:solidFill>
                <a:latin typeface="Roboto"/>
                <a:ea typeface="Roboto"/>
                <a:cs typeface="Roboto"/>
                <a:sym typeface="Roboto"/>
              </a:rPr>
              <a:t> 3. Протон шығуы және ароматтылықтың қалпына келуі:</a:t>
            </a:r>
          </a:p>
          <a:p>
            <a:pPr marL="0" lvl="0" indent="0" algn="l">
              <a:lnSpc>
                <a:spcPts val="3499"/>
              </a:lnSpc>
              <a:spcBef>
                <a:spcPct val="0"/>
              </a:spcBef>
            </a:pPr>
            <a:r>
              <a:rPr lang="en-US" sz="2499">
                <a:solidFill>
                  <a:srgbClr val="000000"/>
                </a:solidFill>
                <a:latin typeface="Roboto"/>
                <a:ea typeface="Roboto"/>
                <a:cs typeface="Roboto"/>
                <a:sym typeface="Roboto"/>
              </a:rPr>
              <a:t> σ-комплекс→Ar–CO–R+H+</a:t>
            </a:r>
          </a:p>
          <a:p>
            <a:pPr marL="0" lvl="0" indent="0" algn="l">
              <a:lnSpc>
                <a:spcPts val="3500"/>
              </a:lnSpc>
              <a:spcBef>
                <a:spcPct val="0"/>
              </a:spcBef>
            </a:pPr>
            <a:endParaRPr lang="en-US" sz="2499">
              <a:solidFill>
                <a:srgbClr val="00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1C9C2"/>
        </a:solidFill>
        <a:effectLst/>
      </p:bgPr>
    </p:bg>
    <p:spTree>
      <p:nvGrpSpPr>
        <p:cNvPr id="1" name=""/>
        <p:cNvGrpSpPr/>
        <p:nvPr/>
      </p:nvGrpSpPr>
      <p:grpSpPr>
        <a:xfrm>
          <a:off x="0" y="0"/>
          <a:ext cx="0" cy="0"/>
          <a:chOff x="0" y="0"/>
          <a:chExt cx="0" cy="0"/>
        </a:xfrm>
      </p:grpSpPr>
      <p:sp>
        <p:nvSpPr>
          <p:cNvPr id="4" name="TextBox 4"/>
          <p:cNvSpPr txBox="1"/>
          <p:nvPr/>
        </p:nvSpPr>
        <p:spPr>
          <a:xfrm>
            <a:off x="1442757" y="5228688"/>
            <a:ext cx="9674210" cy="431800"/>
          </a:xfrm>
          <a:prstGeom prst="rect">
            <a:avLst/>
          </a:prstGeom>
        </p:spPr>
        <p:txBody>
          <a:bodyPr lIns="0" tIns="0" rIns="0" bIns="0" rtlCol="0" anchor="t">
            <a:spAutoFit/>
          </a:bodyPr>
          <a:lstStyle/>
          <a:p>
            <a:pPr marL="0" lvl="0" indent="0" algn="l">
              <a:lnSpc>
                <a:spcPts val="3500"/>
              </a:lnSpc>
              <a:spcBef>
                <a:spcPct val="0"/>
              </a:spcBef>
            </a:pPr>
            <a:r>
              <a:rPr lang="en-US" sz="2500" b="1">
                <a:solidFill>
                  <a:srgbClr val="FFFFFF"/>
                </a:solidFill>
                <a:latin typeface="Roboto Bold"/>
                <a:ea typeface="Roboto Bold"/>
                <a:cs typeface="Roboto Bold"/>
                <a:sym typeface="Roboto Bold"/>
              </a:rPr>
              <a:t>ЕРЕКШЕЛІКТЕРІ МЕН АРТЫҚШЫЛЫҚТАРЫ:</a:t>
            </a:r>
          </a:p>
        </p:txBody>
      </p:sp>
      <p:sp>
        <p:nvSpPr>
          <p:cNvPr id="5" name="TextBox 5"/>
          <p:cNvSpPr txBox="1"/>
          <p:nvPr/>
        </p:nvSpPr>
        <p:spPr>
          <a:xfrm>
            <a:off x="1442757" y="971550"/>
            <a:ext cx="3639472" cy="431800"/>
          </a:xfrm>
          <a:prstGeom prst="rect">
            <a:avLst/>
          </a:prstGeom>
        </p:spPr>
        <p:txBody>
          <a:bodyPr lIns="0" tIns="0" rIns="0" bIns="0" rtlCol="0" anchor="t">
            <a:spAutoFit/>
          </a:bodyPr>
          <a:lstStyle/>
          <a:p>
            <a:pPr marL="0" lvl="0" indent="0" algn="l">
              <a:lnSpc>
                <a:spcPts val="3500"/>
              </a:lnSpc>
              <a:spcBef>
                <a:spcPct val="0"/>
              </a:spcBef>
            </a:pPr>
            <a:r>
              <a:rPr lang="en-US" sz="2500" b="1">
                <a:solidFill>
                  <a:srgbClr val="FFFFFF"/>
                </a:solidFill>
                <a:latin typeface="Roboto Bold"/>
                <a:ea typeface="Roboto Bold"/>
                <a:cs typeface="Roboto Bold"/>
                <a:sym typeface="Roboto Bold"/>
              </a:rPr>
              <a:t>МЫСАЛДАР:</a:t>
            </a:r>
          </a:p>
        </p:txBody>
      </p:sp>
      <p:graphicFrame>
        <p:nvGraphicFramePr>
          <p:cNvPr id="6" name="Таблица 5"/>
          <p:cNvGraphicFramePr>
            <a:graphicFrameLocks noGrp="1"/>
          </p:cNvGraphicFramePr>
          <p:nvPr>
            <p:extLst>
              <p:ext uri="{D42A27DB-BD31-4B8C-83A1-F6EECF244321}">
                <p14:modId xmlns:p14="http://schemas.microsoft.com/office/powerpoint/2010/main" val="2821388806"/>
              </p:ext>
            </p:extLst>
          </p:nvPr>
        </p:nvGraphicFramePr>
        <p:xfrm>
          <a:off x="1219200" y="1866900"/>
          <a:ext cx="8229600" cy="2573456"/>
        </p:xfrm>
        <a:graphic>
          <a:graphicData uri="http://schemas.openxmlformats.org/drawingml/2006/table">
            <a:tbl>
              <a:tblPr/>
              <a:tblGrid>
                <a:gridCol w="4114800"/>
                <a:gridCol w="4114800"/>
              </a:tblGrid>
              <a:tr h="643364">
                <a:tc>
                  <a:txBody>
                    <a:bodyPr/>
                    <a:lstStyle/>
                    <a:p>
                      <a:r>
                        <a:rPr lang="ru-RU">
                          <a:effectLst/>
                        </a:rPr>
                        <a:t>Реакция</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Өнімі</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643364">
                <a:tc>
                  <a:txBody>
                    <a:bodyPr/>
                    <a:lstStyle/>
                    <a:p>
                      <a:r>
                        <a:rPr lang="ru-RU">
                          <a:effectLst/>
                        </a:rPr>
                        <a:t>Бензол + </a:t>
                      </a:r>
                      <a:r>
                        <a:rPr lang="en-US">
                          <a:effectLst/>
                        </a:rPr>
                        <a:t>CH₃COCl</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Ацетофенон</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643364">
                <a:tc>
                  <a:txBody>
                    <a:bodyPr/>
                    <a:lstStyle/>
                    <a:p>
                      <a:r>
                        <a:rPr lang="ru-RU">
                          <a:effectLst/>
                        </a:rPr>
                        <a:t>Толуол + </a:t>
                      </a:r>
                      <a:r>
                        <a:rPr lang="en-US">
                          <a:effectLst/>
                        </a:rPr>
                        <a:t>C₂H₅COCl</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4-Этил ацетофенон</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643364">
                <a:tc>
                  <a:txBody>
                    <a:bodyPr/>
                    <a:lstStyle/>
                    <a:p>
                      <a:r>
                        <a:rPr lang="ru-RU">
                          <a:effectLst/>
                        </a:rPr>
                        <a:t>Хлорбензол + </a:t>
                      </a:r>
                      <a:r>
                        <a:rPr lang="en-US">
                          <a:effectLst/>
                        </a:rPr>
                        <a:t>CH₃COCl</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dirty="0">
                          <a:effectLst/>
                        </a:rPr>
                        <a:t>Пара-хлорацетофенон</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Rectangle 1"/>
          <p:cNvSpPr>
            <a:spLocks noChangeArrowheads="1"/>
          </p:cNvSpPr>
          <p:nvPr/>
        </p:nvSpPr>
        <p:spPr bwMode="auto">
          <a:xfrm>
            <a:off x="1219200" y="186696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Таблица 7"/>
          <p:cNvGraphicFramePr>
            <a:graphicFrameLocks noGrp="1"/>
          </p:cNvGraphicFramePr>
          <p:nvPr>
            <p:extLst>
              <p:ext uri="{D42A27DB-BD31-4B8C-83A1-F6EECF244321}">
                <p14:modId xmlns:p14="http://schemas.microsoft.com/office/powerpoint/2010/main" val="2544380884"/>
              </p:ext>
            </p:extLst>
          </p:nvPr>
        </p:nvGraphicFramePr>
        <p:xfrm>
          <a:off x="1219200" y="6134100"/>
          <a:ext cx="8229600" cy="2700008"/>
        </p:xfrm>
        <a:graphic>
          <a:graphicData uri="http://schemas.openxmlformats.org/drawingml/2006/table">
            <a:tbl>
              <a:tblPr/>
              <a:tblGrid>
                <a:gridCol w="4114800"/>
                <a:gridCol w="4114800"/>
              </a:tblGrid>
              <a:tr h="675002">
                <a:tc>
                  <a:txBody>
                    <a:bodyPr/>
                    <a:lstStyle/>
                    <a:p>
                      <a:r>
                        <a:rPr lang="ru-RU">
                          <a:effectLst/>
                        </a:rPr>
                        <a:t>Артықшылығы</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Себебі</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675002">
                <a:tc>
                  <a:txBody>
                    <a:bodyPr/>
                    <a:lstStyle/>
                    <a:p>
                      <a:r>
                        <a:rPr lang="ru-RU">
                          <a:effectLst/>
                        </a:rPr>
                        <a:t>Қайта құрылу болмайды</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Ацил катионы тұрақты</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675002">
                <a:tc>
                  <a:txBody>
                    <a:bodyPr/>
                    <a:lstStyle/>
                    <a:p>
                      <a:r>
                        <a:rPr lang="ru-RU">
                          <a:effectLst/>
                        </a:rPr>
                        <a:t>Тек моноорынбасу жүреді</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Ациль тобы сақинаны дезактивтейді</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675002">
                <a:tc>
                  <a:txBody>
                    <a:bodyPr/>
                    <a:lstStyle/>
                    <a:p>
                      <a:r>
                        <a:rPr lang="ru-RU">
                          <a:effectLst/>
                        </a:rPr>
                        <a:t>Өнім - ароматты кетон</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dirty="0" err="1">
                          <a:effectLst/>
                        </a:rPr>
                        <a:t>Көпфункционалды</a:t>
                      </a:r>
                      <a:r>
                        <a:rPr lang="ru-RU" dirty="0">
                          <a:effectLst/>
                        </a:rPr>
                        <a:t> </a:t>
                      </a:r>
                      <a:r>
                        <a:rPr lang="ru-RU" dirty="0" err="1">
                          <a:effectLst/>
                        </a:rPr>
                        <a:t>аралық</a:t>
                      </a:r>
                      <a:r>
                        <a:rPr lang="ru-RU" dirty="0">
                          <a:effectLst/>
                        </a:rPr>
                        <a:t> </a:t>
                      </a:r>
                      <a:r>
                        <a:rPr lang="ru-RU" dirty="0" err="1">
                          <a:effectLst/>
                        </a:rPr>
                        <a:t>зат</a:t>
                      </a:r>
                      <a:endParaRPr lang="ru-RU" dirty="0">
                        <a:effectLst/>
                      </a:endParaRP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Rectangle 2"/>
          <p:cNvSpPr>
            <a:spLocks noChangeArrowheads="1"/>
          </p:cNvSpPr>
          <p:nvPr/>
        </p:nvSpPr>
        <p:spPr bwMode="auto">
          <a:xfrm>
            <a:off x="1219200" y="6133936"/>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43115" y="1537335"/>
            <a:ext cx="15001771" cy="7155181"/>
          </a:xfrm>
          <a:prstGeom prst="rect">
            <a:avLst/>
          </a:prstGeom>
        </p:spPr>
        <p:txBody>
          <a:bodyPr lIns="0" tIns="0" rIns="0" bIns="0" rtlCol="0" anchor="t">
            <a:spAutoFit/>
          </a:bodyPr>
          <a:lstStyle/>
          <a:p>
            <a:pPr marL="0" lvl="0" indent="0" algn="ctr">
              <a:lnSpc>
                <a:spcPts val="3569"/>
              </a:lnSpc>
              <a:spcBef>
                <a:spcPct val="0"/>
              </a:spcBef>
            </a:pPr>
            <a:r>
              <a:rPr lang="en-US" sz="2549" b="1">
                <a:solidFill>
                  <a:srgbClr val="000000"/>
                </a:solidFill>
                <a:latin typeface="Roboto Bold"/>
                <a:ea typeface="Roboto Bold"/>
                <a:cs typeface="Roboto Bold"/>
                <a:sym typeface="Roboto Bold"/>
              </a:rPr>
              <a:t> Шектеулері:</a:t>
            </a:r>
            <a:r>
              <a:rPr lang="en-US" sz="2549">
                <a:solidFill>
                  <a:srgbClr val="000000"/>
                </a:solidFill>
                <a:latin typeface="Roboto"/>
                <a:ea typeface="Roboto"/>
                <a:cs typeface="Roboto"/>
                <a:sym typeface="Roboto"/>
              </a:rPr>
              <a:t> активацияланбаған арендерге қиын (мысалы, нитробензол); Льюс қышқылының артық мөлшері реакцияны тежеп, жанама өнімдер түзілуіне себеп болады; судың қатысуы AlCl₃-ті бұзады, сусыз орта қажет.</a:t>
            </a:r>
          </a:p>
          <a:p>
            <a:pPr marL="0" lvl="0" indent="0" algn="ctr">
              <a:lnSpc>
                <a:spcPts val="3569"/>
              </a:lnSpc>
              <a:spcBef>
                <a:spcPct val="0"/>
              </a:spcBef>
            </a:pPr>
            <a:r>
              <a:rPr lang="en-US" sz="2549" b="1">
                <a:solidFill>
                  <a:srgbClr val="000000"/>
                </a:solidFill>
                <a:latin typeface="Roboto Bold"/>
                <a:ea typeface="Roboto Bold"/>
                <a:cs typeface="Roboto Bold"/>
                <a:sym typeface="Roboto Bold"/>
              </a:rPr>
              <a:t> СОҢҒЫ ҒЫЛЫМИ ЖЕТІСТІКТЕР (2024–2025):</a:t>
            </a:r>
          </a:p>
          <a:p>
            <a:pPr marL="0" lvl="0" indent="0" algn="ctr">
              <a:lnSpc>
                <a:spcPts val="3569"/>
              </a:lnSpc>
              <a:spcBef>
                <a:spcPct val="0"/>
              </a:spcBef>
            </a:pPr>
            <a:r>
              <a:rPr lang="en-US" sz="2549">
                <a:solidFill>
                  <a:srgbClr val="000000"/>
                </a:solidFill>
                <a:latin typeface="Roboto"/>
                <a:ea typeface="Roboto"/>
                <a:cs typeface="Roboto"/>
                <a:sym typeface="Roboto"/>
              </a:rPr>
              <a:t> Mechanochemical Friedel–Crafts Acylation.</a:t>
            </a:r>
          </a:p>
          <a:p>
            <a:pPr marL="0" lvl="0" indent="0" algn="ctr">
              <a:lnSpc>
                <a:spcPts val="3569"/>
              </a:lnSpc>
              <a:spcBef>
                <a:spcPct val="0"/>
              </a:spcBef>
            </a:pPr>
            <a:r>
              <a:rPr lang="en-US" sz="2549">
                <a:solidFill>
                  <a:srgbClr val="000000"/>
                </a:solidFill>
                <a:latin typeface="Roboto"/>
                <a:ea typeface="Roboto"/>
                <a:cs typeface="Roboto"/>
                <a:sym typeface="Roboto"/>
              </a:rPr>
              <a:t> -Ball milling арқылы жүргізіледі (еріткішсіз, экологиялық таза).</a:t>
            </a:r>
          </a:p>
          <a:p>
            <a:pPr marL="0" lvl="0" indent="0" algn="ctr">
              <a:lnSpc>
                <a:spcPts val="3569"/>
              </a:lnSpc>
              <a:spcBef>
                <a:spcPct val="0"/>
              </a:spcBef>
            </a:pPr>
            <a:r>
              <a:rPr lang="en-US" sz="2549">
                <a:solidFill>
                  <a:srgbClr val="000000"/>
                </a:solidFill>
                <a:latin typeface="Roboto"/>
                <a:ea typeface="Roboto"/>
                <a:cs typeface="Roboto"/>
                <a:sym typeface="Roboto"/>
              </a:rPr>
              <a:t> -Өнім: жоғары шығыммен ароматты кетон.</a:t>
            </a:r>
          </a:p>
          <a:p>
            <a:pPr marL="0" lvl="0" indent="0" algn="ctr">
              <a:lnSpc>
                <a:spcPts val="3569"/>
              </a:lnSpc>
              <a:spcBef>
                <a:spcPct val="0"/>
              </a:spcBef>
            </a:pPr>
            <a:r>
              <a:rPr lang="en-US" sz="2549">
                <a:solidFill>
                  <a:srgbClr val="000000"/>
                </a:solidFill>
                <a:latin typeface="Roboto"/>
                <a:ea typeface="Roboto"/>
                <a:cs typeface="Roboto"/>
                <a:sym typeface="Roboto"/>
              </a:rPr>
              <a:t> -Катализатор қажет емес, реакция 30–60 мин ішінде аяқталады.</a:t>
            </a:r>
          </a:p>
          <a:p>
            <a:pPr marL="0" lvl="0" indent="0" algn="ctr">
              <a:lnSpc>
                <a:spcPts val="3569"/>
              </a:lnSpc>
              <a:spcBef>
                <a:spcPct val="0"/>
              </a:spcBef>
            </a:pPr>
            <a:r>
              <a:rPr lang="en-US" sz="2549" u="sng">
                <a:solidFill>
                  <a:srgbClr val="000000"/>
                </a:solidFill>
                <a:latin typeface="Roboto"/>
                <a:ea typeface="Roboto"/>
                <a:cs typeface="Roboto"/>
                <a:sym typeface="Roboto"/>
                <a:hlinkClick r:id="rId2" tooltip="https://www.beilstein-journals.org/bjoc/articles/15/130/downloads"/>
              </a:rPr>
              <a:t>Beilstein J. Org. Chem., 2025</a:t>
            </a:r>
          </a:p>
          <a:p>
            <a:pPr marL="0" lvl="0" indent="0" algn="ctr">
              <a:lnSpc>
                <a:spcPts val="3569"/>
              </a:lnSpc>
              <a:spcBef>
                <a:spcPct val="0"/>
              </a:spcBef>
            </a:pPr>
            <a:r>
              <a:rPr lang="en-US" sz="2549">
                <a:solidFill>
                  <a:srgbClr val="000000"/>
                </a:solidFill>
                <a:latin typeface="Roboto"/>
                <a:ea typeface="Roboto"/>
                <a:cs typeface="Roboto"/>
                <a:sym typeface="Roboto"/>
              </a:rPr>
              <a:t> Metal-free intramolecular acylation:</a:t>
            </a:r>
          </a:p>
          <a:p>
            <a:pPr marL="0" lvl="0" indent="0" algn="ctr">
              <a:lnSpc>
                <a:spcPts val="3569"/>
              </a:lnSpc>
              <a:spcBef>
                <a:spcPct val="0"/>
              </a:spcBef>
            </a:pPr>
            <a:r>
              <a:rPr lang="en-US" sz="2549">
                <a:solidFill>
                  <a:srgbClr val="000000"/>
                </a:solidFill>
                <a:latin typeface="Roboto"/>
                <a:ea typeface="Roboto"/>
                <a:cs typeface="Roboto"/>
                <a:sym typeface="Roboto"/>
              </a:rPr>
              <a:t> -Борон қышқылдары қатысуымен интра-молекулалық ацилдеу (мысалы, Acridone түзілуі).</a:t>
            </a:r>
          </a:p>
          <a:p>
            <a:pPr marL="0" lvl="0" indent="0" algn="ctr">
              <a:lnSpc>
                <a:spcPts val="3569"/>
              </a:lnSpc>
              <a:spcBef>
                <a:spcPct val="0"/>
              </a:spcBef>
            </a:pPr>
            <a:r>
              <a:rPr lang="en-US" sz="2549">
                <a:solidFill>
                  <a:srgbClr val="000000"/>
                </a:solidFill>
                <a:latin typeface="Roboto"/>
                <a:ea typeface="Roboto"/>
                <a:cs typeface="Roboto"/>
                <a:sym typeface="Roboto"/>
              </a:rPr>
              <a:t> -Металсыз процесс - биомедицина мен электроникаға маңызды. </a:t>
            </a:r>
            <a:r>
              <a:rPr lang="en-US" sz="2549" u="sng">
                <a:solidFill>
                  <a:srgbClr val="000000"/>
                </a:solidFill>
                <a:latin typeface="Roboto"/>
                <a:ea typeface="Roboto"/>
                <a:cs typeface="Roboto"/>
                <a:sym typeface="Roboto"/>
                <a:hlinkClick r:id="rId3" tooltip="https://www.sciencedirect.com/science/article/abs/pii/S0040403923002319"/>
              </a:rPr>
              <a:t>Tetrahedron Lett., 2023</a:t>
            </a:r>
          </a:p>
          <a:p>
            <a:pPr marL="0" lvl="0" indent="0" algn="ctr">
              <a:lnSpc>
                <a:spcPts val="3569"/>
              </a:lnSpc>
              <a:spcBef>
                <a:spcPct val="0"/>
              </a:spcBef>
            </a:pPr>
            <a:r>
              <a:rPr lang="en-US" sz="2549">
                <a:solidFill>
                  <a:srgbClr val="000000"/>
                </a:solidFill>
                <a:latin typeface="Roboto"/>
                <a:ea typeface="Roboto"/>
                <a:cs typeface="Roboto"/>
                <a:sym typeface="Roboto"/>
              </a:rPr>
              <a:t> Carboxylic acids as acyl donors.</a:t>
            </a:r>
          </a:p>
          <a:p>
            <a:pPr marL="0" lvl="0" indent="0" algn="ctr">
              <a:lnSpc>
                <a:spcPts val="3569"/>
              </a:lnSpc>
              <a:spcBef>
                <a:spcPct val="0"/>
              </a:spcBef>
            </a:pPr>
            <a:r>
              <a:rPr lang="en-US" sz="2549">
                <a:solidFill>
                  <a:srgbClr val="000000"/>
                </a:solidFill>
                <a:latin typeface="Roboto"/>
                <a:ea typeface="Roboto"/>
                <a:cs typeface="Roboto"/>
                <a:sym typeface="Roboto"/>
              </a:rPr>
              <a:t> -Ацил хлоридтерінің орнына карбон қышқылдарын пайдалану арқылы өңделген әдіс.</a:t>
            </a:r>
          </a:p>
          <a:p>
            <a:pPr marL="0" lvl="0" indent="0" algn="ctr">
              <a:lnSpc>
                <a:spcPts val="3569"/>
              </a:lnSpc>
              <a:spcBef>
                <a:spcPct val="0"/>
              </a:spcBef>
            </a:pPr>
            <a:r>
              <a:rPr lang="en-US" sz="2549">
                <a:solidFill>
                  <a:srgbClr val="000000"/>
                </a:solidFill>
                <a:latin typeface="Roboto"/>
                <a:ea typeface="Roboto"/>
                <a:cs typeface="Roboto"/>
                <a:sym typeface="Roboto"/>
              </a:rPr>
              <a:t> -Қышқылдар мен HFIP (hexafluoroisopropanol) ерітіндісі бірге региоселективті өнім береді.</a:t>
            </a:r>
          </a:p>
          <a:p>
            <a:pPr marL="0" lvl="0" indent="0" algn="ctr">
              <a:lnSpc>
                <a:spcPts val="3569"/>
              </a:lnSpc>
              <a:spcBef>
                <a:spcPct val="0"/>
              </a:spcBef>
            </a:pPr>
            <a:endParaRPr lang="en-US" sz="2549">
              <a:solidFill>
                <a:srgbClr val="000000"/>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22967" y="2231220"/>
            <a:ext cx="642066" cy="487970"/>
          </a:xfrm>
          <a:custGeom>
            <a:avLst/>
            <a:gdLst/>
            <a:ahLst/>
            <a:cxnLst/>
            <a:rect l="l" t="t" r="r" b="b"/>
            <a:pathLst>
              <a:path w="642066" h="487970">
                <a:moveTo>
                  <a:pt x="0" y="0"/>
                </a:moveTo>
                <a:lnTo>
                  <a:pt x="642066" y="0"/>
                </a:lnTo>
                <a:lnTo>
                  <a:pt x="642066" y="487970"/>
                </a:lnTo>
                <a:lnTo>
                  <a:pt x="0" y="48797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196782" y="3145825"/>
            <a:ext cx="16062518" cy="5867400"/>
          </a:xfrm>
          <a:prstGeom prst="rect">
            <a:avLst/>
          </a:prstGeom>
        </p:spPr>
        <p:txBody>
          <a:bodyPr lIns="0" tIns="0" rIns="0" bIns="0" rtlCol="0" anchor="t">
            <a:spAutoFit/>
          </a:bodyPr>
          <a:lstStyle/>
          <a:p>
            <a:pPr marL="0" lvl="0" indent="0" algn="ctr">
              <a:lnSpc>
                <a:spcPts val="4200"/>
              </a:lnSpc>
              <a:spcBef>
                <a:spcPct val="0"/>
              </a:spcBef>
            </a:pPr>
            <a:r>
              <a:rPr lang="en-US" sz="3000">
                <a:solidFill>
                  <a:srgbClr val="000000"/>
                </a:solidFill>
                <a:latin typeface="Roboto"/>
                <a:ea typeface="Roboto"/>
                <a:cs typeface="Roboto"/>
                <a:sym typeface="Roboto"/>
              </a:rPr>
              <a:t> Сонымен, Фридель–Крафтс ацилдеуі - ароматты қосылыстарда селективті және қайталанбайтын орынбасу әдісі. Соңғы жетістіктер бұлреакцияны:</a:t>
            </a:r>
          </a:p>
          <a:p>
            <a:pPr marL="0" lvl="0" indent="0" algn="ctr">
              <a:lnSpc>
                <a:spcPts val="4200"/>
              </a:lnSpc>
              <a:spcBef>
                <a:spcPct val="0"/>
              </a:spcBef>
            </a:pPr>
            <a:r>
              <a:rPr lang="en-US" sz="3000">
                <a:solidFill>
                  <a:srgbClr val="000000"/>
                </a:solidFill>
                <a:latin typeface="Roboto"/>
                <a:ea typeface="Roboto"/>
                <a:cs typeface="Roboto"/>
                <a:sym typeface="Roboto"/>
              </a:rPr>
              <a:t> -Экологиялық қауіпсіз (mechanochemical),</a:t>
            </a:r>
          </a:p>
          <a:p>
            <a:pPr marL="0" lvl="0" indent="0" algn="ctr">
              <a:lnSpc>
                <a:spcPts val="4200"/>
              </a:lnSpc>
              <a:spcBef>
                <a:spcPct val="0"/>
              </a:spcBef>
            </a:pPr>
            <a:r>
              <a:rPr lang="en-US" sz="3000">
                <a:solidFill>
                  <a:srgbClr val="000000"/>
                </a:solidFill>
                <a:latin typeface="Roboto"/>
                <a:ea typeface="Roboto"/>
                <a:cs typeface="Roboto"/>
                <a:sym typeface="Roboto"/>
              </a:rPr>
              <a:t> -Металсыз (phenylboronic pathway),</a:t>
            </a:r>
          </a:p>
          <a:p>
            <a:pPr marL="0" lvl="0" indent="0" algn="ctr">
              <a:lnSpc>
                <a:spcPts val="4200"/>
              </a:lnSpc>
              <a:spcBef>
                <a:spcPct val="0"/>
              </a:spcBef>
            </a:pPr>
            <a:r>
              <a:rPr lang="en-US" sz="3000">
                <a:solidFill>
                  <a:srgbClr val="000000"/>
                </a:solidFill>
                <a:latin typeface="Roboto"/>
                <a:ea typeface="Roboto"/>
                <a:cs typeface="Roboto"/>
                <a:sym typeface="Roboto"/>
              </a:rPr>
              <a:t> -Жоғары селективтілікпен (қышқыл-ерітінді жүйесі) жүргізуге мүмкіндік беріп отыр.</a:t>
            </a:r>
          </a:p>
          <a:p>
            <a:pPr marL="0" lvl="0" indent="0" algn="ctr">
              <a:lnSpc>
                <a:spcPts val="4200"/>
              </a:lnSpc>
              <a:spcBef>
                <a:spcPct val="0"/>
              </a:spcBef>
            </a:pPr>
            <a:r>
              <a:rPr lang="en-US" sz="3000">
                <a:solidFill>
                  <a:srgbClr val="000000"/>
                </a:solidFill>
                <a:latin typeface="Roboto"/>
                <a:ea typeface="Roboto"/>
                <a:cs typeface="Roboto"/>
                <a:sym typeface="Roboto"/>
              </a:rPr>
              <a:t> Фридель–Крафтс аминдеуі (Aza‑Friedel–Crafts).</a:t>
            </a:r>
          </a:p>
          <a:p>
            <a:pPr marL="0" lvl="0" indent="0" algn="ctr">
              <a:lnSpc>
                <a:spcPts val="4200"/>
              </a:lnSpc>
              <a:spcBef>
                <a:spcPct val="0"/>
              </a:spcBef>
            </a:pPr>
            <a:r>
              <a:rPr lang="en-US" sz="3000">
                <a:solidFill>
                  <a:srgbClr val="000000"/>
                </a:solidFill>
                <a:latin typeface="Roboto"/>
                <a:ea typeface="Roboto"/>
                <a:cs typeface="Roboto"/>
                <a:sym typeface="Roboto"/>
              </a:rPr>
              <a:t> Aza-Friedel–Crafts реакциясы - ароматты қосылыстардың электронға бай ядросына иминдер немесе азотты электрофильдер арқылы орынбасу жүргізу.</a:t>
            </a:r>
          </a:p>
          <a:p>
            <a:pPr marL="0" lvl="0" indent="0" algn="ctr">
              <a:lnSpc>
                <a:spcPts val="4200"/>
              </a:lnSpc>
              <a:spcBef>
                <a:spcPct val="0"/>
              </a:spcBef>
            </a:pPr>
            <a:r>
              <a:rPr lang="en-US" sz="3000">
                <a:solidFill>
                  <a:srgbClr val="000000"/>
                </a:solidFill>
                <a:latin typeface="Roboto"/>
                <a:ea typeface="Roboto"/>
                <a:cs typeface="Roboto"/>
                <a:sym typeface="Roboto"/>
              </a:rPr>
              <a:t> Бұл – C–C немесе C–N байланыстары арқылы аминденген туындылар алудың заманауи әдісі.</a:t>
            </a:r>
          </a:p>
          <a:p>
            <a:pPr marL="0" lvl="0" indent="0" algn="ctr">
              <a:lnSpc>
                <a:spcPts val="4200"/>
              </a:lnSpc>
              <a:spcBef>
                <a:spcPct val="0"/>
              </a:spcBef>
            </a:pPr>
            <a:endParaRPr lang="en-US" sz="3000">
              <a:solidFill>
                <a:srgbClr val="000000"/>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1C9C2"/>
        </a:solidFill>
        <a:effectLst/>
      </p:bgPr>
    </p:bg>
    <p:spTree>
      <p:nvGrpSpPr>
        <p:cNvPr id="1" name=""/>
        <p:cNvGrpSpPr/>
        <p:nvPr/>
      </p:nvGrpSpPr>
      <p:grpSpPr>
        <a:xfrm>
          <a:off x="0" y="0"/>
          <a:ext cx="0" cy="0"/>
          <a:chOff x="0" y="0"/>
          <a:chExt cx="0" cy="0"/>
        </a:xfrm>
      </p:grpSpPr>
      <p:sp>
        <p:nvSpPr>
          <p:cNvPr id="2" name="TextBox 2"/>
          <p:cNvSpPr txBox="1"/>
          <p:nvPr/>
        </p:nvSpPr>
        <p:spPr>
          <a:xfrm>
            <a:off x="1480610" y="1421362"/>
            <a:ext cx="15326781" cy="8001000"/>
          </a:xfrm>
          <a:prstGeom prst="rect">
            <a:avLst/>
          </a:prstGeom>
        </p:spPr>
        <p:txBody>
          <a:bodyPr lIns="0" tIns="0" rIns="0" bIns="0" rtlCol="0" anchor="t">
            <a:spAutoFit/>
          </a:bodyPr>
          <a:lstStyle/>
          <a:p>
            <a:pPr algn="l">
              <a:lnSpc>
                <a:spcPts val="4200"/>
              </a:lnSpc>
            </a:pPr>
            <a:r>
              <a:rPr lang="en-US" sz="3000">
                <a:solidFill>
                  <a:srgbClr val="FFFFFF"/>
                </a:solidFill>
                <a:latin typeface="Roboto"/>
                <a:ea typeface="Roboto"/>
                <a:cs typeface="Roboto"/>
                <a:sym typeface="Roboto"/>
              </a:rPr>
              <a:t> Жалпы реакция:</a:t>
            </a:r>
          </a:p>
          <a:p>
            <a:pPr algn="l">
              <a:lnSpc>
                <a:spcPts val="4200"/>
              </a:lnSpc>
            </a:pPr>
            <a:r>
              <a:rPr lang="en-US" sz="3000">
                <a:solidFill>
                  <a:srgbClr val="FFFFFF"/>
                </a:solidFill>
                <a:latin typeface="Roboto"/>
                <a:ea typeface="Roboto"/>
                <a:cs typeface="Roboto"/>
                <a:sym typeface="Roboto"/>
              </a:rPr>
              <a:t> Ar–H+C=N–R → Ar–CH(NH–R)–R’ (катализатор қатысында)</a:t>
            </a:r>
          </a:p>
          <a:p>
            <a:pPr algn="l">
              <a:lnSpc>
                <a:spcPts val="4200"/>
              </a:lnSpc>
            </a:pPr>
            <a:r>
              <a:rPr lang="en-US" sz="3000">
                <a:solidFill>
                  <a:srgbClr val="FFFFFF"/>
                </a:solidFill>
                <a:latin typeface="Roboto"/>
                <a:ea typeface="Roboto"/>
                <a:cs typeface="Roboto"/>
                <a:sym typeface="Roboto"/>
              </a:rPr>
              <a:t> Реакция механизмі</a:t>
            </a:r>
          </a:p>
          <a:p>
            <a:pPr algn="l">
              <a:lnSpc>
                <a:spcPts val="4200"/>
              </a:lnSpc>
            </a:pPr>
            <a:r>
              <a:rPr lang="en-US" sz="3000">
                <a:solidFill>
                  <a:srgbClr val="FFFFFF"/>
                </a:solidFill>
                <a:latin typeface="Roboto"/>
                <a:ea typeface="Roboto"/>
                <a:cs typeface="Roboto"/>
                <a:sym typeface="Roboto"/>
              </a:rPr>
              <a:t> 1.Иминнің белсендірілуі: Имин немесе кетимин Льюс қышқылы немесе органокатализатор көмегімен электрофильге айналады.</a:t>
            </a:r>
          </a:p>
          <a:p>
            <a:pPr algn="l">
              <a:lnSpc>
                <a:spcPts val="4200"/>
              </a:lnSpc>
            </a:pPr>
            <a:r>
              <a:rPr lang="en-US" sz="3000">
                <a:solidFill>
                  <a:srgbClr val="FFFFFF"/>
                </a:solidFill>
                <a:latin typeface="Roboto"/>
                <a:ea typeface="Roboto"/>
                <a:cs typeface="Roboto"/>
                <a:sym typeface="Roboto"/>
              </a:rPr>
              <a:t> C=N–R + катализатор → C=N+–R</a:t>
            </a:r>
          </a:p>
          <a:p>
            <a:pPr algn="l">
              <a:lnSpc>
                <a:spcPts val="4200"/>
              </a:lnSpc>
            </a:pPr>
            <a:r>
              <a:rPr lang="en-US" sz="3000">
                <a:solidFill>
                  <a:srgbClr val="FFFFFF"/>
                </a:solidFill>
                <a:latin typeface="Roboto"/>
                <a:ea typeface="Roboto"/>
                <a:cs typeface="Roboto"/>
                <a:sym typeface="Roboto"/>
              </a:rPr>
              <a:t> 2.Ароматты сақинаның нуклеофильдік шабуылы:</a:t>
            </a:r>
          </a:p>
          <a:p>
            <a:pPr algn="l">
              <a:lnSpc>
                <a:spcPts val="4200"/>
              </a:lnSpc>
            </a:pPr>
            <a:r>
              <a:rPr lang="en-US" sz="3000">
                <a:solidFill>
                  <a:srgbClr val="FFFFFF"/>
                </a:solidFill>
                <a:latin typeface="Roboto"/>
                <a:ea typeface="Roboto"/>
                <a:cs typeface="Roboto"/>
                <a:sym typeface="Roboto"/>
              </a:rPr>
              <a:t> Ar–H+C=N+–R → σ-комплекс </a:t>
            </a:r>
          </a:p>
          <a:p>
            <a:pPr algn="l">
              <a:lnSpc>
                <a:spcPts val="4200"/>
              </a:lnSpc>
            </a:pPr>
            <a:r>
              <a:rPr lang="en-US" sz="3000">
                <a:solidFill>
                  <a:srgbClr val="FFFFFF"/>
                </a:solidFill>
                <a:latin typeface="Roboto"/>
                <a:ea typeface="Roboto"/>
                <a:cs typeface="Roboto"/>
                <a:sym typeface="Roboto"/>
              </a:rPr>
              <a:t> 3.Протонның шығуы және ароматтылықтың қалпына келуі:</a:t>
            </a:r>
          </a:p>
          <a:p>
            <a:pPr algn="l">
              <a:lnSpc>
                <a:spcPts val="4200"/>
              </a:lnSpc>
            </a:pPr>
            <a:r>
              <a:rPr lang="en-US" sz="3000">
                <a:solidFill>
                  <a:srgbClr val="FFFFFF"/>
                </a:solidFill>
                <a:latin typeface="Roboto"/>
                <a:ea typeface="Roboto"/>
                <a:cs typeface="Roboto"/>
                <a:sym typeface="Roboto"/>
              </a:rPr>
              <a:t> σ-комплекс → Ароматты амин қосылысы </a:t>
            </a:r>
          </a:p>
          <a:p>
            <a:pPr algn="l">
              <a:lnSpc>
                <a:spcPts val="4200"/>
              </a:lnSpc>
            </a:pPr>
            <a:r>
              <a:rPr lang="en-US" sz="3000">
                <a:solidFill>
                  <a:srgbClr val="FFFFFF"/>
                </a:solidFill>
                <a:latin typeface="Roboto"/>
                <a:ea typeface="Roboto"/>
                <a:cs typeface="Roboto"/>
                <a:sym typeface="Roboto"/>
              </a:rPr>
              <a:t> Ерекше жағдайларда – C–N емес, C–C байланыс түзіледі (мыс., карбонил туындыларымен).</a:t>
            </a:r>
          </a:p>
          <a:p>
            <a:pPr algn="l">
              <a:lnSpc>
                <a:spcPts val="4200"/>
              </a:lnSpc>
            </a:pPr>
            <a:r>
              <a:rPr lang="en-US" sz="3000">
                <a:solidFill>
                  <a:srgbClr val="FFFFFF"/>
                </a:solidFill>
                <a:latin typeface="Roboto"/>
                <a:ea typeface="Roboto"/>
                <a:cs typeface="Roboto"/>
                <a:sym typeface="Roboto"/>
              </a:rPr>
              <a:t> Мысал 1: Индол + кетимин → β-индолил амин</a:t>
            </a:r>
          </a:p>
          <a:p>
            <a:pPr algn="l">
              <a:lnSpc>
                <a:spcPts val="4200"/>
              </a:lnSpc>
            </a:pPr>
            <a:r>
              <a:rPr lang="en-US" sz="3000">
                <a:solidFill>
                  <a:srgbClr val="FFFFFF"/>
                </a:solidFill>
                <a:latin typeface="Roboto"/>
                <a:ea typeface="Roboto"/>
                <a:cs typeface="Roboto"/>
                <a:sym typeface="Roboto"/>
              </a:rPr>
              <a:t> Мысал 2: Анилин + N-sulfonyliminoester → Ароматты аминқышқыл эфирі</a:t>
            </a:r>
          </a:p>
          <a:p>
            <a:pPr algn="l">
              <a:lnSpc>
                <a:spcPts val="4200"/>
              </a:lnSpc>
            </a:pPr>
            <a:endParaRPr lang="en-US" sz="3000">
              <a:solidFill>
                <a:srgbClr val="FFFFFF"/>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379596" y="38100"/>
            <a:ext cx="11528809" cy="990600"/>
          </a:xfrm>
          <a:prstGeom prst="rect">
            <a:avLst/>
          </a:prstGeom>
        </p:spPr>
        <p:txBody>
          <a:bodyPr lIns="0" tIns="0" rIns="0" bIns="0" rtlCol="0" anchor="t">
            <a:spAutoFit/>
          </a:bodyPr>
          <a:lstStyle/>
          <a:p>
            <a:pPr marL="0" lvl="0" indent="0" algn="ctr">
              <a:lnSpc>
                <a:spcPts val="7739"/>
              </a:lnSpc>
              <a:spcBef>
                <a:spcPct val="0"/>
              </a:spcBef>
            </a:pPr>
            <a:r>
              <a:rPr lang="en-US" sz="6450">
                <a:solidFill>
                  <a:srgbClr val="000000"/>
                </a:solidFill>
                <a:latin typeface="Open Sans"/>
                <a:ea typeface="Open Sans"/>
                <a:cs typeface="Open Sans"/>
                <a:sym typeface="Open Sans"/>
              </a:rPr>
              <a:t>ЕРЕКШЕЛІКТЕРІ:</a:t>
            </a:r>
          </a:p>
        </p:txBody>
      </p:sp>
      <p:sp>
        <p:nvSpPr>
          <p:cNvPr id="4" name="TextBox 4"/>
          <p:cNvSpPr txBox="1"/>
          <p:nvPr/>
        </p:nvSpPr>
        <p:spPr>
          <a:xfrm>
            <a:off x="-1407564" y="4450142"/>
            <a:ext cx="21103127" cy="6283041"/>
          </a:xfrm>
          <a:prstGeom prst="rect">
            <a:avLst/>
          </a:prstGeom>
        </p:spPr>
        <p:txBody>
          <a:bodyPr lIns="0" tIns="0" rIns="0" bIns="0" rtlCol="0" anchor="t">
            <a:spAutoFit/>
          </a:bodyPr>
          <a:lstStyle/>
          <a:p>
            <a:pPr algn="ctr">
              <a:lnSpc>
                <a:spcPts val="3340"/>
              </a:lnSpc>
            </a:pPr>
            <a:r>
              <a:rPr lang="en-US" sz="2386">
                <a:solidFill>
                  <a:srgbClr val="000000"/>
                </a:solidFill>
                <a:latin typeface="Roboto"/>
                <a:ea typeface="Roboto"/>
                <a:cs typeface="Roboto"/>
                <a:sym typeface="Roboto"/>
              </a:rPr>
              <a:t> Соңғы ғылыми жетістіктер (2023–2025): </a:t>
            </a:r>
          </a:p>
          <a:p>
            <a:pPr algn="ctr">
              <a:lnSpc>
                <a:spcPts val="3340"/>
              </a:lnSpc>
            </a:pPr>
            <a:r>
              <a:rPr lang="en-US" sz="2386">
                <a:solidFill>
                  <a:srgbClr val="000000"/>
                </a:solidFill>
                <a:latin typeface="Roboto"/>
                <a:ea typeface="Roboto"/>
                <a:cs typeface="Roboto"/>
                <a:sym typeface="Roboto"/>
              </a:rPr>
              <a:t> Ni(II)-катализаторлары арқылы Aza-FC (2024)</a:t>
            </a:r>
          </a:p>
          <a:p>
            <a:pPr algn="ctr">
              <a:lnSpc>
                <a:spcPts val="3340"/>
              </a:lnSpc>
            </a:pPr>
            <a:r>
              <a:rPr lang="en-US" sz="2386">
                <a:solidFill>
                  <a:srgbClr val="000000"/>
                </a:solidFill>
                <a:latin typeface="Roboto"/>
                <a:ea typeface="Roboto"/>
                <a:cs typeface="Roboto"/>
                <a:sym typeface="Roboto"/>
              </a:rPr>
              <a:t> Organic Chemistry Frontiers журналында жарияланған.</a:t>
            </a:r>
          </a:p>
          <a:p>
            <a:pPr algn="ctr">
              <a:lnSpc>
                <a:spcPts val="3340"/>
              </a:lnSpc>
            </a:pPr>
            <a:r>
              <a:rPr lang="en-US" sz="2386">
                <a:solidFill>
                  <a:srgbClr val="000000"/>
                </a:solidFill>
                <a:latin typeface="Roboto"/>
                <a:ea typeface="Roboto"/>
                <a:cs typeface="Roboto"/>
                <a:sym typeface="Roboto"/>
              </a:rPr>
              <a:t> -Циклдік кетиминдер мен ароматты арендердің реакциясы.</a:t>
            </a:r>
          </a:p>
          <a:p>
            <a:pPr algn="ctr">
              <a:lnSpc>
                <a:spcPts val="3340"/>
              </a:lnSpc>
            </a:pPr>
            <a:r>
              <a:rPr lang="en-US" sz="2386">
                <a:solidFill>
                  <a:srgbClr val="000000"/>
                </a:solidFill>
                <a:latin typeface="Roboto"/>
                <a:ea typeface="Roboto"/>
                <a:cs typeface="Roboto"/>
                <a:sym typeface="Roboto"/>
              </a:rPr>
              <a:t> -Энантиоселективтілік &gt; 99%, шығымы &gt; 95%</a:t>
            </a:r>
          </a:p>
          <a:p>
            <a:pPr algn="ctr">
              <a:lnSpc>
                <a:spcPts val="3340"/>
              </a:lnSpc>
            </a:pPr>
            <a:r>
              <a:rPr lang="en-US" sz="2386">
                <a:solidFill>
                  <a:srgbClr val="000000"/>
                </a:solidFill>
                <a:latin typeface="Roboto"/>
                <a:ea typeface="Roboto"/>
                <a:cs typeface="Roboto"/>
                <a:sym typeface="Roboto"/>
              </a:rPr>
              <a:t> -Жаңа биоактивті молекулалар синтезіне тиімді.</a:t>
            </a:r>
          </a:p>
          <a:p>
            <a:pPr algn="ctr">
              <a:lnSpc>
                <a:spcPts val="3340"/>
              </a:lnSpc>
            </a:pPr>
            <a:r>
              <a:rPr lang="en-US" sz="2386">
                <a:solidFill>
                  <a:srgbClr val="000000"/>
                </a:solidFill>
                <a:latin typeface="Roboto"/>
                <a:ea typeface="Roboto"/>
                <a:cs typeface="Roboto"/>
                <a:sym typeface="Roboto"/>
              </a:rPr>
              <a:t> Органокатализ және водородты байланыс</a:t>
            </a:r>
          </a:p>
          <a:p>
            <a:pPr algn="ctr">
              <a:lnSpc>
                <a:spcPts val="3340"/>
              </a:lnSpc>
            </a:pPr>
            <a:r>
              <a:rPr lang="en-US" sz="2386">
                <a:solidFill>
                  <a:srgbClr val="000000"/>
                </a:solidFill>
                <a:latin typeface="Roboto"/>
                <a:ea typeface="Roboto"/>
                <a:cs typeface="Roboto"/>
                <a:sym typeface="Roboto"/>
              </a:rPr>
              <a:t>-органокатализаторлар (сутегі байланысының доноры), (мыс. трифторметилденген мочевина) көмегімен Aza-FC</a:t>
            </a:r>
          </a:p>
          <a:p>
            <a:pPr algn="ctr">
              <a:lnSpc>
                <a:spcPts val="3340"/>
              </a:lnSpc>
            </a:pPr>
            <a:r>
              <a:rPr lang="en-US" sz="2386">
                <a:solidFill>
                  <a:srgbClr val="000000"/>
                </a:solidFill>
                <a:latin typeface="Roboto"/>
                <a:ea typeface="Roboto"/>
                <a:cs typeface="Roboto"/>
                <a:sym typeface="Roboto"/>
              </a:rPr>
              <a:t> реакциясы орындалды.</a:t>
            </a:r>
          </a:p>
          <a:p>
            <a:pPr algn="ctr">
              <a:lnSpc>
                <a:spcPts val="3340"/>
              </a:lnSpc>
            </a:pPr>
            <a:r>
              <a:rPr lang="en-US" sz="2386">
                <a:solidFill>
                  <a:srgbClr val="000000"/>
                </a:solidFill>
                <a:latin typeface="Roboto"/>
                <a:ea typeface="Roboto"/>
                <a:cs typeface="Roboto"/>
                <a:sym typeface="Roboto"/>
              </a:rPr>
              <a:t> -Металсыз катализ, экологиялық таза.</a:t>
            </a:r>
          </a:p>
          <a:p>
            <a:pPr algn="ctr">
              <a:lnSpc>
                <a:spcPts val="3340"/>
              </a:lnSpc>
            </a:pPr>
            <a:r>
              <a:rPr lang="en-US" sz="2386">
                <a:solidFill>
                  <a:srgbClr val="000000"/>
                </a:solidFill>
                <a:latin typeface="Roboto"/>
                <a:ea typeface="Roboto"/>
                <a:cs typeface="Roboto"/>
                <a:sym typeface="Roboto"/>
              </a:rPr>
              <a:t> </a:t>
            </a:r>
            <a:r>
              <a:rPr lang="en-US" sz="2386" u="sng">
                <a:solidFill>
                  <a:srgbClr val="000000"/>
                </a:solidFill>
                <a:latin typeface="Roboto"/>
                <a:ea typeface="Roboto"/>
                <a:cs typeface="Roboto"/>
                <a:sym typeface="Roboto"/>
                <a:hlinkClick r:id="rId2" tooltip="https://www.mdpi.com/2073-4344/13/10/1370"/>
              </a:rPr>
              <a:t>MDPI, Catalysts (2023)</a:t>
            </a:r>
          </a:p>
          <a:p>
            <a:pPr algn="ctr">
              <a:lnSpc>
                <a:spcPts val="3340"/>
              </a:lnSpc>
            </a:pPr>
            <a:r>
              <a:rPr lang="en-US" sz="2386">
                <a:solidFill>
                  <a:srgbClr val="000000"/>
                </a:solidFill>
                <a:latin typeface="Roboto"/>
                <a:ea typeface="Roboto"/>
                <a:cs typeface="Roboto"/>
                <a:sym typeface="Roboto"/>
              </a:rPr>
              <a:t> Aza-FC арқылы β-аминоқышқылдар синтезі</a:t>
            </a:r>
          </a:p>
          <a:p>
            <a:pPr algn="ctr">
              <a:lnSpc>
                <a:spcPts val="3340"/>
              </a:lnSpc>
            </a:pPr>
            <a:r>
              <a:rPr lang="en-US" sz="2386">
                <a:solidFill>
                  <a:srgbClr val="000000"/>
                </a:solidFill>
                <a:latin typeface="Roboto"/>
                <a:ea typeface="Roboto"/>
                <a:cs typeface="Roboto"/>
                <a:sym typeface="Roboto"/>
              </a:rPr>
              <a:t>-N қорғалған α иминоэфир + анилин → enantioselective β-amino acid.</a:t>
            </a:r>
          </a:p>
          <a:p>
            <a:pPr algn="ctr">
              <a:lnSpc>
                <a:spcPts val="3340"/>
              </a:lnSpc>
            </a:pPr>
            <a:r>
              <a:rPr lang="en-US" sz="2386">
                <a:solidFill>
                  <a:srgbClr val="000000"/>
                </a:solidFill>
                <a:latin typeface="Roboto"/>
                <a:ea typeface="Roboto"/>
                <a:cs typeface="Roboto"/>
                <a:sym typeface="Roboto"/>
              </a:rPr>
              <a:t>-Азық‑түлік химиясы, фармацевтика үшін маңызды синтез.</a:t>
            </a:r>
          </a:p>
          <a:p>
            <a:pPr algn="ctr">
              <a:lnSpc>
                <a:spcPts val="3340"/>
              </a:lnSpc>
            </a:pPr>
            <a:endParaRPr lang="en-US" sz="2386">
              <a:solidFill>
                <a:srgbClr val="000000"/>
              </a:solidFill>
              <a:latin typeface="Roboto"/>
              <a:ea typeface="Roboto"/>
              <a:cs typeface="Roboto"/>
              <a:sym typeface="Roboto"/>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819011643"/>
              </p:ext>
            </p:extLst>
          </p:nvPr>
        </p:nvGraphicFramePr>
        <p:xfrm>
          <a:off x="5029200" y="1409700"/>
          <a:ext cx="8229600" cy="2654108"/>
        </p:xfrm>
        <a:graphic>
          <a:graphicData uri="http://schemas.openxmlformats.org/drawingml/2006/table">
            <a:tbl>
              <a:tblPr/>
              <a:tblGrid>
                <a:gridCol w="4114800"/>
                <a:gridCol w="4114800"/>
              </a:tblGrid>
              <a:tr h="663527">
                <a:tc>
                  <a:txBody>
                    <a:bodyPr/>
                    <a:lstStyle/>
                    <a:p>
                      <a:r>
                        <a:rPr lang="ru-RU">
                          <a:effectLst/>
                        </a:rPr>
                        <a:t>Ерекшелігі</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Түсініктеме</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663527">
                <a:tc>
                  <a:txBody>
                    <a:bodyPr/>
                    <a:lstStyle/>
                    <a:p>
                      <a:r>
                        <a:rPr lang="ru-RU">
                          <a:effectLst/>
                        </a:rPr>
                        <a:t>Жұмсақ реакциялық шарттар</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Төмен температурада да өтеді</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663527">
                <a:tc>
                  <a:txBody>
                    <a:bodyPr/>
                    <a:lstStyle/>
                    <a:p>
                      <a:r>
                        <a:rPr lang="ru-RU">
                          <a:effectLst/>
                        </a:rPr>
                        <a:t>Асимметриялық өнім түзе алады</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Хиралды катализаторлармен жұмыс істейді</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663527">
                <a:tc>
                  <a:txBody>
                    <a:bodyPr/>
                    <a:lstStyle/>
                    <a:p>
                      <a:r>
                        <a:rPr lang="ru-RU">
                          <a:effectLst/>
                        </a:rPr>
                        <a:t>Кең спектрлі электрофильдер</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dirty="0" err="1">
                          <a:effectLst/>
                        </a:rPr>
                        <a:t>Имидоэстерлер</a:t>
                      </a:r>
                      <a:r>
                        <a:rPr lang="ru-RU" dirty="0">
                          <a:effectLst/>
                        </a:rPr>
                        <a:t>, </a:t>
                      </a:r>
                      <a:r>
                        <a:rPr lang="ru-RU" dirty="0" err="1">
                          <a:effectLst/>
                        </a:rPr>
                        <a:t>кетиминдер</a:t>
                      </a:r>
                      <a:r>
                        <a:rPr lang="ru-RU" dirty="0">
                          <a:effectLst/>
                        </a:rPr>
                        <a:t>, </a:t>
                      </a:r>
                      <a:r>
                        <a:rPr lang="en-US" dirty="0">
                          <a:effectLst/>
                        </a:rPr>
                        <a:t>N-</a:t>
                      </a:r>
                      <a:r>
                        <a:rPr lang="ru-RU" dirty="0" err="1">
                          <a:effectLst/>
                        </a:rPr>
                        <a:t>ацил</a:t>
                      </a:r>
                      <a:r>
                        <a:rPr lang="ru-RU" dirty="0">
                          <a:effectLst/>
                        </a:rPr>
                        <a:t> </a:t>
                      </a:r>
                      <a:r>
                        <a:rPr lang="ru-RU" dirty="0" err="1">
                          <a:effectLst/>
                        </a:rPr>
                        <a:t>иминдер</a:t>
                      </a:r>
                      <a:endParaRPr lang="ru-RU" dirty="0">
                        <a:effectLst/>
                      </a:endParaRP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ectangle 1"/>
          <p:cNvSpPr>
            <a:spLocks noChangeArrowheads="1"/>
          </p:cNvSpPr>
          <p:nvPr/>
        </p:nvSpPr>
        <p:spPr bwMode="auto">
          <a:xfrm>
            <a:off x="5029200" y="141039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11754" y="1259319"/>
            <a:ext cx="12971032" cy="1009650"/>
          </a:xfrm>
          <a:prstGeom prst="rect">
            <a:avLst/>
          </a:prstGeom>
        </p:spPr>
        <p:txBody>
          <a:bodyPr lIns="0" tIns="0" rIns="0" bIns="0" rtlCol="0" anchor="t">
            <a:spAutoFit/>
          </a:bodyPr>
          <a:lstStyle/>
          <a:p>
            <a:pPr marL="0" lvl="0" indent="0" algn="l">
              <a:lnSpc>
                <a:spcPts val="8009"/>
              </a:lnSpc>
            </a:pPr>
            <a:r>
              <a:rPr lang="en-US" sz="6675">
                <a:solidFill>
                  <a:srgbClr val="000000"/>
                </a:solidFill>
                <a:latin typeface="Open Sans"/>
                <a:ea typeface="Open Sans"/>
                <a:cs typeface="Open Sans"/>
                <a:sym typeface="Open Sans"/>
              </a:rPr>
              <a:t>ҚОЛДАНУ САЛАЛАРЫ:</a:t>
            </a:r>
          </a:p>
        </p:txBody>
      </p:sp>
      <p:sp>
        <p:nvSpPr>
          <p:cNvPr id="4" name="TextBox 4"/>
          <p:cNvSpPr txBox="1"/>
          <p:nvPr/>
        </p:nvSpPr>
        <p:spPr>
          <a:xfrm>
            <a:off x="611754" y="7188851"/>
            <a:ext cx="15537097" cy="1710055"/>
          </a:xfrm>
          <a:prstGeom prst="rect">
            <a:avLst/>
          </a:prstGeom>
        </p:spPr>
        <p:txBody>
          <a:bodyPr lIns="0" tIns="0" rIns="0" bIns="0" rtlCol="0" anchor="t">
            <a:spAutoFit/>
          </a:bodyPr>
          <a:lstStyle/>
          <a:p>
            <a:pPr algn="l">
              <a:lnSpc>
                <a:spcPts val="3394"/>
              </a:lnSpc>
            </a:pPr>
            <a:r>
              <a:rPr lang="en-US" sz="2424">
                <a:solidFill>
                  <a:srgbClr val="000000"/>
                </a:solidFill>
                <a:latin typeface="Roboto"/>
                <a:ea typeface="Roboto"/>
                <a:cs typeface="Roboto"/>
                <a:sym typeface="Roboto"/>
              </a:rPr>
              <a:t> Сонымен, Aza-Friedel–Crafts реакциясы - қазіргі заманда ароматты амин туындыларын және β-аминқышқылдарын алу үшін қолданылатын жаңа, селективті және перспективті әдіс. Ол жұмсақ шарттарда, асимметриялық өнім беруі және экологиялық артықшылықтарымен ерекшеленеді.</a:t>
            </a:r>
          </a:p>
          <a:p>
            <a:pPr algn="l">
              <a:lnSpc>
                <a:spcPts val="3394"/>
              </a:lnSpc>
            </a:pPr>
            <a:endParaRPr lang="en-US" sz="2424">
              <a:solidFill>
                <a:srgbClr val="000000"/>
              </a:solidFill>
              <a:latin typeface="Roboto"/>
              <a:ea typeface="Roboto"/>
              <a:cs typeface="Roboto"/>
              <a:sym typeface="Roboto"/>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221223215"/>
              </p:ext>
            </p:extLst>
          </p:nvPr>
        </p:nvGraphicFramePr>
        <p:xfrm>
          <a:off x="914400" y="2857500"/>
          <a:ext cx="8229600" cy="3451290"/>
        </p:xfrm>
        <a:graphic>
          <a:graphicData uri="http://schemas.openxmlformats.org/drawingml/2006/table">
            <a:tbl>
              <a:tblPr/>
              <a:tblGrid>
                <a:gridCol w="4114800"/>
                <a:gridCol w="4114800"/>
              </a:tblGrid>
              <a:tr h="690258">
                <a:tc>
                  <a:txBody>
                    <a:bodyPr/>
                    <a:lstStyle/>
                    <a:p>
                      <a:r>
                        <a:rPr lang="ru-RU">
                          <a:effectLst/>
                        </a:rPr>
                        <a:t>Сала</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Қолданылуы</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690258">
                <a:tc>
                  <a:txBody>
                    <a:bodyPr/>
                    <a:lstStyle/>
                    <a:p>
                      <a:r>
                        <a:rPr lang="ru-RU">
                          <a:effectLst/>
                        </a:rPr>
                        <a:t>Фармацевтика</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el-GR">
                          <a:effectLst/>
                        </a:rPr>
                        <a:t>β‑</a:t>
                      </a:r>
                      <a:r>
                        <a:rPr lang="ru-RU">
                          <a:effectLst/>
                        </a:rPr>
                        <a:t>аминқышқылдар, амин туындылар синтезі</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690258">
                <a:tc>
                  <a:txBody>
                    <a:bodyPr/>
                    <a:lstStyle/>
                    <a:p>
                      <a:r>
                        <a:rPr lang="ru-RU">
                          <a:effectLst/>
                        </a:rPr>
                        <a:t>Органикалық синтез</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Қиын орынбасатын ароматты аминдер</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690258">
                <a:tc>
                  <a:txBody>
                    <a:bodyPr/>
                    <a:lstStyle/>
                    <a:p>
                      <a:r>
                        <a:rPr lang="ru-RU">
                          <a:effectLst/>
                        </a:rPr>
                        <a:t>Медициналық химия</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Нейроактивті молекулалар синтезі</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690258">
                <a:tc>
                  <a:txBody>
                    <a:bodyPr/>
                    <a:lstStyle/>
                    <a:p>
                      <a:r>
                        <a:rPr lang="ru-RU">
                          <a:effectLst/>
                        </a:rPr>
                        <a:t>Асимметриялық синтез</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dirty="0" err="1">
                          <a:effectLst/>
                        </a:rPr>
                        <a:t>Хиралды</a:t>
                      </a:r>
                      <a:r>
                        <a:rPr lang="ru-RU" dirty="0">
                          <a:effectLst/>
                        </a:rPr>
                        <a:t> </a:t>
                      </a:r>
                      <a:r>
                        <a:rPr lang="ru-RU" dirty="0" err="1">
                          <a:effectLst/>
                        </a:rPr>
                        <a:t>молекулалар</a:t>
                      </a:r>
                      <a:r>
                        <a:rPr lang="ru-RU" dirty="0">
                          <a:effectLst/>
                        </a:rPr>
                        <a:t> </a:t>
                      </a:r>
                      <a:r>
                        <a:rPr lang="ru-RU" dirty="0" err="1">
                          <a:effectLst/>
                        </a:rPr>
                        <a:t>алу</a:t>
                      </a:r>
                      <a:endParaRPr lang="ru-RU" dirty="0">
                        <a:effectLst/>
                      </a:endParaRP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ectangle 1"/>
          <p:cNvSpPr>
            <a:spLocks noChangeArrowheads="1"/>
          </p:cNvSpPr>
          <p:nvPr/>
        </p:nvSpPr>
        <p:spPr bwMode="auto">
          <a:xfrm>
            <a:off x="914400" y="2856739"/>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88006" y="2131760"/>
            <a:ext cx="13422789" cy="1047750"/>
          </a:xfrm>
          <a:prstGeom prst="rect">
            <a:avLst/>
          </a:prstGeom>
        </p:spPr>
        <p:txBody>
          <a:bodyPr lIns="0" tIns="0" rIns="0" bIns="0" rtlCol="0" anchor="t">
            <a:spAutoFit/>
          </a:bodyPr>
          <a:lstStyle/>
          <a:p>
            <a:pPr marL="0" lvl="0" indent="0" algn="l">
              <a:lnSpc>
                <a:spcPts val="8280"/>
              </a:lnSpc>
            </a:pPr>
            <a:r>
              <a:rPr lang="en-US" sz="6900">
                <a:solidFill>
                  <a:srgbClr val="000000"/>
                </a:solidFill>
                <a:latin typeface="Open Sans"/>
                <a:ea typeface="Open Sans"/>
                <a:cs typeface="Open Sans"/>
                <a:sym typeface="Open Sans"/>
              </a:rPr>
              <a:t>Дәріс мақсаты: </a:t>
            </a:r>
          </a:p>
        </p:txBody>
      </p:sp>
      <p:sp>
        <p:nvSpPr>
          <p:cNvPr id="3" name="TextBox 3"/>
          <p:cNvSpPr txBox="1"/>
          <p:nvPr/>
        </p:nvSpPr>
        <p:spPr>
          <a:xfrm>
            <a:off x="2189733" y="3770104"/>
            <a:ext cx="13422789" cy="3366770"/>
          </a:xfrm>
          <a:prstGeom prst="rect">
            <a:avLst/>
          </a:prstGeom>
        </p:spPr>
        <p:txBody>
          <a:bodyPr lIns="0" tIns="0" rIns="0" bIns="0" rtlCol="0" anchor="t">
            <a:spAutoFit/>
          </a:bodyPr>
          <a:lstStyle/>
          <a:p>
            <a:pPr marL="0" lvl="0" indent="0" algn="ctr">
              <a:lnSpc>
                <a:spcPts val="4479"/>
              </a:lnSpc>
              <a:spcBef>
                <a:spcPct val="0"/>
              </a:spcBef>
            </a:pPr>
            <a:r>
              <a:rPr lang="en-US" sz="3199">
                <a:solidFill>
                  <a:srgbClr val="000000"/>
                </a:solidFill>
                <a:latin typeface="Roboto"/>
                <a:ea typeface="Roboto"/>
                <a:cs typeface="Roboto"/>
                <a:sym typeface="Roboto"/>
              </a:rPr>
              <a:t> білім алушыларға ароматты қосылыстардағы бағытталу ережелерін, молекулалардың кеңістіктік құрылымын, және Фридель-Крафтс реакцияларының (ацилдеу) ерекшеліктерін, сондай-ақ аминдеу реакцияларын түсіндіру. Сонымен қатар, осы реакцияларда пайда болатын жанама процестерді қарастыру.</a:t>
            </a:r>
          </a:p>
          <a:p>
            <a:pPr marL="0" lvl="0" indent="0" algn="ctr">
              <a:lnSpc>
                <a:spcPts val="4479"/>
              </a:lnSpc>
              <a:spcBef>
                <a:spcPct val="0"/>
              </a:spcBef>
            </a:pPr>
            <a:endParaRPr lang="en-US" sz="3199">
              <a:solidFill>
                <a:srgbClr val="000000"/>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9891" y="807243"/>
            <a:ext cx="19127781" cy="1857375"/>
          </a:xfrm>
          <a:prstGeom prst="rect">
            <a:avLst/>
          </a:prstGeom>
        </p:spPr>
        <p:txBody>
          <a:bodyPr lIns="0" tIns="0" rIns="0" bIns="0" rtlCol="0" anchor="t">
            <a:spAutoFit/>
          </a:bodyPr>
          <a:lstStyle/>
          <a:p>
            <a:pPr marL="0" lvl="0" indent="0" algn="ctr">
              <a:lnSpc>
                <a:spcPts val="7380"/>
              </a:lnSpc>
            </a:pPr>
            <a:r>
              <a:rPr lang="en-US" sz="6150">
                <a:solidFill>
                  <a:srgbClr val="000000"/>
                </a:solidFill>
                <a:latin typeface="Open Sans"/>
                <a:ea typeface="Open Sans"/>
                <a:cs typeface="Open Sans"/>
                <a:sym typeface="Open Sans"/>
              </a:rPr>
              <a:t>Электрофильді орынбасу реакцияларындағы жанама реакциялар және оларды болдырмау</a:t>
            </a:r>
          </a:p>
        </p:txBody>
      </p:sp>
      <p:sp>
        <p:nvSpPr>
          <p:cNvPr id="3" name="TextBox 3"/>
          <p:cNvSpPr txBox="1"/>
          <p:nvPr/>
        </p:nvSpPr>
        <p:spPr>
          <a:xfrm>
            <a:off x="885515" y="3297960"/>
            <a:ext cx="16373785" cy="5680075"/>
          </a:xfrm>
          <a:prstGeom prst="rect">
            <a:avLst/>
          </a:prstGeom>
        </p:spPr>
        <p:txBody>
          <a:bodyPr lIns="0" tIns="0" rIns="0" bIns="0" rtlCol="0" anchor="t">
            <a:spAutoFit/>
          </a:bodyPr>
          <a:lstStyle/>
          <a:p>
            <a:pPr marL="0" lvl="0" indent="0" algn="ctr">
              <a:lnSpc>
                <a:spcPts val="3499"/>
              </a:lnSpc>
              <a:spcBef>
                <a:spcPct val="0"/>
              </a:spcBef>
            </a:pPr>
            <a:r>
              <a:rPr lang="en-US" sz="2499">
                <a:solidFill>
                  <a:srgbClr val="000000"/>
                </a:solidFill>
                <a:latin typeface="Roboto"/>
                <a:ea typeface="Roboto"/>
                <a:cs typeface="Roboto"/>
                <a:sym typeface="Roboto"/>
              </a:rPr>
              <a:t> ЭОР - ароматты сақинадағы сутек атомының электрофильмен алмасуы. Бұл реакция өте маңызды, бірақ әрдайым негізгі өніммен қатар жанама өнімдер де түзілуі мүмкін.</a:t>
            </a:r>
          </a:p>
          <a:p>
            <a:pPr marL="0" lvl="0" indent="0" algn="ctr">
              <a:lnSpc>
                <a:spcPts val="3499"/>
              </a:lnSpc>
              <a:spcBef>
                <a:spcPct val="0"/>
              </a:spcBef>
            </a:pPr>
            <a:r>
              <a:rPr lang="en-US" sz="2499">
                <a:solidFill>
                  <a:srgbClr val="000000"/>
                </a:solidFill>
                <a:latin typeface="Roboto"/>
                <a:ea typeface="Roboto"/>
                <a:cs typeface="Roboto"/>
                <a:sym typeface="Roboto"/>
              </a:rPr>
              <a:t> Жанама реакциялар түрлері</a:t>
            </a:r>
          </a:p>
          <a:p>
            <a:pPr marL="0" lvl="0" indent="0" algn="ctr">
              <a:lnSpc>
                <a:spcPts val="3499"/>
              </a:lnSpc>
              <a:spcBef>
                <a:spcPct val="0"/>
              </a:spcBef>
            </a:pPr>
            <a:r>
              <a:rPr lang="en-US" sz="2499">
                <a:solidFill>
                  <a:srgbClr val="000000"/>
                </a:solidFill>
                <a:latin typeface="Roboto"/>
                <a:ea typeface="Roboto"/>
                <a:cs typeface="Roboto"/>
                <a:sym typeface="Roboto"/>
              </a:rPr>
              <a:t> 1. Полисубституция (артық орынбасу)</a:t>
            </a:r>
          </a:p>
          <a:p>
            <a:pPr marL="0" lvl="0" indent="0" algn="ctr">
              <a:lnSpc>
                <a:spcPts val="3499"/>
              </a:lnSpc>
              <a:spcBef>
                <a:spcPct val="0"/>
              </a:spcBef>
            </a:pPr>
            <a:r>
              <a:rPr lang="en-US" sz="2499">
                <a:solidFill>
                  <a:srgbClr val="000000"/>
                </a:solidFill>
                <a:latin typeface="Roboto"/>
                <a:ea typeface="Roboto"/>
                <a:cs typeface="Roboto"/>
                <a:sym typeface="Roboto"/>
              </a:rPr>
              <a:t> -Бір орынбасушы топ пайда болғаннан кейін сақина реакцияға бұрынғыдан да белсенді болады (әсіресе активатор болса, мысалы –OH, –NH₂).</a:t>
            </a:r>
          </a:p>
          <a:p>
            <a:pPr marL="0" lvl="0" indent="0" algn="ctr">
              <a:lnSpc>
                <a:spcPts val="3499"/>
              </a:lnSpc>
              <a:spcBef>
                <a:spcPct val="0"/>
              </a:spcBef>
            </a:pPr>
            <a:r>
              <a:rPr lang="en-US" sz="2499">
                <a:solidFill>
                  <a:srgbClr val="000000"/>
                </a:solidFill>
                <a:latin typeface="Roboto"/>
                <a:ea typeface="Roboto"/>
                <a:cs typeface="Roboto"/>
                <a:sym typeface="Roboto"/>
              </a:rPr>
              <a:t> -Нәтижесінде сақинаға екі немесе одан көп электрофиль қосылып кетеді. Мысал: Анилинді нитрлегенде - мононитроанилиннің орнына 2,4,6-тринитроанилин түзілуі мүмкін.</a:t>
            </a:r>
          </a:p>
          <a:p>
            <a:pPr marL="0" lvl="0" indent="0" algn="ctr">
              <a:lnSpc>
                <a:spcPts val="3499"/>
              </a:lnSpc>
              <a:spcBef>
                <a:spcPct val="0"/>
              </a:spcBef>
            </a:pPr>
            <a:r>
              <a:rPr lang="en-US" sz="2499">
                <a:solidFill>
                  <a:srgbClr val="000000"/>
                </a:solidFill>
                <a:latin typeface="Roboto"/>
                <a:ea typeface="Roboto"/>
                <a:cs typeface="Roboto"/>
                <a:sym typeface="Roboto"/>
              </a:rPr>
              <a:t> Алдын алу жолдары:</a:t>
            </a:r>
          </a:p>
          <a:p>
            <a:pPr marL="0" lvl="0" indent="0" algn="ctr">
              <a:lnSpc>
                <a:spcPts val="3499"/>
              </a:lnSpc>
              <a:spcBef>
                <a:spcPct val="0"/>
              </a:spcBef>
            </a:pPr>
            <a:r>
              <a:rPr lang="en-US" sz="2499">
                <a:solidFill>
                  <a:srgbClr val="000000"/>
                </a:solidFill>
                <a:latin typeface="Roboto"/>
                <a:ea typeface="Roboto"/>
                <a:cs typeface="Roboto"/>
                <a:sym typeface="Roboto"/>
              </a:rPr>
              <a:t> -Температураны төмендету</a:t>
            </a:r>
          </a:p>
          <a:p>
            <a:pPr marL="0" lvl="0" indent="0" algn="ctr">
              <a:lnSpc>
                <a:spcPts val="3499"/>
              </a:lnSpc>
              <a:spcBef>
                <a:spcPct val="0"/>
              </a:spcBef>
            </a:pPr>
            <a:r>
              <a:rPr lang="en-US" sz="2499">
                <a:solidFill>
                  <a:srgbClr val="000000"/>
                </a:solidFill>
                <a:latin typeface="Roboto"/>
                <a:ea typeface="Roboto"/>
                <a:cs typeface="Roboto"/>
                <a:sym typeface="Roboto"/>
              </a:rPr>
              <a:t> -Электрофиль реагентін аз мөлшерде қолдану</a:t>
            </a:r>
          </a:p>
          <a:p>
            <a:pPr marL="0" lvl="0" indent="0" algn="ctr">
              <a:lnSpc>
                <a:spcPts val="3499"/>
              </a:lnSpc>
              <a:spcBef>
                <a:spcPct val="0"/>
              </a:spcBef>
            </a:pPr>
            <a:r>
              <a:rPr lang="en-US" sz="2499">
                <a:solidFill>
                  <a:srgbClr val="000000"/>
                </a:solidFill>
                <a:latin typeface="Roboto"/>
                <a:ea typeface="Roboto"/>
                <a:cs typeface="Roboto"/>
                <a:sym typeface="Roboto"/>
              </a:rPr>
              <a:t> -Активатор топтарды уақытша қорғау топтарымен жабу (мысалы, –NH₂ → –NHCOCH₃)</a:t>
            </a:r>
          </a:p>
          <a:p>
            <a:pPr marL="0" lvl="0" indent="0" algn="ctr">
              <a:lnSpc>
                <a:spcPts val="3500"/>
              </a:lnSpc>
              <a:spcBef>
                <a:spcPct val="0"/>
              </a:spcBef>
            </a:pPr>
            <a:endParaRPr lang="en-US" sz="2499">
              <a:solidFill>
                <a:srgbClr val="000000"/>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9891" y="807243"/>
            <a:ext cx="19127781" cy="1857375"/>
          </a:xfrm>
          <a:prstGeom prst="rect">
            <a:avLst/>
          </a:prstGeom>
        </p:spPr>
        <p:txBody>
          <a:bodyPr lIns="0" tIns="0" rIns="0" bIns="0" rtlCol="0" anchor="t">
            <a:spAutoFit/>
          </a:bodyPr>
          <a:lstStyle/>
          <a:p>
            <a:pPr marL="0" lvl="0" indent="0" algn="ctr">
              <a:lnSpc>
                <a:spcPts val="7380"/>
              </a:lnSpc>
            </a:pPr>
            <a:r>
              <a:rPr lang="en-US" sz="6150">
                <a:solidFill>
                  <a:srgbClr val="000000"/>
                </a:solidFill>
                <a:latin typeface="Open Sans"/>
                <a:ea typeface="Open Sans"/>
                <a:cs typeface="Open Sans"/>
                <a:sym typeface="Open Sans"/>
              </a:rPr>
              <a:t>Электрофильді орынбасу реакцияларындағы жанама реакциялар және оларды болдырмау</a:t>
            </a:r>
          </a:p>
        </p:txBody>
      </p:sp>
      <p:sp>
        <p:nvSpPr>
          <p:cNvPr id="3" name="TextBox 3"/>
          <p:cNvSpPr txBox="1"/>
          <p:nvPr/>
        </p:nvSpPr>
        <p:spPr>
          <a:xfrm>
            <a:off x="885515" y="3012681"/>
            <a:ext cx="16373785" cy="6994525"/>
          </a:xfrm>
          <a:prstGeom prst="rect">
            <a:avLst/>
          </a:prstGeom>
        </p:spPr>
        <p:txBody>
          <a:bodyPr lIns="0" tIns="0" rIns="0" bIns="0" rtlCol="0" anchor="t">
            <a:spAutoFit/>
          </a:bodyPr>
          <a:lstStyle/>
          <a:p>
            <a:pPr marL="0" lvl="0" indent="0" algn="ctr">
              <a:lnSpc>
                <a:spcPts val="3499"/>
              </a:lnSpc>
              <a:spcBef>
                <a:spcPct val="0"/>
              </a:spcBef>
            </a:pPr>
            <a:r>
              <a:rPr lang="en-US" sz="2499">
                <a:solidFill>
                  <a:srgbClr val="000000"/>
                </a:solidFill>
                <a:latin typeface="Roboto"/>
                <a:ea typeface="Roboto"/>
                <a:cs typeface="Roboto"/>
                <a:sym typeface="Roboto"/>
              </a:rPr>
              <a:t> 2. Қайта құрылу</a:t>
            </a:r>
          </a:p>
          <a:p>
            <a:pPr marL="0" lvl="0" indent="0" algn="ctr">
              <a:lnSpc>
                <a:spcPts val="3499"/>
              </a:lnSpc>
              <a:spcBef>
                <a:spcPct val="0"/>
              </a:spcBef>
            </a:pPr>
            <a:r>
              <a:rPr lang="en-US" sz="2499">
                <a:solidFill>
                  <a:srgbClr val="000000"/>
                </a:solidFill>
                <a:latin typeface="Roboto"/>
                <a:ea typeface="Roboto"/>
                <a:cs typeface="Roboto"/>
                <a:sym typeface="Roboto"/>
              </a:rPr>
              <a:t> -Кей электрофильдер (әсіресе карбкатиондар, мысалы, Фридель–Крафтс алкилдеуінде) тұрақсыз болып, қайта ұйымдасады.</a:t>
            </a:r>
          </a:p>
          <a:p>
            <a:pPr marL="0" lvl="0" indent="0" algn="ctr">
              <a:lnSpc>
                <a:spcPts val="3499"/>
              </a:lnSpc>
              <a:spcBef>
                <a:spcPct val="0"/>
              </a:spcBef>
            </a:pPr>
            <a:r>
              <a:rPr lang="en-US" sz="2499">
                <a:solidFill>
                  <a:srgbClr val="000000"/>
                </a:solidFill>
                <a:latin typeface="Roboto"/>
                <a:ea typeface="Roboto"/>
                <a:cs typeface="Roboto"/>
                <a:sym typeface="Roboto"/>
              </a:rPr>
              <a:t> -Бұл өнімнің құрылымын өзгертіп жібереді.</a:t>
            </a:r>
          </a:p>
          <a:p>
            <a:pPr marL="0" lvl="0" indent="0" algn="ctr">
              <a:lnSpc>
                <a:spcPts val="3499"/>
              </a:lnSpc>
              <a:spcBef>
                <a:spcPct val="0"/>
              </a:spcBef>
            </a:pPr>
            <a:r>
              <a:rPr lang="en-US" sz="2499">
                <a:solidFill>
                  <a:srgbClr val="000000"/>
                </a:solidFill>
                <a:latin typeface="Roboto"/>
                <a:ea typeface="Roboto"/>
                <a:cs typeface="Roboto"/>
                <a:sym typeface="Roboto"/>
              </a:rPr>
              <a:t> Мысал: 1-бутеннен алынған катион қайта құрылып, 2-бутил бензол береді.</a:t>
            </a:r>
          </a:p>
          <a:p>
            <a:pPr marL="0" lvl="0" indent="0" algn="ctr">
              <a:lnSpc>
                <a:spcPts val="3499"/>
              </a:lnSpc>
              <a:spcBef>
                <a:spcPct val="0"/>
              </a:spcBef>
            </a:pPr>
            <a:r>
              <a:rPr lang="en-US" sz="2499">
                <a:solidFill>
                  <a:srgbClr val="000000"/>
                </a:solidFill>
                <a:latin typeface="Roboto"/>
                <a:ea typeface="Roboto"/>
                <a:cs typeface="Roboto"/>
                <a:sym typeface="Roboto"/>
              </a:rPr>
              <a:t> Алдын алу жолдары:</a:t>
            </a:r>
          </a:p>
          <a:p>
            <a:pPr marL="0" lvl="0" indent="0" algn="ctr">
              <a:lnSpc>
                <a:spcPts val="3499"/>
              </a:lnSpc>
              <a:spcBef>
                <a:spcPct val="0"/>
              </a:spcBef>
            </a:pPr>
            <a:r>
              <a:rPr lang="en-US" sz="2499">
                <a:solidFill>
                  <a:srgbClr val="000000"/>
                </a:solidFill>
                <a:latin typeface="Roboto"/>
                <a:ea typeface="Roboto"/>
                <a:cs typeface="Roboto"/>
                <a:sym typeface="Roboto"/>
              </a:rPr>
              <a:t> -Ацилдеу қолданып, кейін кетонды қалпына келтіру (кейінгі Клебсколь реакциясы)</a:t>
            </a:r>
          </a:p>
          <a:p>
            <a:pPr marL="0" lvl="0" indent="0" algn="ctr">
              <a:lnSpc>
                <a:spcPts val="3499"/>
              </a:lnSpc>
              <a:spcBef>
                <a:spcPct val="0"/>
              </a:spcBef>
            </a:pPr>
            <a:r>
              <a:rPr lang="en-US" sz="2499">
                <a:solidFill>
                  <a:srgbClr val="000000"/>
                </a:solidFill>
                <a:latin typeface="Roboto"/>
                <a:ea typeface="Roboto"/>
                <a:cs typeface="Roboto"/>
                <a:sym typeface="Roboto"/>
              </a:rPr>
              <a:t> -Стабильді электрофильдер қолдану</a:t>
            </a:r>
          </a:p>
          <a:p>
            <a:pPr marL="0" lvl="0" indent="0" algn="ctr">
              <a:lnSpc>
                <a:spcPts val="3499"/>
              </a:lnSpc>
              <a:spcBef>
                <a:spcPct val="0"/>
              </a:spcBef>
            </a:pPr>
            <a:r>
              <a:rPr lang="en-US" sz="2499">
                <a:solidFill>
                  <a:srgbClr val="000000"/>
                </a:solidFill>
                <a:latin typeface="Roboto"/>
                <a:ea typeface="Roboto"/>
                <a:cs typeface="Roboto"/>
                <a:sym typeface="Roboto"/>
              </a:rPr>
              <a:t> 3. Катализатордың артық белсенділігі</a:t>
            </a:r>
          </a:p>
          <a:p>
            <a:pPr marL="0" lvl="0" indent="0" algn="ctr">
              <a:lnSpc>
                <a:spcPts val="3499"/>
              </a:lnSpc>
              <a:spcBef>
                <a:spcPct val="0"/>
              </a:spcBef>
            </a:pPr>
            <a:r>
              <a:rPr lang="en-US" sz="2499">
                <a:solidFill>
                  <a:srgbClr val="000000"/>
                </a:solidFill>
                <a:latin typeface="Roboto"/>
                <a:ea typeface="Roboto"/>
                <a:cs typeface="Roboto"/>
                <a:sym typeface="Roboto"/>
              </a:rPr>
              <a:t> -Льюс қышқылдары (мыс. AlCl₃) кейде ароматты сақинаны деактивациялайды немесе тіпті реакциядан тыс жанама өнімдермен байланысады.</a:t>
            </a:r>
          </a:p>
          <a:p>
            <a:pPr marL="0" lvl="0" indent="0" algn="ctr">
              <a:lnSpc>
                <a:spcPts val="3499"/>
              </a:lnSpc>
              <a:spcBef>
                <a:spcPct val="0"/>
              </a:spcBef>
            </a:pPr>
            <a:r>
              <a:rPr lang="en-US" sz="2499">
                <a:solidFill>
                  <a:srgbClr val="000000"/>
                </a:solidFill>
                <a:latin typeface="Roboto"/>
                <a:ea typeface="Roboto"/>
                <a:cs typeface="Roboto"/>
                <a:sym typeface="Roboto"/>
              </a:rPr>
              <a:t> Мысал: AlCl₃ артық болғанда амин топтары комплекс түзеді, реакция жүрмейді.</a:t>
            </a:r>
          </a:p>
          <a:p>
            <a:pPr marL="0" lvl="0" indent="0" algn="ctr">
              <a:lnSpc>
                <a:spcPts val="3499"/>
              </a:lnSpc>
              <a:spcBef>
                <a:spcPct val="0"/>
              </a:spcBef>
            </a:pPr>
            <a:r>
              <a:rPr lang="en-US" sz="2499">
                <a:solidFill>
                  <a:srgbClr val="000000"/>
                </a:solidFill>
                <a:latin typeface="Roboto"/>
                <a:ea typeface="Roboto"/>
                <a:cs typeface="Roboto"/>
                <a:sym typeface="Roboto"/>
              </a:rPr>
              <a:t> Алдын алу жолдары:</a:t>
            </a:r>
          </a:p>
          <a:p>
            <a:pPr marL="0" lvl="0" indent="0" algn="ctr">
              <a:lnSpc>
                <a:spcPts val="3499"/>
              </a:lnSpc>
              <a:spcBef>
                <a:spcPct val="0"/>
              </a:spcBef>
            </a:pPr>
            <a:r>
              <a:rPr lang="en-US" sz="2499">
                <a:solidFill>
                  <a:srgbClr val="000000"/>
                </a:solidFill>
                <a:latin typeface="Roboto"/>
                <a:ea typeface="Roboto"/>
                <a:cs typeface="Roboto"/>
                <a:sym typeface="Roboto"/>
              </a:rPr>
              <a:t> -Катализатор мөлшерін нақты бақылау</a:t>
            </a:r>
          </a:p>
          <a:p>
            <a:pPr marL="0" lvl="0" indent="0" algn="ctr">
              <a:lnSpc>
                <a:spcPts val="3499"/>
              </a:lnSpc>
              <a:spcBef>
                <a:spcPct val="0"/>
              </a:spcBef>
            </a:pPr>
            <a:r>
              <a:rPr lang="en-US" sz="2499">
                <a:solidFill>
                  <a:srgbClr val="000000"/>
                </a:solidFill>
                <a:latin typeface="Roboto"/>
                <a:ea typeface="Roboto"/>
                <a:cs typeface="Roboto"/>
                <a:sym typeface="Roboto"/>
              </a:rPr>
              <a:t> -Амин топтарын ацилдеу арқылы қорғау</a:t>
            </a:r>
          </a:p>
          <a:p>
            <a:pPr marL="0" lvl="0" indent="0" algn="ctr">
              <a:lnSpc>
                <a:spcPts val="3500"/>
              </a:lnSpc>
              <a:spcBef>
                <a:spcPct val="0"/>
              </a:spcBef>
            </a:pPr>
            <a:endParaRPr lang="en-US" sz="2499">
              <a:solidFill>
                <a:srgbClr val="000000"/>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9891" y="807243"/>
            <a:ext cx="19127781" cy="1857375"/>
          </a:xfrm>
          <a:prstGeom prst="rect">
            <a:avLst/>
          </a:prstGeom>
        </p:spPr>
        <p:txBody>
          <a:bodyPr lIns="0" tIns="0" rIns="0" bIns="0" rtlCol="0" anchor="t">
            <a:spAutoFit/>
          </a:bodyPr>
          <a:lstStyle/>
          <a:p>
            <a:pPr marL="0" lvl="0" indent="0" algn="ctr">
              <a:lnSpc>
                <a:spcPts val="7380"/>
              </a:lnSpc>
            </a:pPr>
            <a:r>
              <a:rPr lang="en-US" sz="6150">
                <a:solidFill>
                  <a:srgbClr val="000000"/>
                </a:solidFill>
                <a:latin typeface="Open Sans"/>
                <a:ea typeface="Open Sans"/>
                <a:cs typeface="Open Sans"/>
                <a:sym typeface="Open Sans"/>
              </a:rPr>
              <a:t>Электрофильді орынбасу реакцияларындағы жанама реакциялар және оларды болдырмау</a:t>
            </a:r>
          </a:p>
        </p:txBody>
      </p:sp>
      <p:sp>
        <p:nvSpPr>
          <p:cNvPr id="3" name="TextBox 3"/>
          <p:cNvSpPr txBox="1"/>
          <p:nvPr/>
        </p:nvSpPr>
        <p:spPr>
          <a:xfrm>
            <a:off x="885515" y="3012681"/>
            <a:ext cx="16373785" cy="6994525"/>
          </a:xfrm>
          <a:prstGeom prst="rect">
            <a:avLst/>
          </a:prstGeom>
        </p:spPr>
        <p:txBody>
          <a:bodyPr lIns="0" tIns="0" rIns="0" bIns="0" rtlCol="0" anchor="t">
            <a:spAutoFit/>
          </a:bodyPr>
          <a:lstStyle/>
          <a:p>
            <a:pPr marL="0" lvl="0" indent="0" algn="ctr">
              <a:lnSpc>
                <a:spcPts val="3499"/>
              </a:lnSpc>
              <a:spcBef>
                <a:spcPct val="0"/>
              </a:spcBef>
            </a:pPr>
            <a:r>
              <a:rPr lang="en-US" sz="2499">
                <a:solidFill>
                  <a:srgbClr val="000000"/>
                </a:solidFill>
                <a:latin typeface="Roboto"/>
                <a:ea typeface="Roboto"/>
                <a:cs typeface="Roboto"/>
                <a:sym typeface="Roboto"/>
              </a:rPr>
              <a:t> 4. Қосымша гидролиз немесе тотығу</a:t>
            </a:r>
          </a:p>
          <a:p>
            <a:pPr marL="0" lvl="0" indent="0" algn="ctr">
              <a:lnSpc>
                <a:spcPts val="3499"/>
              </a:lnSpc>
              <a:spcBef>
                <a:spcPct val="0"/>
              </a:spcBef>
            </a:pPr>
            <a:r>
              <a:rPr lang="en-US" sz="2499">
                <a:solidFill>
                  <a:srgbClr val="000000"/>
                </a:solidFill>
                <a:latin typeface="Roboto"/>
                <a:ea typeface="Roboto"/>
                <a:cs typeface="Roboto"/>
                <a:sym typeface="Roboto"/>
              </a:rPr>
              <a:t> -Реакция қоспасындағы су, оттегі немесе қышқыл қалдықтары ароматты қосылыстың тотығуына әкелуі мүмкін.</a:t>
            </a:r>
          </a:p>
          <a:p>
            <a:pPr marL="0" lvl="0" indent="0" algn="ctr">
              <a:lnSpc>
                <a:spcPts val="3499"/>
              </a:lnSpc>
              <a:spcBef>
                <a:spcPct val="0"/>
              </a:spcBef>
            </a:pPr>
            <a:r>
              <a:rPr lang="en-US" sz="2499">
                <a:solidFill>
                  <a:srgbClr val="000000"/>
                </a:solidFill>
                <a:latin typeface="Roboto"/>
                <a:ea typeface="Roboto"/>
                <a:cs typeface="Roboto"/>
                <a:sym typeface="Roboto"/>
              </a:rPr>
              <a:t> Мысал: Фридель–Крафтс реакциясында судың болуы катализатордың гидролизіне және өнімнің ыдырауына себеп болады.</a:t>
            </a:r>
          </a:p>
          <a:p>
            <a:pPr marL="0" lvl="0" indent="0" algn="ctr">
              <a:lnSpc>
                <a:spcPts val="3499"/>
              </a:lnSpc>
              <a:spcBef>
                <a:spcPct val="0"/>
              </a:spcBef>
            </a:pPr>
            <a:r>
              <a:rPr lang="en-US" sz="2499">
                <a:solidFill>
                  <a:srgbClr val="000000"/>
                </a:solidFill>
                <a:latin typeface="Roboto"/>
                <a:ea typeface="Roboto"/>
                <a:cs typeface="Roboto"/>
                <a:sym typeface="Roboto"/>
              </a:rPr>
              <a:t> Алдын алу жолдары:</a:t>
            </a:r>
          </a:p>
          <a:p>
            <a:pPr marL="0" lvl="0" indent="0" algn="ctr">
              <a:lnSpc>
                <a:spcPts val="3499"/>
              </a:lnSpc>
              <a:spcBef>
                <a:spcPct val="0"/>
              </a:spcBef>
            </a:pPr>
            <a:r>
              <a:rPr lang="en-US" sz="2499">
                <a:solidFill>
                  <a:srgbClr val="000000"/>
                </a:solidFill>
                <a:latin typeface="Roboto"/>
                <a:ea typeface="Roboto"/>
                <a:cs typeface="Roboto"/>
                <a:sym typeface="Roboto"/>
              </a:rPr>
              <a:t> -Реакцияны сусыз және инертті ортада жүргізу</a:t>
            </a:r>
          </a:p>
          <a:p>
            <a:pPr marL="0" lvl="0" indent="0" algn="ctr">
              <a:lnSpc>
                <a:spcPts val="3499"/>
              </a:lnSpc>
              <a:spcBef>
                <a:spcPct val="0"/>
              </a:spcBef>
            </a:pPr>
            <a:r>
              <a:rPr lang="en-US" sz="2499">
                <a:solidFill>
                  <a:srgbClr val="000000"/>
                </a:solidFill>
                <a:latin typeface="Roboto"/>
                <a:ea typeface="Roboto"/>
                <a:cs typeface="Roboto"/>
                <a:sym typeface="Roboto"/>
              </a:rPr>
              <a:t> -Жаңа дайындалған реагенттер пайдалану</a:t>
            </a:r>
          </a:p>
          <a:p>
            <a:pPr marL="0" lvl="0" indent="0" algn="ctr">
              <a:lnSpc>
                <a:spcPts val="3499"/>
              </a:lnSpc>
              <a:spcBef>
                <a:spcPct val="0"/>
              </a:spcBef>
            </a:pPr>
            <a:r>
              <a:rPr lang="en-US" sz="2499">
                <a:solidFill>
                  <a:srgbClr val="000000"/>
                </a:solidFill>
                <a:latin typeface="Roboto"/>
                <a:ea typeface="Roboto"/>
                <a:cs typeface="Roboto"/>
                <a:sym typeface="Roboto"/>
              </a:rPr>
              <a:t> 5. Сақина сыртындағы реакциялар</a:t>
            </a:r>
          </a:p>
          <a:p>
            <a:pPr marL="0" lvl="0" indent="0" algn="ctr">
              <a:lnSpc>
                <a:spcPts val="3499"/>
              </a:lnSpc>
              <a:spcBef>
                <a:spcPct val="0"/>
              </a:spcBef>
            </a:pPr>
            <a:r>
              <a:rPr lang="en-US" sz="2499">
                <a:solidFill>
                  <a:srgbClr val="000000"/>
                </a:solidFill>
                <a:latin typeface="Roboto"/>
                <a:ea typeface="Roboto"/>
                <a:cs typeface="Roboto"/>
                <a:sym typeface="Roboto"/>
              </a:rPr>
              <a:t> -Егер ароматты молекулада бүйір тізбек болса, ол да электрофильді шабуылға ұшырауы мүмкін.</a:t>
            </a:r>
          </a:p>
          <a:p>
            <a:pPr marL="0" lvl="0" indent="0" algn="ctr">
              <a:lnSpc>
                <a:spcPts val="3499"/>
              </a:lnSpc>
              <a:spcBef>
                <a:spcPct val="0"/>
              </a:spcBef>
            </a:pPr>
            <a:r>
              <a:rPr lang="en-US" sz="2499">
                <a:solidFill>
                  <a:srgbClr val="000000"/>
                </a:solidFill>
                <a:latin typeface="Roboto"/>
                <a:ea typeface="Roboto"/>
                <a:cs typeface="Roboto"/>
                <a:sym typeface="Roboto"/>
              </a:rPr>
              <a:t> Мысал: Толуолды бромдағанда бром тек сақинаға емес, –CH₃ тобына да шабуылдай алады, бензилбромид түзілуі мүмкін.</a:t>
            </a:r>
          </a:p>
          <a:p>
            <a:pPr marL="0" lvl="0" indent="0" algn="ctr">
              <a:lnSpc>
                <a:spcPts val="3499"/>
              </a:lnSpc>
              <a:spcBef>
                <a:spcPct val="0"/>
              </a:spcBef>
            </a:pPr>
            <a:r>
              <a:rPr lang="en-US" sz="2499">
                <a:solidFill>
                  <a:srgbClr val="000000"/>
                </a:solidFill>
                <a:latin typeface="Roboto"/>
                <a:ea typeface="Roboto"/>
                <a:cs typeface="Roboto"/>
                <a:sym typeface="Roboto"/>
              </a:rPr>
              <a:t> Алдын алу жолдары:</a:t>
            </a:r>
          </a:p>
          <a:p>
            <a:pPr marL="0" lvl="0" indent="0" algn="ctr">
              <a:lnSpc>
                <a:spcPts val="3499"/>
              </a:lnSpc>
              <a:spcBef>
                <a:spcPct val="0"/>
              </a:spcBef>
            </a:pPr>
            <a:r>
              <a:rPr lang="en-US" sz="2499">
                <a:solidFill>
                  <a:srgbClr val="000000"/>
                </a:solidFill>
                <a:latin typeface="Roboto"/>
                <a:ea typeface="Roboto"/>
                <a:cs typeface="Roboto"/>
                <a:sym typeface="Roboto"/>
              </a:rPr>
              <a:t> -Температура мен реагенттерді бақылау</a:t>
            </a:r>
          </a:p>
          <a:p>
            <a:pPr marL="0" lvl="0" indent="0" algn="ctr">
              <a:lnSpc>
                <a:spcPts val="3499"/>
              </a:lnSpc>
              <a:spcBef>
                <a:spcPct val="0"/>
              </a:spcBef>
            </a:pPr>
            <a:r>
              <a:rPr lang="en-US" sz="2499">
                <a:solidFill>
                  <a:srgbClr val="000000"/>
                </a:solidFill>
                <a:latin typeface="Roboto"/>
                <a:ea typeface="Roboto"/>
                <a:cs typeface="Roboto"/>
                <a:sym typeface="Roboto"/>
              </a:rPr>
              <a:t> -Радикал тетікті реакциялардан аулақ болу</a:t>
            </a:r>
          </a:p>
          <a:p>
            <a:pPr marL="0" lvl="0" indent="0" algn="ctr">
              <a:lnSpc>
                <a:spcPts val="3500"/>
              </a:lnSpc>
              <a:spcBef>
                <a:spcPct val="0"/>
              </a:spcBef>
            </a:pPr>
            <a:endParaRPr lang="en-US" sz="2499">
              <a:solidFill>
                <a:srgbClr val="000000"/>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076918" y="709768"/>
            <a:ext cx="14134165" cy="106680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000000"/>
                </a:solidFill>
                <a:latin typeface="Roboto Bold"/>
                <a:ea typeface="Roboto Bold"/>
                <a:cs typeface="Roboto Bold"/>
                <a:sym typeface="Roboto Bold"/>
              </a:rPr>
              <a:t> ЖАНАМА РЕАКЦИЯЛАРДЫ БОЛДЫРМАУ БОЙЫНША ЖАЛПЫ ТӘСІЛДЕР</a:t>
            </a:r>
          </a:p>
          <a:p>
            <a:pPr marL="0" lvl="0" indent="0" algn="l">
              <a:lnSpc>
                <a:spcPts val="4200"/>
              </a:lnSpc>
              <a:spcBef>
                <a:spcPct val="0"/>
              </a:spcBef>
            </a:pPr>
            <a:endParaRPr lang="en-US" sz="3000" b="1">
              <a:solidFill>
                <a:srgbClr val="000000"/>
              </a:solidFill>
              <a:latin typeface="Roboto Bold"/>
              <a:ea typeface="Roboto Bold"/>
              <a:cs typeface="Roboto Bold"/>
              <a:sym typeface="Roboto Bold"/>
            </a:endParaRPr>
          </a:p>
        </p:txBody>
      </p:sp>
      <p:sp>
        <p:nvSpPr>
          <p:cNvPr id="4" name="TextBox 4"/>
          <p:cNvSpPr txBox="1"/>
          <p:nvPr/>
        </p:nvSpPr>
        <p:spPr>
          <a:xfrm>
            <a:off x="1245256" y="7859077"/>
            <a:ext cx="15753599" cy="2138680"/>
          </a:xfrm>
          <a:prstGeom prst="rect">
            <a:avLst/>
          </a:prstGeom>
        </p:spPr>
        <p:txBody>
          <a:bodyPr lIns="0" tIns="0" rIns="0" bIns="0" rtlCol="0" anchor="t">
            <a:spAutoFit/>
          </a:bodyPr>
          <a:lstStyle/>
          <a:p>
            <a:pPr marL="0" lvl="0" indent="0" algn="l">
              <a:lnSpc>
                <a:spcPts val="3394"/>
              </a:lnSpc>
              <a:spcBef>
                <a:spcPct val="0"/>
              </a:spcBef>
            </a:pPr>
            <a:r>
              <a:rPr lang="en-US" sz="2424">
                <a:solidFill>
                  <a:srgbClr val="000000"/>
                </a:solidFill>
                <a:latin typeface="Roboto"/>
                <a:ea typeface="Roboto"/>
                <a:cs typeface="Roboto"/>
                <a:sym typeface="Roboto"/>
              </a:rPr>
              <a:t> Сонымен, электрофильді орынбасу реакциялары қарапайым болып көрінгенімен, жанама процестерді ескермесек, қажетті өнім орнына қалдықтар, көп орынбасылған немесе қайта құрылған молекулалар түзіледі. Реакцияны тиімді және селективті жүргізу үшін шарттарды дәл бақылау және кей жағдайларда функционалдық топтарды қорғау қажет.</a:t>
            </a:r>
          </a:p>
          <a:p>
            <a:pPr marL="0" lvl="0" indent="0" algn="l">
              <a:lnSpc>
                <a:spcPts val="3394"/>
              </a:lnSpc>
              <a:spcBef>
                <a:spcPct val="0"/>
              </a:spcBef>
            </a:pPr>
            <a:endParaRPr lang="en-US" sz="2424">
              <a:solidFill>
                <a:srgbClr val="000000"/>
              </a:solidFill>
              <a:latin typeface="Roboto"/>
              <a:ea typeface="Roboto"/>
              <a:cs typeface="Roboto"/>
              <a:sym typeface="Roboto"/>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31220366"/>
              </p:ext>
            </p:extLst>
          </p:nvPr>
        </p:nvGraphicFramePr>
        <p:xfrm>
          <a:off x="1223485" y="2019300"/>
          <a:ext cx="8227192" cy="4525962"/>
        </p:xfrm>
        <a:graphic>
          <a:graphicData uri="http://schemas.openxmlformats.org/drawingml/2006/table">
            <a:tbl>
              <a:tblPr/>
              <a:tblGrid>
                <a:gridCol w="4113596"/>
                <a:gridCol w="4113596"/>
              </a:tblGrid>
              <a:tr h="754327">
                <a:tc>
                  <a:txBody>
                    <a:bodyPr/>
                    <a:lstStyle/>
                    <a:p>
                      <a:r>
                        <a:rPr lang="ru-RU" sz="1800">
                          <a:effectLst/>
                        </a:rPr>
                        <a:t>Мәселе түрі</a:t>
                      </a:r>
                    </a:p>
                  </a:txBody>
                  <a:tcPr marL="91413" marR="91413" marT="45707" marB="4570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800">
                          <a:effectLst/>
                        </a:rPr>
                        <a:t>Алдын алу әдісі</a:t>
                      </a:r>
                    </a:p>
                  </a:txBody>
                  <a:tcPr marL="91413" marR="91413" marT="45707" marB="4570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754327">
                <a:tc>
                  <a:txBody>
                    <a:bodyPr/>
                    <a:lstStyle/>
                    <a:p>
                      <a:r>
                        <a:rPr lang="ru-RU" sz="1800">
                          <a:effectLst/>
                        </a:rPr>
                        <a:t>Полисубституция</a:t>
                      </a:r>
                    </a:p>
                  </a:txBody>
                  <a:tcPr marL="91413" marR="91413" marT="45707" marB="4570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800">
                          <a:effectLst/>
                        </a:rPr>
                        <a:t>Мөлшер, температура, қорғау топтары</a:t>
                      </a:r>
                    </a:p>
                  </a:txBody>
                  <a:tcPr marL="91413" marR="91413" marT="45707" marB="4570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754327">
                <a:tc>
                  <a:txBody>
                    <a:bodyPr/>
                    <a:lstStyle/>
                    <a:p>
                      <a:r>
                        <a:rPr lang="ru-RU" sz="1800">
                          <a:effectLst/>
                        </a:rPr>
                        <a:t>Қайта құрылу</a:t>
                      </a:r>
                    </a:p>
                  </a:txBody>
                  <a:tcPr marL="91413" marR="91413" marT="45707" marB="4570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800">
                          <a:effectLst/>
                        </a:rPr>
                        <a:t>Ацилдеу, тұрақты электрофильдер</a:t>
                      </a:r>
                    </a:p>
                  </a:txBody>
                  <a:tcPr marL="91413" marR="91413" marT="45707" marB="4570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754327">
                <a:tc>
                  <a:txBody>
                    <a:bodyPr/>
                    <a:lstStyle/>
                    <a:p>
                      <a:r>
                        <a:rPr lang="ru-RU" sz="1800">
                          <a:effectLst/>
                        </a:rPr>
                        <a:t>Катализатор белсенділігі</a:t>
                      </a:r>
                    </a:p>
                  </a:txBody>
                  <a:tcPr marL="91413" marR="91413" marT="45707" marB="4570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800">
                          <a:effectLst/>
                        </a:rPr>
                        <a:t>Дозалау, қорғау топтарын қолдану</a:t>
                      </a:r>
                    </a:p>
                  </a:txBody>
                  <a:tcPr marL="91413" marR="91413" marT="45707" marB="4570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754327">
                <a:tc>
                  <a:txBody>
                    <a:bodyPr/>
                    <a:lstStyle/>
                    <a:p>
                      <a:r>
                        <a:rPr lang="ru-RU" sz="1800">
                          <a:effectLst/>
                        </a:rPr>
                        <a:t>Тотығу, гидролиз</a:t>
                      </a:r>
                    </a:p>
                  </a:txBody>
                  <a:tcPr marL="91413" marR="91413" marT="45707" marB="4570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800">
                          <a:effectLst/>
                        </a:rPr>
                        <a:t>Сусыз орта, инертті атмосфера</a:t>
                      </a:r>
                    </a:p>
                  </a:txBody>
                  <a:tcPr marL="91413" marR="91413" marT="45707" marB="4570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754327">
                <a:tc>
                  <a:txBody>
                    <a:bodyPr/>
                    <a:lstStyle/>
                    <a:p>
                      <a:r>
                        <a:rPr lang="ru-RU" sz="1800">
                          <a:effectLst/>
                        </a:rPr>
                        <a:t>Бүйір тізбек реакциясы</a:t>
                      </a:r>
                    </a:p>
                  </a:txBody>
                  <a:tcPr marL="91413" marR="91413" marT="45707" marB="4570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800" dirty="0">
                          <a:effectLst/>
                        </a:rPr>
                        <a:t>Реакция </a:t>
                      </a:r>
                      <a:r>
                        <a:rPr lang="ru-RU" sz="1800" dirty="0" err="1">
                          <a:effectLst/>
                        </a:rPr>
                        <a:t>бағытын</a:t>
                      </a:r>
                      <a:r>
                        <a:rPr lang="ru-RU" sz="1800" dirty="0">
                          <a:effectLst/>
                        </a:rPr>
                        <a:t> </a:t>
                      </a:r>
                      <a:r>
                        <a:rPr lang="ru-RU" sz="1800" dirty="0" err="1">
                          <a:effectLst/>
                        </a:rPr>
                        <a:t>бақылау</a:t>
                      </a:r>
                      <a:endParaRPr lang="ru-RU" sz="1800" dirty="0">
                        <a:effectLst/>
                      </a:endParaRPr>
                    </a:p>
                  </a:txBody>
                  <a:tcPr marL="91413" marR="91413" marT="45707" marB="45707"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ectangle 1"/>
          <p:cNvSpPr>
            <a:spLocks noChangeArrowheads="1"/>
          </p:cNvSpPr>
          <p:nvPr/>
        </p:nvSpPr>
        <p:spPr bwMode="auto">
          <a:xfrm>
            <a:off x="1223869" y="20193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C9C2"/>
        </a:solidFill>
        <a:effectLst/>
      </p:bgPr>
    </p:bg>
    <p:spTree>
      <p:nvGrpSpPr>
        <p:cNvPr id="1" name=""/>
        <p:cNvGrpSpPr/>
        <p:nvPr/>
      </p:nvGrpSpPr>
      <p:grpSpPr>
        <a:xfrm>
          <a:off x="0" y="0"/>
          <a:ext cx="0" cy="0"/>
          <a:chOff x="0" y="0"/>
          <a:chExt cx="0" cy="0"/>
        </a:xfrm>
      </p:grpSpPr>
      <p:sp>
        <p:nvSpPr>
          <p:cNvPr id="2" name="TextBox 2"/>
          <p:cNvSpPr txBox="1"/>
          <p:nvPr/>
        </p:nvSpPr>
        <p:spPr>
          <a:xfrm>
            <a:off x="1708980" y="-9525"/>
            <a:ext cx="16094838" cy="771525"/>
          </a:xfrm>
          <a:prstGeom prst="rect">
            <a:avLst/>
          </a:prstGeom>
        </p:spPr>
        <p:txBody>
          <a:bodyPr lIns="0" tIns="0" rIns="0" bIns="0" rtlCol="0" anchor="t">
            <a:spAutoFit/>
          </a:bodyPr>
          <a:lstStyle/>
          <a:p>
            <a:pPr marL="0" lvl="0" indent="0" algn="l">
              <a:lnSpc>
                <a:spcPts val="6000"/>
              </a:lnSpc>
            </a:pPr>
            <a:r>
              <a:rPr lang="en-US" sz="5000">
                <a:solidFill>
                  <a:srgbClr val="000000"/>
                </a:solidFill>
                <a:latin typeface="Open Sans"/>
                <a:ea typeface="Open Sans"/>
                <a:cs typeface="Open Sans"/>
                <a:sym typeface="Open Sans"/>
              </a:rPr>
              <a:t>Жаңа бағыттар мен инновациялық тәсілдер</a:t>
            </a:r>
          </a:p>
        </p:txBody>
      </p:sp>
      <p:sp>
        <p:nvSpPr>
          <p:cNvPr id="3" name="TextBox 3"/>
          <p:cNvSpPr txBox="1"/>
          <p:nvPr/>
        </p:nvSpPr>
        <p:spPr>
          <a:xfrm>
            <a:off x="0" y="380755"/>
            <a:ext cx="18288000" cy="10031521"/>
          </a:xfrm>
          <a:prstGeom prst="rect">
            <a:avLst/>
          </a:prstGeom>
        </p:spPr>
        <p:txBody>
          <a:bodyPr lIns="0" tIns="0" rIns="0" bIns="0" rtlCol="0" anchor="t">
            <a:spAutoFit/>
          </a:bodyPr>
          <a:lstStyle/>
          <a:p>
            <a:pPr algn="l">
              <a:lnSpc>
                <a:spcPts val="3761"/>
              </a:lnSpc>
            </a:pPr>
            <a:r>
              <a:rPr lang="en-US" sz="2687">
                <a:solidFill>
                  <a:srgbClr val="000000"/>
                </a:solidFill>
                <a:latin typeface="Roboto"/>
                <a:ea typeface="Roboto"/>
                <a:cs typeface="Roboto"/>
                <a:sym typeface="Roboto"/>
              </a:rPr>
              <a:t> </a:t>
            </a:r>
          </a:p>
          <a:p>
            <a:pPr algn="l">
              <a:lnSpc>
                <a:spcPts val="3761"/>
              </a:lnSpc>
            </a:pPr>
            <a:r>
              <a:rPr lang="en-US" sz="2687">
                <a:solidFill>
                  <a:srgbClr val="000000"/>
                </a:solidFill>
                <a:latin typeface="Roboto"/>
                <a:ea typeface="Roboto"/>
                <a:cs typeface="Roboto"/>
                <a:sym typeface="Roboto"/>
              </a:rPr>
              <a:t> 1. N-фторбензолсульфонимид (N‑fluorobenzenesulfonimide, NFSI) қолдану</a:t>
            </a:r>
          </a:p>
          <a:p>
            <a:pPr algn="l">
              <a:lnSpc>
                <a:spcPts val="3761"/>
              </a:lnSpc>
            </a:pPr>
            <a:r>
              <a:rPr lang="en-US" sz="2687">
                <a:solidFill>
                  <a:srgbClr val="000000"/>
                </a:solidFill>
                <a:latin typeface="Roboto"/>
                <a:ea typeface="Roboto"/>
                <a:cs typeface="Roboto"/>
                <a:sym typeface="Roboto"/>
              </a:rPr>
              <a:t> -2024 жылы RSC Advances журналында жарияланған зерттеуде электронға бай арендерге NFSI арқылы орынбасу реакциясы қарастырылды.</a:t>
            </a:r>
          </a:p>
          <a:p>
            <a:pPr algn="l">
              <a:lnSpc>
                <a:spcPts val="3761"/>
              </a:lnSpc>
            </a:pPr>
            <a:r>
              <a:rPr lang="en-US" sz="2687">
                <a:solidFill>
                  <a:srgbClr val="000000"/>
                </a:solidFill>
                <a:latin typeface="Roboto"/>
                <a:ea typeface="Roboto"/>
                <a:cs typeface="Roboto"/>
                <a:sym typeface="Roboto"/>
              </a:rPr>
              <a:t> -NFSI - стехиометриялық және селективті электрофиль, бұл полисубституция мен қайта құрылуды айтарлықтай төмендетеді (</a:t>
            </a:r>
            <a:r>
              <a:rPr lang="en-US" sz="2687" u="sng">
                <a:solidFill>
                  <a:srgbClr val="000000"/>
                </a:solidFill>
                <a:latin typeface="Roboto"/>
                <a:ea typeface="Roboto"/>
                <a:cs typeface="Roboto"/>
                <a:sym typeface="Roboto"/>
                <a:hlinkClick r:id="rId2" tooltip="https://pubs.acs.org/doi/abs/10.1021/acs.accounts.6b00120?utm_source=chatgpt.com"/>
              </a:rPr>
              <a:t>pubs.acs.org</a:t>
            </a:r>
            <a:r>
              <a:rPr lang="en-US" sz="2687">
                <a:solidFill>
                  <a:srgbClr val="000000"/>
                </a:solidFill>
                <a:latin typeface="Roboto"/>
                <a:ea typeface="Roboto"/>
                <a:cs typeface="Roboto"/>
                <a:sym typeface="Roboto"/>
              </a:rPr>
              <a:t>).</a:t>
            </a:r>
          </a:p>
          <a:p>
            <a:pPr algn="l">
              <a:lnSpc>
                <a:spcPts val="3761"/>
              </a:lnSpc>
            </a:pPr>
            <a:r>
              <a:rPr lang="en-US" sz="2687">
                <a:solidFill>
                  <a:srgbClr val="000000"/>
                </a:solidFill>
                <a:latin typeface="Roboto"/>
                <a:ea typeface="Roboto"/>
                <a:cs typeface="Roboto"/>
                <a:sym typeface="Roboto"/>
              </a:rPr>
              <a:t> 2. Гексафтороизопропанол (hexafluoroisopropanol, HFIP) ерітінділерін қолдану</a:t>
            </a:r>
          </a:p>
          <a:p>
            <a:pPr algn="l">
              <a:lnSpc>
                <a:spcPts val="3761"/>
              </a:lnSpc>
            </a:pPr>
            <a:r>
              <a:rPr lang="en-US" sz="2687">
                <a:solidFill>
                  <a:srgbClr val="000000"/>
                </a:solidFill>
                <a:latin typeface="Roboto"/>
                <a:ea typeface="Roboto"/>
                <a:cs typeface="Roboto"/>
                <a:sym typeface="Roboto"/>
              </a:rPr>
              <a:t> -HFIP қарсы әрекеттерде (мысалы, Фридель–Крафтс) стабилизатор және катализаторлық орта ретінде жасырын жұмыстан шығады.</a:t>
            </a:r>
          </a:p>
          <a:p>
            <a:pPr algn="l">
              <a:lnSpc>
                <a:spcPts val="3761"/>
              </a:lnSpc>
            </a:pPr>
            <a:r>
              <a:rPr lang="en-US" sz="2687">
                <a:solidFill>
                  <a:srgbClr val="000000"/>
                </a:solidFill>
                <a:latin typeface="Roboto"/>
                <a:ea typeface="Roboto"/>
                <a:cs typeface="Roboto"/>
                <a:sym typeface="Roboto"/>
              </a:rPr>
              <a:t> -HFIP катионды интермедиаттарды тұрақтандырады, нәтижесінде жанама реакциялар азаяды және өнімдер селективтілігі артады (</a:t>
            </a:r>
            <a:r>
              <a:rPr lang="en-US" sz="2687" u="sng">
                <a:solidFill>
                  <a:srgbClr val="000000"/>
                </a:solidFill>
                <a:latin typeface="Roboto"/>
                <a:ea typeface="Roboto"/>
                <a:cs typeface="Roboto"/>
                <a:sym typeface="Roboto"/>
                <a:hlinkClick r:id="rId3" tooltip="https://www.researchgate.net/publication/379027709_4b_Electrophilic_Aromatic_Substitution?utm_source=chatgpt.com"/>
              </a:rPr>
              <a:t>ResearchGate</a:t>
            </a:r>
            <a:r>
              <a:rPr lang="en-US" sz="2687">
                <a:solidFill>
                  <a:srgbClr val="000000"/>
                </a:solidFill>
                <a:latin typeface="Roboto"/>
                <a:ea typeface="Roboto"/>
                <a:cs typeface="Roboto"/>
                <a:sym typeface="Roboto"/>
              </a:rPr>
              <a:t>).</a:t>
            </a:r>
          </a:p>
          <a:p>
            <a:pPr algn="l">
              <a:lnSpc>
                <a:spcPts val="3761"/>
              </a:lnSpc>
            </a:pPr>
            <a:r>
              <a:rPr lang="en-US" sz="2687">
                <a:solidFill>
                  <a:srgbClr val="000000"/>
                </a:solidFill>
                <a:latin typeface="Roboto"/>
                <a:ea typeface="Roboto"/>
                <a:cs typeface="Roboto"/>
                <a:sym typeface="Roboto"/>
              </a:rPr>
              <a:t> 3. Катализатор дизайнында инновациялар</a:t>
            </a:r>
          </a:p>
          <a:p>
            <a:pPr algn="l">
              <a:lnSpc>
                <a:spcPts val="3761"/>
              </a:lnSpc>
            </a:pPr>
            <a:r>
              <a:rPr lang="en-US" sz="2687">
                <a:solidFill>
                  <a:srgbClr val="000000"/>
                </a:solidFill>
                <a:latin typeface="Roboto"/>
                <a:ea typeface="Roboto"/>
                <a:cs typeface="Roboto"/>
                <a:sym typeface="Roboto"/>
              </a:rPr>
              <a:t> -Зарядталған тиоурет катализаторлары (charged thiourea catalysts) — hydrogen-bond арқылы субстратты белсендіреді және LUMO деңгейін төмендетеді.</a:t>
            </a:r>
          </a:p>
          <a:p>
            <a:pPr algn="l">
              <a:lnSpc>
                <a:spcPts val="3761"/>
              </a:lnSpc>
            </a:pPr>
            <a:r>
              <a:rPr lang="en-US" sz="2687">
                <a:solidFill>
                  <a:srgbClr val="000000"/>
                </a:solidFill>
                <a:latin typeface="Roboto"/>
                <a:ea typeface="Roboto"/>
                <a:cs typeface="Roboto"/>
                <a:sym typeface="Roboto"/>
              </a:rPr>
              <a:t> -Осының арқасында Friedel–Crafts алкилдеуде жанама өнімдер аз, селективтілік жоғарылайды (</a:t>
            </a:r>
            <a:r>
              <a:rPr lang="en-US" sz="2687" u="sng">
                <a:solidFill>
                  <a:srgbClr val="000000"/>
                </a:solidFill>
                <a:latin typeface="Roboto"/>
                <a:ea typeface="Roboto"/>
                <a:cs typeface="Roboto"/>
                <a:sym typeface="Roboto"/>
                <a:hlinkClick r:id="rId4" tooltip="https://www.researchgate.net/publication/367300181_Electrophilic_Aromatic_Substitution?utm_source=chatgpt.com"/>
              </a:rPr>
              <a:t>ResearchGate</a:t>
            </a:r>
            <a:r>
              <a:rPr lang="en-US" sz="2687">
                <a:solidFill>
                  <a:srgbClr val="000000"/>
                </a:solidFill>
                <a:latin typeface="Roboto"/>
                <a:ea typeface="Roboto"/>
                <a:cs typeface="Roboto"/>
                <a:sym typeface="Roboto"/>
              </a:rPr>
              <a:t>).</a:t>
            </a:r>
          </a:p>
          <a:p>
            <a:pPr algn="l">
              <a:lnSpc>
                <a:spcPts val="3761"/>
              </a:lnSpc>
            </a:pPr>
            <a:r>
              <a:rPr lang="en-US" sz="2687">
                <a:solidFill>
                  <a:srgbClr val="000000"/>
                </a:solidFill>
                <a:latin typeface="Roboto"/>
                <a:ea typeface="Roboto"/>
                <a:cs typeface="Roboto"/>
                <a:sym typeface="Roboto"/>
              </a:rPr>
              <a:t> 4. Электростатикалық және сыртқы электр өрісі арқылы басқару</a:t>
            </a:r>
          </a:p>
          <a:p>
            <a:pPr algn="l">
              <a:lnSpc>
                <a:spcPts val="3761"/>
              </a:lnSpc>
            </a:pPr>
            <a:r>
              <a:rPr lang="en-US" sz="2687">
                <a:solidFill>
                  <a:srgbClr val="000000"/>
                </a:solidFill>
                <a:latin typeface="Roboto"/>
                <a:ea typeface="Roboto"/>
                <a:cs typeface="Roboto"/>
                <a:sym typeface="Roboto"/>
              </a:rPr>
              <a:t> -2019 жылдан бері ары қарай зерттеліп келе жатқан бағыт: сыртқы электр өрісі арқылы реакция жылдамдығы мен селективтілігін реттеу.</a:t>
            </a:r>
          </a:p>
          <a:p>
            <a:pPr algn="l">
              <a:lnSpc>
                <a:spcPts val="3761"/>
              </a:lnSpc>
            </a:pPr>
            <a:r>
              <a:rPr lang="en-US" sz="2687">
                <a:solidFill>
                  <a:srgbClr val="000000"/>
                </a:solidFill>
                <a:latin typeface="Roboto"/>
                <a:ea typeface="Roboto"/>
                <a:cs typeface="Roboto"/>
                <a:sym typeface="Roboto"/>
              </a:rPr>
              <a:t> -Осындай әдістер полисубституция мен орынбасу бағытталуын тиімді басқаруға мүмкіндік береді (</a:t>
            </a:r>
            <a:r>
              <a:rPr lang="en-US" sz="2687" u="sng">
                <a:solidFill>
                  <a:srgbClr val="000000"/>
                </a:solidFill>
                <a:latin typeface="Roboto"/>
                <a:ea typeface="Roboto"/>
                <a:cs typeface="Roboto"/>
                <a:sym typeface="Roboto"/>
                <a:hlinkClick r:id="rId5" tooltip="https://www.researchgate.net/publication/379029186_4a_Nucleophilic_Aromatic_Substitution?utm_source=chatgpt.com"/>
              </a:rPr>
              <a:t>ResearchGate</a:t>
            </a:r>
            <a:r>
              <a:rPr lang="en-US" sz="2687">
                <a:solidFill>
                  <a:srgbClr val="000000"/>
                </a:solidFill>
                <a:latin typeface="Roboto"/>
                <a:ea typeface="Roboto"/>
                <a:cs typeface="Roboto"/>
                <a:sym typeface="Roboto"/>
              </a:rPr>
              <a:t>).</a:t>
            </a:r>
          </a:p>
          <a:p>
            <a:pPr algn="l">
              <a:lnSpc>
                <a:spcPts val="3761"/>
              </a:lnSpc>
            </a:pPr>
            <a:endParaRPr lang="en-US" sz="2687">
              <a:solidFill>
                <a:srgbClr val="000000"/>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04174" y="262580"/>
            <a:ext cx="16679653" cy="3028950"/>
          </a:xfrm>
          <a:prstGeom prst="rect">
            <a:avLst/>
          </a:prstGeom>
        </p:spPr>
        <p:txBody>
          <a:bodyPr lIns="0" tIns="0" rIns="0" bIns="0" rtlCol="0" anchor="t">
            <a:spAutoFit/>
          </a:bodyPr>
          <a:lstStyle/>
          <a:p>
            <a:pPr marL="0" lvl="0" indent="0" algn="ctr">
              <a:lnSpc>
                <a:spcPts val="8009"/>
              </a:lnSpc>
            </a:pPr>
            <a:r>
              <a:rPr lang="en-US" sz="6675">
                <a:solidFill>
                  <a:srgbClr val="000000"/>
                </a:solidFill>
                <a:latin typeface="Open Sans"/>
                <a:ea typeface="Open Sans"/>
                <a:cs typeface="Open Sans"/>
                <a:sym typeface="Open Sans"/>
              </a:rPr>
              <a:t> Жанама реакцияларды азайтуға нақты стратегиялар</a:t>
            </a:r>
          </a:p>
          <a:p>
            <a:pPr marL="0" lvl="0" indent="0" algn="ctr">
              <a:lnSpc>
                <a:spcPts val="8009"/>
              </a:lnSpc>
            </a:pPr>
            <a:endParaRPr lang="en-US" sz="6675">
              <a:solidFill>
                <a:srgbClr val="000000"/>
              </a:solidFill>
              <a:latin typeface="Open Sans"/>
              <a:ea typeface="Open Sans"/>
              <a:cs typeface="Open Sans"/>
              <a:sym typeface="Open Sans"/>
            </a:endParaRPr>
          </a:p>
        </p:txBody>
      </p:sp>
      <p:sp>
        <p:nvSpPr>
          <p:cNvPr id="4" name="TextBox 4"/>
          <p:cNvSpPr txBox="1"/>
          <p:nvPr/>
        </p:nvSpPr>
        <p:spPr>
          <a:xfrm>
            <a:off x="306027" y="7658100"/>
            <a:ext cx="17675945" cy="2773045"/>
          </a:xfrm>
          <a:prstGeom prst="rect">
            <a:avLst/>
          </a:prstGeom>
        </p:spPr>
        <p:txBody>
          <a:bodyPr lIns="0" tIns="0" rIns="0" bIns="0" rtlCol="0" anchor="t">
            <a:spAutoFit/>
          </a:bodyPr>
          <a:lstStyle/>
          <a:p>
            <a:pPr algn="l">
              <a:lnSpc>
                <a:spcPts val="3220"/>
              </a:lnSpc>
            </a:pPr>
            <a:r>
              <a:rPr lang="en-US" sz="2300" dirty="0" err="1">
                <a:solidFill>
                  <a:srgbClr val="000000"/>
                </a:solidFill>
                <a:latin typeface="Roboto"/>
                <a:ea typeface="Roboto"/>
                <a:cs typeface="Roboto"/>
                <a:sym typeface="Roboto"/>
              </a:rPr>
              <a:t>Сонымен</a:t>
            </a:r>
            <a:r>
              <a:rPr lang="en-US" sz="2300" dirty="0">
                <a:solidFill>
                  <a:srgbClr val="000000"/>
                </a:solidFill>
                <a:latin typeface="Roboto"/>
                <a:ea typeface="Roboto"/>
                <a:cs typeface="Roboto"/>
                <a:sym typeface="Roboto"/>
              </a:rPr>
              <a:t>, </a:t>
            </a:r>
          </a:p>
          <a:p>
            <a:pPr algn="l">
              <a:lnSpc>
                <a:spcPts val="3220"/>
              </a:lnSpc>
            </a:pPr>
            <a:r>
              <a:rPr lang="en-US" sz="2300" dirty="0">
                <a:solidFill>
                  <a:srgbClr val="000000"/>
                </a:solidFill>
                <a:latin typeface="Roboto"/>
                <a:ea typeface="Roboto"/>
                <a:cs typeface="Roboto"/>
                <a:sym typeface="Roboto"/>
              </a:rPr>
              <a:t> -NFSI - </a:t>
            </a:r>
            <a:r>
              <a:rPr lang="en-US" sz="2300" dirty="0" err="1">
                <a:solidFill>
                  <a:srgbClr val="000000"/>
                </a:solidFill>
                <a:latin typeface="Roboto"/>
                <a:ea typeface="Roboto"/>
                <a:cs typeface="Roboto"/>
                <a:sym typeface="Roboto"/>
              </a:rPr>
              <a:t>селективті</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артық</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орынбасуды</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төмендететін</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жаңа</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электрофиль</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ретінде</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тиімді</a:t>
            </a:r>
            <a:r>
              <a:rPr lang="en-US" sz="2300" dirty="0">
                <a:solidFill>
                  <a:srgbClr val="000000"/>
                </a:solidFill>
                <a:latin typeface="Roboto"/>
                <a:ea typeface="Roboto"/>
                <a:cs typeface="Roboto"/>
                <a:sym typeface="Roboto"/>
              </a:rPr>
              <a:t>.</a:t>
            </a:r>
          </a:p>
          <a:p>
            <a:pPr algn="l">
              <a:lnSpc>
                <a:spcPts val="3220"/>
              </a:lnSpc>
            </a:pPr>
            <a:r>
              <a:rPr lang="en-US" sz="2300" dirty="0">
                <a:solidFill>
                  <a:srgbClr val="000000"/>
                </a:solidFill>
                <a:latin typeface="Roboto"/>
                <a:ea typeface="Roboto"/>
                <a:cs typeface="Roboto"/>
                <a:sym typeface="Roboto"/>
              </a:rPr>
              <a:t> -HFIP </a:t>
            </a:r>
            <a:r>
              <a:rPr lang="en-US" sz="2300" dirty="0" err="1">
                <a:solidFill>
                  <a:srgbClr val="000000"/>
                </a:solidFill>
                <a:latin typeface="Roboto"/>
                <a:ea typeface="Roboto"/>
                <a:cs typeface="Roboto"/>
                <a:sym typeface="Roboto"/>
              </a:rPr>
              <a:t>ерітінділері</a:t>
            </a:r>
            <a:r>
              <a:rPr lang="en-US" sz="2300" dirty="0">
                <a:solidFill>
                  <a:srgbClr val="000000"/>
                </a:solidFill>
                <a:latin typeface="Roboto"/>
                <a:ea typeface="Roboto"/>
                <a:cs typeface="Roboto"/>
                <a:sym typeface="Roboto"/>
              </a:rPr>
              <a:t> - </a:t>
            </a:r>
            <a:r>
              <a:rPr lang="en-US" sz="2300" dirty="0" err="1">
                <a:solidFill>
                  <a:srgbClr val="000000"/>
                </a:solidFill>
                <a:latin typeface="Roboto"/>
                <a:ea typeface="Roboto"/>
                <a:cs typeface="Roboto"/>
                <a:sym typeface="Roboto"/>
              </a:rPr>
              <a:t>стабилизация</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және</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реакцияны</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бақылау</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үшін</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пайдалы</a:t>
            </a:r>
            <a:r>
              <a:rPr lang="en-US" sz="2300" dirty="0">
                <a:solidFill>
                  <a:srgbClr val="000000"/>
                </a:solidFill>
                <a:latin typeface="Roboto"/>
                <a:ea typeface="Roboto"/>
                <a:cs typeface="Roboto"/>
                <a:sym typeface="Roboto"/>
              </a:rPr>
              <a:t>.</a:t>
            </a:r>
          </a:p>
          <a:p>
            <a:pPr algn="l">
              <a:lnSpc>
                <a:spcPts val="3220"/>
              </a:lnSpc>
            </a:pP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Инновациялық</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катализаторлар</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зарядталған</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тиоуреалар</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жаңа</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селективтілік</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пен</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жанама</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өнімдерді</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азайтуға</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бағытталған</a:t>
            </a:r>
            <a:r>
              <a:rPr lang="en-US" sz="2300" dirty="0">
                <a:solidFill>
                  <a:srgbClr val="000000"/>
                </a:solidFill>
                <a:latin typeface="Roboto"/>
                <a:ea typeface="Roboto"/>
                <a:cs typeface="Roboto"/>
                <a:sym typeface="Roboto"/>
              </a:rPr>
              <a:t>.</a:t>
            </a:r>
          </a:p>
          <a:p>
            <a:pPr algn="l">
              <a:lnSpc>
                <a:spcPts val="3220"/>
              </a:lnSpc>
            </a:pP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Электр</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өрісі</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арқылы</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реакцияларды</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басқару</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теориялық</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және</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тәжірибелік</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тұрғыда</a:t>
            </a:r>
            <a:r>
              <a:rPr lang="en-US" sz="2300" dirty="0">
                <a:solidFill>
                  <a:srgbClr val="000000"/>
                </a:solidFill>
                <a:latin typeface="Roboto"/>
                <a:ea typeface="Roboto"/>
                <a:cs typeface="Roboto"/>
                <a:sym typeface="Roboto"/>
              </a:rPr>
              <a:t> </a:t>
            </a:r>
            <a:r>
              <a:rPr lang="en-US" sz="2300" dirty="0" err="1">
                <a:solidFill>
                  <a:srgbClr val="000000"/>
                </a:solidFill>
                <a:latin typeface="Roboto"/>
                <a:ea typeface="Roboto"/>
                <a:cs typeface="Roboto"/>
                <a:sym typeface="Roboto"/>
              </a:rPr>
              <a:t>перспективті</a:t>
            </a:r>
            <a:r>
              <a:rPr lang="en-US" sz="2300" dirty="0">
                <a:solidFill>
                  <a:srgbClr val="000000"/>
                </a:solidFill>
                <a:latin typeface="Roboto"/>
                <a:ea typeface="Roboto"/>
                <a:cs typeface="Roboto"/>
                <a:sym typeface="Roboto"/>
              </a:rPr>
              <a:t>.</a:t>
            </a:r>
          </a:p>
          <a:p>
            <a:pPr algn="l">
              <a:lnSpc>
                <a:spcPts val="3220"/>
              </a:lnSpc>
            </a:pPr>
            <a:r>
              <a:rPr lang="en-US" sz="2300" dirty="0">
                <a:solidFill>
                  <a:srgbClr val="000000"/>
                </a:solidFill>
                <a:latin typeface="Roboto"/>
                <a:ea typeface="Roboto"/>
                <a:cs typeface="Roboto"/>
                <a:sym typeface="Roboto"/>
              </a:rPr>
              <a:t> </a:t>
            </a:r>
          </a:p>
          <a:p>
            <a:pPr algn="l">
              <a:lnSpc>
                <a:spcPts val="2940"/>
              </a:lnSpc>
            </a:pPr>
            <a:endParaRPr lang="en-US" sz="2300" dirty="0">
              <a:solidFill>
                <a:srgbClr val="000000"/>
              </a:solidFill>
              <a:latin typeface="Roboto"/>
              <a:ea typeface="Roboto"/>
              <a:cs typeface="Roboto"/>
              <a:sym typeface="Roboto"/>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26373685"/>
              </p:ext>
            </p:extLst>
          </p:nvPr>
        </p:nvGraphicFramePr>
        <p:xfrm>
          <a:off x="804174" y="2781300"/>
          <a:ext cx="7706487" cy="4534752"/>
        </p:xfrm>
        <a:graphic>
          <a:graphicData uri="http://schemas.openxmlformats.org/drawingml/2006/table">
            <a:tbl>
              <a:tblPr/>
              <a:tblGrid>
                <a:gridCol w="2568829"/>
                <a:gridCol w="2568829"/>
                <a:gridCol w="2568829"/>
              </a:tblGrid>
              <a:tr h="853201">
                <a:tc>
                  <a:txBody>
                    <a:bodyPr/>
                    <a:lstStyle/>
                    <a:p>
                      <a:r>
                        <a:rPr lang="ru-RU" sz="1700">
                          <a:effectLst/>
                        </a:rPr>
                        <a:t>Жанама реакция түрі</a:t>
                      </a:r>
                    </a:p>
                  </a:txBody>
                  <a:tcPr marL="85628" marR="85628" marT="42814" marB="42814"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700">
                          <a:effectLst/>
                        </a:rPr>
                        <a:t>Жаңа әдіс / шешім</a:t>
                      </a:r>
                    </a:p>
                  </a:txBody>
                  <a:tcPr marL="85628" marR="85628" marT="42814" marB="42814"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700">
                          <a:effectLst/>
                        </a:rPr>
                        <a:t>Артықшылықтары</a:t>
                      </a:r>
                    </a:p>
                  </a:txBody>
                  <a:tcPr marL="85628" marR="85628" marT="42814" marB="42814"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853201">
                <a:tc>
                  <a:txBody>
                    <a:bodyPr/>
                    <a:lstStyle/>
                    <a:p>
                      <a:r>
                        <a:rPr lang="ru-RU" sz="1700">
                          <a:effectLst/>
                        </a:rPr>
                        <a:t>Полисубституция</a:t>
                      </a:r>
                    </a:p>
                  </a:txBody>
                  <a:tcPr marL="85628" marR="85628" marT="42814" marB="42814"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en-US" sz="1700">
                          <a:effectLst/>
                        </a:rPr>
                        <a:t>NFSI - </a:t>
                      </a:r>
                      <a:r>
                        <a:rPr lang="ru-RU" sz="1700">
                          <a:effectLst/>
                        </a:rPr>
                        <a:t>селективті электрофиль</a:t>
                      </a:r>
                    </a:p>
                  </a:txBody>
                  <a:tcPr marL="85628" marR="85628" marT="42814" marB="42814"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700">
                          <a:effectLst/>
                        </a:rPr>
                        <a:t>Артық орынбасу азаяды, бір орынбасу ғана</a:t>
                      </a:r>
                    </a:p>
                  </a:txBody>
                  <a:tcPr marL="85628" marR="85628" marT="42814" marB="42814"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853201">
                <a:tc>
                  <a:txBody>
                    <a:bodyPr/>
                    <a:lstStyle/>
                    <a:p>
                      <a:r>
                        <a:rPr lang="ru-RU" sz="1700">
                          <a:effectLst/>
                        </a:rPr>
                        <a:t>Қайта құрылу </a:t>
                      </a:r>
                    </a:p>
                  </a:txBody>
                  <a:tcPr marL="85628" marR="85628" marT="42814" marB="42814"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700">
                          <a:effectLst/>
                        </a:rPr>
                        <a:t>HFIP орта мен сәйкес катализатор құрылымы</a:t>
                      </a:r>
                    </a:p>
                  </a:txBody>
                  <a:tcPr marL="85628" marR="85628" marT="42814" marB="42814"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700">
                          <a:effectLst/>
                        </a:rPr>
                        <a:t>Құрылым тұрақты</a:t>
                      </a:r>
                    </a:p>
                  </a:txBody>
                  <a:tcPr marL="85628" marR="85628" marT="42814" marB="42814"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853201">
                <a:tc>
                  <a:txBody>
                    <a:bodyPr/>
                    <a:lstStyle/>
                    <a:p>
                      <a:r>
                        <a:rPr lang="ru-RU" sz="1700">
                          <a:effectLst/>
                        </a:rPr>
                        <a:t>Катализатор артық реактивтілігі</a:t>
                      </a:r>
                    </a:p>
                  </a:txBody>
                  <a:tcPr marL="85628" marR="85628" marT="42814" marB="42814"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700">
                          <a:effectLst/>
                        </a:rPr>
                        <a:t>Тиоуреа негізіндегі және арнайы катализаторлар</a:t>
                      </a:r>
                    </a:p>
                  </a:txBody>
                  <a:tcPr marL="85628" marR="85628" marT="42814" marB="42814"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700">
                          <a:effectLst/>
                        </a:rPr>
                        <a:t>Энергияны төмендетіп, реакцияны бақылайды</a:t>
                      </a:r>
                    </a:p>
                  </a:txBody>
                  <a:tcPr marL="85628" marR="85628" marT="42814" marB="42814"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1113159">
                <a:tc>
                  <a:txBody>
                    <a:bodyPr/>
                    <a:lstStyle/>
                    <a:p>
                      <a:r>
                        <a:rPr lang="ru-RU" sz="1700">
                          <a:effectLst/>
                        </a:rPr>
                        <a:t>Реакция жылдамдығын басқару</a:t>
                      </a:r>
                    </a:p>
                  </a:txBody>
                  <a:tcPr marL="85628" marR="85628" marT="42814" marB="42814"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700">
                          <a:effectLst/>
                        </a:rPr>
                        <a:t>Электр өрісін қолдану</a:t>
                      </a:r>
                    </a:p>
                  </a:txBody>
                  <a:tcPr marL="85628" marR="85628" marT="42814" marB="42814"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700" dirty="0" err="1">
                          <a:effectLst/>
                        </a:rPr>
                        <a:t>Ориентациялық</a:t>
                      </a:r>
                      <a:r>
                        <a:rPr lang="ru-RU" sz="1700" dirty="0">
                          <a:effectLst/>
                        </a:rPr>
                        <a:t> </a:t>
                      </a:r>
                      <a:r>
                        <a:rPr lang="ru-RU" sz="1700" dirty="0" err="1">
                          <a:effectLst/>
                        </a:rPr>
                        <a:t>селективтілік</a:t>
                      </a:r>
                      <a:r>
                        <a:rPr lang="ru-RU" sz="1700" dirty="0">
                          <a:effectLst/>
                        </a:rPr>
                        <a:t> </a:t>
                      </a:r>
                      <a:r>
                        <a:rPr lang="ru-RU" sz="1700" dirty="0" err="1">
                          <a:effectLst/>
                        </a:rPr>
                        <a:t>және</a:t>
                      </a:r>
                      <a:r>
                        <a:rPr lang="ru-RU" sz="1700" dirty="0">
                          <a:effectLst/>
                        </a:rPr>
                        <a:t> </a:t>
                      </a:r>
                      <a:r>
                        <a:rPr lang="ru-RU" sz="1700" dirty="0" err="1">
                          <a:effectLst/>
                        </a:rPr>
                        <a:t>жанама</a:t>
                      </a:r>
                      <a:r>
                        <a:rPr lang="ru-RU" sz="1700" dirty="0">
                          <a:effectLst/>
                        </a:rPr>
                        <a:t> </a:t>
                      </a:r>
                      <a:r>
                        <a:rPr lang="ru-RU" sz="1700" dirty="0" err="1">
                          <a:effectLst/>
                        </a:rPr>
                        <a:t>өнімділікті</a:t>
                      </a:r>
                      <a:r>
                        <a:rPr lang="ru-RU" sz="1700" dirty="0">
                          <a:effectLst/>
                        </a:rPr>
                        <a:t> </a:t>
                      </a:r>
                      <a:r>
                        <a:rPr lang="ru-RU" sz="1700" dirty="0" err="1">
                          <a:effectLst/>
                        </a:rPr>
                        <a:t>төмендету</a:t>
                      </a:r>
                      <a:endParaRPr lang="ru-RU" sz="1700" dirty="0">
                        <a:effectLst/>
                      </a:endParaRPr>
                    </a:p>
                  </a:txBody>
                  <a:tcPr marL="85628" marR="85628" marT="42814" marB="42814"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ectangle 1"/>
          <p:cNvSpPr>
            <a:spLocks noChangeArrowheads="1"/>
          </p:cNvSpPr>
          <p:nvPr/>
        </p:nvSpPr>
        <p:spPr bwMode="auto">
          <a:xfrm>
            <a:off x="804556" y="2780932"/>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D1C9C2"/>
          </a:solidFill>
        </p:spPr>
      </p:sp>
      <p:sp>
        <p:nvSpPr>
          <p:cNvPr id="3" name="TextBox 3"/>
          <p:cNvSpPr txBox="1"/>
          <p:nvPr/>
        </p:nvSpPr>
        <p:spPr>
          <a:xfrm>
            <a:off x="2762316" y="230996"/>
            <a:ext cx="12489382" cy="10056004"/>
          </a:xfrm>
          <a:prstGeom prst="rect">
            <a:avLst/>
          </a:prstGeom>
        </p:spPr>
        <p:txBody>
          <a:bodyPr lIns="0" tIns="0" rIns="0" bIns="0" rtlCol="0" anchor="t">
            <a:spAutoFit/>
          </a:bodyPr>
          <a:lstStyle/>
          <a:p>
            <a:pPr algn="ctr">
              <a:lnSpc>
                <a:spcPts val="5678"/>
              </a:lnSpc>
              <a:spcBef>
                <a:spcPct val="0"/>
              </a:spcBef>
            </a:pPr>
            <a:r>
              <a:rPr lang="en-US" sz="4732">
                <a:solidFill>
                  <a:srgbClr val="000000"/>
                </a:solidFill>
                <a:latin typeface="Open Sans"/>
                <a:ea typeface="Open Sans"/>
                <a:cs typeface="Open Sans"/>
                <a:sym typeface="Open Sans"/>
              </a:rPr>
              <a:t>Бақылау сұрақтары:</a:t>
            </a:r>
          </a:p>
          <a:p>
            <a:pPr algn="ctr">
              <a:lnSpc>
                <a:spcPts val="5678"/>
              </a:lnSpc>
              <a:spcBef>
                <a:spcPct val="0"/>
              </a:spcBef>
            </a:pPr>
            <a:r>
              <a:rPr lang="en-US" sz="4732">
                <a:solidFill>
                  <a:srgbClr val="000000"/>
                </a:solidFill>
                <a:latin typeface="Open Sans"/>
                <a:ea typeface="Open Sans"/>
                <a:cs typeface="Open Sans"/>
                <a:sym typeface="Open Sans"/>
              </a:rPr>
              <a:t>1. Неліктен амин тобы орто/пара-басқарушы болып табылады?</a:t>
            </a:r>
          </a:p>
          <a:p>
            <a:pPr algn="ctr">
              <a:lnSpc>
                <a:spcPts val="5678"/>
              </a:lnSpc>
              <a:spcBef>
                <a:spcPct val="0"/>
              </a:spcBef>
            </a:pPr>
            <a:r>
              <a:rPr lang="en-US" sz="4732">
                <a:solidFill>
                  <a:srgbClr val="000000"/>
                </a:solidFill>
                <a:latin typeface="Open Sans"/>
                <a:ea typeface="Open Sans"/>
                <a:cs typeface="Open Sans"/>
                <a:sym typeface="Open Sans"/>
              </a:rPr>
              <a:t>2. Фридель-Крафтс ацилдеу мен алкилдеу реакцияларының негізгі айырмашылықтары қандай?</a:t>
            </a:r>
          </a:p>
          <a:p>
            <a:pPr algn="ctr">
              <a:lnSpc>
                <a:spcPts val="5678"/>
              </a:lnSpc>
              <a:spcBef>
                <a:spcPct val="0"/>
              </a:spcBef>
            </a:pPr>
            <a:r>
              <a:rPr lang="en-US" sz="4732">
                <a:solidFill>
                  <a:srgbClr val="000000"/>
                </a:solidFill>
                <a:latin typeface="Open Sans"/>
                <a:ea typeface="Open Sans"/>
                <a:cs typeface="Open Sans"/>
                <a:sym typeface="Open Sans"/>
              </a:rPr>
              <a:t>3. Молекуланың компланарлығы реакция жылдамдығына қалай әсер етеді?</a:t>
            </a:r>
          </a:p>
          <a:p>
            <a:pPr algn="ctr">
              <a:lnSpc>
                <a:spcPts val="5678"/>
              </a:lnSpc>
              <a:spcBef>
                <a:spcPct val="0"/>
              </a:spcBef>
            </a:pPr>
            <a:r>
              <a:rPr lang="en-US" sz="4732">
                <a:solidFill>
                  <a:srgbClr val="000000"/>
                </a:solidFill>
                <a:latin typeface="Open Sans"/>
                <a:ea typeface="Open Sans"/>
                <a:cs typeface="Open Sans"/>
                <a:sym typeface="Open Sans"/>
              </a:rPr>
              <a:t>4. Электрофильді орынбасу реакцияларында қандай жанама процестер кездеседі?</a:t>
            </a:r>
          </a:p>
          <a:p>
            <a:pPr algn="ctr">
              <a:lnSpc>
                <a:spcPts val="5678"/>
              </a:lnSpc>
              <a:spcBef>
                <a:spcPct val="0"/>
              </a:spcBef>
            </a:pPr>
            <a:r>
              <a:rPr lang="en-US" sz="4732">
                <a:solidFill>
                  <a:srgbClr val="000000"/>
                </a:solidFill>
                <a:latin typeface="Open Sans"/>
                <a:ea typeface="Open Sans"/>
                <a:cs typeface="Open Sans"/>
                <a:sym typeface="Open Sans"/>
              </a:rPr>
              <a:t>5. Электронды тартушы топтар ароматты сақинада орынбасу бағытын қалай өзгертеді?</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4214387" cy="7995593"/>
          </a:xfrm>
          <a:custGeom>
            <a:avLst/>
            <a:gdLst/>
            <a:ahLst/>
            <a:cxnLst/>
            <a:rect l="l" t="t" r="r" b="b"/>
            <a:pathLst>
              <a:path w="14214387" h="7995593">
                <a:moveTo>
                  <a:pt x="0" y="0"/>
                </a:moveTo>
                <a:lnTo>
                  <a:pt x="14214387" y="0"/>
                </a:lnTo>
                <a:lnTo>
                  <a:pt x="14214387" y="7995593"/>
                </a:lnTo>
                <a:lnTo>
                  <a:pt x="0" y="7995593"/>
                </a:lnTo>
                <a:lnTo>
                  <a:pt x="0" y="0"/>
                </a:lnTo>
                <a:close/>
              </a:path>
            </a:pathLst>
          </a:custGeom>
          <a:blipFill>
            <a:blip r:embed="rId2"/>
            <a:stretch>
              <a:fillRect/>
            </a:stretch>
          </a:blipFill>
        </p:spPr>
      </p:sp>
      <p:sp>
        <p:nvSpPr>
          <p:cNvPr id="3" name="TextBox 3"/>
          <p:cNvSpPr txBox="1"/>
          <p:nvPr/>
        </p:nvSpPr>
        <p:spPr>
          <a:xfrm>
            <a:off x="303778" y="7995593"/>
            <a:ext cx="9165224" cy="1981200"/>
          </a:xfrm>
          <a:prstGeom prst="rect">
            <a:avLst/>
          </a:prstGeom>
        </p:spPr>
        <p:txBody>
          <a:bodyPr lIns="0" tIns="0" rIns="0" bIns="0" rtlCol="0" anchor="t">
            <a:spAutoFit/>
          </a:bodyPr>
          <a:lstStyle/>
          <a:p>
            <a:pPr marL="0" lvl="0" indent="0" algn="l">
              <a:lnSpc>
                <a:spcPts val="7800"/>
              </a:lnSpc>
              <a:spcBef>
                <a:spcPct val="0"/>
              </a:spcBef>
            </a:pPr>
            <a:r>
              <a:rPr lang="en-US" sz="6500">
                <a:solidFill>
                  <a:srgbClr val="000000"/>
                </a:solidFill>
                <a:latin typeface="Open Sans"/>
                <a:ea typeface="Open Sans"/>
                <a:cs typeface="Open Sans"/>
                <a:sym typeface="Open Sans"/>
              </a:rPr>
              <a:t>НАЗАРЛАРЫҢЫЗҒА РАХМЕТ!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590" t="-30886" r="-4241" b="-11136"/>
            </a:stretch>
          </a:blipFill>
        </p:spPr>
      </p:sp>
      <p:sp>
        <p:nvSpPr>
          <p:cNvPr id="3" name="TextBox 3"/>
          <p:cNvSpPr txBox="1"/>
          <p:nvPr/>
        </p:nvSpPr>
        <p:spPr>
          <a:xfrm>
            <a:off x="9306235" y="2234269"/>
            <a:ext cx="7643241" cy="6354298"/>
          </a:xfrm>
          <a:prstGeom prst="rect">
            <a:avLst/>
          </a:prstGeom>
        </p:spPr>
        <p:txBody>
          <a:bodyPr lIns="0" tIns="0" rIns="0" bIns="0" rtlCol="0" anchor="t">
            <a:spAutoFit/>
          </a:bodyPr>
          <a:lstStyle/>
          <a:p>
            <a:pPr marL="0" lvl="0" indent="0" algn="ctr">
              <a:lnSpc>
                <a:spcPts val="4175"/>
              </a:lnSpc>
              <a:spcBef>
                <a:spcPct val="0"/>
              </a:spcBef>
            </a:pPr>
            <a:r>
              <a:rPr lang="en-US" sz="3479">
                <a:solidFill>
                  <a:srgbClr val="000000"/>
                </a:solidFill>
                <a:latin typeface="Open Sans"/>
                <a:ea typeface="Open Sans"/>
                <a:cs typeface="Open Sans"/>
                <a:sym typeface="Open Sans"/>
              </a:rPr>
              <a:t> </a:t>
            </a:r>
            <a:r>
              <a:rPr lang="en-US" sz="3479" b="1" u="none">
                <a:solidFill>
                  <a:srgbClr val="000000"/>
                </a:solidFill>
                <a:latin typeface="Open Sans Bold"/>
                <a:ea typeface="Open Sans Bold"/>
                <a:cs typeface="Open Sans Bold"/>
                <a:sym typeface="Open Sans Bold"/>
              </a:rPr>
              <a:t>ДӘРІС ЖОСПАРЫ:</a:t>
            </a:r>
          </a:p>
          <a:p>
            <a:pPr marL="0" lvl="0" indent="0" algn="ctr">
              <a:lnSpc>
                <a:spcPts val="4175"/>
              </a:lnSpc>
              <a:spcBef>
                <a:spcPct val="0"/>
              </a:spcBef>
            </a:pPr>
            <a:r>
              <a:rPr lang="en-US" sz="3479" u="none">
                <a:solidFill>
                  <a:srgbClr val="000000"/>
                </a:solidFill>
                <a:latin typeface="Open Sans"/>
                <a:ea typeface="Open Sans"/>
                <a:cs typeface="Open Sans"/>
                <a:sym typeface="Open Sans"/>
              </a:rPr>
              <a:t> 1.Ориентация ережелері мен орнын басатын топтардың әсері.</a:t>
            </a:r>
          </a:p>
          <a:p>
            <a:pPr marL="0" lvl="0" indent="0" algn="ctr">
              <a:lnSpc>
                <a:spcPts val="4175"/>
              </a:lnSpc>
              <a:spcBef>
                <a:spcPct val="0"/>
              </a:spcBef>
            </a:pPr>
            <a:r>
              <a:rPr lang="en-US" sz="3479" u="none">
                <a:solidFill>
                  <a:srgbClr val="000000"/>
                </a:solidFill>
                <a:latin typeface="Open Sans"/>
                <a:ea typeface="Open Sans"/>
                <a:cs typeface="Open Sans"/>
                <a:sym typeface="Open Sans"/>
              </a:rPr>
              <a:t> 2.Молекуланың компланарлығы.</a:t>
            </a:r>
          </a:p>
          <a:p>
            <a:pPr marL="0" lvl="0" indent="0" algn="ctr">
              <a:lnSpc>
                <a:spcPts val="4175"/>
              </a:lnSpc>
              <a:spcBef>
                <a:spcPct val="0"/>
              </a:spcBef>
            </a:pPr>
            <a:r>
              <a:rPr lang="en-US" sz="3479" u="none">
                <a:solidFill>
                  <a:srgbClr val="000000"/>
                </a:solidFill>
                <a:latin typeface="Open Sans"/>
                <a:ea typeface="Open Sans"/>
                <a:cs typeface="Open Sans"/>
                <a:sym typeface="Open Sans"/>
              </a:rPr>
              <a:t> 3.Фридель-Крафтс бойынша ацилдеу және аминдеу және басқа түрлендірулер.</a:t>
            </a:r>
          </a:p>
          <a:p>
            <a:pPr marL="0" lvl="0" indent="0" algn="ctr">
              <a:lnSpc>
                <a:spcPts val="4175"/>
              </a:lnSpc>
              <a:spcBef>
                <a:spcPct val="0"/>
              </a:spcBef>
            </a:pPr>
            <a:r>
              <a:rPr lang="en-US" sz="3479" u="none">
                <a:solidFill>
                  <a:srgbClr val="000000"/>
                </a:solidFill>
                <a:latin typeface="Open Sans"/>
                <a:ea typeface="Open Sans"/>
                <a:cs typeface="Open Sans"/>
                <a:sym typeface="Open Sans"/>
              </a:rPr>
              <a:t> 4.Электрофильді орынбасу реакцияларындағы жанама реакциялар және оларды болдырмау.</a:t>
            </a:r>
          </a:p>
          <a:p>
            <a:pPr marL="0" lvl="0" indent="0" algn="ctr">
              <a:lnSpc>
                <a:spcPts val="4175"/>
              </a:lnSpc>
              <a:spcBef>
                <a:spcPct val="0"/>
              </a:spcBef>
            </a:pPr>
            <a:endParaRPr lang="en-US" sz="3479" u="none">
              <a:solidFill>
                <a:srgbClr val="00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98805" y="1028700"/>
            <a:ext cx="14690390" cy="2000250"/>
          </a:xfrm>
          <a:prstGeom prst="rect">
            <a:avLst/>
          </a:prstGeom>
        </p:spPr>
        <p:txBody>
          <a:bodyPr lIns="0" tIns="0" rIns="0" bIns="0" rtlCol="0" anchor="t">
            <a:spAutoFit/>
          </a:bodyPr>
          <a:lstStyle/>
          <a:p>
            <a:pPr marL="0" lvl="0" indent="0" algn="ctr">
              <a:lnSpc>
                <a:spcPts val="7920"/>
              </a:lnSpc>
            </a:pPr>
            <a:r>
              <a:rPr lang="en-US" sz="6600">
                <a:solidFill>
                  <a:srgbClr val="000000"/>
                </a:solidFill>
                <a:latin typeface="Open Sans"/>
                <a:ea typeface="Open Sans"/>
                <a:cs typeface="Open Sans"/>
                <a:sym typeface="Open Sans"/>
              </a:rPr>
              <a:t>Ориентация ережелері мен орнын басатын топтардың әсері</a:t>
            </a:r>
          </a:p>
        </p:txBody>
      </p:sp>
      <p:sp>
        <p:nvSpPr>
          <p:cNvPr id="3" name="TextBox 3"/>
          <p:cNvSpPr txBox="1"/>
          <p:nvPr/>
        </p:nvSpPr>
        <p:spPr>
          <a:xfrm>
            <a:off x="1798805" y="3128306"/>
            <a:ext cx="14690390" cy="6400800"/>
          </a:xfrm>
          <a:prstGeom prst="rect">
            <a:avLst/>
          </a:prstGeom>
        </p:spPr>
        <p:txBody>
          <a:bodyPr lIns="0" tIns="0" rIns="0" bIns="0" rtlCol="0" anchor="t">
            <a:spAutoFit/>
          </a:bodyPr>
          <a:lstStyle/>
          <a:p>
            <a:pPr algn="l">
              <a:lnSpc>
                <a:spcPts val="4200"/>
              </a:lnSpc>
            </a:pPr>
            <a:r>
              <a:rPr lang="en-US" sz="3000">
                <a:solidFill>
                  <a:srgbClr val="000000"/>
                </a:solidFill>
                <a:latin typeface="Roboto"/>
                <a:ea typeface="Roboto"/>
                <a:cs typeface="Roboto"/>
                <a:sym typeface="Roboto"/>
              </a:rPr>
              <a:t> Ориентация ережелері дегеніміз: егер молекулада орынбасушы топ (R) бар болса, жаңа электрофиль қай орынға түсетінін сол топ анықтайды. Бұл - ориентация деп аталады.</a:t>
            </a:r>
          </a:p>
          <a:p>
            <a:pPr algn="l">
              <a:lnSpc>
                <a:spcPts val="4200"/>
              </a:lnSpc>
            </a:pPr>
            <a:r>
              <a:rPr lang="en-US" sz="3000">
                <a:solidFill>
                  <a:srgbClr val="000000"/>
                </a:solidFill>
                <a:latin typeface="Roboto"/>
                <a:ea typeface="Roboto"/>
                <a:cs typeface="Roboto"/>
                <a:sym typeface="Roboto"/>
              </a:rPr>
              <a:t> Бензол сақинасында үш негізгі орын бар:</a:t>
            </a:r>
          </a:p>
          <a:p>
            <a:pPr algn="l">
              <a:lnSpc>
                <a:spcPts val="4200"/>
              </a:lnSpc>
            </a:pPr>
            <a:r>
              <a:rPr lang="en-US" sz="3000">
                <a:solidFill>
                  <a:srgbClr val="000000"/>
                </a:solidFill>
                <a:latin typeface="Roboto"/>
                <a:ea typeface="Roboto"/>
                <a:cs typeface="Roboto"/>
                <a:sym typeface="Roboto"/>
              </a:rPr>
              <a:t> -Орто- (орынбасушы топқа жанында)</a:t>
            </a:r>
          </a:p>
          <a:p>
            <a:pPr algn="l">
              <a:lnSpc>
                <a:spcPts val="4200"/>
              </a:lnSpc>
            </a:pPr>
            <a:r>
              <a:rPr lang="en-US" sz="3000">
                <a:solidFill>
                  <a:srgbClr val="000000"/>
                </a:solidFill>
                <a:latin typeface="Roboto"/>
                <a:ea typeface="Roboto"/>
                <a:cs typeface="Roboto"/>
                <a:sym typeface="Roboto"/>
              </a:rPr>
              <a:t> -Мета- (бір орын арқылы бөлінген)</a:t>
            </a:r>
          </a:p>
          <a:p>
            <a:pPr algn="l">
              <a:lnSpc>
                <a:spcPts val="4200"/>
              </a:lnSpc>
            </a:pPr>
            <a:r>
              <a:rPr lang="en-US" sz="3000">
                <a:solidFill>
                  <a:srgbClr val="000000"/>
                </a:solidFill>
                <a:latin typeface="Roboto"/>
                <a:ea typeface="Roboto"/>
                <a:cs typeface="Roboto"/>
                <a:sym typeface="Roboto"/>
              </a:rPr>
              <a:t> -Пара- (қарсы орналасқан)</a:t>
            </a:r>
          </a:p>
          <a:p>
            <a:pPr algn="l">
              <a:lnSpc>
                <a:spcPts val="4200"/>
              </a:lnSpc>
            </a:pPr>
            <a:r>
              <a:rPr lang="en-US" sz="3000">
                <a:solidFill>
                  <a:srgbClr val="000000"/>
                </a:solidFill>
                <a:latin typeface="Roboto"/>
                <a:ea typeface="Roboto"/>
                <a:cs typeface="Roboto"/>
                <a:sym typeface="Roboto"/>
              </a:rPr>
              <a:t> Орнын басатын топтардың әсері. </a:t>
            </a:r>
          </a:p>
          <a:p>
            <a:pPr algn="l">
              <a:lnSpc>
                <a:spcPts val="4200"/>
              </a:lnSpc>
            </a:pPr>
            <a:r>
              <a:rPr lang="en-US" sz="3000">
                <a:solidFill>
                  <a:srgbClr val="000000"/>
                </a:solidFill>
                <a:latin typeface="Roboto"/>
                <a:ea typeface="Roboto"/>
                <a:cs typeface="Roboto"/>
                <a:sym typeface="Roboto"/>
              </a:rPr>
              <a:t> Бензол сақинасына жалғанған орынбасушы топ реакцияға екі түрлі әсер етеді: реакция жылдамдығына әсер етуі (активатор немесе дезактиватор); электрофильдің қай орынға келуін бағыттауы (орто-, мета-, пара-).</a:t>
            </a:r>
          </a:p>
          <a:p>
            <a:pPr algn="l">
              <a:lnSpc>
                <a:spcPts val="4200"/>
              </a:lnSpc>
            </a:pPr>
            <a:endParaRPr lang="en-US" sz="3000">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1C9C2"/>
        </a:solidFill>
        <a:effectLst/>
      </p:bgPr>
    </p:bg>
    <p:spTree>
      <p:nvGrpSpPr>
        <p:cNvPr id="1" name=""/>
        <p:cNvGrpSpPr/>
        <p:nvPr/>
      </p:nvGrpSpPr>
      <p:grpSpPr>
        <a:xfrm>
          <a:off x="0" y="0"/>
          <a:ext cx="0" cy="0"/>
          <a:chOff x="0" y="0"/>
          <a:chExt cx="0" cy="0"/>
        </a:xfrm>
      </p:grpSpPr>
      <p:sp>
        <p:nvSpPr>
          <p:cNvPr id="2" name="TextBox 2"/>
          <p:cNvSpPr txBox="1"/>
          <p:nvPr/>
        </p:nvSpPr>
        <p:spPr>
          <a:xfrm>
            <a:off x="1314843" y="2143125"/>
            <a:ext cx="7456100" cy="6000750"/>
          </a:xfrm>
          <a:prstGeom prst="rect">
            <a:avLst/>
          </a:prstGeom>
        </p:spPr>
        <p:txBody>
          <a:bodyPr lIns="0" tIns="0" rIns="0" bIns="0" rtlCol="0" anchor="t">
            <a:spAutoFit/>
          </a:bodyPr>
          <a:lstStyle/>
          <a:p>
            <a:pPr algn="l">
              <a:lnSpc>
                <a:spcPts val="4799"/>
              </a:lnSpc>
            </a:pPr>
            <a:r>
              <a:rPr lang="en-US" sz="3999">
                <a:solidFill>
                  <a:srgbClr val="FFFFFF"/>
                </a:solidFill>
                <a:latin typeface="Open Sans"/>
                <a:ea typeface="Open Sans"/>
                <a:cs typeface="Open Sans"/>
                <a:sym typeface="Open Sans"/>
              </a:rPr>
              <a:t>Ерекше жағдайлар: Галогендер (–Cl, –Br, –I):</a:t>
            </a:r>
          </a:p>
          <a:p>
            <a:pPr marL="0" lvl="0" indent="0" algn="l">
              <a:lnSpc>
                <a:spcPts val="4799"/>
              </a:lnSpc>
            </a:pPr>
            <a:r>
              <a:rPr lang="en-US" sz="3999">
                <a:solidFill>
                  <a:srgbClr val="FFFFFF"/>
                </a:solidFill>
                <a:latin typeface="Open Sans"/>
                <a:ea typeface="Open Sans"/>
                <a:cs typeface="Open Sans"/>
                <a:sym typeface="Open Sans"/>
              </a:rPr>
              <a:t>-Дезактиватор, себебі электрондарды индукциялық түрде тартады</a:t>
            </a:r>
          </a:p>
          <a:p>
            <a:pPr marL="0" lvl="0" indent="0" algn="l">
              <a:lnSpc>
                <a:spcPts val="4799"/>
              </a:lnSpc>
            </a:pPr>
            <a:r>
              <a:rPr lang="en-US" sz="3999">
                <a:solidFill>
                  <a:srgbClr val="FFFFFF"/>
                </a:solidFill>
                <a:latin typeface="Open Sans"/>
                <a:ea typeface="Open Sans"/>
                <a:cs typeface="Open Sans"/>
                <a:sym typeface="Open Sans"/>
              </a:rPr>
              <a:t> -Бірақ орто- және пара- бағыттаушы, өйткені π-байланыстар арқылы резонанс береді</a:t>
            </a:r>
          </a:p>
          <a:p>
            <a:pPr marL="0" lvl="0" indent="0" algn="l">
              <a:lnSpc>
                <a:spcPts val="4799"/>
              </a:lnSpc>
            </a:pPr>
            <a:endParaRPr lang="en-US" sz="3999">
              <a:solidFill>
                <a:srgbClr val="FFFFFF"/>
              </a:solidFill>
              <a:latin typeface="Open Sans"/>
              <a:ea typeface="Open Sans"/>
              <a:cs typeface="Open Sans"/>
              <a:sym typeface="Open Sans"/>
            </a:endParaRPr>
          </a:p>
        </p:txBody>
      </p:sp>
      <p:sp>
        <p:nvSpPr>
          <p:cNvPr id="3" name="TextBox 3"/>
          <p:cNvSpPr txBox="1"/>
          <p:nvPr/>
        </p:nvSpPr>
        <p:spPr>
          <a:xfrm>
            <a:off x="9704290" y="469035"/>
            <a:ext cx="6782722" cy="5241925"/>
          </a:xfrm>
          <a:prstGeom prst="rect">
            <a:avLst/>
          </a:prstGeom>
        </p:spPr>
        <p:txBody>
          <a:bodyPr lIns="0" tIns="0" rIns="0" bIns="0" rtlCol="0" anchor="t">
            <a:spAutoFit/>
          </a:bodyPr>
          <a:lstStyle/>
          <a:p>
            <a:pPr marL="0" lvl="0" indent="0" algn="l">
              <a:lnSpc>
                <a:spcPts val="3499"/>
              </a:lnSpc>
              <a:spcBef>
                <a:spcPct val="0"/>
              </a:spcBef>
            </a:pPr>
            <a:r>
              <a:rPr lang="en-US" sz="2499">
                <a:solidFill>
                  <a:srgbClr val="FFFFFF"/>
                </a:solidFill>
                <a:latin typeface="Roboto"/>
                <a:ea typeface="Roboto"/>
                <a:cs typeface="Roboto"/>
                <a:sym typeface="Roboto"/>
              </a:rPr>
              <a:t> Белсендіруші (активатор) топтар:</a:t>
            </a:r>
          </a:p>
          <a:p>
            <a:pPr marL="0" lvl="0" indent="0" algn="l">
              <a:lnSpc>
                <a:spcPts val="3499"/>
              </a:lnSpc>
              <a:spcBef>
                <a:spcPct val="0"/>
              </a:spcBef>
            </a:pPr>
            <a:r>
              <a:rPr lang="en-US" sz="2499">
                <a:solidFill>
                  <a:srgbClr val="FFFFFF"/>
                </a:solidFill>
                <a:latin typeface="Roboto"/>
                <a:ea typeface="Roboto"/>
                <a:cs typeface="Roboto"/>
                <a:sym typeface="Roboto"/>
              </a:rPr>
              <a:t> -Электрондарын сақинаға береді → реакцияны жылдамдатады</a:t>
            </a:r>
          </a:p>
          <a:p>
            <a:pPr marL="0" lvl="0" indent="0" algn="l">
              <a:lnSpc>
                <a:spcPts val="3499"/>
              </a:lnSpc>
              <a:spcBef>
                <a:spcPct val="0"/>
              </a:spcBef>
            </a:pPr>
            <a:r>
              <a:rPr lang="en-US" sz="2499">
                <a:solidFill>
                  <a:srgbClr val="FFFFFF"/>
                </a:solidFill>
                <a:latin typeface="Roboto"/>
                <a:ea typeface="Roboto"/>
                <a:cs typeface="Roboto"/>
                <a:sym typeface="Roboto"/>
              </a:rPr>
              <a:t> -Электрофильдерді орто- және пара- орындарға бағыттайды</a:t>
            </a:r>
          </a:p>
          <a:p>
            <a:pPr marL="0" lvl="0" indent="0" algn="l">
              <a:lnSpc>
                <a:spcPts val="3499"/>
              </a:lnSpc>
              <a:spcBef>
                <a:spcPct val="0"/>
              </a:spcBef>
            </a:pPr>
            <a:r>
              <a:rPr lang="en-US" sz="2499">
                <a:solidFill>
                  <a:srgbClr val="FFFFFF"/>
                </a:solidFill>
                <a:latin typeface="Roboto"/>
                <a:ea typeface="Roboto"/>
                <a:cs typeface="Roboto"/>
                <a:sym typeface="Roboto"/>
              </a:rPr>
              <a:t> Мысалдар: OH (гидроксил), NH₂ (амин), OCH₃ (метокси), CH₃ (метил)</a:t>
            </a:r>
          </a:p>
          <a:p>
            <a:pPr marL="0" lvl="0" indent="0" algn="l">
              <a:lnSpc>
                <a:spcPts val="3499"/>
              </a:lnSpc>
              <a:spcBef>
                <a:spcPct val="0"/>
              </a:spcBef>
            </a:pPr>
            <a:r>
              <a:rPr lang="en-US" sz="2499">
                <a:solidFill>
                  <a:srgbClr val="FFFFFF"/>
                </a:solidFill>
                <a:latin typeface="Roboto"/>
                <a:ea typeface="Roboto"/>
                <a:cs typeface="Roboto"/>
                <a:sym typeface="Roboto"/>
              </a:rPr>
              <a:t> Мысалы: Анилин (C₆H₅NH₂) нитрлеу, нитротоп көбінесе орто және пара орындарға түседі.</a:t>
            </a:r>
          </a:p>
          <a:p>
            <a:pPr marL="0" lvl="0" indent="0" algn="l">
              <a:lnSpc>
                <a:spcPts val="3499"/>
              </a:lnSpc>
              <a:spcBef>
                <a:spcPct val="0"/>
              </a:spcBef>
            </a:pPr>
            <a:r>
              <a:rPr lang="en-US" sz="2499">
                <a:solidFill>
                  <a:srgbClr val="FFFFFF"/>
                </a:solidFill>
                <a:latin typeface="Roboto"/>
                <a:ea typeface="Roboto"/>
                <a:cs typeface="Roboto"/>
                <a:sym typeface="Roboto"/>
              </a:rPr>
              <a:t> </a:t>
            </a:r>
          </a:p>
          <a:p>
            <a:pPr marL="0" lvl="0" indent="0" algn="l">
              <a:lnSpc>
                <a:spcPts val="3499"/>
              </a:lnSpc>
              <a:spcBef>
                <a:spcPct val="0"/>
              </a:spcBef>
            </a:pPr>
            <a:endParaRPr lang="en-US" sz="2499">
              <a:solidFill>
                <a:srgbClr val="FFFFFF"/>
              </a:solidFill>
              <a:latin typeface="Roboto"/>
              <a:ea typeface="Roboto"/>
              <a:cs typeface="Roboto"/>
              <a:sym typeface="Roboto"/>
            </a:endParaRPr>
          </a:p>
        </p:txBody>
      </p:sp>
      <p:sp>
        <p:nvSpPr>
          <p:cNvPr id="4" name="TextBox 4"/>
          <p:cNvSpPr txBox="1"/>
          <p:nvPr/>
        </p:nvSpPr>
        <p:spPr>
          <a:xfrm>
            <a:off x="9704290" y="5348413"/>
            <a:ext cx="6782722" cy="5241925"/>
          </a:xfrm>
          <a:prstGeom prst="rect">
            <a:avLst/>
          </a:prstGeom>
        </p:spPr>
        <p:txBody>
          <a:bodyPr lIns="0" tIns="0" rIns="0" bIns="0" rtlCol="0" anchor="t">
            <a:spAutoFit/>
          </a:bodyPr>
          <a:lstStyle/>
          <a:p>
            <a:pPr algn="l">
              <a:lnSpc>
                <a:spcPts val="3499"/>
              </a:lnSpc>
            </a:pPr>
            <a:r>
              <a:rPr lang="en-US" sz="2499">
                <a:solidFill>
                  <a:srgbClr val="FFFFFF"/>
                </a:solidFill>
                <a:latin typeface="Roboto"/>
                <a:ea typeface="Roboto"/>
                <a:cs typeface="Roboto"/>
                <a:sym typeface="Roboto"/>
              </a:rPr>
              <a:t>Бәсеңдетуші (дезактиватор) топтар:</a:t>
            </a:r>
          </a:p>
          <a:p>
            <a:pPr marL="0" lvl="0" indent="0" algn="l">
              <a:lnSpc>
                <a:spcPts val="3499"/>
              </a:lnSpc>
              <a:spcBef>
                <a:spcPct val="0"/>
              </a:spcBef>
            </a:pPr>
            <a:r>
              <a:rPr lang="en-US" sz="2499">
                <a:solidFill>
                  <a:srgbClr val="FFFFFF"/>
                </a:solidFill>
                <a:latin typeface="Roboto"/>
                <a:ea typeface="Roboto"/>
                <a:cs typeface="Roboto"/>
                <a:sym typeface="Roboto"/>
              </a:rPr>
              <a:t> -Электрондарды сақинадан тартады → реакцияны баяулатады</a:t>
            </a:r>
          </a:p>
          <a:p>
            <a:pPr marL="0" lvl="0" indent="0" algn="l">
              <a:lnSpc>
                <a:spcPts val="3499"/>
              </a:lnSpc>
              <a:spcBef>
                <a:spcPct val="0"/>
              </a:spcBef>
            </a:pPr>
            <a:r>
              <a:rPr lang="en-US" sz="2499">
                <a:solidFill>
                  <a:srgbClr val="FFFFFF"/>
                </a:solidFill>
                <a:latin typeface="Roboto"/>
                <a:ea typeface="Roboto"/>
                <a:cs typeface="Roboto"/>
                <a:sym typeface="Roboto"/>
              </a:rPr>
              <a:t> -Электрофильдерді мета- орынға бағыттайды (көп жағдайда)</a:t>
            </a:r>
          </a:p>
          <a:p>
            <a:pPr marL="0" lvl="0" indent="0" algn="l">
              <a:lnSpc>
                <a:spcPts val="3499"/>
              </a:lnSpc>
              <a:spcBef>
                <a:spcPct val="0"/>
              </a:spcBef>
            </a:pPr>
            <a:r>
              <a:rPr lang="en-US" sz="2499">
                <a:solidFill>
                  <a:srgbClr val="FFFFFF"/>
                </a:solidFill>
                <a:latin typeface="Roboto"/>
                <a:ea typeface="Roboto"/>
                <a:cs typeface="Roboto"/>
                <a:sym typeface="Roboto"/>
              </a:rPr>
              <a:t> Мысалдар: NO₂ (нитро), COOH (карбон қышқылы), CHO (альдегид), SO₃H (сульфо).</a:t>
            </a:r>
          </a:p>
          <a:p>
            <a:pPr marL="0" lvl="0" indent="0" algn="l">
              <a:lnSpc>
                <a:spcPts val="3499"/>
              </a:lnSpc>
              <a:spcBef>
                <a:spcPct val="0"/>
              </a:spcBef>
            </a:pPr>
            <a:r>
              <a:rPr lang="en-US" sz="2499">
                <a:solidFill>
                  <a:srgbClr val="FFFFFF"/>
                </a:solidFill>
                <a:latin typeface="Roboto"/>
                <a:ea typeface="Roboto"/>
                <a:cs typeface="Roboto"/>
                <a:sym typeface="Roboto"/>
              </a:rPr>
              <a:t> Мысалы: Нитробензолды нитрлеу кезінде екінші нитротоп көбінесе мета-орынға түседі.</a:t>
            </a:r>
          </a:p>
          <a:p>
            <a:pPr marL="0" lvl="0" indent="0" algn="l">
              <a:lnSpc>
                <a:spcPts val="3499"/>
              </a:lnSpc>
              <a:spcBef>
                <a:spcPct val="0"/>
              </a:spcBef>
            </a:pPr>
            <a:r>
              <a:rPr lang="en-US" sz="2499">
                <a:solidFill>
                  <a:srgbClr val="FFFFFF"/>
                </a:solidFill>
                <a:latin typeface="Roboto"/>
                <a:ea typeface="Roboto"/>
                <a:cs typeface="Roboto"/>
                <a:sym typeface="Roboto"/>
              </a:rPr>
              <a:t> </a:t>
            </a:r>
          </a:p>
          <a:p>
            <a:pPr marL="0" lvl="0" indent="0" algn="l">
              <a:lnSpc>
                <a:spcPts val="3500"/>
              </a:lnSpc>
              <a:spcBef>
                <a:spcPct val="0"/>
              </a:spcBef>
            </a:pPr>
            <a:endParaRPr lang="en-US" sz="2499">
              <a:solidFill>
                <a:srgbClr val="FFFFFF"/>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311450" y="188936"/>
            <a:ext cx="9665099" cy="1000125"/>
          </a:xfrm>
          <a:prstGeom prst="rect">
            <a:avLst/>
          </a:prstGeom>
        </p:spPr>
        <p:txBody>
          <a:bodyPr lIns="0" tIns="0" rIns="0" bIns="0" rtlCol="0" anchor="t">
            <a:spAutoFit/>
          </a:bodyPr>
          <a:lstStyle/>
          <a:p>
            <a:pPr marL="0" lvl="0" indent="0" algn="l">
              <a:lnSpc>
                <a:spcPts val="7920"/>
              </a:lnSpc>
            </a:pPr>
            <a:r>
              <a:rPr lang="en-US" sz="6600">
                <a:solidFill>
                  <a:srgbClr val="000000"/>
                </a:solidFill>
                <a:latin typeface="Open Sans"/>
                <a:ea typeface="Open Sans"/>
                <a:cs typeface="Open Sans"/>
                <a:sym typeface="Open Sans"/>
              </a:rPr>
              <a:t>ЖАЛПЫЛАМА КЕСТЕ </a:t>
            </a:r>
          </a:p>
        </p:txBody>
      </p:sp>
      <p:sp>
        <p:nvSpPr>
          <p:cNvPr id="4" name="TextBox 4"/>
          <p:cNvSpPr txBox="1"/>
          <p:nvPr/>
        </p:nvSpPr>
        <p:spPr>
          <a:xfrm>
            <a:off x="483442" y="7620000"/>
            <a:ext cx="17623306" cy="3200400"/>
          </a:xfrm>
          <a:prstGeom prst="rect">
            <a:avLst/>
          </a:prstGeom>
        </p:spPr>
        <p:txBody>
          <a:bodyPr lIns="0" tIns="0" rIns="0" bIns="0" rtlCol="0" anchor="t">
            <a:spAutoFit/>
          </a:bodyPr>
          <a:lstStyle/>
          <a:p>
            <a:pPr algn="l">
              <a:lnSpc>
                <a:spcPts val="4200"/>
              </a:lnSpc>
            </a:pPr>
            <a:r>
              <a:rPr lang="en-US" sz="3000">
                <a:solidFill>
                  <a:srgbClr val="000000"/>
                </a:solidFill>
                <a:latin typeface="Roboto"/>
                <a:ea typeface="Roboto"/>
                <a:cs typeface="Roboto"/>
                <a:sym typeface="Roboto"/>
              </a:rPr>
              <a:t> Сонымен қорытқанда:</a:t>
            </a:r>
          </a:p>
          <a:p>
            <a:pPr algn="l">
              <a:lnSpc>
                <a:spcPts val="4200"/>
              </a:lnSpc>
            </a:pPr>
            <a:r>
              <a:rPr lang="en-US" sz="3000">
                <a:solidFill>
                  <a:srgbClr val="000000"/>
                </a:solidFill>
                <a:latin typeface="Roboto"/>
                <a:ea typeface="Roboto"/>
                <a:cs typeface="Roboto"/>
                <a:sym typeface="Roboto"/>
              </a:rPr>
              <a:t> -Топтың электронды қасиеті оның әсерін анықтайды.</a:t>
            </a:r>
          </a:p>
          <a:p>
            <a:pPr algn="l">
              <a:lnSpc>
                <a:spcPts val="4200"/>
              </a:lnSpc>
            </a:pPr>
            <a:r>
              <a:rPr lang="en-US" sz="3000">
                <a:solidFill>
                  <a:srgbClr val="000000"/>
                </a:solidFill>
                <a:latin typeface="Roboto"/>
                <a:ea typeface="Roboto"/>
                <a:cs typeface="Roboto"/>
                <a:sym typeface="Roboto"/>
              </a:rPr>
              <a:t> -Электрон беруші топтар (донорлар) — орто/пара бағыттаушы.</a:t>
            </a:r>
          </a:p>
          <a:p>
            <a:pPr algn="l">
              <a:lnSpc>
                <a:spcPts val="4200"/>
              </a:lnSpc>
            </a:pPr>
            <a:r>
              <a:rPr lang="en-US" sz="3000">
                <a:solidFill>
                  <a:srgbClr val="000000"/>
                </a:solidFill>
                <a:latin typeface="Roboto"/>
                <a:ea typeface="Roboto"/>
                <a:cs typeface="Roboto"/>
                <a:sym typeface="Roboto"/>
              </a:rPr>
              <a:t> -Электрон тартушы топтар (акцепторлар) — мета бағыттаушы.</a:t>
            </a:r>
          </a:p>
          <a:p>
            <a:pPr algn="l">
              <a:lnSpc>
                <a:spcPts val="4200"/>
              </a:lnSpc>
            </a:pPr>
            <a:r>
              <a:rPr lang="en-US" sz="3000">
                <a:solidFill>
                  <a:srgbClr val="000000"/>
                </a:solidFill>
                <a:latin typeface="Roboto"/>
                <a:ea typeface="Roboto"/>
                <a:cs typeface="Roboto"/>
                <a:sym typeface="Roboto"/>
              </a:rPr>
              <a:t> -Кей топтар реакцияны баяулатса да, белгілі бағыт береді (мысалы, галогендер).</a:t>
            </a:r>
          </a:p>
          <a:p>
            <a:pPr algn="l">
              <a:lnSpc>
                <a:spcPts val="4200"/>
              </a:lnSpc>
            </a:pPr>
            <a:endParaRPr lang="en-US" sz="3000">
              <a:solidFill>
                <a:srgbClr val="000000"/>
              </a:solidFill>
              <a:latin typeface="Roboto"/>
              <a:ea typeface="Roboto"/>
              <a:cs typeface="Roboto"/>
              <a:sym typeface="Roboto"/>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784207771"/>
              </p:ext>
            </p:extLst>
          </p:nvPr>
        </p:nvGraphicFramePr>
        <p:xfrm>
          <a:off x="857480" y="1600200"/>
          <a:ext cx="15982720" cy="5676900"/>
        </p:xfrm>
        <a:graphic>
          <a:graphicData uri="http://schemas.openxmlformats.org/drawingml/2006/table">
            <a:tbl>
              <a:tblPr/>
              <a:tblGrid>
                <a:gridCol w="3995680"/>
                <a:gridCol w="3995680"/>
                <a:gridCol w="3995680"/>
                <a:gridCol w="3995680"/>
              </a:tblGrid>
              <a:tr h="1419225">
                <a:tc>
                  <a:txBody>
                    <a:bodyPr/>
                    <a:lstStyle/>
                    <a:p>
                      <a:r>
                        <a:rPr lang="ru-RU" sz="1600">
                          <a:effectLst/>
                        </a:rPr>
                        <a:t>Топ</a:t>
                      </a:r>
                    </a:p>
                  </a:txBody>
                  <a:tcPr marL="82545" marR="82545" marT="41272" marB="41272"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600">
                          <a:effectLst/>
                        </a:rPr>
                        <a:t>Электрондық әсері</a:t>
                      </a:r>
                    </a:p>
                  </a:txBody>
                  <a:tcPr marL="82545" marR="82545" marT="41272" marB="41272"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600">
                          <a:effectLst/>
                        </a:rPr>
                        <a:t>Реакцияға әсері</a:t>
                      </a:r>
                    </a:p>
                  </a:txBody>
                  <a:tcPr marL="82545" marR="82545" marT="41272" marB="41272"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600">
                          <a:effectLst/>
                        </a:rPr>
                        <a:t>Ориентация</a:t>
                      </a:r>
                    </a:p>
                  </a:txBody>
                  <a:tcPr marL="82545" marR="82545" marT="41272" marB="41272"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1419225">
                <a:tc>
                  <a:txBody>
                    <a:bodyPr/>
                    <a:lstStyle/>
                    <a:p>
                      <a:r>
                        <a:rPr lang="en-US" sz="1600">
                          <a:effectLst/>
                        </a:rPr>
                        <a:t>–OH, –NH₂, –OCH₃, –CH₃</a:t>
                      </a:r>
                    </a:p>
                  </a:txBody>
                  <a:tcPr marL="82545" marR="82545" marT="41272" marB="41272"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600">
                          <a:effectLst/>
                        </a:rPr>
                        <a:t>Электрон беруші</a:t>
                      </a:r>
                    </a:p>
                  </a:txBody>
                  <a:tcPr marL="82545" marR="82545" marT="41272" marB="41272"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600">
                          <a:effectLst/>
                        </a:rPr>
                        <a:t>Активатор</a:t>
                      </a:r>
                    </a:p>
                  </a:txBody>
                  <a:tcPr marL="82545" marR="82545" marT="41272" marB="41272"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600">
                          <a:effectLst/>
                        </a:rPr>
                        <a:t>Орто-/Пара-</a:t>
                      </a:r>
                    </a:p>
                  </a:txBody>
                  <a:tcPr marL="82545" marR="82545" marT="41272" marB="41272"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1419225">
                <a:tc>
                  <a:txBody>
                    <a:bodyPr/>
                    <a:lstStyle/>
                    <a:p>
                      <a:r>
                        <a:rPr lang="en-US" sz="1600">
                          <a:effectLst/>
                        </a:rPr>
                        <a:t>–NO₂, –COOH, –CHO, –CN</a:t>
                      </a:r>
                    </a:p>
                  </a:txBody>
                  <a:tcPr marL="82545" marR="82545" marT="41272" marB="41272"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600">
                          <a:effectLst/>
                        </a:rPr>
                        <a:t>Электрон тартушы</a:t>
                      </a:r>
                    </a:p>
                  </a:txBody>
                  <a:tcPr marL="82545" marR="82545" marT="41272" marB="41272"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600">
                          <a:effectLst/>
                        </a:rPr>
                        <a:t>Дезактиватор</a:t>
                      </a:r>
                    </a:p>
                  </a:txBody>
                  <a:tcPr marL="82545" marR="82545" marT="41272" marB="41272"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600">
                          <a:effectLst/>
                        </a:rPr>
                        <a:t>Мета-</a:t>
                      </a:r>
                    </a:p>
                  </a:txBody>
                  <a:tcPr marL="82545" marR="82545" marT="41272" marB="41272"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1419225">
                <a:tc>
                  <a:txBody>
                    <a:bodyPr/>
                    <a:lstStyle/>
                    <a:p>
                      <a:r>
                        <a:rPr lang="en-US" sz="1600">
                          <a:effectLst/>
                        </a:rPr>
                        <a:t>–Cl, –Br, –I</a:t>
                      </a:r>
                    </a:p>
                  </a:txBody>
                  <a:tcPr marL="82545" marR="82545" marT="41272" marB="41272"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600">
                          <a:effectLst/>
                        </a:rPr>
                        <a:t>Электрон тартушы (индукциямен), бірақ π-беруші</a:t>
                      </a:r>
                    </a:p>
                  </a:txBody>
                  <a:tcPr marL="82545" marR="82545" marT="41272" marB="41272"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600">
                          <a:effectLst/>
                        </a:rPr>
                        <a:t>Дезактиватор</a:t>
                      </a:r>
                    </a:p>
                  </a:txBody>
                  <a:tcPr marL="82545" marR="82545" marT="41272" marB="41272"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sz="1600" dirty="0" err="1">
                          <a:effectLst/>
                        </a:rPr>
                        <a:t>Орто</a:t>
                      </a:r>
                      <a:r>
                        <a:rPr lang="ru-RU" sz="1600" dirty="0">
                          <a:effectLst/>
                        </a:rPr>
                        <a:t>-/Пара-</a:t>
                      </a:r>
                    </a:p>
                  </a:txBody>
                  <a:tcPr marL="82545" marR="82545" marT="41272" marB="41272"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Rectangle 2"/>
          <p:cNvSpPr>
            <a:spLocks noChangeArrowheads="1"/>
          </p:cNvSpPr>
          <p:nvPr/>
        </p:nvSpPr>
        <p:spPr bwMode="auto">
          <a:xfrm>
            <a:off x="857250" y="1600199"/>
            <a:ext cx="393445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C9C2"/>
        </a:solidFill>
        <a:effectLst/>
      </p:bgPr>
    </p:bg>
    <p:spTree>
      <p:nvGrpSpPr>
        <p:cNvPr id="1" name=""/>
        <p:cNvGrpSpPr/>
        <p:nvPr/>
      </p:nvGrpSpPr>
      <p:grpSpPr>
        <a:xfrm>
          <a:off x="0" y="0"/>
          <a:ext cx="0" cy="0"/>
          <a:chOff x="0" y="0"/>
          <a:chExt cx="0" cy="0"/>
        </a:xfrm>
      </p:grpSpPr>
      <p:sp>
        <p:nvSpPr>
          <p:cNvPr id="2" name="TextBox 2"/>
          <p:cNvSpPr txBox="1"/>
          <p:nvPr/>
        </p:nvSpPr>
        <p:spPr>
          <a:xfrm>
            <a:off x="2386788" y="1028700"/>
            <a:ext cx="12830878" cy="1000125"/>
          </a:xfrm>
          <a:prstGeom prst="rect">
            <a:avLst/>
          </a:prstGeom>
        </p:spPr>
        <p:txBody>
          <a:bodyPr lIns="0" tIns="0" rIns="0" bIns="0" rtlCol="0" anchor="t">
            <a:spAutoFit/>
          </a:bodyPr>
          <a:lstStyle/>
          <a:p>
            <a:pPr marL="0" lvl="0" indent="0" algn="l">
              <a:lnSpc>
                <a:spcPts val="7920"/>
              </a:lnSpc>
            </a:pPr>
            <a:r>
              <a:rPr lang="en-US" sz="6600">
                <a:solidFill>
                  <a:srgbClr val="FFFFFF"/>
                </a:solidFill>
                <a:latin typeface="Open Sans"/>
                <a:ea typeface="Open Sans"/>
                <a:cs typeface="Open Sans"/>
                <a:sym typeface="Open Sans"/>
              </a:rPr>
              <a:t>Молекуланың компланарлығы</a:t>
            </a:r>
          </a:p>
        </p:txBody>
      </p:sp>
      <p:sp>
        <p:nvSpPr>
          <p:cNvPr id="3" name="TextBox 3"/>
          <p:cNvSpPr txBox="1"/>
          <p:nvPr/>
        </p:nvSpPr>
        <p:spPr>
          <a:xfrm>
            <a:off x="1028700" y="2630733"/>
            <a:ext cx="15838070" cy="6934200"/>
          </a:xfrm>
          <a:prstGeom prst="rect">
            <a:avLst/>
          </a:prstGeom>
        </p:spPr>
        <p:txBody>
          <a:bodyPr lIns="0" tIns="0" rIns="0" bIns="0" rtlCol="0" anchor="t">
            <a:spAutoFit/>
          </a:bodyPr>
          <a:lstStyle/>
          <a:p>
            <a:pPr marL="0" lvl="0" indent="0" algn="l">
              <a:lnSpc>
                <a:spcPts val="4200"/>
              </a:lnSpc>
              <a:spcBef>
                <a:spcPct val="0"/>
              </a:spcBef>
            </a:pPr>
            <a:r>
              <a:rPr lang="en-US" sz="3000">
                <a:solidFill>
                  <a:srgbClr val="FFFFFF"/>
                </a:solidFill>
                <a:latin typeface="Roboto"/>
                <a:ea typeface="Roboto"/>
                <a:cs typeface="Roboto"/>
                <a:sym typeface="Roboto"/>
              </a:rPr>
              <a:t> Компланарлық - молекуладағы атомдар немесе топтардың бір жазықтықта орналасу қасиеті. Химияда, әсіресе ароматты қосылыстардың реакцияларында, компланарлықтың маңызы зор.</a:t>
            </a:r>
          </a:p>
          <a:p>
            <a:pPr marL="0" lvl="0" indent="0" algn="l">
              <a:lnSpc>
                <a:spcPts val="4200"/>
              </a:lnSpc>
              <a:spcBef>
                <a:spcPct val="0"/>
              </a:spcBef>
            </a:pPr>
            <a:r>
              <a:rPr lang="en-US" sz="3000">
                <a:solidFill>
                  <a:srgbClr val="FFFFFF"/>
                </a:solidFill>
                <a:latin typeface="Roboto"/>
                <a:ea typeface="Roboto"/>
                <a:cs typeface="Roboto"/>
                <a:sym typeface="Roboto"/>
              </a:rPr>
              <a:t> Ароматты жүйелерде компланарлықтың рөлі.</a:t>
            </a:r>
          </a:p>
          <a:p>
            <a:pPr marL="0" lvl="0" indent="0" algn="l">
              <a:lnSpc>
                <a:spcPts val="4200"/>
              </a:lnSpc>
              <a:spcBef>
                <a:spcPct val="0"/>
              </a:spcBef>
            </a:pPr>
            <a:r>
              <a:rPr lang="en-US" sz="3000">
                <a:solidFill>
                  <a:srgbClr val="FFFFFF"/>
                </a:solidFill>
                <a:latin typeface="Roboto"/>
                <a:ea typeface="Roboto"/>
                <a:cs typeface="Roboto"/>
                <a:sym typeface="Roboto"/>
              </a:rPr>
              <a:t> Бензол сақинасы және басқа ароматты жүйелер пландарлы (жазық) құрылымға ие. Бұл құрылымда:</a:t>
            </a:r>
          </a:p>
          <a:p>
            <a:pPr marL="0" lvl="0" indent="0" algn="l">
              <a:lnSpc>
                <a:spcPts val="4200"/>
              </a:lnSpc>
              <a:spcBef>
                <a:spcPct val="0"/>
              </a:spcBef>
            </a:pPr>
            <a:r>
              <a:rPr lang="en-US" sz="3000">
                <a:solidFill>
                  <a:srgbClr val="FFFFFF"/>
                </a:solidFill>
                <a:latin typeface="Roboto"/>
                <a:ea typeface="Roboto"/>
                <a:cs typeface="Roboto"/>
                <a:sym typeface="Roboto"/>
              </a:rPr>
              <a:t> -π-электрондар дельокализацияланған, яғни барлық сақина бойымен біркелкі таралған.</a:t>
            </a:r>
          </a:p>
          <a:p>
            <a:pPr marL="0" lvl="0" indent="0" algn="l">
              <a:lnSpc>
                <a:spcPts val="4200"/>
              </a:lnSpc>
              <a:spcBef>
                <a:spcPct val="0"/>
              </a:spcBef>
            </a:pPr>
            <a:r>
              <a:rPr lang="en-US" sz="3000">
                <a:solidFill>
                  <a:srgbClr val="FFFFFF"/>
                </a:solidFill>
                <a:latin typeface="Roboto"/>
                <a:ea typeface="Roboto"/>
                <a:cs typeface="Roboto"/>
                <a:sym typeface="Roboto"/>
              </a:rPr>
              <a:t> -π-электрондар бұлттары жоғары және төмен бағытталған, ал атом ядролары жазықтықта орналасады.</a:t>
            </a:r>
          </a:p>
          <a:p>
            <a:pPr marL="0" lvl="0" indent="0" algn="l">
              <a:lnSpc>
                <a:spcPts val="4200"/>
              </a:lnSpc>
              <a:spcBef>
                <a:spcPct val="0"/>
              </a:spcBef>
            </a:pPr>
            <a:r>
              <a:rPr lang="en-US" sz="3000">
                <a:solidFill>
                  <a:srgbClr val="FFFFFF"/>
                </a:solidFill>
                <a:latin typeface="Roboto"/>
                <a:ea typeface="Roboto"/>
                <a:cs typeface="Roboto"/>
                <a:sym typeface="Roboto"/>
              </a:rPr>
              <a:t> Егер сақинаға жалғанған топтар да сол жазықтықта орналасса, олар π-жүйемен жақсы әрекеттесе алады.</a:t>
            </a:r>
          </a:p>
          <a:p>
            <a:pPr marL="0" lvl="0" indent="0" algn="l">
              <a:lnSpc>
                <a:spcPts val="4200"/>
              </a:lnSpc>
              <a:spcBef>
                <a:spcPct val="0"/>
              </a:spcBef>
            </a:pPr>
            <a:endParaRPr lang="en-US" sz="30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1C9C2"/>
        </a:solidFill>
        <a:effectLst/>
      </p:bgPr>
    </p:bg>
    <p:spTree>
      <p:nvGrpSpPr>
        <p:cNvPr id="1" name=""/>
        <p:cNvGrpSpPr/>
        <p:nvPr/>
      </p:nvGrpSpPr>
      <p:grpSpPr>
        <a:xfrm>
          <a:off x="0" y="0"/>
          <a:ext cx="0" cy="0"/>
          <a:chOff x="0" y="0"/>
          <a:chExt cx="0" cy="0"/>
        </a:xfrm>
      </p:grpSpPr>
      <p:sp>
        <p:nvSpPr>
          <p:cNvPr id="2" name="TextBox 2"/>
          <p:cNvSpPr txBox="1"/>
          <p:nvPr/>
        </p:nvSpPr>
        <p:spPr>
          <a:xfrm>
            <a:off x="2728561" y="528638"/>
            <a:ext cx="12830878" cy="1000125"/>
          </a:xfrm>
          <a:prstGeom prst="rect">
            <a:avLst/>
          </a:prstGeom>
        </p:spPr>
        <p:txBody>
          <a:bodyPr lIns="0" tIns="0" rIns="0" bIns="0" rtlCol="0" anchor="t">
            <a:spAutoFit/>
          </a:bodyPr>
          <a:lstStyle/>
          <a:p>
            <a:pPr marL="0" lvl="0" indent="0" algn="l">
              <a:lnSpc>
                <a:spcPts val="7920"/>
              </a:lnSpc>
            </a:pPr>
            <a:r>
              <a:rPr lang="en-US" sz="6600">
                <a:solidFill>
                  <a:srgbClr val="FFFFFF"/>
                </a:solidFill>
                <a:latin typeface="Open Sans"/>
                <a:ea typeface="Open Sans"/>
                <a:cs typeface="Open Sans"/>
                <a:sym typeface="Open Sans"/>
              </a:rPr>
              <a:t>Молекуланың компланарлығы</a:t>
            </a:r>
          </a:p>
        </p:txBody>
      </p:sp>
      <p:sp>
        <p:nvSpPr>
          <p:cNvPr id="3" name="TextBox 3"/>
          <p:cNvSpPr txBox="1"/>
          <p:nvPr/>
        </p:nvSpPr>
        <p:spPr>
          <a:xfrm>
            <a:off x="1028700" y="1535679"/>
            <a:ext cx="16463885" cy="8534400"/>
          </a:xfrm>
          <a:prstGeom prst="rect">
            <a:avLst/>
          </a:prstGeom>
        </p:spPr>
        <p:txBody>
          <a:bodyPr lIns="0" tIns="0" rIns="0" bIns="0" rtlCol="0" anchor="t">
            <a:spAutoFit/>
          </a:bodyPr>
          <a:lstStyle/>
          <a:p>
            <a:pPr marL="0" lvl="0" indent="0" algn="l">
              <a:lnSpc>
                <a:spcPts val="4200"/>
              </a:lnSpc>
              <a:spcBef>
                <a:spcPct val="0"/>
              </a:spcBef>
            </a:pPr>
            <a:r>
              <a:rPr lang="en-US" sz="3000">
                <a:solidFill>
                  <a:srgbClr val="FFFFFF"/>
                </a:solidFill>
                <a:latin typeface="Roboto"/>
                <a:ea typeface="Roboto"/>
                <a:cs typeface="Roboto"/>
                <a:sym typeface="Roboto"/>
              </a:rPr>
              <a:t> Компланарлықтың реакцияға әсері:</a:t>
            </a:r>
          </a:p>
          <a:p>
            <a:pPr marL="0" lvl="0" indent="0" algn="l">
              <a:lnSpc>
                <a:spcPts val="4200"/>
              </a:lnSpc>
              <a:spcBef>
                <a:spcPct val="0"/>
              </a:spcBef>
            </a:pPr>
            <a:r>
              <a:rPr lang="en-US" sz="3000">
                <a:solidFill>
                  <a:srgbClr val="FFFFFF"/>
                </a:solidFill>
                <a:latin typeface="Roboto"/>
                <a:ea typeface="Roboto"/>
                <a:cs typeface="Roboto"/>
                <a:sym typeface="Roboto"/>
              </a:rPr>
              <a:t> Орнын басатын топтың электрон әсері:</a:t>
            </a:r>
          </a:p>
          <a:p>
            <a:pPr marL="0" lvl="0" indent="0" algn="l">
              <a:lnSpc>
                <a:spcPts val="4200"/>
              </a:lnSpc>
              <a:spcBef>
                <a:spcPct val="0"/>
              </a:spcBef>
            </a:pPr>
            <a:r>
              <a:rPr lang="en-US" sz="3000">
                <a:solidFill>
                  <a:srgbClr val="FFFFFF"/>
                </a:solidFill>
                <a:latin typeface="Roboto"/>
                <a:ea typeface="Roboto"/>
                <a:cs typeface="Roboto"/>
                <a:sym typeface="Roboto"/>
              </a:rPr>
              <a:t> -Егер орынбасушы топ сақинамен компланарлы болса, онда оның резиденттік (π) әсері сақинаға еркін беріледі.</a:t>
            </a:r>
          </a:p>
          <a:p>
            <a:pPr marL="0" lvl="0" indent="0" algn="l">
              <a:lnSpc>
                <a:spcPts val="4200"/>
              </a:lnSpc>
              <a:spcBef>
                <a:spcPct val="0"/>
              </a:spcBef>
            </a:pPr>
            <a:r>
              <a:rPr lang="en-US" sz="3000">
                <a:solidFill>
                  <a:srgbClr val="FFFFFF"/>
                </a:solidFill>
                <a:latin typeface="Roboto"/>
                <a:ea typeface="Roboto"/>
                <a:cs typeface="Roboto"/>
                <a:sym typeface="Roboto"/>
              </a:rPr>
              <a:t> -Бұл әсер топтың активатор немесе дезактиватор болуына және ориентацияға тікелей әсер етеді.</a:t>
            </a:r>
          </a:p>
          <a:p>
            <a:pPr marL="0" lvl="0" indent="0" algn="l">
              <a:lnSpc>
                <a:spcPts val="4200"/>
              </a:lnSpc>
              <a:spcBef>
                <a:spcPct val="0"/>
              </a:spcBef>
            </a:pPr>
            <a:r>
              <a:rPr lang="en-US" sz="3000">
                <a:solidFill>
                  <a:srgbClr val="FFFFFF"/>
                </a:solidFill>
                <a:latin typeface="Roboto"/>
                <a:ea typeface="Roboto"/>
                <a:cs typeface="Roboto"/>
                <a:sym typeface="Roboto"/>
              </a:rPr>
              <a:t> Мысал: пнилин молекуласында –NH₂ тобы сақинамен компланарлы болса, π-электрондарын сақинаға береді, реакция жылдамдайды және орто/пара-бағыттаушы әсер байқалады.</a:t>
            </a:r>
          </a:p>
          <a:p>
            <a:pPr marL="0" lvl="0" indent="0" algn="l">
              <a:lnSpc>
                <a:spcPts val="4200"/>
              </a:lnSpc>
              <a:spcBef>
                <a:spcPct val="0"/>
              </a:spcBef>
            </a:pPr>
            <a:r>
              <a:rPr lang="en-US" sz="3000">
                <a:solidFill>
                  <a:srgbClr val="FFFFFF"/>
                </a:solidFill>
                <a:latin typeface="Roboto"/>
                <a:ea typeface="Roboto"/>
                <a:cs typeface="Roboto"/>
                <a:sym typeface="Roboto"/>
              </a:rPr>
              <a:t> Стерикалық кедергі:</a:t>
            </a:r>
          </a:p>
          <a:p>
            <a:pPr marL="0" lvl="0" indent="0" algn="l">
              <a:lnSpc>
                <a:spcPts val="4200"/>
              </a:lnSpc>
              <a:spcBef>
                <a:spcPct val="0"/>
              </a:spcBef>
            </a:pPr>
            <a:r>
              <a:rPr lang="en-US" sz="3000">
                <a:solidFill>
                  <a:srgbClr val="FFFFFF"/>
                </a:solidFill>
                <a:latin typeface="Roboto"/>
                <a:ea typeface="Roboto"/>
                <a:cs typeface="Roboto"/>
                <a:sym typeface="Roboto"/>
              </a:rPr>
              <a:t> -Үлкен немесе кеңістік жағынан кедергі келтіретін топтар сақина жазықтығынан айналып кетуі мүмкін.</a:t>
            </a:r>
          </a:p>
          <a:p>
            <a:pPr marL="0" lvl="0" indent="0" algn="l">
              <a:lnSpc>
                <a:spcPts val="4200"/>
              </a:lnSpc>
              <a:spcBef>
                <a:spcPct val="0"/>
              </a:spcBef>
            </a:pPr>
            <a:r>
              <a:rPr lang="en-US" sz="3000">
                <a:solidFill>
                  <a:srgbClr val="FFFFFF"/>
                </a:solidFill>
                <a:latin typeface="Roboto"/>
                <a:ea typeface="Roboto"/>
                <a:cs typeface="Roboto"/>
                <a:sym typeface="Roboto"/>
              </a:rPr>
              <a:t> -Бұл жағдайда топ π-жүйемен жақсы әрекеттесе алмайды, электрондық әсер әлсірейді.</a:t>
            </a:r>
          </a:p>
          <a:p>
            <a:pPr marL="0" lvl="0" indent="0" algn="l">
              <a:lnSpc>
                <a:spcPts val="4200"/>
              </a:lnSpc>
              <a:spcBef>
                <a:spcPct val="0"/>
              </a:spcBef>
            </a:pPr>
            <a:r>
              <a:rPr lang="en-US" sz="3000">
                <a:solidFill>
                  <a:srgbClr val="FFFFFF"/>
                </a:solidFill>
                <a:latin typeface="Roboto"/>
                <a:ea typeface="Roboto"/>
                <a:cs typeface="Roboto"/>
                <a:sym typeface="Roboto"/>
              </a:rPr>
              <a:t> Мысал: ациламиндерде (–NHCOCH₃), ацил тобының арқасында –NH тобы жазықтықтан бұрылады, резонанстық әсер әлсірейді, және анилинге қарағанда реакция баяу жүреді.</a:t>
            </a:r>
          </a:p>
          <a:p>
            <a:pPr marL="0" lvl="0" indent="0" algn="l">
              <a:lnSpc>
                <a:spcPts val="4200"/>
              </a:lnSpc>
              <a:spcBef>
                <a:spcPct val="0"/>
              </a:spcBef>
            </a:pPr>
            <a:endParaRPr lang="en-US" sz="3000">
              <a:solidFill>
                <a:srgbClr val="FFFFFF"/>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245256" y="5067300"/>
            <a:ext cx="6483146" cy="533400"/>
          </a:xfrm>
          <a:prstGeom prst="rect">
            <a:avLst/>
          </a:prstGeom>
        </p:spPr>
        <p:txBody>
          <a:bodyPr lIns="0" tIns="0" rIns="0" bIns="0" rtlCol="0" anchor="t">
            <a:spAutoFit/>
          </a:bodyPr>
          <a:lstStyle/>
          <a:p>
            <a:pPr algn="l">
              <a:lnSpc>
                <a:spcPts val="4200"/>
              </a:lnSpc>
            </a:pPr>
            <a:r>
              <a:rPr lang="en-US" sz="3000">
                <a:solidFill>
                  <a:srgbClr val="000000"/>
                </a:solidFill>
                <a:latin typeface="Roboto"/>
                <a:ea typeface="Roboto"/>
                <a:cs typeface="Roboto"/>
                <a:sym typeface="Roboto"/>
              </a:rPr>
              <a:t>ТҮСІНУГЕ АРНАЛҒАН МЫСАЛ:</a:t>
            </a:r>
          </a:p>
        </p:txBody>
      </p:sp>
      <p:graphicFrame>
        <p:nvGraphicFramePr>
          <p:cNvPr id="5" name="Таблица 4"/>
          <p:cNvGraphicFramePr>
            <a:graphicFrameLocks noGrp="1"/>
          </p:cNvGraphicFramePr>
          <p:nvPr>
            <p:extLst>
              <p:ext uri="{D42A27DB-BD31-4B8C-83A1-F6EECF244321}">
                <p14:modId xmlns:p14="http://schemas.microsoft.com/office/powerpoint/2010/main" val="671356803"/>
              </p:ext>
            </p:extLst>
          </p:nvPr>
        </p:nvGraphicFramePr>
        <p:xfrm>
          <a:off x="1245256" y="1028700"/>
          <a:ext cx="14070944" cy="3581400"/>
        </p:xfrm>
        <a:graphic>
          <a:graphicData uri="http://schemas.openxmlformats.org/drawingml/2006/table">
            <a:tbl>
              <a:tblPr/>
              <a:tblGrid>
                <a:gridCol w="7035472"/>
                <a:gridCol w="7035472"/>
              </a:tblGrid>
              <a:tr h="895350">
                <a:tc>
                  <a:txBody>
                    <a:bodyPr/>
                    <a:lstStyle/>
                    <a:p>
                      <a:r>
                        <a:rPr lang="ru-RU">
                          <a:effectLst/>
                        </a:rPr>
                        <a:t>Қасиет</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Нәтиже</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895350">
                <a:tc>
                  <a:txBody>
                    <a:bodyPr/>
                    <a:lstStyle/>
                    <a:p>
                      <a:r>
                        <a:rPr lang="ru-RU">
                          <a:effectLst/>
                        </a:rPr>
                        <a:t>Молекула компланарлы болса</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Электрондар жақсы таралады, реакция белсендірек</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895350">
                <a:tc>
                  <a:txBody>
                    <a:bodyPr/>
                    <a:lstStyle/>
                    <a:p>
                      <a:r>
                        <a:rPr lang="ru-RU">
                          <a:effectLst/>
                        </a:rPr>
                        <a:t>Молекула компланарлы емес болса</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Электронды әсер әлсіз, реакция баяу, бағытталу өзгеруі мүмкін</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895350">
                <a:tc>
                  <a:txBody>
                    <a:bodyPr/>
                    <a:lstStyle/>
                    <a:p>
                      <a:r>
                        <a:rPr lang="ru-RU">
                          <a:effectLst/>
                        </a:rPr>
                        <a:t>Стерикалық кедергі болса</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dirty="0" err="1">
                          <a:effectLst/>
                        </a:rPr>
                        <a:t>Компланарлық</a:t>
                      </a:r>
                      <a:r>
                        <a:rPr lang="ru-RU" dirty="0">
                          <a:effectLst/>
                        </a:rPr>
                        <a:t> </a:t>
                      </a:r>
                      <a:r>
                        <a:rPr lang="ru-RU" dirty="0" err="1">
                          <a:effectLst/>
                        </a:rPr>
                        <a:t>бұзылады</a:t>
                      </a:r>
                      <a:r>
                        <a:rPr lang="ru-RU" dirty="0">
                          <a:effectLst/>
                        </a:rPr>
                        <a:t>, резонанс </a:t>
                      </a:r>
                      <a:r>
                        <a:rPr lang="ru-RU" dirty="0" err="1">
                          <a:effectLst/>
                        </a:rPr>
                        <a:t>шектеледі</a:t>
                      </a:r>
                      <a:endParaRPr lang="ru-RU" dirty="0">
                        <a:effectLst/>
                      </a:endParaRP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ectangle 1"/>
          <p:cNvSpPr>
            <a:spLocks noChangeArrowheads="1"/>
          </p:cNvSpPr>
          <p:nvPr/>
        </p:nvSpPr>
        <p:spPr bwMode="auto">
          <a:xfrm>
            <a:off x="1245256" y="1028557"/>
            <a:ext cx="312687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7" name="Таблица 6"/>
          <p:cNvGraphicFramePr>
            <a:graphicFrameLocks noGrp="1"/>
          </p:cNvGraphicFramePr>
          <p:nvPr>
            <p:extLst>
              <p:ext uri="{D42A27DB-BD31-4B8C-83A1-F6EECF244321}">
                <p14:modId xmlns:p14="http://schemas.microsoft.com/office/powerpoint/2010/main" val="3143772233"/>
              </p:ext>
            </p:extLst>
          </p:nvPr>
        </p:nvGraphicFramePr>
        <p:xfrm>
          <a:off x="1260004" y="5981700"/>
          <a:ext cx="8229600" cy="3259896"/>
        </p:xfrm>
        <a:graphic>
          <a:graphicData uri="http://schemas.openxmlformats.org/drawingml/2006/table">
            <a:tbl>
              <a:tblPr/>
              <a:tblGrid>
                <a:gridCol w="2057400"/>
                <a:gridCol w="2057400"/>
                <a:gridCol w="2057400"/>
                <a:gridCol w="2057400"/>
              </a:tblGrid>
              <a:tr h="814974">
                <a:tc>
                  <a:txBody>
                    <a:bodyPr/>
                    <a:lstStyle/>
                    <a:p>
                      <a:r>
                        <a:rPr lang="ru-RU">
                          <a:effectLst/>
                        </a:rPr>
                        <a:t>Қосылыс</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Компланар ма?</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Электрондық әсер</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Ориентация</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814974">
                <a:tc>
                  <a:txBody>
                    <a:bodyPr/>
                    <a:lstStyle/>
                    <a:p>
                      <a:r>
                        <a:rPr lang="ru-RU">
                          <a:effectLst/>
                        </a:rPr>
                        <a:t>Анилин (–</a:t>
                      </a:r>
                      <a:r>
                        <a:rPr lang="en-US">
                          <a:effectLst/>
                        </a:rPr>
                        <a:t>NH₂)</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Иә</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Күшті донор</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Орто/пара</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814974">
                <a:tc>
                  <a:txBody>
                    <a:bodyPr/>
                    <a:lstStyle/>
                    <a:p>
                      <a:r>
                        <a:rPr lang="ru-RU">
                          <a:effectLst/>
                        </a:rPr>
                        <a:t>Ациламин (–</a:t>
                      </a:r>
                      <a:r>
                        <a:rPr lang="en-US">
                          <a:effectLst/>
                        </a:rPr>
                        <a:t>NHCOCH₃)</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Жоқ (ішінара)</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Әлсіз донор</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Орто/пара (бірақ баяу)</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r h="814974">
                <a:tc>
                  <a:txBody>
                    <a:bodyPr/>
                    <a:lstStyle/>
                    <a:p>
                      <a:r>
                        <a:rPr lang="ru-RU">
                          <a:effectLst/>
                        </a:rPr>
                        <a:t>Нитробензол (–</a:t>
                      </a:r>
                      <a:r>
                        <a:rPr lang="en-US">
                          <a:effectLst/>
                        </a:rPr>
                        <a:t>NO₂)</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Иә</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a:effectLst/>
                        </a:rPr>
                        <a:t>Акцептор</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c>
                  <a:txBody>
                    <a:bodyPr/>
                    <a:lstStyle/>
                    <a:p>
                      <a:r>
                        <a:rPr lang="ru-RU" dirty="0">
                          <a:effectLst/>
                        </a:rPr>
                        <a:t>Мета</a:t>
                      </a:r>
                    </a:p>
                  </a:txBody>
                  <a:tcPr anchor="ctr">
                    <a:lnL w="10135" cap="flat" cmpd="sng" algn="ctr">
                      <a:solidFill>
                        <a:srgbClr val="000000"/>
                      </a:solidFill>
                      <a:prstDash val="solid"/>
                      <a:round/>
                      <a:headEnd type="none" w="med" len="med"/>
                      <a:tailEnd type="none" w="med" len="med"/>
                    </a:lnL>
                    <a:lnR w="10135" cap="flat" cmpd="sng" algn="ctr">
                      <a:solidFill>
                        <a:srgbClr val="000000"/>
                      </a:solidFill>
                      <a:prstDash val="solid"/>
                      <a:round/>
                      <a:headEnd type="none" w="med" len="med"/>
                      <a:tailEnd type="none" w="med" len="med"/>
                    </a:lnR>
                    <a:lnT w="10135" cap="flat" cmpd="sng" algn="ctr">
                      <a:solidFill>
                        <a:srgbClr val="000000"/>
                      </a:solidFill>
                      <a:prstDash val="solid"/>
                      <a:round/>
                      <a:headEnd type="none" w="med" len="med"/>
                      <a:tailEnd type="none" w="med" len="med"/>
                    </a:lnT>
                    <a:lnB w="10135"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Rectangle 2"/>
          <p:cNvSpPr>
            <a:spLocks noChangeArrowheads="1"/>
          </p:cNvSpPr>
          <p:nvPr/>
        </p:nvSpPr>
        <p:spPr bwMode="auto">
          <a:xfrm>
            <a:off x="1260004" y="598208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2835</Words>
  <Application>Microsoft Office PowerPoint</Application>
  <PresentationFormat>Произвольный</PresentationFormat>
  <Paragraphs>316</Paragraphs>
  <Slides>27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Open Sans Bold</vt:lpstr>
      <vt:lpstr>Roboto Bold</vt:lpstr>
      <vt:lpstr>Roboto</vt:lpstr>
      <vt:lpstr>Calibri</vt:lpstr>
      <vt:lpstr>Open Sans</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Ориентация ережелері, молекуланың компланарлығы, Фридель-Крафтс бойынша ацилдеу және аминдеу және басқа түрлендірулер. Электрофильді орынбасу жағдайындағы жанама реакциялар.</dc:title>
  <dc:creator>user</dc:creator>
  <cp:lastModifiedBy>user</cp:lastModifiedBy>
  <cp:revision>2</cp:revision>
  <dcterms:created xsi:type="dcterms:W3CDTF">2006-08-16T00:00:00Z</dcterms:created>
  <dcterms:modified xsi:type="dcterms:W3CDTF">2025-09-21T18:10:20Z</dcterms:modified>
  <dc:identifier>DAGzkfkCQWo</dc:identifier>
</cp:coreProperties>
</file>