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310" r:id="rId3"/>
    <p:sldId id="341" r:id="rId4"/>
    <p:sldId id="312" r:id="rId5"/>
    <p:sldId id="382" r:id="rId6"/>
    <p:sldId id="322" r:id="rId7"/>
    <p:sldId id="344" r:id="rId8"/>
    <p:sldId id="343" r:id="rId9"/>
    <p:sldId id="323" r:id="rId10"/>
    <p:sldId id="360" r:id="rId11"/>
    <p:sldId id="324" r:id="rId12"/>
    <p:sldId id="352" r:id="rId13"/>
    <p:sldId id="353" r:id="rId14"/>
    <p:sldId id="362" r:id="rId15"/>
    <p:sldId id="346" r:id="rId16"/>
    <p:sldId id="367" r:id="rId17"/>
    <p:sldId id="378" r:id="rId18"/>
    <p:sldId id="377" r:id="rId19"/>
    <p:sldId id="361" r:id="rId20"/>
    <p:sldId id="325" r:id="rId21"/>
    <p:sldId id="326" r:id="rId22"/>
    <p:sldId id="327" r:id="rId23"/>
    <p:sldId id="328" r:id="rId24"/>
    <p:sldId id="329" r:id="rId25"/>
    <p:sldId id="330" r:id="rId26"/>
    <p:sldId id="320" r:id="rId27"/>
    <p:sldId id="333" r:id="rId28"/>
    <p:sldId id="334" r:id="rId29"/>
    <p:sldId id="384" r:id="rId30"/>
    <p:sldId id="385" r:id="rId31"/>
    <p:sldId id="386" r:id="rId32"/>
    <p:sldId id="387" r:id="rId33"/>
    <p:sldId id="388" r:id="rId34"/>
    <p:sldId id="336" r:id="rId35"/>
    <p:sldId id="337" r:id="rId36"/>
    <p:sldId id="314" r:id="rId37"/>
    <p:sldId id="390" r:id="rId38"/>
    <p:sldId id="316" r:id="rId39"/>
    <p:sldId id="319" r:id="rId40"/>
    <p:sldId id="318" r:id="rId41"/>
    <p:sldId id="391" r:id="rId42"/>
    <p:sldId id="262" r:id="rId43"/>
    <p:sldId id="263" r:id="rId44"/>
    <p:sldId id="264" r:id="rId45"/>
    <p:sldId id="363" r:id="rId46"/>
    <p:sldId id="265" r:id="rId47"/>
    <p:sldId id="266" r:id="rId48"/>
    <p:sldId id="267" r:id="rId49"/>
    <p:sldId id="268" r:id="rId50"/>
    <p:sldId id="269" r:id="rId51"/>
    <p:sldId id="270" r:id="rId52"/>
    <p:sldId id="271" r:id="rId53"/>
    <p:sldId id="392" r:id="rId54"/>
    <p:sldId id="272" r:id="rId55"/>
    <p:sldId id="273" r:id="rId56"/>
    <p:sldId id="275" r:id="rId5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71" autoAdjust="0"/>
  </p:normalViewPr>
  <p:slideViewPr>
    <p:cSldViewPr>
      <p:cViewPr varScale="1">
        <p:scale>
          <a:sx n="61" d="100"/>
          <a:sy n="61" d="100"/>
        </p:scale>
        <p:origin x="-1339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717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8338A1-85C9-4936-A84D-1527505B04A6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7FC002-B523-4E50-9004-6D005E373B35}">
      <dgm:prSet phldrT="[Текст]" custT="1"/>
      <dgm:spPr/>
      <dgm:t>
        <a:bodyPr/>
        <a:lstStyle/>
        <a:p>
          <a:r>
            <a:rPr lang="kk-KZ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Менеджмент сапасының жүйесі</a:t>
          </a:r>
          <a:endParaRPr lang="ru-RU" sz="3600" dirty="0"/>
        </a:p>
      </dgm:t>
    </dgm:pt>
    <dgm:pt modelId="{E527A37C-FFFA-475F-8C8C-6C3C8B432DD7}" type="parTrans" cxnId="{C2FF49C9-2B71-494C-BF15-119E90ECB100}">
      <dgm:prSet/>
      <dgm:spPr/>
      <dgm:t>
        <a:bodyPr/>
        <a:lstStyle/>
        <a:p>
          <a:endParaRPr lang="ru-RU"/>
        </a:p>
      </dgm:t>
    </dgm:pt>
    <dgm:pt modelId="{CF5A7751-7BE9-48DB-B8A4-FA33EC76BC40}" type="sibTrans" cxnId="{C2FF49C9-2B71-494C-BF15-119E90ECB100}">
      <dgm:prSet/>
      <dgm:spPr/>
      <dgm:t>
        <a:bodyPr/>
        <a:lstStyle/>
        <a:p>
          <a:endParaRPr lang="ru-RU"/>
        </a:p>
      </dgm:t>
    </dgm:pt>
    <dgm:pt modelId="{C04794BE-C05E-490E-9B73-39782C8B0216}">
      <dgm:prSet phldrT="[Текст]" custT="1"/>
      <dgm:spPr/>
      <dgm:t>
        <a:bodyPr/>
        <a:lstStyle/>
        <a:p>
          <a:r>
            <a:rPr lang="kk-KZ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Сапа саласындағы саясат</a:t>
          </a:r>
          <a:endParaRPr lang="ru-RU" sz="2400" dirty="0"/>
        </a:p>
      </dgm:t>
    </dgm:pt>
    <dgm:pt modelId="{1D5208F6-6940-4E98-B616-C7D810B6387C}" type="parTrans" cxnId="{73C09B3E-E09C-4A32-8BE4-F54C86EBC509}">
      <dgm:prSet/>
      <dgm:spPr/>
      <dgm:t>
        <a:bodyPr/>
        <a:lstStyle/>
        <a:p>
          <a:endParaRPr lang="ru-RU"/>
        </a:p>
      </dgm:t>
    </dgm:pt>
    <dgm:pt modelId="{784B0D2B-90DB-46C3-841F-62B05BA6DFB7}" type="sibTrans" cxnId="{73C09B3E-E09C-4A32-8BE4-F54C86EBC509}">
      <dgm:prSet/>
      <dgm:spPr/>
      <dgm:t>
        <a:bodyPr/>
        <a:lstStyle/>
        <a:p>
          <a:endParaRPr lang="ru-RU"/>
        </a:p>
      </dgm:t>
    </dgm:pt>
    <dgm:pt modelId="{E2EEE804-4F87-4B0A-95B4-F37A7C3E3B75}">
      <dgm:prSet phldrT="[Текст]" custT="1"/>
      <dgm:spPr/>
      <dgm:t>
        <a:bodyPr/>
        <a:lstStyle/>
        <a:p>
          <a:r>
            <a:rPr lang="kk-KZ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Мақсат пен міндеттер</a:t>
          </a:r>
          <a:endParaRPr lang="ru-RU" sz="2400" dirty="0"/>
        </a:p>
      </dgm:t>
    </dgm:pt>
    <dgm:pt modelId="{73ACC364-FB0C-4490-B250-E91D2AC5AD08}" type="parTrans" cxnId="{540590D0-D22F-41C5-8266-7C60777D9F2C}">
      <dgm:prSet/>
      <dgm:spPr/>
      <dgm:t>
        <a:bodyPr/>
        <a:lstStyle/>
        <a:p>
          <a:endParaRPr lang="ru-RU"/>
        </a:p>
      </dgm:t>
    </dgm:pt>
    <dgm:pt modelId="{CAFA23F1-FBE7-4F86-9E7C-722209E20D23}" type="sibTrans" cxnId="{540590D0-D22F-41C5-8266-7C60777D9F2C}">
      <dgm:prSet/>
      <dgm:spPr/>
      <dgm:t>
        <a:bodyPr/>
        <a:lstStyle/>
        <a:p>
          <a:endParaRPr lang="ru-RU"/>
        </a:p>
      </dgm:t>
    </dgm:pt>
    <dgm:pt modelId="{D550DD4C-AA89-47B9-BA78-19C36B9AD770}">
      <dgm:prSet custT="1"/>
      <dgm:spPr/>
      <dgm:t>
        <a:bodyPr/>
        <a:lstStyle/>
        <a:p>
          <a:r>
            <a:rPr lang="kk-KZ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Сапаны қамтамасыз ету</a:t>
          </a:r>
          <a:endParaRPr lang="ru-RU" sz="3200" dirty="0"/>
        </a:p>
      </dgm:t>
    </dgm:pt>
    <dgm:pt modelId="{3D60CEA7-7F03-44E6-88B7-73A214C57464}" type="parTrans" cxnId="{8906F5C0-92B6-4294-9557-7DE35A1AC251}">
      <dgm:prSet/>
      <dgm:spPr/>
      <dgm:t>
        <a:bodyPr/>
        <a:lstStyle/>
        <a:p>
          <a:endParaRPr lang="ru-RU"/>
        </a:p>
      </dgm:t>
    </dgm:pt>
    <dgm:pt modelId="{3DF88006-C26C-4E6C-B57D-51BDA058EE01}" type="sibTrans" cxnId="{8906F5C0-92B6-4294-9557-7DE35A1AC251}">
      <dgm:prSet/>
      <dgm:spPr/>
      <dgm:t>
        <a:bodyPr/>
        <a:lstStyle/>
        <a:p>
          <a:endParaRPr lang="ru-RU"/>
        </a:p>
      </dgm:t>
    </dgm:pt>
    <dgm:pt modelId="{08BBE782-6DFB-400D-96CA-D6A56EB44B0B}">
      <dgm:prSet phldrT="[Текст]" custT="1"/>
      <dgm:spPr/>
      <dgm:t>
        <a:bodyPr/>
        <a:lstStyle/>
        <a:p>
          <a:r>
            <a:rPr lang="kk-KZ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Сапа және оған жетудің жоспарын дайындау</a:t>
          </a:r>
          <a:endParaRPr lang="ru-RU" sz="3200" dirty="0"/>
        </a:p>
      </dgm:t>
    </dgm:pt>
    <dgm:pt modelId="{1D9CF372-B5C7-413E-94E6-DE450E0A7F13}" type="parTrans" cxnId="{4DF9C106-9851-4596-8B79-AEDB4F5CB1C1}">
      <dgm:prSet/>
      <dgm:spPr/>
      <dgm:t>
        <a:bodyPr/>
        <a:lstStyle/>
        <a:p>
          <a:endParaRPr lang="ru-RU"/>
        </a:p>
      </dgm:t>
    </dgm:pt>
    <dgm:pt modelId="{8E3AB299-004D-4A82-94EF-7F456A43C9A3}" type="sibTrans" cxnId="{4DF9C106-9851-4596-8B79-AEDB4F5CB1C1}">
      <dgm:prSet/>
      <dgm:spPr/>
      <dgm:t>
        <a:bodyPr/>
        <a:lstStyle/>
        <a:p>
          <a:endParaRPr lang="ru-RU"/>
        </a:p>
      </dgm:t>
    </dgm:pt>
    <dgm:pt modelId="{E16A4BE6-1DFF-4686-AD15-316DE1C92618}">
      <dgm:prSet custT="1"/>
      <dgm:spPr/>
      <dgm:t>
        <a:bodyPr/>
        <a:lstStyle/>
        <a:p>
          <a:r>
            <a:rPr lang="kk-KZ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Үнемі жетілдіру – табыстың негізі</a:t>
          </a:r>
          <a:endParaRPr lang="ru-RU" sz="3600" dirty="0"/>
        </a:p>
      </dgm:t>
    </dgm:pt>
    <dgm:pt modelId="{347A26E1-C105-4F65-BFC3-C0EC160C1AE1}" type="parTrans" cxnId="{FD86B37E-5394-453D-97FB-9486BE38612E}">
      <dgm:prSet/>
      <dgm:spPr/>
      <dgm:t>
        <a:bodyPr/>
        <a:lstStyle/>
        <a:p>
          <a:endParaRPr lang="ru-RU"/>
        </a:p>
      </dgm:t>
    </dgm:pt>
    <dgm:pt modelId="{CD6D711C-C96F-45E3-9637-7483ADE84726}" type="sibTrans" cxnId="{FD86B37E-5394-453D-97FB-9486BE38612E}">
      <dgm:prSet/>
      <dgm:spPr/>
      <dgm:t>
        <a:bodyPr/>
        <a:lstStyle/>
        <a:p>
          <a:endParaRPr lang="ru-RU"/>
        </a:p>
      </dgm:t>
    </dgm:pt>
    <dgm:pt modelId="{A9A047A1-38A8-4A5D-90D7-AD7DB49F6F48}">
      <dgm:prSet phldrT="[Текст]" custT="1"/>
      <dgm:spPr/>
      <dgm:t>
        <a:bodyPr/>
        <a:lstStyle/>
        <a:p>
          <a:r>
            <a:rPr lang="kk-KZ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Сапа мен іс-әрекетті басқару</a:t>
          </a:r>
          <a:endParaRPr lang="ru-RU" sz="3600" dirty="0"/>
        </a:p>
      </dgm:t>
    </dgm:pt>
    <dgm:pt modelId="{497B4F6E-3006-4EDA-AF9A-5099BBE616CD}" type="parTrans" cxnId="{5B9841FC-9901-4874-AE21-8300919DCF0B}">
      <dgm:prSet/>
      <dgm:spPr/>
      <dgm:t>
        <a:bodyPr/>
        <a:lstStyle/>
        <a:p>
          <a:endParaRPr lang="ru-RU"/>
        </a:p>
      </dgm:t>
    </dgm:pt>
    <dgm:pt modelId="{7DACC7AA-89D5-4C82-93C7-B4972E05BA8B}" type="sibTrans" cxnId="{5B9841FC-9901-4874-AE21-8300919DCF0B}">
      <dgm:prSet/>
      <dgm:spPr/>
      <dgm:t>
        <a:bodyPr/>
        <a:lstStyle/>
        <a:p>
          <a:endParaRPr lang="ru-RU"/>
        </a:p>
      </dgm:t>
    </dgm:pt>
    <dgm:pt modelId="{6B204BC1-1CC0-4150-AA91-F2162C45183A}" type="pres">
      <dgm:prSet presAssocID="{158338A1-85C9-4936-A84D-1527505B04A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BA4C58-EEDA-4B27-8A87-0D027E13A357}" type="pres">
      <dgm:prSet presAssocID="{E16A4BE6-1DFF-4686-AD15-316DE1C92618}" presName="boxAndChildren" presStyleCnt="0"/>
      <dgm:spPr/>
    </dgm:pt>
    <dgm:pt modelId="{5CB07D83-BED1-4FB3-AB26-81D3324EB982}" type="pres">
      <dgm:prSet presAssocID="{E16A4BE6-1DFF-4686-AD15-316DE1C92618}" presName="parentTextBox" presStyleLbl="node1" presStyleIdx="0" presStyleCnt="3"/>
      <dgm:spPr/>
      <dgm:t>
        <a:bodyPr/>
        <a:lstStyle/>
        <a:p>
          <a:endParaRPr lang="ru-RU"/>
        </a:p>
      </dgm:t>
    </dgm:pt>
    <dgm:pt modelId="{12B26C0A-554F-4023-9CF7-1F30DD194F7B}" type="pres">
      <dgm:prSet presAssocID="{E16A4BE6-1DFF-4686-AD15-316DE1C92618}" presName="entireBox" presStyleLbl="node1" presStyleIdx="0" presStyleCnt="3" custScaleX="100000"/>
      <dgm:spPr/>
      <dgm:t>
        <a:bodyPr/>
        <a:lstStyle/>
        <a:p>
          <a:endParaRPr lang="ru-RU"/>
        </a:p>
      </dgm:t>
    </dgm:pt>
    <dgm:pt modelId="{05477682-DEB7-406E-9A88-A4A3E647D89E}" type="pres">
      <dgm:prSet presAssocID="{E16A4BE6-1DFF-4686-AD15-316DE1C92618}" presName="descendantBox" presStyleCnt="0"/>
      <dgm:spPr/>
    </dgm:pt>
    <dgm:pt modelId="{1148355D-4F17-40D5-9B25-EA6345DE853C}" type="pres">
      <dgm:prSet presAssocID="{A9A047A1-38A8-4A5D-90D7-AD7DB49F6F48}" presName="childTextBox" presStyleLbl="fgAccFollowNode1" presStyleIdx="0" presStyleCnt="4" custScaleX="4806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AD83C6-290B-4284-B83B-A683ECA32CFE}" type="pres">
      <dgm:prSet presAssocID="{3DF88006-C26C-4E6C-B57D-51BDA058EE01}" presName="sp" presStyleCnt="0"/>
      <dgm:spPr/>
    </dgm:pt>
    <dgm:pt modelId="{713050EF-E356-47B6-BAC9-6D5C2DAB8E12}" type="pres">
      <dgm:prSet presAssocID="{D550DD4C-AA89-47B9-BA78-19C36B9AD770}" presName="arrowAndChildren" presStyleCnt="0"/>
      <dgm:spPr/>
    </dgm:pt>
    <dgm:pt modelId="{5CFC2BA7-AA7D-496C-B447-B5E81DB4BA9E}" type="pres">
      <dgm:prSet presAssocID="{D550DD4C-AA89-47B9-BA78-19C36B9AD770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4419F234-869E-415B-8C84-C3AF659561BE}" type="pres">
      <dgm:prSet presAssocID="{D550DD4C-AA89-47B9-BA78-19C36B9AD770}" presName="arrow" presStyleLbl="node1" presStyleIdx="1" presStyleCnt="3" custScaleX="100000" custLinFactNeighborX="2500" custLinFactNeighborY="-543"/>
      <dgm:spPr/>
      <dgm:t>
        <a:bodyPr/>
        <a:lstStyle/>
        <a:p>
          <a:endParaRPr lang="ru-RU"/>
        </a:p>
      </dgm:t>
    </dgm:pt>
    <dgm:pt modelId="{227D78AE-25DC-4886-824A-C9D074E645F2}" type="pres">
      <dgm:prSet presAssocID="{D550DD4C-AA89-47B9-BA78-19C36B9AD770}" presName="descendantArrow" presStyleCnt="0"/>
      <dgm:spPr/>
    </dgm:pt>
    <dgm:pt modelId="{466CF38F-5BBE-4DF4-BA8A-9AACF9E5841F}" type="pres">
      <dgm:prSet presAssocID="{08BBE782-6DFB-400D-96CA-D6A56EB44B0B}" presName="childTextArrow" presStyleLbl="fgAccFollowNode1" presStyleIdx="1" presStyleCnt="4" custScaleX="6282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F4CAFE-713C-46A1-8F6E-7CCFF21D42BD}" type="pres">
      <dgm:prSet presAssocID="{CF5A7751-7BE9-48DB-B8A4-FA33EC76BC40}" presName="sp" presStyleCnt="0"/>
      <dgm:spPr/>
    </dgm:pt>
    <dgm:pt modelId="{8F4B3944-E6E9-44A5-9102-4FDE42C21203}" type="pres">
      <dgm:prSet presAssocID="{617FC002-B523-4E50-9004-6D005E373B35}" presName="arrowAndChildren" presStyleCnt="0"/>
      <dgm:spPr/>
    </dgm:pt>
    <dgm:pt modelId="{D8F5070D-B486-4871-B7F1-7052F94EC753}" type="pres">
      <dgm:prSet presAssocID="{617FC002-B523-4E50-9004-6D005E373B35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06610E10-BB0F-4CE6-9E0D-3E8738FCA07C}" type="pres">
      <dgm:prSet presAssocID="{617FC002-B523-4E50-9004-6D005E373B35}" presName="arrow" presStyleLbl="node1" presStyleIdx="2" presStyleCnt="3"/>
      <dgm:spPr/>
      <dgm:t>
        <a:bodyPr/>
        <a:lstStyle/>
        <a:p>
          <a:endParaRPr lang="ru-RU"/>
        </a:p>
      </dgm:t>
    </dgm:pt>
    <dgm:pt modelId="{538ED050-215D-470E-B2E1-3822E93BD356}" type="pres">
      <dgm:prSet presAssocID="{617FC002-B523-4E50-9004-6D005E373B35}" presName="descendantArrow" presStyleCnt="0"/>
      <dgm:spPr/>
    </dgm:pt>
    <dgm:pt modelId="{0D0C1884-8D4A-4C0D-A9CD-D925DC0FE834}" type="pres">
      <dgm:prSet presAssocID="{C04794BE-C05E-490E-9B73-39782C8B0216}" presName="childTextArrow" presStyleLbl="fgAccFollowNode1" presStyleIdx="2" presStyleCnt="4" custScaleX="3416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E26C28-1BD5-4D51-AC0B-A99CB4D5EC0F}" type="pres">
      <dgm:prSet presAssocID="{E2EEE804-4F87-4B0A-95B4-F37A7C3E3B75}" presName="childTextArrow" presStyleLbl="fgAccFollowNode1" presStyleIdx="3" presStyleCnt="4" custScaleX="3186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4B05B6-BD96-494E-ACB6-767E67CE11B2}" type="presOf" srcId="{D550DD4C-AA89-47B9-BA78-19C36B9AD770}" destId="{4419F234-869E-415B-8C84-C3AF659561BE}" srcOrd="1" destOrd="0" presId="urn:microsoft.com/office/officeart/2005/8/layout/process4"/>
    <dgm:cxn modelId="{FBF50C98-F88A-4A37-AC36-7A23FEEE5F9B}" type="presOf" srcId="{617FC002-B523-4E50-9004-6D005E373B35}" destId="{D8F5070D-B486-4871-B7F1-7052F94EC753}" srcOrd="0" destOrd="0" presId="urn:microsoft.com/office/officeart/2005/8/layout/process4"/>
    <dgm:cxn modelId="{540590D0-D22F-41C5-8266-7C60777D9F2C}" srcId="{617FC002-B523-4E50-9004-6D005E373B35}" destId="{E2EEE804-4F87-4B0A-95B4-F37A7C3E3B75}" srcOrd="1" destOrd="0" parTransId="{73ACC364-FB0C-4490-B250-E91D2AC5AD08}" sibTransId="{CAFA23F1-FBE7-4F86-9E7C-722209E20D23}"/>
    <dgm:cxn modelId="{5B9841FC-9901-4874-AE21-8300919DCF0B}" srcId="{E16A4BE6-1DFF-4686-AD15-316DE1C92618}" destId="{A9A047A1-38A8-4A5D-90D7-AD7DB49F6F48}" srcOrd="0" destOrd="0" parTransId="{497B4F6E-3006-4EDA-AF9A-5099BBE616CD}" sibTransId="{7DACC7AA-89D5-4C82-93C7-B4972E05BA8B}"/>
    <dgm:cxn modelId="{FD86B37E-5394-453D-97FB-9486BE38612E}" srcId="{158338A1-85C9-4936-A84D-1527505B04A6}" destId="{E16A4BE6-1DFF-4686-AD15-316DE1C92618}" srcOrd="2" destOrd="0" parTransId="{347A26E1-C105-4F65-BFC3-C0EC160C1AE1}" sibTransId="{CD6D711C-C96F-45E3-9637-7483ADE84726}"/>
    <dgm:cxn modelId="{4ACDB62B-1013-41F5-BDE0-E4E0A8BFF2D1}" type="presOf" srcId="{C04794BE-C05E-490E-9B73-39782C8B0216}" destId="{0D0C1884-8D4A-4C0D-A9CD-D925DC0FE834}" srcOrd="0" destOrd="0" presId="urn:microsoft.com/office/officeart/2005/8/layout/process4"/>
    <dgm:cxn modelId="{9784B3C5-1E2F-4B48-B220-CF04EE1C591D}" type="presOf" srcId="{E2EEE804-4F87-4B0A-95B4-F37A7C3E3B75}" destId="{17E26C28-1BD5-4D51-AC0B-A99CB4D5EC0F}" srcOrd="0" destOrd="0" presId="urn:microsoft.com/office/officeart/2005/8/layout/process4"/>
    <dgm:cxn modelId="{C2FF49C9-2B71-494C-BF15-119E90ECB100}" srcId="{158338A1-85C9-4936-A84D-1527505B04A6}" destId="{617FC002-B523-4E50-9004-6D005E373B35}" srcOrd="0" destOrd="0" parTransId="{E527A37C-FFFA-475F-8C8C-6C3C8B432DD7}" sibTransId="{CF5A7751-7BE9-48DB-B8A4-FA33EC76BC40}"/>
    <dgm:cxn modelId="{17683858-0756-4D28-8C7D-7B02CFA008E2}" type="presOf" srcId="{E16A4BE6-1DFF-4686-AD15-316DE1C92618}" destId="{12B26C0A-554F-4023-9CF7-1F30DD194F7B}" srcOrd="1" destOrd="0" presId="urn:microsoft.com/office/officeart/2005/8/layout/process4"/>
    <dgm:cxn modelId="{D23CEC42-A2C8-4B6F-8B5C-EF6A1C7A89E7}" type="presOf" srcId="{617FC002-B523-4E50-9004-6D005E373B35}" destId="{06610E10-BB0F-4CE6-9E0D-3E8738FCA07C}" srcOrd="1" destOrd="0" presId="urn:microsoft.com/office/officeart/2005/8/layout/process4"/>
    <dgm:cxn modelId="{73C09B3E-E09C-4A32-8BE4-F54C86EBC509}" srcId="{617FC002-B523-4E50-9004-6D005E373B35}" destId="{C04794BE-C05E-490E-9B73-39782C8B0216}" srcOrd="0" destOrd="0" parTransId="{1D5208F6-6940-4E98-B616-C7D810B6387C}" sibTransId="{784B0D2B-90DB-46C3-841F-62B05BA6DFB7}"/>
    <dgm:cxn modelId="{8906F5C0-92B6-4294-9557-7DE35A1AC251}" srcId="{158338A1-85C9-4936-A84D-1527505B04A6}" destId="{D550DD4C-AA89-47B9-BA78-19C36B9AD770}" srcOrd="1" destOrd="0" parTransId="{3D60CEA7-7F03-44E6-88B7-73A214C57464}" sibTransId="{3DF88006-C26C-4E6C-B57D-51BDA058EE01}"/>
    <dgm:cxn modelId="{4DF9C106-9851-4596-8B79-AEDB4F5CB1C1}" srcId="{D550DD4C-AA89-47B9-BA78-19C36B9AD770}" destId="{08BBE782-6DFB-400D-96CA-D6A56EB44B0B}" srcOrd="0" destOrd="0" parTransId="{1D9CF372-B5C7-413E-94E6-DE450E0A7F13}" sibTransId="{8E3AB299-004D-4A82-94EF-7F456A43C9A3}"/>
    <dgm:cxn modelId="{E8E3C37C-5BCD-44AA-8081-7010DC569B78}" type="presOf" srcId="{08BBE782-6DFB-400D-96CA-D6A56EB44B0B}" destId="{466CF38F-5BBE-4DF4-BA8A-9AACF9E5841F}" srcOrd="0" destOrd="0" presId="urn:microsoft.com/office/officeart/2005/8/layout/process4"/>
    <dgm:cxn modelId="{E6CAA909-E190-409D-A3E9-A0F93854A5C4}" type="presOf" srcId="{A9A047A1-38A8-4A5D-90D7-AD7DB49F6F48}" destId="{1148355D-4F17-40D5-9B25-EA6345DE853C}" srcOrd="0" destOrd="0" presId="urn:microsoft.com/office/officeart/2005/8/layout/process4"/>
    <dgm:cxn modelId="{44CBDCE5-28B5-47F9-8181-9601837AF3C3}" type="presOf" srcId="{158338A1-85C9-4936-A84D-1527505B04A6}" destId="{6B204BC1-1CC0-4150-AA91-F2162C45183A}" srcOrd="0" destOrd="0" presId="urn:microsoft.com/office/officeart/2005/8/layout/process4"/>
    <dgm:cxn modelId="{6631C705-66EC-4564-BCF7-BFE9633C4554}" type="presOf" srcId="{E16A4BE6-1DFF-4686-AD15-316DE1C92618}" destId="{5CB07D83-BED1-4FB3-AB26-81D3324EB982}" srcOrd="0" destOrd="0" presId="urn:microsoft.com/office/officeart/2005/8/layout/process4"/>
    <dgm:cxn modelId="{5DF71624-66BE-488F-BD6D-AE4D6027BDBB}" type="presOf" srcId="{D550DD4C-AA89-47B9-BA78-19C36B9AD770}" destId="{5CFC2BA7-AA7D-496C-B447-B5E81DB4BA9E}" srcOrd="0" destOrd="0" presId="urn:microsoft.com/office/officeart/2005/8/layout/process4"/>
    <dgm:cxn modelId="{5280E618-30C0-471C-A591-8E4356A72548}" type="presParOf" srcId="{6B204BC1-1CC0-4150-AA91-F2162C45183A}" destId="{E9BA4C58-EEDA-4B27-8A87-0D027E13A357}" srcOrd="0" destOrd="0" presId="urn:microsoft.com/office/officeart/2005/8/layout/process4"/>
    <dgm:cxn modelId="{D03BEBE9-26D2-4DB0-80C9-8907CE2E4BBF}" type="presParOf" srcId="{E9BA4C58-EEDA-4B27-8A87-0D027E13A357}" destId="{5CB07D83-BED1-4FB3-AB26-81D3324EB982}" srcOrd="0" destOrd="0" presId="urn:microsoft.com/office/officeart/2005/8/layout/process4"/>
    <dgm:cxn modelId="{9AC3CE42-E09A-4907-8693-D66A2C4E876F}" type="presParOf" srcId="{E9BA4C58-EEDA-4B27-8A87-0D027E13A357}" destId="{12B26C0A-554F-4023-9CF7-1F30DD194F7B}" srcOrd="1" destOrd="0" presId="urn:microsoft.com/office/officeart/2005/8/layout/process4"/>
    <dgm:cxn modelId="{AD158BA0-BA86-4744-9950-EE4116B8022A}" type="presParOf" srcId="{E9BA4C58-EEDA-4B27-8A87-0D027E13A357}" destId="{05477682-DEB7-406E-9A88-A4A3E647D89E}" srcOrd="2" destOrd="0" presId="urn:microsoft.com/office/officeart/2005/8/layout/process4"/>
    <dgm:cxn modelId="{9B71C18C-40C2-4C92-BDEA-604DBB4E972A}" type="presParOf" srcId="{05477682-DEB7-406E-9A88-A4A3E647D89E}" destId="{1148355D-4F17-40D5-9B25-EA6345DE853C}" srcOrd="0" destOrd="0" presId="urn:microsoft.com/office/officeart/2005/8/layout/process4"/>
    <dgm:cxn modelId="{889CC636-AA0B-4249-9F4E-71B6D2FDA44C}" type="presParOf" srcId="{6B204BC1-1CC0-4150-AA91-F2162C45183A}" destId="{A9AD83C6-290B-4284-B83B-A683ECA32CFE}" srcOrd="1" destOrd="0" presId="urn:microsoft.com/office/officeart/2005/8/layout/process4"/>
    <dgm:cxn modelId="{240B9B76-1BCA-409A-8CC9-76DED48141C8}" type="presParOf" srcId="{6B204BC1-1CC0-4150-AA91-F2162C45183A}" destId="{713050EF-E356-47B6-BAC9-6D5C2DAB8E12}" srcOrd="2" destOrd="0" presId="urn:microsoft.com/office/officeart/2005/8/layout/process4"/>
    <dgm:cxn modelId="{11E4BB12-4903-4927-9724-0B11A70300F5}" type="presParOf" srcId="{713050EF-E356-47B6-BAC9-6D5C2DAB8E12}" destId="{5CFC2BA7-AA7D-496C-B447-B5E81DB4BA9E}" srcOrd="0" destOrd="0" presId="urn:microsoft.com/office/officeart/2005/8/layout/process4"/>
    <dgm:cxn modelId="{EAD36DD5-E673-4D26-815A-6A8B09F83D0A}" type="presParOf" srcId="{713050EF-E356-47B6-BAC9-6D5C2DAB8E12}" destId="{4419F234-869E-415B-8C84-C3AF659561BE}" srcOrd="1" destOrd="0" presId="urn:microsoft.com/office/officeart/2005/8/layout/process4"/>
    <dgm:cxn modelId="{73A3CDCA-E81D-4B12-B8BF-E2F7B9360859}" type="presParOf" srcId="{713050EF-E356-47B6-BAC9-6D5C2DAB8E12}" destId="{227D78AE-25DC-4886-824A-C9D074E645F2}" srcOrd="2" destOrd="0" presId="urn:microsoft.com/office/officeart/2005/8/layout/process4"/>
    <dgm:cxn modelId="{7CFA11D5-AA79-40FF-994C-10DFFFEB8F88}" type="presParOf" srcId="{227D78AE-25DC-4886-824A-C9D074E645F2}" destId="{466CF38F-5BBE-4DF4-BA8A-9AACF9E5841F}" srcOrd="0" destOrd="0" presId="urn:microsoft.com/office/officeart/2005/8/layout/process4"/>
    <dgm:cxn modelId="{4CCA2C91-3380-42A6-83AD-4559ECF4C470}" type="presParOf" srcId="{6B204BC1-1CC0-4150-AA91-F2162C45183A}" destId="{50F4CAFE-713C-46A1-8F6E-7CCFF21D42BD}" srcOrd="3" destOrd="0" presId="urn:microsoft.com/office/officeart/2005/8/layout/process4"/>
    <dgm:cxn modelId="{25D9766B-8EAC-4150-8ACE-726EE9D821B0}" type="presParOf" srcId="{6B204BC1-1CC0-4150-AA91-F2162C45183A}" destId="{8F4B3944-E6E9-44A5-9102-4FDE42C21203}" srcOrd="4" destOrd="0" presId="urn:microsoft.com/office/officeart/2005/8/layout/process4"/>
    <dgm:cxn modelId="{5BCF5EB8-0EFA-4EDB-939D-2BF1D181C8D2}" type="presParOf" srcId="{8F4B3944-E6E9-44A5-9102-4FDE42C21203}" destId="{D8F5070D-B486-4871-B7F1-7052F94EC753}" srcOrd="0" destOrd="0" presId="urn:microsoft.com/office/officeart/2005/8/layout/process4"/>
    <dgm:cxn modelId="{A2604740-66E8-417B-8C12-F3B675558621}" type="presParOf" srcId="{8F4B3944-E6E9-44A5-9102-4FDE42C21203}" destId="{06610E10-BB0F-4CE6-9E0D-3E8738FCA07C}" srcOrd="1" destOrd="0" presId="urn:microsoft.com/office/officeart/2005/8/layout/process4"/>
    <dgm:cxn modelId="{98FD017C-E9A9-4A19-A432-52F2721150C8}" type="presParOf" srcId="{8F4B3944-E6E9-44A5-9102-4FDE42C21203}" destId="{538ED050-215D-470E-B2E1-3822E93BD356}" srcOrd="2" destOrd="0" presId="urn:microsoft.com/office/officeart/2005/8/layout/process4"/>
    <dgm:cxn modelId="{8A62552B-269B-40F5-97D2-9F9C9C4B2063}" type="presParOf" srcId="{538ED050-215D-470E-B2E1-3822E93BD356}" destId="{0D0C1884-8D4A-4C0D-A9CD-D925DC0FE834}" srcOrd="0" destOrd="0" presId="urn:microsoft.com/office/officeart/2005/8/layout/process4"/>
    <dgm:cxn modelId="{1F2B2080-D19F-4FE2-9548-A9D20B359D50}" type="presParOf" srcId="{538ED050-215D-470E-B2E1-3822E93BD356}" destId="{17E26C28-1BD5-4D51-AC0B-A99CB4D5EC0F}" srcOrd="1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kk.wikipedia.org/wiki/%D0%90%D2%93%D1%8B%D0%BB%D1%88%D1%8B%D0%BD_%D1%82%D1%96%D0%BB%D1%96" TargetMode="Externa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1285860"/>
            <a:ext cx="7406640" cy="3189428"/>
          </a:xfrm>
        </p:spPr>
        <p:txBody>
          <a:bodyPr>
            <a:noAutofit/>
          </a:bodyPr>
          <a:lstStyle/>
          <a:p>
            <a:pPr algn="ctr"/>
            <a:r>
              <a:rPr lang="kk-KZ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ЖОҒАРЫ ОҚУ ОРЫНДАРЫНДАҒЫ БАСҚАРУ</a:t>
            </a:r>
            <a:br>
              <a:rPr lang="kk-KZ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15-дәріс (3.3)</a:t>
            </a:r>
            <a:endParaRPr lang="ru-RU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43042" y="5214950"/>
            <a:ext cx="67866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П.ғ.к., профессор м.а.         Шолпанқұлова Г.К. </a:t>
            </a:r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43174" y="285728"/>
            <a:ext cx="4357718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Басқару категория ретінде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1714488"/>
            <a:ext cx="3071834" cy="15001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k-K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Өлі табиғатты басқару </a:t>
            </a:r>
            <a:r>
              <a:rPr lang="kk-KZ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(техникалық жүйе)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429256" y="1714488"/>
            <a:ext cx="3071834" cy="15001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k-K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Тірі табиғатты басқару </a:t>
            </a:r>
            <a:r>
              <a:rPr lang="kk-KZ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(биологиялық жүйе) 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7356" y="1000108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Қоғамдағы басқару </a:t>
            </a:r>
            <a:r>
              <a:rPr lang="kk-K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(әлеуметтік жүйе)</a:t>
            </a:r>
          </a:p>
        </p:txBody>
      </p:sp>
      <p:cxnSp>
        <p:nvCxnSpPr>
          <p:cNvPr id="9" name="Прямая соединительная линия 8"/>
          <p:cNvCxnSpPr>
            <a:endCxn id="5" idx="0"/>
          </p:cNvCxnSpPr>
          <p:nvPr/>
        </p:nvCxnSpPr>
        <p:spPr>
          <a:xfrm rot="16200000" flipH="1">
            <a:off x="4804174" y="839372"/>
            <a:ext cx="285751" cy="357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4483099" y="2017703"/>
            <a:ext cx="928694" cy="365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3" idx="3"/>
            <a:endCxn id="4" idx="1"/>
          </p:cNvCxnSpPr>
          <p:nvPr/>
        </p:nvCxnSpPr>
        <p:spPr>
          <a:xfrm>
            <a:off x="4286248" y="2464587"/>
            <a:ext cx="114300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1000100" y="3643314"/>
            <a:ext cx="78581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Басқару </a:t>
            </a:r>
            <a:r>
              <a:rPr lang="kk-K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белгілі бір жүйенің маңызды мақсаттарына жетуге бағытталған үйлестірілген іс-әрекеттердің жиынтығы.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42853"/>
            <a:ext cx="800105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Статистикада басқару құрылым</a:t>
            </a:r>
            <a:r>
              <a:rPr lang="kk-K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kk-K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динамикада үрдіс </a:t>
            </a:r>
            <a:r>
              <a:rPr lang="kk-K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ретінде қарастырылады. </a:t>
            </a:r>
          </a:p>
          <a:p>
            <a:pPr algn="just"/>
            <a:r>
              <a:rPr lang="kk-K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Басқару құрылымы </a:t>
            </a:r>
            <a:r>
              <a:rPr lang="kk-K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бұл басқару органдарының жүйесі. Ұйымдастырылған жүйенің белгілі құрылымын сақтауды, оның іс-әрекетінің тәртібін қолдауды, мақсаты мен бағдарламасын жүзеге асыруды қамтамасыздандыратын элемент, функция. 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571479"/>
            <a:ext cx="792961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Басқару субъектісі </a:t>
            </a:r>
            <a:r>
              <a:rPr lang="kk-K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индивид, әлеуметтік топ </a:t>
            </a:r>
            <a:r>
              <a:rPr lang="kk-K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(адамдар тобы).</a:t>
            </a:r>
          </a:p>
          <a:p>
            <a:pPr algn="just"/>
            <a:r>
              <a:rPr lang="kk-KZ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Басқару объекстісі </a:t>
            </a:r>
            <a:r>
              <a:rPr lang="kk-K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басқару ықпалы бағытталған объективті шындық </a:t>
            </a:r>
            <a:r>
              <a:rPr lang="kk-K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(басқарылатын жүйе яғни кәсіпорын, бөлімшелер). </a:t>
            </a:r>
            <a:r>
              <a:rPr lang="kk-KZ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Басқару объектісі мен субъектісі </a:t>
            </a:r>
            <a:r>
              <a:rPr lang="kk-K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арасында диалектикалық өзара байланыс (ықпал) бар.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42853"/>
            <a:ext cx="800105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7063" algn="just"/>
            <a:r>
              <a:rPr lang="kk-KZ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К.Левин басқару стильдерінің </a:t>
            </a:r>
            <a:r>
              <a:rPr lang="kk-K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үш классикалық түрін бөліп көрсетеді: авторитарлық, либералды және демократиялық.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Басқару үрдісі </a:t>
            </a:r>
            <a:r>
              <a:rPr lang="kk-K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адамзаттық іс-әрекеттің ерекше түрі ретінде ұжымға қатысушылар жұмыстарының мақсатқа бағыттылығы мен келісімділігін қамтамасыз етуден туындаған.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357166"/>
            <a:ext cx="80010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Ocsford сөздігінде бұл ұғымға мынадай түсініктер беріледі: </a:t>
            </a:r>
            <a:r>
              <a:rPr lang="kk-K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адамдармен қарым- қатынас жасау әдісі;</a:t>
            </a:r>
            <a:r>
              <a:rPr lang="kk-KZ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билік және басқару өнері;</a:t>
            </a:r>
            <a:r>
              <a:rPr lang="kk-KZ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шеберліктің ерекше түрі және әкімшілік дағды; басқару органының әкімшілік бөлігі.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Басқарудың негізгі мақсаты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 – нәтижеге қол жеткізу үшін күштерді, құралдарды, уақытты, </a:t>
            </a:r>
            <a:r>
              <a:rPr lang="kk-K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ресурстарды (адамзаттық, материалдық, қаржылық)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 тиімді, жоспарлы қолдану, мәселенің шешімін қабылдау үрдісін жетілдіру.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42853"/>
            <a:ext cx="8001056" cy="6500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Педагогикалық менеджмент </a:t>
            </a:r>
            <a:r>
              <a:rPr lang="kk-K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білім беру жүйелері мен үрдістерін басқару ғылымы ретінде </a:t>
            </a:r>
            <a:r>
              <a:rPr lang="kk-K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педагогиканың саласы</a:t>
            </a:r>
            <a:r>
              <a:rPr lang="kk-K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ол білім беру саласындағы және оқу-тәрбие мекемесіндегі басқаруды ұйымдастыру мәселелерін зерттейді (В.А.Ситаров). </a:t>
            </a:r>
          </a:p>
          <a:p>
            <a:pPr algn="just"/>
            <a:r>
              <a:rPr lang="kk-K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Педагогикалық менеджмент </a:t>
            </a:r>
            <a:r>
              <a:rPr lang="kk-K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қазіргі заманғы мектептегі тұтас педагогикалық үрдісте тұлғаны психикалық және әлеуметтік дамыту үрдістерін басқару технологиясы, құралдары мен қағидаларының жиынтығы </a:t>
            </a:r>
            <a:r>
              <a:rPr lang="kk-K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(Е.В.Руденский, Т.С.Панина).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357166"/>
            <a:ext cx="800105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Педагогикалық менеджмент </a:t>
            </a:r>
            <a:r>
              <a:rPr lang="kk-K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 білім беру үрдісін басқарудың принциптері, әдістері, ұйымдастыру формалары және технологиялық тәсілдері </a:t>
            </a:r>
            <a:r>
              <a:rPr lang="kk-K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(Л.И.Петрова).</a:t>
            </a:r>
          </a:p>
          <a:p>
            <a:pPr algn="just"/>
            <a:r>
              <a:rPr lang="kk-K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Педагогикалық менеджмент </a:t>
            </a:r>
            <a:r>
              <a:rPr lang="kk-K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 мұғалімнің басқарушылық әрекеті, бала тұлғасын жаңа әлеуметтік-педагогикалық жағдайларға дайындауға, дамытуға, мақсаттарға жетуге бағытталған </a:t>
            </a:r>
            <a:r>
              <a:rPr lang="kk-K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(Л.В.Горюнова).</a:t>
            </a:r>
            <a:endParaRPr lang="kk-KZ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357166"/>
            <a:ext cx="80010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Педагогикалық менеджмент»  </a:t>
            </a:r>
            <a:r>
              <a:rPr lang="kk-K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педагогикалық жүйелер мен олардың тиімділігіне, қызметтеріне және дамуына бағытталған басқарудың технологиялық тәсілдері, қағидалары, әдістері, ұйымдастыру формаларының кешені.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14290"/>
            <a:ext cx="8001056" cy="6329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Білім беру үрдісін басқару функциялары</a:t>
            </a:r>
            <a:r>
              <a:rPr lang="kk-K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indent="714375" algn="just">
              <a:buFont typeface="Arial" pitchFamily="34" charset="0"/>
              <a:buChar char="•"/>
            </a:pPr>
            <a:r>
              <a:rPr lang="kk-K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талдау (педагогикалық); </a:t>
            </a:r>
          </a:p>
          <a:p>
            <a:pPr indent="714375" algn="just">
              <a:buFont typeface="Arial" pitchFamily="34" charset="0"/>
              <a:buChar char="•"/>
            </a:pPr>
            <a:r>
              <a:rPr lang="kk-K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мақсаттылық ;</a:t>
            </a:r>
          </a:p>
          <a:p>
            <a:pPr indent="714375" algn="just">
              <a:buFont typeface="Arial" pitchFamily="34" charset="0"/>
              <a:buChar char="•"/>
            </a:pPr>
            <a:r>
              <a:rPr lang="kk-K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жоспарлау; </a:t>
            </a:r>
          </a:p>
          <a:p>
            <a:pPr indent="714375" algn="just">
              <a:buFont typeface="Arial" pitchFamily="34" charset="0"/>
              <a:buChar char="•"/>
            </a:pPr>
            <a:r>
              <a:rPr lang="kk-K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шешім қабылдау; </a:t>
            </a:r>
          </a:p>
          <a:p>
            <a:pPr indent="714375" algn="just">
              <a:buFont typeface="Arial" pitchFamily="34" charset="0"/>
              <a:buChar char="•"/>
            </a:pPr>
            <a:r>
              <a:rPr lang="kk-K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ұйымдастыру; </a:t>
            </a:r>
          </a:p>
          <a:p>
            <a:pPr indent="714375" algn="just">
              <a:buFont typeface="Arial" pitchFamily="34" charset="0"/>
              <a:buChar char="•"/>
            </a:pPr>
            <a:r>
              <a:rPr lang="kk-K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педагогикалық ұжымды мотивациялау; </a:t>
            </a:r>
          </a:p>
          <a:p>
            <a:pPr indent="714375" algn="just">
              <a:buFont typeface="Arial" pitchFamily="34" charset="0"/>
              <a:buChar char="•"/>
            </a:pPr>
            <a:r>
              <a:rPr lang="kk-K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педагогикалық мониторинг; </a:t>
            </a:r>
          </a:p>
          <a:p>
            <a:pPr indent="714375" algn="just">
              <a:buFont typeface="Arial" pitchFamily="34" charset="0"/>
              <a:buChar char="•"/>
            </a:pPr>
            <a:r>
              <a:rPr lang="kk-K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білім беру әрекетінің маркетингі.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00101" y="928669"/>
          <a:ext cx="7929618" cy="565725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57453"/>
                <a:gridCol w="2500330"/>
                <a:gridCol w="3071835"/>
              </a:tblGrid>
              <a:tr h="429329"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М.А.Гончаров</a:t>
                      </a:r>
                      <a:endParaRPr lang="ru-RU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В.П.Симонов</a:t>
                      </a:r>
                      <a:endParaRPr lang="ru-RU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Т.И.Шамова</a:t>
                      </a:r>
                      <a:endParaRPr lang="ru-RU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3531">
                <a:tc>
                  <a:txBody>
                    <a:bodyPr/>
                    <a:lstStyle/>
                    <a:p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Ақпараттық-аналитикалық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90758"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Жоспарлау немесе шешім қабылдау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Жоспарлау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Болжамдық-жоспарлау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154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Қабылданған жоспар мен  шешімдерді орындауды ұйымдастыру</a:t>
                      </a:r>
                      <a:endParaRPr lang="ru-RU" sz="18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Қабылданған жоспар мен  шешімдерді орындауды ұйымдастыру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Ұйымдастырушылық-орындаушылық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3531"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Мотивация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Бақылау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Мотивациялық-мақсаттық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3531"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Бақылау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Бақылау-диагностикалық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3531">
                <a:tc>
                  <a:txBody>
                    <a:bodyPr/>
                    <a:lstStyle/>
                    <a:p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Реттеу-корреляциялық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357422" y="142852"/>
            <a:ext cx="62151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Педагогикалық менеджмент функциялары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000109"/>
          </a:xfrm>
        </p:spPr>
        <p:txBody>
          <a:bodyPr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ЖОСПАР: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28737"/>
            <a:ext cx="7954988" cy="3214709"/>
          </a:xfrm>
        </p:spPr>
        <p:txBody>
          <a:bodyPr>
            <a:noAutofit/>
          </a:bodyPr>
          <a:lstStyle/>
          <a:p>
            <a:pPr marL="87313" indent="627063" algn="just">
              <a:buNone/>
            </a:pPr>
            <a:r>
              <a:rPr lang="kk-K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1.М</a:t>
            </a:r>
            <a:r>
              <a:rPr lang="ca-E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енеджмент</a:t>
            </a:r>
            <a:r>
              <a:rPr lang="kk-K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және педагогикалық менеджмент </a:t>
            </a:r>
            <a:r>
              <a:rPr lang="ca-E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жайлы т</a:t>
            </a:r>
            <a:r>
              <a:rPr lang="kk-K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ca-E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сінік. </a:t>
            </a:r>
            <a:endParaRPr lang="kk-KZ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87313" indent="627063" algn="just">
              <a:buNone/>
            </a:pPr>
            <a:r>
              <a:rPr lang="kk-K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2.Педагогикалық менеджмент қызметтерінің мәні мен ерекшеліктері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87313" indent="627063">
              <a:buNone/>
            </a:pPr>
            <a:r>
              <a:rPr lang="kk-K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Педагогикалық менеджменттегі басқару стильдері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14290"/>
            <a:ext cx="80010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Педагогикалық менеджменттің түрлері:</a:t>
            </a:r>
            <a:endParaRPr lang="ru-RU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Стратегиялық педагогикалық менеджмент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– бұл білім беру жүйесінің миссиясына қол жеткізуде білімнің тиімділігін арттыруға бағытталған білімді стратегиялық басқарудың технологиялық тәсілдері мен ұйымдастыру формалары, әдістері, қағидаларының кешені.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85728"/>
            <a:ext cx="80010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Тактикалық педагогикалық менеджмент –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сабақтың мақсатына жетудің тиімділігін арттыруға бағытталған білім алушыларды туындаған жағдаятқа сәйкес басқарудың технологиялық тәсілдері мең ұйымдастыру формалары, әдістері, қағидаларының кешені.  </a:t>
            </a:r>
            <a:endParaRPr lang="ru-RU" sz="3600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14290"/>
            <a:ext cx="80010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Операциялық педагогикалық менеджмент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– педагогикалық міндеттерді шешуде нақты педагогикалық жағдаяттарды басқару үрдісінде алғашқы буын педагогтарының (оқытушының, кәсіптік оқыту шебері) басқарушылық іс-әрекеттерінің саласы (басқарудың бірінші деңгейі).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42852"/>
            <a:ext cx="80010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Бірінші тұрғыда «басқару» «педагогикалық менеджмент» ұғымына қарағанда кең мағынаны білдіреді.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 Н.Л. Коломинский </a:t>
            </a:r>
            <a:r>
              <a:rPr lang="kk-K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білім берудегі менеджмент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оқу-тәрбие мекемесі басшысының басқа адамдармен (қызметкерлер, т.б.) бірге қойылған мақсатқа жетудегі олардың белсенділігін, үйлесімді қатысуын қамтамасыз етуге бағытталған </a:t>
            </a:r>
            <a:r>
              <a:rPr lang="kk-K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саналы өзара әрекеттестігі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, осы үрдістің нәтижесінде басқа </a:t>
            </a:r>
            <a:r>
              <a:rPr lang="kk-K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адамға ықпал ету, тиімді әрекетке психологиялық негіз болу.</a:t>
            </a:r>
            <a:endParaRPr lang="ru-RU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14290"/>
            <a:ext cx="80010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Екінші тұрғыдан «басқару» мен «педагогикалық менеджмент» ұғымдарының мәні ұқсастырылады. 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В.П.Симоновтың пікірінше, менеджмент қойылған мақсатқа жетуде еңбекті, басқа адамның интеллектісі мен мінез-құлық мотивтерін қолданудағы басшының біліктілігі. 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85728"/>
            <a:ext cx="80010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Үшінші тұрғыдан «педагогикалық менеджмент» ұғымының мәні мектепішілік басқаруға қарағанда терең сипатталады. </a:t>
            </a:r>
          </a:p>
          <a:p>
            <a:pPr algn="just"/>
            <a:r>
              <a:rPr lang="kk-K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Т.И. Шамова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педагогикалық жүйелерді басқару теориясы мен практикасындағы менеджмент құралдары педагогикалық мақсаттағы жолдарды анықтауға, білім беру мекемелерін басқару теориясы мен практикасын жаңа идеялармен, басқару міндеттерін шешудің тәсілдерін байытуға алып келеді деп тұжырымдайды.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14291"/>
            <a:ext cx="8001056" cy="6500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Педагогикалық менеджмент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іс-әрекет жүйесі ретінде құрылымдық - функциональдық компоненттерден тұрады: </a:t>
            </a:r>
            <a:r>
              <a:rPr lang="kk-K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іс-әрекет мақсаттары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(жоспарланған, күтілетін нәтиже); </a:t>
            </a:r>
            <a:r>
              <a:rPr lang="kk-K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іс-әрекет субъектілері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(директор, оның орынбасарлары, мұғалімдер, оқушылар); </a:t>
            </a:r>
            <a:r>
              <a:rPr lang="kk-K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іс-әрекет мазмұны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(оқу-танымдық, басқарушылық және ақпараттық); </a:t>
            </a:r>
            <a:r>
              <a:rPr lang="kk-K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іс-әрекет тәсілдері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(басшының мұғалімдер, оқушылармен, мұғалімдердің оқушылармен өзара әрекеттестік әдістері мен стилдері).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14291"/>
            <a:ext cx="800105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/>
            <a:r>
              <a:rPr lang="kk-K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Педагогикалық менеджментті 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білім беру мекемесі (педагогикалық кәсіпорын, өндіріс), оны құраушылар контекстінде қарастыру: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3538" algn="just"/>
            <a:r>
              <a:rPr lang="kk-K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мемлекеттік стандартқа сай тұлғаның дамуы мен тәрбиесінде </a:t>
            </a:r>
            <a:r>
              <a:rPr lang="kk-K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білім беру міндеттерін шешуге бағытталған білім беру үрдісін, оқу-тәрбие, оқу-танымдық және өздігінен үрдістердің жиынтығын басқару.  </a:t>
            </a: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14290"/>
            <a:ext cx="800105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білім беру мекемесі ұжымын (педагогикалық, балалар) басқару, </a:t>
            </a:r>
            <a:r>
              <a:rPr lang="kk-K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соның ішінде, педагогикалық ұжым өзіндік субъектілі қасиеттерді меңгеретін объект (интеллектуалдық) ретінде ұсынылады;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жоспарланған және күтілетін нәтижелерге жету үшін қажетті жағдай ретінде материалдық, қаржылық ресурстарды басқару (білім беру үрдісін басқару мен білім беру мекемесі ұжымын басқарудың бірлігі), </a:t>
            </a:r>
            <a:r>
              <a:rPr lang="kk-K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білім беру мекемесі оқушының білімділігі, тәрбиелігі және дамыту дәрежесін де айқындайды.  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428604"/>
            <a:ext cx="77867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kk-K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«Мониторинг» ұғымы </a:t>
            </a:r>
            <a:r>
              <a:rPr lang="kk-K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латын сөзі, </a:t>
            </a:r>
            <a:r>
              <a:rPr lang="kk-KZ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сақтандыру, ескерту </a:t>
            </a:r>
            <a:r>
              <a:rPr lang="kk-K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деген мағынаны білдіреді; </a:t>
            </a:r>
            <a:r>
              <a:rPr lang="kk-K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күрделі объектінің немесе үрдістің параметрлері туралы ақпараттарды жүйелі және үздіксіз жинақтау үрдісі. </a:t>
            </a:r>
            <a:r>
              <a:rPr lang="kk-K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білім беру мекемелерінде білім берудің сапасын басқару үшін нақты, дәл ақпарат алу мақсатында жүргізіледі.</a:t>
            </a:r>
            <a:r>
              <a:rPr lang="kk-K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kk-KZ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38" y="142852"/>
            <a:ext cx="7820942" cy="6357982"/>
          </a:xfrm>
          <a:noFill/>
        </p:spPr>
        <p:txBody>
          <a:bodyPr anchor="ctr">
            <a:noAutofit/>
          </a:bodyPr>
          <a:lstStyle/>
          <a:p>
            <a:pPr marL="0" indent="0" algn="just">
              <a:buNone/>
              <a:defRPr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«Менеджмент»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ағылшынның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сөзі, мынадай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мағынаны білдіреді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714375">
              <a:buFont typeface="Arial" pitchFamily="34" charset="0"/>
              <a:buChar char="•"/>
            </a:pPr>
            <a:r>
              <a:rPr lang="ru-RU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адамдармен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сөйлесу тәлімі;</a:t>
            </a:r>
            <a:endParaRPr lang="ru-RU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714375">
              <a:buFont typeface="Arial" pitchFamily="34" charset="0"/>
              <a:buChar char="•"/>
            </a:pPr>
            <a:r>
              <a:rPr lang="ru-RU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басқару өнері, билік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т.б.</a:t>
            </a:r>
          </a:p>
          <a:p>
            <a:pPr marL="0" indent="714375" algn="just">
              <a:buFont typeface="Arial" pitchFamily="34" charset="0"/>
              <a:buChar char="•"/>
            </a:pPr>
            <a:r>
              <a:rPr lang="kk-K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латынның </a:t>
            </a:r>
            <a:r>
              <a:rPr lang="kk-K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«манус»</a:t>
            </a:r>
            <a:r>
              <a:rPr lang="kk-K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kk-K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қол</a:t>
            </a:r>
            <a:r>
              <a:rPr lang="kk-K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сөзінен шыққан, яғни, </a:t>
            </a:r>
            <a:r>
              <a:rPr lang="kk-K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басқару көзқарасы, әдісі, құралы мен түрінің жиынтығы.</a:t>
            </a:r>
            <a:endParaRPr lang="ru-RU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714375" algn="just">
              <a:buNone/>
            </a:pPr>
            <a:endParaRPr lang="ru-RU" sz="1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42976" y="3786190"/>
            <a:ext cx="7643866" cy="25717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Педагогикалық  мониторинг </a:t>
            </a:r>
            <a:r>
              <a:rPr kumimoji="0" lang="kk-KZ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оқушы мен мұғалім іс-әрекетінің сапалы нәтижеге жетуін үздіксіз бақылау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357166"/>
            <a:ext cx="79296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kk-K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Педагогикалық мониторинг </a:t>
            </a:r>
            <a:r>
              <a:rPr lang="kk-K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педагогикалық жүйенің жағдайы мен оның дамуын болжап, үздіксіз қадағалауды қамтамасыз ететін ақпарат жинау, сақтау, өңдеу, оны жұмыс үрдісінде қолдану.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428604"/>
            <a:ext cx="77867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kk-K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 Республикасының «Білім туралы» </a:t>
            </a:r>
            <a:r>
              <a:rPr lang="kk-K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заңда «</a:t>
            </a:r>
            <a:r>
              <a:rPr lang="kk-K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Білім беру мониторингі </a:t>
            </a:r>
            <a:r>
              <a:rPr lang="kk-K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білім беру процестерін жүзеге асырудың нәтижелері мен шарттарының, білім алушылар контигентінің, білім беру ұйымдары желісінің жай -  күйін және өзгерістер серпінін жүйелі түрде байқау, талдау, бағалау және болжау» деп көрсетілген. </a:t>
            </a:r>
            <a:endParaRPr lang="kk-KZ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Text Box 2"/>
          <p:cNvSpPr txBox="1">
            <a:spLocks noChangeArrowheads="1"/>
          </p:cNvSpPr>
          <p:nvPr/>
        </p:nvSpPr>
        <p:spPr bwMode="auto">
          <a:xfrm>
            <a:off x="1981200" y="1524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Мониторинг </a:t>
            </a:r>
            <a:r>
              <a:rPr lang="ru-RU" alt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құрылымы</a:t>
            </a:r>
            <a:endParaRPr lang="ru-RU" alt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12995" name="Text Box 3"/>
          <p:cNvSpPr txBox="1">
            <a:spLocks noChangeArrowheads="1"/>
          </p:cNvSpPr>
          <p:nvPr/>
        </p:nvSpPr>
        <p:spPr bwMode="auto">
          <a:xfrm>
            <a:off x="457200" y="1773238"/>
            <a:ext cx="2514600" cy="719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chemeClr val="tx2"/>
                </a:solidFill>
                <a:latin typeface="Times New Roman" panose="02020603050405020304" pitchFamily="18" charset="0"/>
              </a:rPr>
              <a:t>Проблемаларды анықтау, шешу</a:t>
            </a:r>
          </a:p>
        </p:txBody>
      </p:sp>
      <p:sp>
        <p:nvSpPr>
          <p:cNvPr id="212996" name="Text Box 4"/>
          <p:cNvSpPr txBox="1">
            <a:spLocks noChangeArrowheads="1"/>
          </p:cNvSpPr>
          <p:nvPr/>
        </p:nvSpPr>
        <p:spPr bwMode="auto">
          <a:xfrm>
            <a:off x="1981200" y="838200"/>
            <a:ext cx="5181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 algn="ctr">
              <a:defRPr/>
            </a:pPr>
            <a:r>
              <a:rPr lang="ru-RU" sz="24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Мониторингтің атқаратын қызметі</a:t>
            </a:r>
            <a:endParaRPr lang="ru-RU" sz="2400" b="1" i="1" dirty="0">
              <a:solidFill>
                <a:srgbClr val="FF66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2286000" y="3581400"/>
            <a:ext cx="4751388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chemeClr val="tx2"/>
                </a:solidFill>
                <a:latin typeface="Times New Roman" panose="02020603050405020304" pitchFamily="18" charset="0"/>
              </a:rPr>
              <a:t>Міндеттердің орындалу барысын анықтау, түпкі нәтижені болжау</a:t>
            </a:r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3352800" y="2286000"/>
            <a:ext cx="24384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 algn="ctr">
              <a:defRPr/>
            </a:pPr>
            <a:r>
              <a:rPr lang="ru-RU" sz="20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Басқарушылық шешім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қабылдау</a:t>
            </a:r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2999" name="Text Box 7"/>
          <p:cNvSpPr txBox="1">
            <a:spLocks noChangeArrowheads="1"/>
          </p:cNvSpPr>
          <p:nvPr/>
        </p:nvSpPr>
        <p:spPr bwMode="auto">
          <a:xfrm>
            <a:off x="0" y="4724400"/>
            <a:ext cx="1676400" cy="381000"/>
          </a:xfrm>
          <a:prstGeom prst="rect">
            <a:avLst/>
          </a:prstGeom>
          <a:solidFill>
            <a:srgbClr val="99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 algn="ctr">
              <a:defRPr/>
            </a:pPr>
            <a:r>
              <a:rPr lang="ru-RU" sz="20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Сауалнама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3000" name="Text Box 8"/>
          <p:cNvSpPr txBox="1">
            <a:spLocks noChangeArrowheads="1"/>
          </p:cNvSpPr>
          <p:nvPr/>
        </p:nvSpPr>
        <p:spPr bwMode="auto">
          <a:xfrm>
            <a:off x="1828800" y="4724400"/>
            <a:ext cx="1752600" cy="381000"/>
          </a:xfrm>
          <a:prstGeom prst="rect">
            <a:avLst/>
          </a:prstGeom>
          <a:solidFill>
            <a:srgbClr val="99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 algn="ctr">
              <a:defRPr/>
            </a:pPr>
            <a:r>
              <a:rPr lang="ru-RU" sz="20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Сұрақ-жауап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13001" name="Text Box 9"/>
          <p:cNvSpPr txBox="1">
            <a:spLocks noChangeArrowheads="1"/>
          </p:cNvSpPr>
          <p:nvPr/>
        </p:nvSpPr>
        <p:spPr bwMode="auto">
          <a:xfrm>
            <a:off x="3733800" y="4724400"/>
            <a:ext cx="1690688" cy="381000"/>
          </a:xfrm>
          <a:prstGeom prst="rect">
            <a:avLst/>
          </a:prstGeom>
          <a:solidFill>
            <a:srgbClr val="99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 algn="ctr">
              <a:defRPr/>
            </a:pPr>
            <a:r>
              <a:rPr lang="ru-RU" sz="20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Ашық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 тест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13002" name="Text Box 10"/>
          <p:cNvSpPr txBox="1">
            <a:spLocks noChangeArrowheads="1"/>
          </p:cNvSpPr>
          <p:nvPr/>
        </p:nvSpPr>
        <p:spPr bwMode="auto">
          <a:xfrm>
            <a:off x="7453313" y="4724400"/>
            <a:ext cx="1690687" cy="381000"/>
          </a:xfrm>
          <a:prstGeom prst="rect">
            <a:avLst/>
          </a:prstGeom>
          <a:solidFill>
            <a:srgbClr val="99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 algn="ctr">
              <a:defRPr/>
            </a:pPr>
            <a:r>
              <a:rPr lang="ru-RU" sz="20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Әңгімелесу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3003" name="Text Box 11"/>
          <p:cNvSpPr txBox="1">
            <a:spLocks noChangeArrowheads="1"/>
          </p:cNvSpPr>
          <p:nvPr/>
        </p:nvSpPr>
        <p:spPr bwMode="auto">
          <a:xfrm>
            <a:off x="5562600" y="4724400"/>
            <a:ext cx="1752600" cy="381000"/>
          </a:xfrm>
          <a:prstGeom prst="rect">
            <a:avLst/>
          </a:prstGeom>
          <a:solidFill>
            <a:srgbClr val="99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 algn="ctr">
              <a:defRPr/>
            </a:pPr>
            <a:r>
              <a:rPr lang="ru-RU" sz="2000" b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Сұхбаттасу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3004" name="Text Box 12"/>
          <p:cNvSpPr txBox="1">
            <a:spLocks noChangeArrowheads="1"/>
          </p:cNvSpPr>
          <p:nvPr/>
        </p:nvSpPr>
        <p:spPr bwMode="auto">
          <a:xfrm>
            <a:off x="838200" y="5638800"/>
            <a:ext cx="7467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 algn="ctr">
              <a:defRPr/>
            </a:pPr>
            <a:r>
              <a:rPr lang="ru-RU" sz="2000" b="1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Олқылықтарды</a:t>
            </a:r>
            <a:r>
              <a:rPr lang="ru-RU" sz="2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болдырмау</a:t>
            </a:r>
            <a:r>
              <a:rPr lang="ru-RU" sz="2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кемшіліктердің</a:t>
            </a:r>
            <a:r>
              <a:rPr lang="ru-RU" sz="2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алдын</a:t>
            </a:r>
            <a:r>
              <a:rPr lang="ru-RU" sz="2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chemeClr val="accent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алу</a:t>
            </a:r>
            <a:endParaRPr lang="ru-RU" sz="2000" b="1" dirty="0">
              <a:solidFill>
                <a:schemeClr val="accent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13005" name="Text Box 13"/>
          <p:cNvSpPr txBox="1">
            <a:spLocks noChangeArrowheads="1"/>
          </p:cNvSpPr>
          <p:nvPr/>
        </p:nvSpPr>
        <p:spPr bwMode="auto">
          <a:xfrm>
            <a:off x="1676400" y="6324600"/>
            <a:ext cx="5867400" cy="304800"/>
          </a:xfrm>
          <a:prstGeom prst="rect">
            <a:avLst/>
          </a:prstGeom>
          <a:solidFill>
            <a:srgbClr val="9966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 algn="ctr">
              <a:defRPr/>
            </a:pP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Білім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беру </a:t>
            </a: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сапасын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арттыру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13006" name="AutoShape 14"/>
          <p:cNvSpPr>
            <a:spLocks/>
          </p:cNvSpPr>
          <p:nvPr/>
        </p:nvSpPr>
        <p:spPr bwMode="auto">
          <a:xfrm rot="-5400000">
            <a:off x="4229100" y="952500"/>
            <a:ext cx="381000" cy="8839200"/>
          </a:xfrm>
          <a:prstGeom prst="leftBrace">
            <a:avLst>
              <a:gd name="adj1" fmla="val 193333"/>
              <a:gd name="adj2" fmla="val 5199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13007" name="AutoShape 15"/>
          <p:cNvSpPr>
            <a:spLocks/>
          </p:cNvSpPr>
          <p:nvPr/>
        </p:nvSpPr>
        <p:spPr bwMode="auto">
          <a:xfrm rot="-5400000">
            <a:off x="4381500" y="4152900"/>
            <a:ext cx="381000" cy="3962400"/>
          </a:xfrm>
          <a:prstGeom prst="leftBrace">
            <a:avLst>
              <a:gd name="adj1" fmla="val 86667"/>
              <a:gd name="adj2" fmla="val 4998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sp>
        <p:nvSpPr>
          <p:cNvPr id="213008" name="Line 16"/>
          <p:cNvSpPr>
            <a:spLocks noChangeShapeType="1"/>
          </p:cNvSpPr>
          <p:nvPr/>
        </p:nvSpPr>
        <p:spPr bwMode="auto">
          <a:xfrm flipH="1">
            <a:off x="2987675" y="1412875"/>
            <a:ext cx="1443038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3009" name="Line 17"/>
          <p:cNvSpPr>
            <a:spLocks noChangeShapeType="1"/>
          </p:cNvSpPr>
          <p:nvPr/>
        </p:nvSpPr>
        <p:spPr bwMode="auto">
          <a:xfrm>
            <a:off x="4572000" y="1412875"/>
            <a:ext cx="1439863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3012" name="Line 20"/>
          <p:cNvSpPr>
            <a:spLocks noChangeShapeType="1"/>
          </p:cNvSpPr>
          <p:nvPr/>
        </p:nvSpPr>
        <p:spPr bwMode="auto">
          <a:xfrm flipV="1">
            <a:off x="4572000" y="3124200"/>
            <a:ext cx="0" cy="371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3017" name="Text Box 25"/>
          <p:cNvSpPr txBox="1">
            <a:spLocks noChangeArrowheads="1"/>
          </p:cNvSpPr>
          <p:nvPr/>
        </p:nvSpPr>
        <p:spPr bwMode="auto">
          <a:xfrm>
            <a:off x="6096000" y="1773238"/>
            <a:ext cx="2514600" cy="719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chemeClr val="tx2"/>
                </a:solidFill>
                <a:latin typeface="Times New Roman" panose="02020603050405020304" pitchFamily="18" charset="0"/>
              </a:rPr>
              <a:t>Әрекет барысына түзетулер енгізу</a:t>
            </a:r>
          </a:p>
        </p:txBody>
      </p:sp>
      <p:sp>
        <p:nvSpPr>
          <p:cNvPr id="213018" name="Line 26"/>
          <p:cNvSpPr>
            <a:spLocks noChangeShapeType="1"/>
          </p:cNvSpPr>
          <p:nvPr/>
        </p:nvSpPr>
        <p:spPr bwMode="auto">
          <a:xfrm flipH="1">
            <a:off x="5638800" y="2590800"/>
            <a:ext cx="16002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3019" name="Line 27"/>
          <p:cNvSpPr>
            <a:spLocks noChangeShapeType="1"/>
          </p:cNvSpPr>
          <p:nvPr/>
        </p:nvSpPr>
        <p:spPr bwMode="auto">
          <a:xfrm>
            <a:off x="1981200" y="2590800"/>
            <a:ext cx="16764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27088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2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3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3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2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2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3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3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3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3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4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54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7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3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3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79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75" fill="hold"/>
                                        <p:tgtEl>
                                          <p:spTgt spid="213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75" fill="hold"/>
                                        <p:tgtEl>
                                          <p:spTgt spid="213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8800"/>
                            </p:stCondLst>
                            <p:childTnLst>
                              <p:par>
                                <p:cTn id="8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3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13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30300"/>
                            </p:stCondLst>
                            <p:childTnLst>
                              <p:par>
                                <p:cTn id="89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75" fill="hold"/>
                                        <p:tgtEl>
                                          <p:spTgt spid="213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75" fill="hold"/>
                                        <p:tgtEl>
                                          <p:spTgt spid="213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4" grpId="0" autoUpdateAnimBg="0"/>
      <p:bldP spid="212995" grpId="0" animBg="1" autoUpdateAnimBg="0"/>
      <p:bldP spid="212996" grpId="0" animBg="1" autoUpdateAnimBg="0"/>
      <p:bldP spid="212997" grpId="0" animBg="1" autoUpdateAnimBg="0"/>
      <p:bldP spid="212998" grpId="0" animBg="1" autoUpdateAnimBg="0"/>
      <p:bldP spid="212999" grpId="0" animBg="1" autoUpdateAnimBg="0"/>
      <p:bldP spid="213000" grpId="0" animBg="1" autoUpdateAnimBg="0"/>
      <p:bldP spid="213001" grpId="0" animBg="1" autoUpdateAnimBg="0"/>
      <p:bldP spid="213002" grpId="0" animBg="1" autoUpdateAnimBg="0"/>
      <p:bldP spid="213003" grpId="0" animBg="1" autoUpdateAnimBg="0"/>
      <p:bldP spid="213004" grpId="0" animBg="1" autoUpdateAnimBg="0"/>
      <p:bldP spid="213005" grpId="0" animBg="1" autoUpdateAnimBg="0"/>
      <p:bldP spid="213006" grpId="0" animBg="1"/>
      <p:bldP spid="213007" grpId="0" animBg="1"/>
      <p:bldP spid="213008" grpId="0" animBg="1"/>
      <p:bldP spid="213009" grpId="0" animBg="1"/>
      <p:bldP spid="213012" grpId="0" animBg="1"/>
      <p:bldP spid="213017" grpId="0" animBg="1" autoUpdateAnimBg="0"/>
      <p:bldP spid="213018" grpId="0" animBg="1"/>
      <p:bldP spid="21301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28662" y="285728"/>
            <a:ext cx="8072494" cy="6215106"/>
          </a:xfrm>
        </p:spPr>
        <p:txBody>
          <a:bodyPr>
            <a:noAutofit/>
          </a:bodyPr>
          <a:lstStyle/>
          <a:p>
            <a:pPr marL="0" indent="263525" algn="just">
              <a:buNone/>
            </a:pPr>
            <a:r>
              <a:rPr lang="kk-K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«Маркетинг» </a:t>
            </a:r>
            <a:r>
              <a:rPr lang="kk-K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ағылшынша «market» сөзінен шыққан, мағынасы рынокпен байланысты </a:t>
            </a:r>
            <a:r>
              <a:rPr lang="kk-K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кәсіпкерлік әрекет</a:t>
            </a:r>
            <a:r>
              <a:rPr lang="kk-K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дегенді білдіреді. </a:t>
            </a:r>
            <a:r>
              <a:rPr lang="kk-K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Маркетинг</a:t>
            </a:r>
            <a:r>
              <a:rPr lang="kk-K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тұтынушыға қарай жылжытуға бағытталған тауарды кім шығарғанын (өндіруші), кімге арналғанын (тұтынушы), белгілерге және осыған байланысты көптеген басқа қызметтерді атқаруға бағытталған іс-әрекет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357166"/>
            <a:ext cx="800105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kk-K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k-K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 </a:t>
            </a:r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сапасы</a:t>
            </a:r>
            <a:r>
              <a:rPr lang="kk-K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 </a:t>
            </a:r>
            <a:r>
              <a:rPr lang="kk-K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қарастыруда бірқатар мәселені ескеру қажет. </a:t>
            </a:r>
            <a:r>
              <a:rPr lang="kk-K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«Сапа» </a:t>
            </a:r>
            <a:r>
              <a:rPr lang="kk-K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қойылған талаптардың объектіге  (өнім немесе қызмет) тән сипаттамасына сай келу дәрежесі деген мағынаны білдіреді. Бүгінде білім берудің жоғары сапасын қамтамасыз ету </a:t>
            </a:r>
            <a:r>
              <a:rPr lang="kk-K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білім беру қызметтеріне (ОУ) менеджмент сапасы жүйесін (СМК) </a:t>
            </a:r>
            <a:r>
              <a:rPr lang="kk-K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ендірусіз мүмкін емес. </a:t>
            </a:r>
          </a:p>
          <a:p>
            <a:pPr indent="355600" algn="just"/>
            <a:r>
              <a:rPr lang="kk-K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Қазақстанның Болон процесіне кіруі кепілдік ретінде ұлттық жүйеге, </a:t>
            </a:r>
            <a:r>
              <a:rPr lang="kk-K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БҚ/ОУ </a:t>
            </a:r>
            <a:r>
              <a:rPr lang="kk-K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сапасына ішкі кепілдік механизміне, білім беру қызметінің сапа менеджмент жүйесі арқылы жүзеге асырылатын білім сапасының белгілі бір талаптарын қояды. 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357166"/>
            <a:ext cx="792961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kk-K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ОУ – образвательная услуга (өнім) (Educational product) – білім беру үрдісінің нәтижесі: </a:t>
            </a:r>
            <a:r>
              <a:rPr lang="kk-K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іс-әрекет арқылы құрылған, қамтамасыз етуш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kk-K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білім алушы)  мен  тұтынушының өзара әрекетінде жүзеге асырылатын; сұраныстарды орындау мақсатында білімалушыны ішкі іс-әрекетке қатыстыру, тұтынушылардың және басқа да қызығушылардың күтетін нәтижелері. </a:t>
            </a:r>
          </a:p>
          <a:p>
            <a:pPr indent="355600" algn="just"/>
            <a:r>
              <a:rPr lang="kk-K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Білім сапасы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Качество образования (</a:t>
            </a:r>
            <a:r>
              <a:rPr lang="ru-RU" sz="2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Quality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білімнің (нәтиже, үрдіс, білім беру жүйесі ретінде) белгіленген сұраныстарға, мақсат пен талаптарға, нормаға (стандартқа) баланстық тұрғыдан сай болуы.</a:t>
            </a:r>
            <a:r>
              <a:rPr lang="kk-K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endParaRPr lang="ru-RU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785794"/>
            <a:ext cx="79296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Мынадай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ұғымдарда ашып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көрсетіледі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оқыту сапасы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(оқу үрдісі, педагогикалық іс-әрекет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algn="just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ғылыми-педагогикалық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кадр 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сапасы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бағдарламасының сапасы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материалдық-техникалық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база (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ақпараттық білім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ортасы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сапасы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оқушы, талапкер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студент 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сапасы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білімді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басқару сапасы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571480"/>
            <a:ext cx="792961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kk-K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Сапа менеджменті </a:t>
            </a:r>
            <a:r>
              <a:rPr lang="kk-K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өзіне сапаны жоспарлауды, сапаны басқаруды, сапаны қамтамасыз етуді, сапаны жетілдіруді ендіреді. Менеджмент сапа жүйесі Қазақстан Республикасының нормативті-құқықтық құжаттары негізінде дайындалады.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355600" algn="just"/>
            <a:r>
              <a:rPr lang="kk-K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СМК құрылымы </a:t>
            </a:r>
            <a:r>
              <a:rPr lang="kk-K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мына элементтерден тұрады: басқару; үрдістер; құжаттар;  ресурстар </a:t>
            </a:r>
            <a:endParaRPr lang="ru-RU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85720" y="285728"/>
          <a:ext cx="8643998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62" y="285728"/>
            <a:ext cx="7963546" cy="617872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kk-K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Бөліп көрсетілген қағидалар негізінде жоо-дағы </a:t>
            </a:r>
            <a:r>
              <a:rPr lang="kk-K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сапаны ішкі және сыртқы бағалау </a:t>
            </a:r>
            <a:r>
              <a:rPr lang="kk-K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бойынша (кепілдік) стандарты мен директивасы қалыптасқан, олар БҚ/ОУ менеджмент сапа жүйесін құру негізіне басқа қазіргі заманғы тәсілдермен бірге алынады. 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Сапа моделін енгізу үшін ұлттық негіздегі білім сапасының кепілдік агенствосының бағалауы қолданылады. Осыдан басқаратын қағидалар мен өлшемдер анықталады.  Білім сапасының кепілдігі бірегей </a:t>
            </a:r>
            <a:r>
              <a:rPr lang="kk-K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Еуропалық регистр агенствасы </a:t>
            </a:r>
            <a:r>
              <a:rPr lang="kk-K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құрылады. </a:t>
            </a:r>
          </a:p>
          <a:p>
            <a:pPr algn="just"/>
            <a:r>
              <a:rPr lang="kk-K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Болон келісімінің негізгі мақсаты </a:t>
            </a:r>
            <a:r>
              <a:rPr lang="kk-K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жоғары білімнің бірегей еуропалық кеңістігін құру. 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55600"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571480"/>
            <a:ext cx="80010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Менеджмент (</a:t>
            </a:r>
            <a:r>
              <a:rPr lang="kk-K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 tooltip="Ағылшын тілі"/>
              </a:rPr>
              <a:t>ағылш.</a:t>
            </a:r>
            <a:r>
              <a:rPr lang="kk-K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мanage – басқару, меңгеру, ұйымдастыру) ұйымда немесе кәсіпорында</a:t>
            </a:r>
            <a:r>
              <a:rPr lang="kk-K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жұмыс істейтін адамдардың еңбегін басқара отырып, алға қойған мақсатқа жетуді ұйымдастыра білу, әлеуметтік, оның ішінде, білім беру үрдістерін басқару принциптері, әдістері, құралдары мен нысандарының жиынтығы. 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00166" y="857231"/>
            <a:ext cx="7392042" cy="421484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355600" algn="just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Халықаралық стандарттау ұйымы</a:t>
            </a:r>
          </a:p>
          <a:p>
            <a:pPr marL="0" indent="355600" algn="just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ENQA </a:t>
            </a:r>
            <a:r>
              <a:rPr lang="kk-K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(European Network of Quality Assurance in </a:t>
            </a: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Higher Education) Жоғары білім берудегі сапаны қамтамасыз етудің еуропалық желісі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43174" y="285728"/>
            <a:ext cx="4357718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k-K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Басқару функциясы категория ретінде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1714488"/>
            <a:ext cx="3071834" cy="15001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k-K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Ұйымдастырушылық-әдістемелік функциясы </a:t>
            </a:r>
            <a:r>
              <a:rPr lang="kk-KZ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(ОУ қызметкерлерінің келісілген және үйлестірілген іс-әрекеті)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429256" y="1714488"/>
            <a:ext cx="3071834" cy="15001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kk-K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Әлеуметтік-экономикалық функциясы </a:t>
            </a:r>
            <a:r>
              <a:rPr lang="kk-KZ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(қызметкерлердің еңбегін бақылау, еңбек шығыны және ол үшін марапаттау)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5984" y="1285860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Басқару үрдісінің әлеуметтік сипаты</a:t>
            </a:r>
          </a:p>
        </p:txBody>
      </p:sp>
      <p:cxnSp>
        <p:nvCxnSpPr>
          <p:cNvPr id="9" name="Прямая соединительная линия 8"/>
          <p:cNvCxnSpPr>
            <a:stCxn id="2" idx="2"/>
            <a:endCxn id="5" idx="0"/>
          </p:cNvCxnSpPr>
          <p:nvPr/>
        </p:nvCxnSpPr>
        <p:spPr>
          <a:xfrm rot="5400000">
            <a:off x="4518422" y="982249"/>
            <a:ext cx="571504" cy="35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2"/>
          </p:cNvCxnSpPr>
          <p:nvPr/>
        </p:nvCxnSpPr>
        <p:spPr>
          <a:xfrm rot="16200000" flipH="1">
            <a:off x="3773601" y="2667905"/>
            <a:ext cx="2060352" cy="349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3" idx="3"/>
            <a:endCxn id="4" idx="1"/>
          </p:cNvCxnSpPr>
          <p:nvPr/>
        </p:nvCxnSpPr>
        <p:spPr>
          <a:xfrm>
            <a:off x="4286248" y="2464587"/>
            <a:ext cx="114300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285984" y="3643314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Басқару үрдісінің мазмұны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rot="5400000">
            <a:off x="1178695" y="3536157"/>
            <a:ext cx="64294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0800000">
            <a:off x="1500166" y="3857628"/>
            <a:ext cx="78581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7751785" y="3535363"/>
            <a:ext cx="64294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0800000">
            <a:off x="7286644" y="3857628"/>
            <a:ext cx="78581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31" idx="2"/>
          </p:cNvCxnSpPr>
          <p:nvPr/>
        </p:nvCxnSpPr>
        <p:spPr>
          <a:xfrm rot="5400000">
            <a:off x="4612998" y="4256608"/>
            <a:ext cx="488717" cy="7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1643042" y="4214818"/>
            <a:ext cx="650085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1500960" y="4356900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6430182" y="4356900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>
            <a:off x="3144034" y="4356900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8001818" y="4356900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1000100" y="4500570"/>
            <a:ext cx="1357322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мақсаттылық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2643174" y="4500570"/>
            <a:ext cx="1357322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диагностика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4214810" y="4500570"/>
            <a:ext cx="1357322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жоспарлау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5857884" y="4500570"/>
            <a:ext cx="1357322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ұйымдастыру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7500958" y="4500570"/>
            <a:ext cx="1357322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бақылау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 rot="5400000">
            <a:off x="1500960" y="4999842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>
            <a:off x="3144034" y="4999842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5400000">
            <a:off x="4715670" y="4999842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5400000">
            <a:off x="6430182" y="4999842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5400000">
            <a:off x="8001818" y="4999842"/>
            <a:ext cx="28575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1643042" y="5143512"/>
            <a:ext cx="650085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Жоспарлау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643050"/>
            <a:ext cx="7862150" cy="4605350"/>
          </a:xfrm>
        </p:spPr>
        <p:txBody>
          <a:bodyPr>
            <a:noAutofit/>
          </a:bodyPr>
          <a:lstStyle/>
          <a:p>
            <a:pPr marL="0" indent="714375" algn="just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Осы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функцияның көмегімен ұйымдастыру қызметінің мақсаттары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мақсатқа жетудің тиімді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әдіс-тәсілдері айқындалады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Бұл функцияның басты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мақсаты стратегиялық бағытта ең дұрыс шешімді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таңдау, дайындау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Ұйымдастыру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142984"/>
            <a:ext cx="7790712" cy="5500726"/>
          </a:xfrm>
        </p:spPr>
        <p:txBody>
          <a:bodyPr>
            <a:noAutofit/>
          </a:bodyPr>
          <a:lstStyle/>
          <a:p>
            <a:pPr marL="0" lvl="0" indent="82550" algn="just"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 бақылау функциясы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ұйымдастыру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құрылымын қалыптастырады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 барлық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қажеттіні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(персоналдың, өндіріс құралдарын, ақша,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материалдар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ақы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Яғни,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осы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кезеңде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ұйымның мақсаттарына жету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жағдайлары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Жақсы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ұйымдастырудың нәтижелерінде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 жеткізу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қызметкерлерге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 береді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Шешім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қабылдау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85926"/>
            <a:ext cx="7498080" cy="3286148"/>
          </a:xfrm>
        </p:spPr>
        <p:txBody>
          <a:bodyPr>
            <a:normAutofit lnSpcReduction="10000"/>
          </a:bodyPr>
          <a:lstStyle/>
          <a:p>
            <a:pPr marL="0" lvl="0" indent="363538" algn="just">
              <a:buNone/>
            </a:pP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мәселелерді шешу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 ең жақсы жолын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анықтаудан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тұрады.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Шешім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осы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менеджердің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өнімі болып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жұмыс күні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мәселелерді шешуден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тұрады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уб 3"/>
          <p:cNvSpPr/>
          <p:nvPr/>
        </p:nvSpPr>
        <p:spPr>
          <a:xfrm>
            <a:off x="285750" y="3357563"/>
            <a:ext cx="2500313" cy="3143250"/>
          </a:xfrm>
          <a:prstGeom prst="cube">
            <a:avLst>
              <a:gd name="adj" fmla="val 8435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“жактаушы” мен «қарсы» </a:t>
            </a:r>
            <a:r>
              <a:rPr lang="kk-KZ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талдаусыз шешімнің </a:t>
            </a:r>
            <a:r>
              <a:rPr lang="kk-KZ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дұрыстығын сезу негізінде қабылданады</a:t>
            </a:r>
            <a:r>
              <a:rPr lang="kk-K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Куб 4"/>
          <p:cNvSpPr/>
          <p:nvPr/>
        </p:nvSpPr>
        <p:spPr>
          <a:xfrm>
            <a:off x="3214688" y="3286125"/>
            <a:ext cx="2357437" cy="3143250"/>
          </a:xfrm>
          <a:prstGeom prst="cube">
            <a:avLst>
              <a:gd name="adj" fmla="val 8435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білімге, жинақталған </a:t>
            </a:r>
            <a:r>
              <a:rPr lang="kk-KZ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тәжірибеге </a:t>
            </a:r>
            <a:r>
              <a:rPr lang="kk-K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негізделген таңдау 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Куб 5"/>
          <p:cNvSpPr/>
          <p:nvPr/>
        </p:nvSpPr>
        <p:spPr>
          <a:xfrm>
            <a:off x="6072188" y="3214688"/>
            <a:ext cx="2786062" cy="3286125"/>
          </a:xfrm>
          <a:prstGeom prst="cube">
            <a:avLst>
              <a:gd name="adj" fmla="val 8435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k-K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kk-KZ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адамның аналитикалық талдауына, мотивациясы мен дұрыс ойына сүйенеді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14375" y="2714625"/>
            <a:ext cx="1785938" cy="64293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Интуитивті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643313" y="2643188"/>
            <a:ext cx="1785937" cy="642937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Прагматикалық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58000" y="2571750"/>
            <a:ext cx="1785938" cy="64293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Рационалды 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Штриховая стрелка вправо 12"/>
          <p:cNvSpPr/>
          <p:nvPr/>
        </p:nvSpPr>
        <p:spPr>
          <a:xfrm rot="5400000">
            <a:off x="3893344" y="1893094"/>
            <a:ext cx="1214438" cy="285750"/>
          </a:xfrm>
          <a:prstGeom prst="striped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Штриховая стрелка вправо 13"/>
          <p:cNvSpPr/>
          <p:nvPr/>
        </p:nvSpPr>
        <p:spPr>
          <a:xfrm rot="8305580">
            <a:off x="1101725" y="1930400"/>
            <a:ext cx="1843088" cy="309563"/>
          </a:xfrm>
          <a:prstGeom prst="striped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Куб 14"/>
          <p:cNvSpPr/>
          <p:nvPr/>
        </p:nvSpPr>
        <p:spPr>
          <a:xfrm>
            <a:off x="1428728" y="142852"/>
            <a:ext cx="7572375" cy="1285875"/>
          </a:xfrm>
          <a:prstGeom prst="cube">
            <a:avLst>
              <a:gd name="adj" fmla="val 8435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kk-KZ" sz="28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kk-KZ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Шешім қабылдау тәсілдері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32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4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6" name="Штриховая стрелка вправо 15"/>
          <p:cNvSpPr/>
          <p:nvPr/>
        </p:nvSpPr>
        <p:spPr>
          <a:xfrm rot="2655519" flipV="1">
            <a:off x="6892925" y="1838325"/>
            <a:ext cx="1501775" cy="301625"/>
          </a:xfrm>
          <a:prstGeom prst="striped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Мотивация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Бұл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ұйымның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мақсаттарына жету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үшін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қызметтегі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басқа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адамдарды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көтермелеу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Бұл функцияны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бас</a:t>
            </a:r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шы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үшін қызметкердің материалды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және моральды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ынталандыру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үшін, сондай-ақ олардың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қабілеттілігі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мен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кәсіби көрінісі үшін қолайлы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өсу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жағдайларын жасауды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 етеді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Ұ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йымның қызметкерлері жақсы ынталандырылған болса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өз міндеттерін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ұйымның жоспарлары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мақсаттарына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сәйкес оның міндеттерін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жақсы атқарады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жұмысшылар мүмкіндіктерін ынталандыру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үшін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өз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міндеттерін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тиісінше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орындауға жататын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 қажеттіліктерін қанағаттандыру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құруды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болжайды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Неғұрлым тиімді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жұмыс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істеуден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бұрын басшы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қызметкерлердің нақты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қажеттіліктерін анықтау қажет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k-KZ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Бұл бақылау функциясы ұйымның нәтижелерінің тиімділігін бағалау және талдауды қамтиды.</a:t>
            </a:r>
          </a:p>
          <a:p>
            <a:r>
              <a:rPr lang="ru-RU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Бақылаудың арқасында ұйымның міндеттері</a:t>
            </a:r>
            <a: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және жоспарланған іс-шараларға қажетті өзгерістер </a:t>
            </a:r>
            <a:r>
              <a:rPr lang="ru-RU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дәрежесіне жеткенін</a:t>
            </a:r>
            <a: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жетпегенін</a:t>
            </a:r>
            <a: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бағалайды</a:t>
            </a:r>
            <a:r>
              <a:rPr lang="ru-RU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 процесі</a:t>
            </a:r>
            <a: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мыналарды</a:t>
            </a:r>
            <a:r>
              <a:rPr lang="ru-RU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қамтиды</a:t>
            </a:r>
            <a:r>
              <a:rPr lang="ru-RU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стандарттарды</a:t>
            </a:r>
            <a:r>
              <a:rPr lang="ru-RU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орнату</a:t>
            </a:r>
            <a: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жетістікке</a:t>
            </a:r>
            <a: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жеткен</a:t>
            </a:r>
            <a: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нәтижелерді өлшеу, жоспарлы</a:t>
            </a:r>
            <a: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қажет </a:t>
            </a:r>
            <a:r>
              <a:rPr lang="ru-RU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болған </a:t>
            </a:r>
            <a:r>
              <a:rPr lang="ru-RU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 </a:t>
            </a:r>
            <a: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оны </a:t>
            </a:r>
            <a:r>
              <a:rPr lang="ru-RU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түзету </a:t>
            </a:r>
            <a:r>
              <a:rPr lang="ru-RU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және </a:t>
            </a:r>
            <a: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осы </a:t>
            </a:r>
            <a:r>
              <a:rPr lang="ru-RU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нәтижелерді салыстыру</a:t>
            </a:r>
            <a: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 барлық басқару функцияларын</a:t>
            </a:r>
            <a: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байланыстырады</a:t>
            </a:r>
            <a: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ұйымның </a:t>
            </a:r>
            <a:r>
              <a:rPr lang="ru-RU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дұрыс бағытын қолдау және дұрыс шешімдер</a:t>
            </a:r>
            <a:r>
              <a:rPr lang="ru-RU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уақтылы түзетулер жасауға мүмкіндік береді</a:t>
            </a:r>
            <a:r>
              <a:rPr lang="ru-RU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менеджменттің ерекшеліктері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714375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Адами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факторлардың болуы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714375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714375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Уақыт кезеңіндегі ұйымның өзгеруі.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714375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714375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Менеджментті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қарастыратын ғылым салалары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психология, социология,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фәлсафа,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математика, статистика,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бухгалтерлік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жазба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т.б.</a:t>
            </a:r>
          </a:p>
          <a:p>
            <a:pPr marL="0" indent="714375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714375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Ұйымның жан-жақты болуына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оны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басқарудың алуан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түрлеріде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бар.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ru-RU" sz="36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ғылымының тарихы</a:t>
            </a:r>
            <a:endParaRPr lang="ru-RU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ХІХ ғасырдың аяғымен ХХ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ғасырдың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басында өнеркәсіп жаппай өндіріс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дәуіріне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кірді, және кәсіпорын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 ісі күрт төмендей бастады. Ескі басқару ісі барған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сайын олардың тиімсіздігін көрсетті. Басқарудың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ісінің жаңа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нысандары мен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әдістеріне қажеттігін мойындағаннан бастап басқару ғылымының пайда болуына әкелді.</a:t>
            </a: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428604"/>
            <a:ext cx="778674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just">
              <a:buNone/>
            </a:pPr>
            <a:r>
              <a:rPr lang="kk-K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Менеджмент</a:t>
            </a:r>
            <a:r>
              <a:rPr lang="kk-K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іс - әрекеттің ұйымдастыру тиімділігін арттыру мақсатында басқарудың әдістерінің, принциптерінің, амалдарының жиынтығы.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Минималды шығын және максималды тиімділікпен мақсатқа қол жеткізуді қамтамасыз ету. Бұл анықтама </a:t>
            </a:r>
            <a:r>
              <a:rPr lang="kk-K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менеджменттің негізін салушы </a:t>
            </a:r>
            <a:r>
              <a:rPr lang="kk-K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Анри Файоль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анықтамасына сәйкес: </a:t>
            </a:r>
            <a:r>
              <a:rPr lang="kk-K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«Менеджмент – істі мақсатына жеткізу мен одан барынша көп мүмкіншілік пен пайда алу».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7498080" cy="846158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 ғылымының мектебі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248292"/>
          </a:xfrm>
        </p:spPr>
        <p:txBody>
          <a:bodyPr>
            <a:normAutofit fontScale="47500" lnSpcReduction="20000"/>
          </a:bodyPr>
          <a:lstStyle/>
          <a:p>
            <a:pPr marL="2868613" indent="363538">
              <a:buNone/>
            </a:pPr>
            <a:r>
              <a:rPr lang="ru-RU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Алғашқы рет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 теориясы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ХХ </a:t>
            </a:r>
            <a:r>
              <a:rPr lang="ru-RU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ғасырдың басында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317875" indent="-282575" algn="ctr">
              <a:buNone/>
            </a:pPr>
            <a:r>
              <a:rPr lang="ru-RU" sz="5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Ф.У. Тейлор (1856-1915)</a:t>
            </a:r>
          </a:p>
          <a:p>
            <a:pPr marL="2692400" indent="539750">
              <a:buNone/>
              <a:tabLst>
                <a:tab pos="2692400" algn="l"/>
              </a:tabLst>
            </a:pPr>
            <a:r>
              <a:rPr lang="ru-RU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Ұйымды басқаруда төрт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принциптер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басшыллыққа алынуы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қажет деп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есептеген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051175" lvl="0" indent="-282575"/>
            <a:r>
              <a:rPr lang="ru-RU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шынайы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өндірістің </a:t>
            </a:r>
            <a:r>
              <a:rPr lang="ru-RU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ғылыми негіздерін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әзірлеу;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51175" lvl="0" indent="-282575"/>
            <a:r>
              <a:rPr lang="ru-RU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атқарушыларды ғылыми таңдау;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51175" lvl="0" indent="-282575"/>
            <a:r>
              <a:rPr lang="ru-RU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 ғылыми дайындығы және жаттығулары;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51175" lvl="0" indent="-282575"/>
            <a:r>
              <a:rPr lang="ru-RU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әкімшілік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пен </a:t>
            </a:r>
            <a:r>
              <a:rPr lang="ru-RU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орындаушылардың арасындағы ынтымақтастықтың мықты болуы</a:t>
            </a:r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298px-Frederick_Winslow_Tay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1357298"/>
            <a:ext cx="2377207" cy="4786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85728"/>
            <a:ext cx="7933588" cy="5962672"/>
          </a:xfrm>
        </p:spPr>
        <p:txBody>
          <a:bodyPr>
            <a:noAutofit/>
          </a:bodyPr>
          <a:lstStyle/>
          <a:p>
            <a:pPr marL="0" indent="714375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Ф.Тейлор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басқарудың басты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міндеттері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714375"/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Қызметкерлердің икемділігіне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қарай жұмыс нормасын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тең бөлу;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714375"/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Нақты тапсырмаларды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беру;</a:t>
            </a:r>
          </a:p>
          <a:p>
            <a:pPr marL="0" indent="714375"/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Жұмыс кезіндегі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қызметкерлердің ұтымды технологиясын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 және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әрбір қызметші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оларды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тиімді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қызметкерлерді оқыту және олар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алған білімін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тиімді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әрі ұтымды пайдалану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714375"/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Қызметкерлердің әрбір тиімді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жасаған ісін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материалды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жігерлендіріп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және олардың дұрыс емес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істеген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істеріне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айып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 тиімді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және қатал пайдалану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714375"/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Қызметкер жұмыстың қалай жасалуы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жайлы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сұрақтан босатылуы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қажет.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rmAutofit/>
          </a:bodyPr>
          <a:lstStyle/>
          <a:p>
            <a:pPr lvl="0"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Әкімшілік (классикалық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572164"/>
          </a:xfrm>
        </p:spPr>
        <p:txBody>
          <a:bodyPr>
            <a:noAutofit/>
          </a:bodyPr>
          <a:lstStyle/>
          <a:p>
            <a:pPr marL="3771900" indent="-352425">
              <a:buNone/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«Менеджмент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әкесі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3771900" indent="-352425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Анри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Файоль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(1841-1925)</a:t>
            </a:r>
          </a:p>
          <a:p>
            <a:pPr marL="3406775" indent="627063" algn="just">
              <a:buNone/>
            </a:pPr>
            <a:r>
              <a:rPr lang="ru-RU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бұл өндірісті қойған мақсатына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бар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құралдарымен жеткізу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Жұмысшыларды басқару, әкімшілік кадрлар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сапасы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мәселелерін қарастырды.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Менеджменттің басты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міндеті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әлеуметтік психологиялық салаларды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пайдалана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жұмысшылардың шығармашылығын арттыру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06775" indent="627063" algn="just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06775" indent="627063" algn="just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Fay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7" y="1198868"/>
            <a:ext cx="3643338" cy="465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6215106"/>
          </a:xfrm>
        </p:spPr>
        <p:txBody>
          <a:bodyPr>
            <a:normAutofit/>
          </a:bodyPr>
          <a:lstStyle/>
          <a:p>
            <a:pPr marL="0" indent="627063" algn="just">
              <a:buNone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627063" algn="just">
              <a:buNone/>
            </a:pP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Тиімді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жұмыстың басты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мотиві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жұмыс орында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жағдай жасау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жұмысшының пікірін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алға тарту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ирархиялық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орта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туысқандық қатынас жоғары болса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мұнда менеджментті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қарастырудың қажеттілігі жоқ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Ғылым және адамзат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қарым-қатынасы мектебі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530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Менеджменттің басты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бағыты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өндірістегі адам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өндіріс қатынасы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соның ішіндегі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шығарылатын өнімге қатынасы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2870200" indent="-282575">
              <a:buNone/>
              <a:tabLst>
                <a:tab pos="5467350" algn="l"/>
              </a:tabLst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70200" indent="-282575">
              <a:buNone/>
              <a:tabLst>
                <a:tab pos="5467350" algn="l"/>
              </a:tabLst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Мэри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Паркер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Фоллет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70200" indent="-282575">
              <a:buNone/>
              <a:tabLst>
                <a:tab pos="5467350" algn="l"/>
              </a:tabLst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(1868- 1933)</a:t>
            </a:r>
          </a:p>
          <a:p>
            <a:pPr marL="2870200" indent="-282575">
              <a:buNone/>
              <a:tabLst>
                <a:tab pos="5467350" algn="l"/>
              </a:tabLst>
            </a:pPr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70200" indent="-282575">
              <a:buNone/>
              <a:tabLst>
                <a:tab pos="5467350" algn="l"/>
              </a:tabLst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70200" indent="-282575">
              <a:buNone/>
              <a:tabLst>
                <a:tab pos="5467350" algn="l"/>
              </a:tabLst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Элтон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йо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70200" indent="-282575">
              <a:buNone/>
              <a:tabLst>
                <a:tab pos="5467350" algn="l"/>
              </a:tabLst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(1880-1949)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Mary_Parker_Follett_(1868-193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2571744"/>
            <a:ext cx="2051052" cy="3000396"/>
          </a:xfrm>
          <a:prstGeom prst="rect">
            <a:avLst/>
          </a:prstGeom>
        </p:spPr>
      </p:pic>
      <p:pic>
        <p:nvPicPr>
          <p:cNvPr id="5" name="Рисунок 4" descr="mayo_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86512" y="3786190"/>
            <a:ext cx="2143125" cy="2676525"/>
          </a:xfrm>
          <a:prstGeom prst="rect">
            <a:avLst/>
          </a:prstGeom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Сандық мектеп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28802"/>
            <a:ext cx="7498080" cy="4319598"/>
          </a:xfrm>
        </p:spPr>
        <p:txBody>
          <a:bodyPr>
            <a:normAutofit/>
          </a:bodyPr>
          <a:lstStyle/>
          <a:p>
            <a:pPr marL="0" indent="714375" algn="just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Менеджмент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бағытының бірі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математикалық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модель мен </a:t>
            </a:r>
            <a:r>
              <a:rPr lang="ru-RU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әдіс-тәсілдерді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күрделі жұмыстарды шешуде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714375" algn="just">
              <a:buNone/>
            </a:pP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Жағдайға байланысты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шешім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714375" algn="just">
              <a:buNone/>
            </a:pP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Эмпирикалық мектеп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шеңберінде пайда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болған тағы бір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менеджмент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саласы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жағдайға байланысты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шешім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714375" algn="just">
              <a:buNone/>
            </a:pP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Бұл </a:t>
            </a:r>
            <a:r>
              <a:rPr lang="ru-RU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тәсілдің ұстанымы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барлық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жағдайға арналған заң.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Қабылданған шешім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нақты жағдаятқа сай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642918"/>
            <a:ext cx="80010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/>
            <a:r>
              <a:rPr lang="kk-KZ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“Менеджмент” феномені</a:t>
            </a:r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kk-K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басқару әрекетінің ерекше спецификалық түрі (Ф.Питер Друкер); жүзеге асырылатын кәсіби іс-әрекеттің дербес түрі (И.Н.Герчиков); еңбекті басқару арқылы қойылған мақсатқа жету іскерлігі (Л.И.Евенко) ретінде қарастырылады. 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642918"/>
            <a:ext cx="800105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4400" b="1" dirty="0" smtClean="0">
                <a:latin typeface="Times New Roman" pitchFamily="18" charset="0"/>
                <a:cs typeface="Times New Roman" pitchFamily="18" charset="0"/>
              </a:rPr>
              <a:t>Бұл мағыналарда </a:t>
            </a:r>
            <a:r>
              <a:rPr lang="kk-KZ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s-AR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енеджмент </a:t>
            </a:r>
            <a:r>
              <a:rPr lang="kk-KZ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кәсіби іс-әрекеттің өзіндік мәні бар ерекше түрі ретінде </a:t>
            </a:r>
            <a:r>
              <a:rPr lang="kk-K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осы іс-әрекеттің субъектісі талантты маман </a:t>
            </a:r>
            <a:r>
              <a:rPr lang="kk-KZ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менеджерді, оның іс-әрекет түрлерін </a:t>
            </a:r>
            <a:r>
              <a:rPr lang="kk-KZ" sz="4400" b="1" dirty="0" smtClean="0">
                <a:latin typeface="Times New Roman" pitchFamily="18" charset="0"/>
                <a:cs typeface="Times New Roman" pitchFamily="18" charset="0"/>
              </a:rPr>
              <a:t>сипаттайды. 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85728"/>
            <a:ext cx="800105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«Менеджмент»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ұғымы </a:t>
            </a:r>
            <a:r>
              <a:rPr lang="kk-K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«басқару»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терминінің баламасы, толық емес формадағы синонимі. Мысалы, </a:t>
            </a:r>
            <a:r>
              <a:rPr lang="kk-K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«басқару»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адамзат әрекетінің сан алуан түрінде (көлікті басқару); әртүрлі іс-әрекет саласында (жансыз табиғатты, биологиялық жүйені, мемлекетті басқару); әртүрлі басқару органдары (мемлекеттік, қоғамдық ұйымдардағы, кәсіпорын мен бірлестіктегі бөлімдер) қолданылады. 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357166"/>
            <a:ext cx="80010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Басқару 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адамдардың кәсіптік қызметі, бұл ұжымға, жеке адамға, олардың бірлескен жұмысына (еңбекке) мақсатты түрде жүйелі ықпал ету. </a:t>
            </a:r>
          </a:p>
          <a:p>
            <a:pPr algn="just"/>
            <a:r>
              <a:rPr lang="kk-K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Басқару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 мақсатқа сай басқару объектісін реттеуге бағытталған шешімді дайындау, ұйымдастыру, бақылау, нақты ақпарат негізінде талдау жасау, қорытынды шығару.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1068</TotalTime>
  <Words>2456</Words>
  <Application>Microsoft Office PowerPoint</Application>
  <PresentationFormat>Экран (4:3)</PresentationFormat>
  <Paragraphs>202</Paragraphs>
  <Slides>56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56</vt:i4>
      </vt:variant>
    </vt:vector>
  </HeadingPairs>
  <TitlesOfParts>
    <vt:vector size="57" baseType="lpstr">
      <vt:lpstr>Солнцестояние</vt:lpstr>
      <vt:lpstr>   ЖОҒАРЫ ОҚУ ОРЫНДАРЫНДАҒЫ БАСҚАРУ 15-дәріс (3.3)</vt:lpstr>
      <vt:lpstr>ЖОСПАР: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1. Жоспарлау</vt:lpstr>
      <vt:lpstr>2. Ұйымдастыру</vt:lpstr>
      <vt:lpstr>3. Шешім қабылдау</vt:lpstr>
      <vt:lpstr>Слайд 45</vt:lpstr>
      <vt:lpstr>4. Мотивация</vt:lpstr>
      <vt:lpstr>5. Бақылау</vt:lpstr>
      <vt:lpstr>Жалпы менеджменттің ерекшеліктері</vt:lpstr>
      <vt:lpstr>Менеджмент ғылымының тарихы</vt:lpstr>
      <vt:lpstr>I. Басқару ғылымының мектебі</vt:lpstr>
      <vt:lpstr>Слайд 51</vt:lpstr>
      <vt:lpstr>II. Әкімшілік (классикалық) мектеп</vt:lpstr>
      <vt:lpstr>Слайд 53</vt:lpstr>
      <vt:lpstr>III. Ғылым және адамзат қарым-қатынасы мектебі</vt:lpstr>
      <vt:lpstr>IV. Сандық мектеп</vt:lpstr>
      <vt:lpstr>V. Жағдайға байланысты шешім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Менеджмент в образовании</dc:title>
  <dc:creator>GT</dc:creator>
  <cp:lastModifiedBy>Фараби</cp:lastModifiedBy>
  <cp:revision>204</cp:revision>
  <dcterms:modified xsi:type="dcterms:W3CDTF">2020-12-28T19:36:16Z</dcterms:modified>
</cp:coreProperties>
</file>