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85" r:id="rId3"/>
    <p:sldId id="286" r:id="rId4"/>
    <p:sldId id="274" r:id="rId5"/>
    <p:sldId id="275" r:id="rId6"/>
    <p:sldId id="276" r:id="rId7"/>
    <p:sldId id="287" r:id="rId8"/>
    <p:sldId id="288" r:id="rId9"/>
    <p:sldId id="289" r:id="rId10"/>
    <p:sldId id="290" r:id="rId11"/>
    <p:sldId id="291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6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06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image" Target="../media/image35.emf"/><Relationship Id="rId7" Type="http://schemas.openxmlformats.org/officeDocument/2006/relationships/image" Target="../media/image39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6" Type="http://schemas.openxmlformats.org/officeDocument/2006/relationships/image" Target="../media/image38.emf"/><Relationship Id="rId5" Type="http://schemas.openxmlformats.org/officeDocument/2006/relationships/image" Target="../media/image37.emf"/><Relationship Id="rId4" Type="http://schemas.openxmlformats.org/officeDocument/2006/relationships/image" Target="../media/image36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EC023-CB00-F149-93CB-C714E614177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1EEEA-F9E7-8D4C-955A-8F77484D6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03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>
            <a:extLst>
              <a:ext uri="{FF2B5EF4-FFF2-40B4-BE49-F238E27FC236}">
                <a16:creationId xmlns:a16="http://schemas.microsoft.com/office/drawing/2014/main" id="{2F21AB20-610A-AE4D-A53C-2CC8D0AC89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>
            <a:extLst>
              <a:ext uri="{FF2B5EF4-FFF2-40B4-BE49-F238E27FC236}">
                <a16:creationId xmlns:a16="http://schemas.microsoft.com/office/drawing/2014/main" id="{D3F4246C-9E50-C244-99ED-5262E5578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732DF0-8086-9B41-AB18-8903CFA63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46C94A-78A8-E144-8CB7-2C1E9B318A7B}" type="slidenum">
              <a:rPr lang="ru-RU" altLang="ru-RU">
                <a:latin typeface="Calibri" panose="020F0502020204030204" pitchFamily="34" charset="0"/>
              </a:rPr>
              <a:pPr eaLnBrk="1" hangingPunct="1"/>
              <a:t>14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392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8032B3-4555-6C45-B440-73763F2BE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584DE5-F144-F045-ADEE-6DFD850C0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A6543E-6301-5249-8C6F-58D367B68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773EDA-8FF3-1B4D-8839-3D2D27E73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C1AACF-FB1B-FA44-BB51-226EA40D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04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A68E3-3A36-8D45-9E2E-4DA790411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9432B1-1FEB-F347-B71E-131663B3A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776F88-5C0F-8B44-8816-65148D90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2F43B6-2B09-3F4B-A9AA-405288CF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28CD73-83E3-0145-8F43-773C2005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8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E37E7B-A799-2A44-BF2B-C3A97F115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0A2B6E-DA73-A84E-B14B-72A3A313B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B20277-A2F6-DE45-9F84-8A71B3D2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1274D6-2A5C-5B41-AB04-8B01452BC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9F5BF7-6B5A-AA48-8AE9-EAF6D7CB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78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1946D-5EB7-0243-8EE6-512EA4892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016496-2951-C442-9397-72F3267FC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C6958C-9A34-1F40-80F2-86E07CA5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A05A0B-DC2C-3340-BA6C-226DC4D3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C04E48-0107-E44E-B90D-8FFFD6E1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1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751FA-F04C-3943-9693-D5200261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C3E727-EFD8-4A4D-8B32-81103D2D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CD4558-2D97-624E-BA3F-2C0C8B87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EF09E6-03DB-2442-A7A1-46DF1B540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C296D4-1882-BB4F-B2E2-1C6D9DEA5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51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E89C7-40E5-DA48-B148-211CDD207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50D4A-6D83-0B46-97E3-2B03EAA9F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4272DD-B24E-ED49-83EB-3DDDD8657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98A204-2871-4741-832A-B670C1DB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267D92-CBAC-6946-9438-4C8D40F3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D11DE5-6F4C-F543-A449-92BFF8DC7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6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C98F1-BE4D-D646-8625-8DAF5C47C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307C7B-1974-A242-BD35-9CF19808A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09A3E9-56F2-3D42-9D82-DF255B746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4AED8C1-FE42-3748-AB71-7D6E78BB0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ADF1FAE-6371-1A44-9EED-B8621104E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570162-5663-3648-B1F8-AFF5E354F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FBA1B22-2091-F34A-AA34-D06A31E6B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485D89E-13AD-C14E-9ACB-FD2A43886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31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43E9F-E9CC-CE42-BCB8-B2806E03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99C670-CD48-EC41-83AD-D5BD4F11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26D40C-6242-4C45-9C22-856096255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B7F913-BA0B-BD47-9C81-455480B02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91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5C51486-F849-094B-90D1-57FB59CF5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E27B31-0598-5D45-AC10-9B83BCA1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96D35B-1217-6B48-8BD4-143734F8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9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4AAF7-C085-9D44-87E1-C335483A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2A83A-6678-5B47-B3BF-51A44FC0B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A34168-2F25-904E-858B-F984019A0F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0158FA-DF65-6446-B7B9-E246917F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EED995-002C-9E43-8DC3-B68A0375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11C9E3-3E00-7E41-8431-DD4E5D34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92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7101C-8E9B-924D-A1B8-ECC32FA5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679913-9A71-4C41-89B8-9B8281E05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857814-F094-724A-B637-48900CF30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D394BC-732B-844C-A750-E92CCE9E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0C4F83-FC7F-884F-A3E2-2AE71AF18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EE2592-0E5C-8548-9DBE-BCC4AC075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35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A760B-F0CB-0D45-9E1C-0A2CF5B82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C0D58C-370F-BD4C-A4A8-D3021C090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EE93D-403F-424D-A3A0-4F88588BA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F4AD5-3955-FE48-96D1-583BECAC9ED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41C135-AFDB-D048-95FA-E4F71553D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AD0EDC-7EF6-8E41-A714-9F9B984AEC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9087C-ACE4-6149-BF1C-BD5CC65FB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9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e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e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e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e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emf"/><Relationship Id="rId4" Type="http://schemas.openxmlformats.org/officeDocument/2006/relationships/image" Target="../media/image4.e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emf"/><Relationship Id="rId4" Type="http://schemas.openxmlformats.org/officeDocument/2006/relationships/image" Target="../media/image10.e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DAFB1-13E8-8D4D-921B-AF45A408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10. Анализ различий исследовательских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4E7A34-5159-E048-99A8-E318FED69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Анализ различий уровня признака в трех и более независимых выборках с нормальным распределением.</a:t>
            </a:r>
          </a:p>
          <a:p>
            <a:pPr marL="514350" indent="-514350">
              <a:buAutoNum type="arabicPeriod"/>
            </a:pPr>
            <a:r>
              <a:rPr lang="ru-RU" dirty="0"/>
              <a:t>Анализ различий уровня  признака в трех независимых выборках.</a:t>
            </a:r>
          </a:p>
          <a:p>
            <a:pPr marL="514350" indent="-514350">
              <a:buAutoNum type="arabicPeriod"/>
            </a:pPr>
            <a:r>
              <a:rPr lang="ru-RU" dirty="0"/>
              <a:t>Анализ различий уровня признака при повторных измерениях у одной и той же выборки.</a:t>
            </a:r>
          </a:p>
        </p:txBody>
      </p:sp>
    </p:spTree>
    <p:extLst>
      <p:ext uri="{BB962C8B-B14F-4D97-AF65-F5344CB8AC3E}">
        <p14:creationId xmlns:p14="http://schemas.microsoft.com/office/powerpoint/2010/main" val="3731994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id="{BB5EACCE-1304-8D40-9078-0EB182B48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5188" y="188913"/>
            <a:ext cx="8208962" cy="647700"/>
          </a:xfrm>
        </p:spPr>
        <p:txBody>
          <a:bodyPr/>
          <a:lstStyle/>
          <a:p>
            <a:r>
              <a:rPr lang="ru-RU" altLang="ru-R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серий </a:t>
            </a:r>
            <a:r>
              <a:rPr lang="ru-RU" altLang="ru-RU" sz="2400" b="1">
                <a:solidFill>
                  <a:srgbClr val="0070C0"/>
                </a:solidFill>
              </a:rPr>
              <a:t>Вальда—Вольфовица</a:t>
            </a:r>
          </a:p>
        </p:txBody>
      </p:sp>
      <p:sp>
        <p:nvSpPr>
          <p:cNvPr id="14339" name="Подзаголовок 2">
            <a:extLst>
              <a:ext uri="{FF2B5EF4-FFF2-40B4-BE49-F238E27FC236}">
                <a16:creationId xmlns:a16="http://schemas.microsoft.com/office/drawing/2014/main" id="{D2DAC495-6216-464B-AF6F-D92B3FBFE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2313" y="981076"/>
            <a:ext cx="8280400" cy="5876925"/>
          </a:xfrm>
        </p:spPr>
        <p:txBody>
          <a:bodyPr/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серий Вальда—Вольфовица проверяет гипотезу о том, что две независимые выборки извлечены из двух популяций, которые в чем-то </a:t>
            </a:r>
            <a:r>
              <a:rPr lang="ru-RU" altLang="ru-RU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 различаются между собой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иными словами, различаются не только средними, но также формой распределения.</a:t>
            </a:r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Серийный критерий позволяет обнаружить различие между двумя выборками не только по центральной тенденции, но и по другим характеристикам.</a:t>
            </a:r>
          </a:p>
          <a:p>
            <a:pPr algn="just"/>
            <a:r>
              <a:rPr lang="ru-RU" altLang="ru-RU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Нулевая гипотеза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ряды Х и Y являются двумя выборками из одной генеральной совокупности, то есть данные однородны.</a:t>
            </a:r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Количественным показателем, по которому можно отличить оба эти распределения друг от друга, может служить число серий S, каждая из которых есть непрерывная последовательность наблюдений, принадлежащих к одному из двух рядов.</a:t>
            </a:r>
          </a:p>
          <a:p>
            <a:pPr algn="just"/>
            <a:r>
              <a:rPr lang="ru-RU" altLang="ru-RU" sz="2000">
                <a:solidFill>
                  <a:srgbClr val="002060"/>
                </a:solidFill>
              </a:rPr>
              <a:t>Нулевая гипотеза отвергается при </a:t>
            </a:r>
            <a:r>
              <a:rPr lang="en-US" altLang="ru-RU" sz="2000" i="1">
                <a:solidFill>
                  <a:srgbClr val="002060"/>
                </a:solidFill>
              </a:rPr>
              <a:t>S</a:t>
            </a:r>
            <a:r>
              <a:rPr lang="en-US" altLang="ru-RU" sz="2000">
                <a:solidFill>
                  <a:srgbClr val="002060"/>
                </a:solidFill>
              </a:rPr>
              <a:t>&lt;</a:t>
            </a:r>
            <a:r>
              <a:rPr lang="en-US" altLang="ru-RU" sz="2000" i="1">
                <a:solidFill>
                  <a:srgbClr val="002060"/>
                </a:solidFill>
              </a:rPr>
              <a:t>S</a:t>
            </a:r>
            <a:r>
              <a:rPr lang="en-US" altLang="ru-RU" sz="2000">
                <a:solidFill>
                  <a:srgbClr val="002060"/>
                </a:solidFill>
              </a:rPr>
              <a:t>(</a:t>
            </a:r>
            <a:r>
              <a:rPr lang="el-GR" altLang="ru-RU" sz="2000" i="1">
                <a:solidFill>
                  <a:srgbClr val="002060"/>
                </a:solidFill>
              </a:rPr>
              <a:t>α</a:t>
            </a:r>
            <a:r>
              <a:rPr lang="en-US" altLang="ru-RU" sz="2000">
                <a:solidFill>
                  <a:srgbClr val="002060"/>
                </a:solidFill>
              </a:rPr>
              <a:t>)-2</a:t>
            </a:r>
            <a:r>
              <a:rPr lang="ru-RU" altLang="ru-RU" sz="2000">
                <a:solidFill>
                  <a:srgbClr val="002060"/>
                </a:solidFill>
              </a:rPr>
              <a:t> и не отвергается при</a:t>
            </a:r>
            <a:r>
              <a:rPr lang="en-US" altLang="ru-RU" sz="2000">
                <a:solidFill>
                  <a:srgbClr val="002060"/>
                </a:solidFill>
              </a:rPr>
              <a:t> </a:t>
            </a:r>
            <a:r>
              <a:rPr lang="en-US" altLang="ru-RU" sz="2000" i="1">
                <a:solidFill>
                  <a:srgbClr val="002060"/>
                </a:solidFill>
              </a:rPr>
              <a:t>S</a:t>
            </a:r>
            <a:r>
              <a:rPr lang="en-US" altLang="ru-RU" sz="2000">
                <a:solidFill>
                  <a:srgbClr val="002060"/>
                </a:solidFill>
              </a:rPr>
              <a:t>≥</a:t>
            </a:r>
            <a:r>
              <a:rPr lang="en-US" altLang="ru-RU" sz="2000" i="1">
                <a:solidFill>
                  <a:srgbClr val="002060"/>
                </a:solidFill>
              </a:rPr>
              <a:t>S</a:t>
            </a:r>
            <a:r>
              <a:rPr lang="en-US" altLang="ru-RU" sz="2000">
                <a:solidFill>
                  <a:srgbClr val="002060"/>
                </a:solidFill>
              </a:rPr>
              <a:t>(</a:t>
            </a:r>
            <a:r>
              <a:rPr lang="el-GR" altLang="ru-RU" sz="2000" i="1">
                <a:solidFill>
                  <a:srgbClr val="002060"/>
                </a:solidFill>
              </a:rPr>
              <a:t>α</a:t>
            </a:r>
            <a:r>
              <a:rPr lang="en-US" altLang="ru-RU" sz="2000">
                <a:solidFill>
                  <a:srgbClr val="002060"/>
                </a:solidFill>
              </a:rPr>
              <a:t>)</a:t>
            </a:r>
          </a:p>
          <a:p>
            <a:pPr algn="just"/>
            <a:r>
              <a:rPr lang="ru-RU" alt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el-GR" altLang="ru-RU" sz="2000" i="1">
                <a:solidFill>
                  <a:srgbClr val="002060"/>
                </a:solidFill>
              </a:rPr>
              <a:t>α</a:t>
            </a:r>
            <a:r>
              <a:rPr lang="ru-RU" alt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уровень значимости (обычно 0,05; 0,1; 0,01).</a:t>
            </a:r>
          </a:p>
          <a:p>
            <a:pPr algn="just"/>
            <a:r>
              <a:rPr lang="ru-RU" alt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значений </a:t>
            </a:r>
            <a:r>
              <a:rPr lang="en-US" alt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S(</a:t>
            </a:r>
            <a:r>
              <a:rPr lang="el-GR" altLang="ru-RU" sz="2000" i="1">
                <a:solidFill>
                  <a:srgbClr val="002060"/>
                </a:solidFill>
              </a:rPr>
              <a:t>α</a:t>
            </a:r>
            <a:r>
              <a:rPr lang="en-US" altLang="ru-RU" sz="2000">
                <a:solidFill>
                  <a:srgbClr val="002060"/>
                </a:solidFill>
              </a:rPr>
              <a:t>) </a:t>
            </a:r>
            <a:r>
              <a:rPr lang="ru-RU" altLang="ru-RU" sz="2000">
                <a:solidFill>
                  <a:srgbClr val="002060"/>
                </a:solidFill>
              </a:rPr>
              <a:t>существуют таблицы значений.</a:t>
            </a:r>
            <a:endParaRPr lang="ru-RU" altLang="ru-RU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6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42FCBBE2-1A8B-FA4C-999A-B19D99EDD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5188" y="188913"/>
            <a:ext cx="8208962" cy="647700"/>
          </a:xfrm>
        </p:spPr>
        <p:txBody>
          <a:bodyPr/>
          <a:lstStyle/>
          <a:p>
            <a:r>
              <a:rPr lang="ru-RU" altLang="ru-RU" sz="2400" b="1">
                <a:solidFill>
                  <a:srgbClr val="0070C0"/>
                </a:solidFill>
              </a:rPr>
              <a:t>Двухвыборочный критерий Колмогорова—Смирнова </a:t>
            </a:r>
            <a:endParaRPr lang="ru-RU" altLang="ru-RU" sz="24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1195A3-BD92-9A47-BAEB-2B7AF0176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2313" y="981076"/>
            <a:ext cx="8280400" cy="5876925"/>
          </a:xfrm>
        </p:spPr>
        <p:txBody>
          <a:bodyPr>
            <a:norm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Критерий Колмогорова—Смирнова проверяет гипотезу о том, что выборки извлечены из одной и той же популяции, против альтернативной гипотезы, когда выборки извлечены из разных популяций. Иными словами, проверяется гипотеза однородности двух выборок. </a:t>
            </a:r>
          </a:p>
          <a:p>
            <a:pPr algn="just">
              <a:buFont typeface="Arial" charset="0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Однако в отличие U-критерия Манна—Уитни, который проверяет различие в положении двух выборок, критерий Колмогорова—Смирнова также чувствителен к различию общих форм распределений двух выборок (в частности, различия в рассеянии, асимметрии и т. д.). </a:t>
            </a:r>
          </a:p>
          <a:p>
            <a:pPr algn="just">
              <a:buFont typeface="Arial" charset="0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теста рассчитывается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р-уровень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Решение принимают следующим образом </a:t>
            </a:r>
          </a:p>
          <a:p>
            <a:pPr algn="just">
              <a:buFont typeface="Arial" charset="0"/>
              <a:buNone/>
              <a:defRPr/>
            </a:pP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l-GR" sz="22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&gt;0,2),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то верна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 том, что различия в выборках несущественны.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p≤</a:t>
            </a:r>
            <a:r>
              <a:rPr lang="el-GR" sz="22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то верна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 том, что различия в выборках существенны. 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658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00520E47-6AAF-5B42-B275-ED5703B26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147050" cy="850900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rgbClr val="002060"/>
                </a:solidFill>
              </a:rPr>
              <a:t>Дисперсионный анализ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E6C42244-2F7D-5D42-8322-B7177DC98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981076"/>
            <a:ext cx="8507413" cy="5876925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r>
              <a:rPr lang="ru-RU" sz="2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Дисперсионным анализом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называется анализ изменчивости признака под влиянием каких-либо контролируемых изменяющихся факторов.</a:t>
            </a: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 есть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фактор в дисперсионном анализе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описывает причину вариации данных. Если фактор всего один, то процедура проверки носит название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однофакторного дисперсионного анализа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ru-RU" sz="2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Уровнем дисперсионного анализа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называется число, описывающее число категорий интересующего фактора.</a:t>
            </a:r>
          </a:p>
          <a:p>
            <a:pPr marL="0" indent="0" algn="just">
              <a:buNone/>
              <a:defRPr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Основной целью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дисперсионного анализа является исследование значимости различия между средними. </a:t>
            </a:r>
          </a:p>
          <a:p>
            <a:pPr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Нулевая гипотеза: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«Средние величины результативного признака во всех условиях действия фактора (или градациях фактора) одинаковы».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Альтернативная гипотеза: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«Средние величины результативного признака в разных условиях действия фактора различны».</a:t>
            </a:r>
          </a:p>
          <a:p>
            <a:pPr marL="514350" indent="-514350">
              <a:buNone/>
              <a:defRPr/>
            </a:pPr>
            <a:endParaRPr lang="ru-RU" sz="2000" dirty="0"/>
          </a:p>
          <a:p>
            <a:pPr marL="0" indent="0">
              <a:buNone/>
              <a:defRPr/>
            </a:pPr>
            <a:endParaRPr lang="ru-RU" sz="2000" i="1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dirty="0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A908F798-1034-CF4B-B3C7-78F3CE5F4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D06AA723-8677-C24F-AF20-A4FD5FAF7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1C0E087D-AA21-2C4D-A422-4E6A53C85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1" name="Rectangle 9">
            <a:extLst>
              <a:ext uri="{FF2B5EF4-FFF2-40B4-BE49-F238E27FC236}">
                <a16:creationId xmlns:a16="http://schemas.microsoft.com/office/drawing/2014/main" id="{16B90FF6-F0EC-4B44-803E-671FF9CF1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2" name="Rectangle 11">
            <a:extLst>
              <a:ext uri="{FF2B5EF4-FFF2-40B4-BE49-F238E27FC236}">
                <a16:creationId xmlns:a16="http://schemas.microsoft.com/office/drawing/2014/main" id="{C19D3608-7F25-6A44-A5C7-E0CD5CE0E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3" name="Rectangle 14">
            <a:extLst>
              <a:ext uri="{FF2B5EF4-FFF2-40B4-BE49-F238E27FC236}">
                <a16:creationId xmlns:a16="http://schemas.microsoft.com/office/drawing/2014/main" id="{4E15E848-7AD9-9742-8A63-90B4F78A9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4" name="Rectangle 16">
            <a:extLst>
              <a:ext uri="{FF2B5EF4-FFF2-40B4-BE49-F238E27FC236}">
                <a16:creationId xmlns:a16="http://schemas.microsoft.com/office/drawing/2014/main" id="{B88EE2B3-86A0-9C4E-8BCE-8ACE1905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5" name="Rectangle 18">
            <a:extLst>
              <a:ext uri="{FF2B5EF4-FFF2-40B4-BE49-F238E27FC236}">
                <a16:creationId xmlns:a16="http://schemas.microsoft.com/office/drawing/2014/main" id="{A470701C-4147-C84A-946F-53D7198A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6396" name="Rectangle 20">
            <a:extLst>
              <a:ext uri="{FF2B5EF4-FFF2-40B4-BE49-F238E27FC236}">
                <a16:creationId xmlns:a16="http://schemas.microsoft.com/office/drawing/2014/main" id="{E5CFA665-B462-F249-978B-F391EDCF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6" name="Нижний колонтитул 25">
            <a:extLst>
              <a:ext uri="{FF2B5EF4-FFF2-40B4-BE49-F238E27FC236}">
                <a16:creationId xmlns:a16="http://schemas.microsoft.com/office/drawing/2014/main" id="{3B41E36E-5A68-044E-A354-288DF2F6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1" y="6356350"/>
            <a:ext cx="3248025" cy="501650"/>
          </a:xfrm>
        </p:spPr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6398" name="Rectangle 27">
            <a:extLst>
              <a:ext uri="{FF2B5EF4-FFF2-40B4-BE49-F238E27FC236}">
                <a16:creationId xmlns:a16="http://schemas.microsoft.com/office/drawing/2014/main" id="{91DBD85E-69A3-CE44-808E-3B160ECE9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9" name="Rectangle 17">
            <a:extLst>
              <a:ext uri="{FF2B5EF4-FFF2-40B4-BE49-F238E27FC236}">
                <a16:creationId xmlns:a16="http://schemas.microsoft.com/office/drawing/2014/main" id="{BE8D9AAD-9D6B-0648-8440-9B65705D3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0" name="Rectangle 19">
            <a:extLst>
              <a:ext uri="{FF2B5EF4-FFF2-40B4-BE49-F238E27FC236}">
                <a16:creationId xmlns:a16="http://schemas.microsoft.com/office/drawing/2014/main" id="{1422D79E-29E2-804A-B7D3-DED246E9D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1" name="Rectangle 21">
            <a:extLst>
              <a:ext uri="{FF2B5EF4-FFF2-40B4-BE49-F238E27FC236}">
                <a16:creationId xmlns:a16="http://schemas.microsoft.com/office/drawing/2014/main" id="{63E57CC5-C7E7-974D-939C-778705E75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2" name="Rectangle 23">
            <a:extLst>
              <a:ext uri="{FF2B5EF4-FFF2-40B4-BE49-F238E27FC236}">
                <a16:creationId xmlns:a16="http://schemas.microsoft.com/office/drawing/2014/main" id="{0D91EFEE-0164-4C41-9556-7F6721CC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3" name="Rectangle 25">
            <a:extLst>
              <a:ext uri="{FF2B5EF4-FFF2-40B4-BE49-F238E27FC236}">
                <a16:creationId xmlns:a16="http://schemas.microsoft.com/office/drawing/2014/main" id="{5D34766B-35ED-6349-B6C8-5F8162154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280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E915D022-0D82-814D-A4A4-0034418F8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002588" cy="777875"/>
          </a:xfrm>
        </p:spPr>
        <p:txBody>
          <a:bodyPr>
            <a:normAutofit fontScale="90000"/>
          </a:bodyPr>
          <a:lstStyle/>
          <a:p>
            <a:r>
              <a:rPr lang="ru-RU" altLang="ru-RU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использования дисперсионного анализа </a:t>
            </a:r>
            <a:endParaRPr lang="ru-RU" altLang="ru-RU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9269386-FC14-794B-BB3E-9A03F9CDD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25538"/>
            <a:ext cx="8218488" cy="5040312"/>
          </a:xfrm>
        </p:spPr>
        <p:txBody>
          <a:bodyPr/>
          <a:lstStyle/>
          <a:p>
            <a:pPr marL="457200" indent="-457200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Участвующие в сравнении совокупности, то есть к которым применяется дисперсионный анализ, должны быть нормально распределены.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Выборки должны быть независимы друг от друга.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 совокупности должны иметь одинаковую дисперсию.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 выборки должны быть одинакового объема</a:t>
            </a:r>
          </a:p>
          <a:p>
            <a:pPr>
              <a:buFont typeface="Arial" charset="0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Справка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Фундаментальная концепция дисперсионного анализа была предложена Фишером в 1920 году.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Справка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В зарубежной литературе дисперсионный анализ именуется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ANOVA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of Variance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Arial" charset="0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6FBD5E-E28E-2047-AB77-EB23FC73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7413" name="Rectangle 8">
            <a:extLst>
              <a:ext uri="{FF2B5EF4-FFF2-40B4-BE49-F238E27FC236}">
                <a16:creationId xmlns:a16="http://schemas.microsoft.com/office/drawing/2014/main" id="{474DA77F-7E2A-AC4A-BCB7-45D970BEA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4" name="Rectangle 10">
            <a:extLst>
              <a:ext uri="{FF2B5EF4-FFF2-40B4-BE49-F238E27FC236}">
                <a16:creationId xmlns:a16="http://schemas.microsoft.com/office/drawing/2014/main" id="{88E6DB11-B39A-F24C-AF67-659A205E0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5" name="Rectangle 12">
            <a:extLst>
              <a:ext uri="{FF2B5EF4-FFF2-40B4-BE49-F238E27FC236}">
                <a16:creationId xmlns:a16="http://schemas.microsoft.com/office/drawing/2014/main" id="{5F247F6C-D1C1-4742-A842-7DDA8BC77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6" name="Rectangle 14">
            <a:extLst>
              <a:ext uri="{FF2B5EF4-FFF2-40B4-BE49-F238E27FC236}">
                <a16:creationId xmlns:a16="http://schemas.microsoft.com/office/drawing/2014/main" id="{69875D4E-01CF-F549-8AB3-2B33D996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7" name="Rectangle 20">
            <a:extLst>
              <a:ext uri="{FF2B5EF4-FFF2-40B4-BE49-F238E27FC236}">
                <a16:creationId xmlns:a16="http://schemas.microsoft.com/office/drawing/2014/main" id="{9C39AEAF-BD78-CD44-8A34-420D919ED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8" name="Rectangle 22">
            <a:extLst>
              <a:ext uri="{FF2B5EF4-FFF2-40B4-BE49-F238E27FC236}">
                <a16:creationId xmlns:a16="http://schemas.microsoft.com/office/drawing/2014/main" id="{53E64A9B-EBEC-084D-AA8F-B5DEEC283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9" name="Rectangle 24">
            <a:extLst>
              <a:ext uri="{FF2B5EF4-FFF2-40B4-BE49-F238E27FC236}">
                <a16:creationId xmlns:a16="http://schemas.microsoft.com/office/drawing/2014/main" id="{78088D70-935F-D340-BAF4-82A57BC21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20" name="Rectangle 26">
            <a:extLst>
              <a:ext uri="{FF2B5EF4-FFF2-40B4-BE49-F238E27FC236}">
                <a16:creationId xmlns:a16="http://schemas.microsoft.com/office/drawing/2014/main" id="{6BEF55BB-616F-1B47-AEB5-987939D9E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8520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B9CBCAC7-4982-9F40-88F4-23A038DA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389" y="1"/>
            <a:ext cx="8713787" cy="549275"/>
          </a:xfrm>
        </p:spPr>
        <p:txBody>
          <a:bodyPr/>
          <a:lstStyle/>
          <a:p>
            <a:r>
              <a:rPr lang="ru-RU" altLang="ru-RU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задачи дисперсионного анализа*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BB28B88-12F0-CC4F-91B7-831629D82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8" y="620714"/>
            <a:ext cx="8964612" cy="6048375"/>
          </a:xfrm>
        </p:spPr>
        <p:txBody>
          <a:bodyPr/>
          <a:lstStyle/>
          <a:p>
            <a:pPr marL="5556250" indent="0" algn="just">
              <a:buNone/>
              <a:tabLst>
                <a:tab pos="8701088" algn="l"/>
              </a:tabLs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Иллюстрируется исследование зависимости учебной успеваемости школьников от развития кратковременной памяти. В качестве фактора рассматривался уровень развития кратковременной памяти, а в качестве результативных признаков – успеваемость по предмету. Видно, например, что фактор, по-видимому, оказывает существенное влияние при  обучении иностранному языку, и незначим для чистописания.</a:t>
            </a:r>
            <a:r>
              <a:rPr lang="ru-RU" sz="2000" dirty="0"/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*пример взят из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http://khomich.narod.ru/metodichka/Dispersionniy/Dispersionniy.htm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			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AA1891-C94E-2345-8B90-BF6F7222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4E3C045A-F144-B54C-AB42-B38A4359A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8" name="Rectangle 4">
            <a:extLst>
              <a:ext uri="{FF2B5EF4-FFF2-40B4-BE49-F238E27FC236}">
                <a16:creationId xmlns:a16="http://schemas.microsoft.com/office/drawing/2014/main" id="{B6A5EF06-7ED2-F444-9E50-DC8D27889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9" name="Rectangle 6">
            <a:extLst>
              <a:ext uri="{FF2B5EF4-FFF2-40B4-BE49-F238E27FC236}">
                <a16:creationId xmlns:a16="http://schemas.microsoft.com/office/drawing/2014/main" id="{61183EEF-1220-1444-9723-75F899EDE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766AA10B-BE03-7048-9285-418BC4094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1" name="Rectangle 10">
            <a:extLst>
              <a:ext uri="{FF2B5EF4-FFF2-40B4-BE49-F238E27FC236}">
                <a16:creationId xmlns:a16="http://schemas.microsoft.com/office/drawing/2014/main" id="{BF6AC62E-DE49-2849-B6A3-EE26AFB2C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2" name="Rectangle 12">
            <a:extLst>
              <a:ext uri="{FF2B5EF4-FFF2-40B4-BE49-F238E27FC236}">
                <a16:creationId xmlns:a16="http://schemas.microsoft.com/office/drawing/2014/main" id="{5DBFAC6B-CEC7-554F-B763-1BBBDA64F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3" name="Rectangle 14">
            <a:extLst>
              <a:ext uri="{FF2B5EF4-FFF2-40B4-BE49-F238E27FC236}">
                <a16:creationId xmlns:a16="http://schemas.microsoft.com/office/drawing/2014/main" id="{A909F938-B136-E241-9589-9770D5111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4" name="Rectangle 16">
            <a:extLst>
              <a:ext uri="{FF2B5EF4-FFF2-40B4-BE49-F238E27FC236}">
                <a16:creationId xmlns:a16="http://schemas.microsoft.com/office/drawing/2014/main" id="{09C72B5D-830E-4D4B-AAC5-B24F0D5D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5" name="Rectangle 18">
            <a:extLst>
              <a:ext uri="{FF2B5EF4-FFF2-40B4-BE49-F238E27FC236}">
                <a16:creationId xmlns:a16="http://schemas.microsoft.com/office/drawing/2014/main" id="{6A938DD6-CB07-414B-8413-6D5169ADD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6" name="Rectangle 20">
            <a:extLst>
              <a:ext uri="{FF2B5EF4-FFF2-40B4-BE49-F238E27FC236}">
                <a16:creationId xmlns:a16="http://schemas.microsoft.com/office/drawing/2014/main" id="{4FA226D3-B4D6-E644-B4FC-AFBFB39F0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7" name="Rectangle 22">
            <a:extLst>
              <a:ext uri="{FF2B5EF4-FFF2-40B4-BE49-F238E27FC236}">
                <a16:creationId xmlns:a16="http://schemas.microsoft.com/office/drawing/2014/main" id="{33779D8E-523B-F84D-8D62-4CFF8C8CB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8" name="Rectangle 14">
            <a:extLst>
              <a:ext uri="{FF2B5EF4-FFF2-40B4-BE49-F238E27FC236}">
                <a16:creationId xmlns:a16="http://schemas.microsoft.com/office/drawing/2014/main" id="{98FAAC36-72CC-CC4F-80C8-F536CAF53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9" name="Rectangle 16">
            <a:extLst>
              <a:ext uri="{FF2B5EF4-FFF2-40B4-BE49-F238E27FC236}">
                <a16:creationId xmlns:a16="http://schemas.microsoft.com/office/drawing/2014/main" id="{CE3345D6-2307-984E-A1B8-9B8696A4F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7F4EF7CE-5B38-7641-A922-46065648C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51" name="Rectangle 20">
            <a:extLst>
              <a:ext uri="{FF2B5EF4-FFF2-40B4-BE49-F238E27FC236}">
                <a16:creationId xmlns:a16="http://schemas.microsoft.com/office/drawing/2014/main" id="{482F6C3E-657E-6145-9D83-E0053ACC8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18452" name="Рисунок 26" descr="http://khomich.narod.ru/metodichka/Dispersionniy/Dispersionniy.files/image001.gif">
            <a:extLst>
              <a:ext uri="{FF2B5EF4-FFF2-40B4-BE49-F238E27FC236}">
                <a16:creationId xmlns:a16="http://schemas.microsoft.com/office/drawing/2014/main" id="{63E78386-B837-A247-BB92-62C3CDA7F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620714"/>
            <a:ext cx="5688013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008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Заголовок 1">
            <a:extLst>
              <a:ext uri="{FF2B5EF4-FFF2-40B4-BE49-F238E27FC236}">
                <a16:creationId xmlns:a16="http://schemas.microsoft.com/office/drawing/2014/main" id="{4DD96A2F-0485-4441-9912-DB1E4BB4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1"/>
            <a:ext cx="8291513" cy="765175"/>
          </a:xfrm>
        </p:spPr>
        <p:txBody>
          <a:bodyPr/>
          <a:lstStyle/>
          <a:p>
            <a:r>
              <a:rPr lang="ru-RU" altLang="ru-RU" sz="3200" b="1">
                <a:solidFill>
                  <a:srgbClr val="00B050"/>
                </a:solidFill>
              </a:rPr>
              <a:t>Принципы дисперсионного анализа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D68B257-D3A3-9B41-8999-E4366DDF8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8888" y="6492876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8201" name="Rectangle 2">
            <a:extLst>
              <a:ext uri="{FF2B5EF4-FFF2-40B4-BE49-F238E27FC236}">
                <a16:creationId xmlns:a16="http://schemas.microsoft.com/office/drawing/2014/main" id="{79915364-16AA-2E47-B46F-20DFB4D38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2" name="Rectangle 4">
            <a:extLst>
              <a:ext uri="{FF2B5EF4-FFF2-40B4-BE49-F238E27FC236}">
                <a16:creationId xmlns:a16="http://schemas.microsoft.com/office/drawing/2014/main" id="{5E073C18-D625-254D-B1AF-62F3DD0A5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588" y="0"/>
            <a:ext cx="9072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3" name="Rectangle 6">
            <a:extLst>
              <a:ext uri="{FF2B5EF4-FFF2-40B4-BE49-F238E27FC236}">
                <a16:creationId xmlns:a16="http://schemas.microsoft.com/office/drawing/2014/main" id="{9FFD27AC-2BB7-C940-88B9-0DE815CF6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4" name="Содержимое 12">
            <a:extLst>
              <a:ext uri="{FF2B5EF4-FFF2-40B4-BE49-F238E27FC236}">
                <a16:creationId xmlns:a16="http://schemas.microsoft.com/office/drawing/2014/main" id="{B6F99729-194E-3343-B624-358A90D5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876300"/>
            <a:ext cx="8435975" cy="5505450"/>
          </a:xfrm>
        </p:spPr>
        <p:txBody>
          <a:bodyPr/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pPr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средние в двух группах:                                   и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квадратов отклонений в каждой группе: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и </a:t>
            </a:r>
          </a:p>
          <a:p>
            <a:pPr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средняя дисперсия :2+2=4, Общая сумма квадратов рассчитывается без учета деления на выборки при среднем 4: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Дисперсия, основанная на внутригрупповой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				изменчивости, меньше, чем общая дисперсия.</a:t>
            </a:r>
          </a:p>
        </p:txBody>
      </p:sp>
      <p:graphicFrame>
        <p:nvGraphicFramePr>
          <p:cNvPr id="14" name="Содержимое 11">
            <a:extLst>
              <a:ext uri="{FF2B5EF4-FFF2-40B4-BE49-F238E27FC236}">
                <a16:creationId xmlns:a16="http://schemas.microsoft.com/office/drawing/2014/main" id="{C992256F-6E8D-8841-BFF7-B0D9F6DF3F85}"/>
              </a:ext>
            </a:extLst>
          </p:cNvPr>
          <p:cNvGraphicFramePr>
            <a:graphicFrameLocks noGrp="1"/>
          </p:cNvGraphicFramePr>
          <p:nvPr/>
        </p:nvGraphicFramePr>
        <p:xfrm>
          <a:off x="1847851" y="836613"/>
          <a:ext cx="7858125" cy="2563812"/>
        </p:xfrm>
        <a:graphic>
          <a:graphicData uri="http://schemas.openxmlformats.org/drawingml/2006/table">
            <a:tbl>
              <a:tblPr/>
              <a:tblGrid>
                <a:gridCol w="2643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2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 1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38" marB="953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 2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38" marB="953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5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Наблюдение 1</a:t>
                      </a:r>
                      <a:b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Наблюдение 2</a:t>
                      </a:r>
                      <a:b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Наблюдение 3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Среднее</a:t>
                      </a:r>
                      <a:b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квадратов (СК)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среднее</a:t>
                      </a:r>
                      <a:b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сумма квадратов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4</a:t>
                      </a:r>
                      <a:b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82" marB="4578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194" name="Object 12">
            <a:extLst>
              <a:ext uri="{FF2B5EF4-FFF2-40B4-BE49-F238E27FC236}">
                <a16:creationId xmlns:a16="http://schemas.microsoft.com/office/drawing/2014/main" id="{0F18819A-6D30-904F-9331-7B675A052B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5638" y="3429000"/>
          <a:ext cx="1974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Формула" r:id="rId3" imgW="32181800" imgH="10528300" progId="Equation.3">
                  <p:embed/>
                </p:oleObj>
              </mc:Choice>
              <mc:Fallback>
                <p:oleObj name="Формула" r:id="rId3" imgW="32181800" imgH="10528300" progId="Equation.3">
                  <p:embed/>
                  <p:pic>
                    <p:nvPicPr>
                      <p:cNvPr id="8194" name="Object 12">
                        <a:extLst>
                          <a:ext uri="{FF2B5EF4-FFF2-40B4-BE49-F238E27FC236}">
                            <a16:creationId xmlns:a16="http://schemas.microsoft.com/office/drawing/2014/main" id="{0F18819A-6D30-904F-9331-7B675A052B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3429000"/>
                        <a:ext cx="19748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5">
            <a:extLst>
              <a:ext uri="{FF2B5EF4-FFF2-40B4-BE49-F238E27FC236}">
                <a16:creationId xmlns:a16="http://schemas.microsoft.com/office/drawing/2014/main" id="{7F63BEE7-8FBF-C24C-9749-CF476CCFD4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2126" y="3429000"/>
          <a:ext cx="206216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Формула" r:id="rId5" imgW="33642300" imgH="10528300" progId="Equation.3">
                  <p:embed/>
                </p:oleObj>
              </mc:Choice>
              <mc:Fallback>
                <p:oleObj name="Формула" r:id="rId5" imgW="33642300" imgH="10528300" progId="Equation.3">
                  <p:embed/>
                  <p:pic>
                    <p:nvPicPr>
                      <p:cNvPr id="8195" name="Object 15">
                        <a:extLst>
                          <a:ext uri="{FF2B5EF4-FFF2-40B4-BE49-F238E27FC236}">
                            <a16:creationId xmlns:a16="http://schemas.microsoft.com/office/drawing/2014/main" id="{7F63BEE7-8FBF-C24C-9749-CF476CCFD4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6" y="3429000"/>
                        <a:ext cx="2062163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6">
            <a:extLst>
              <a:ext uri="{FF2B5EF4-FFF2-40B4-BE49-F238E27FC236}">
                <a16:creationId xmlns:a16="http://schemas.microsoft.com/office/drawing/2014/main" id="{CADB13DD-2CAC-0042-AF2F-68B6DD1A33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3933825"/>
          <a:ext cx="199390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Формула" r:id="rId7" imgW="35394900" imgH="13169900" progId="Equation.3">
                  <p:embed/>
                </p:oleObj>
              </mc:Choice>
              <mc:Fallback>
                <p:oleObj name="Формула" r:id="rId7" imgW="35394900" imgH="13169900" progId="Equation.3">
                  <p:embed/>
                  <p:pic>
                    <p:nvPicPr>
                      <p:cNvPr id="8196" name="Object 16">
                        <a:extLst>
                          <a:ext uri="{FF2B5EF4-FFF2-40B4-BE49-F238E27FC236}">
                            <a16:creationId xmlns:a16="http://schemas.microsoft.com/office/drawing/2014/main" id="{CADB13DD-2CAC-0042-AF2F-68B6DD1A33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3933825"/>
                        <a:ext cx="1993900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17">
            <a:extLst>
              <a:ext uri="{FF2B5EF4-FFF2-40B4-BE49-F238E27FC236}">
                <a16:creationId xmlns:a16="http://schemas.microsoft.com/office/drawing/2014/main" id="{C18FB4D7-7E1B-D849-964C-BB2913E117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4508500"/>
          <a:ext cx="202723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Формула" r:id="rId9" imgW="35991800" imgH="13169900" progId="Equation.3">
                  <p:embed/>
                </p:oleObj>
              </mc:Choice>
              <mc:Fallback>
                <p:oleObj name="Формула" r:id="rId9" imgW="35991800" imgH="13169900" progId="Equation.3">
                  <p:embed/>
                  <p:pic>
                    <p:nvPicPr>
                      <p:cNvPr id="8197" name="Object 17">
                        <a:extLst>
                          <a:ext uri="{FF2B5EF4-FFF2-40B4-BE49-F238E27FC236}">
                            <a16:creationId xmlns:a16="http://schemas.microsoft.com/office/drawing/2014/main" id="{C18FB4D7-7E1B-D849-964C-BB2913E117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4508500"/>
                        <a:ext cx="2027237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18">
            <a:extLst>
              <a:ext uri="{FF2B5EF4-FFF2-40B4-BE49-F238E27FC236}">
                <a16:creationId xmlns:a16="http://schemas.microsoft.com/office/drawing/2014/main" id="{D57A047F-ECF5-1146-BCF0-226DE1762F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9" y="5589589"/>
          <a:ext cx="2389187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Формула" r:id="rId11" imgW="42418000" imgH="13169900" progId="Equation.3">
                  <p:embed/>
                </p:oleObj>
              </mc:Choice>
              <mc:Fallback>
                <p:oleObj name="Формула" r:id="rId11" imgW="42418000" imgH="13169900" progId="Equation.3">
                  <p:embed/>
                  <p:pic>
                    <p:nvPicPr>
                      <p:cNvPr id="8198" name="Object 18">
                        <a:extLst>
                          <a:ext uri="{FF2B5EF4-FFF2-40B4-BE49-F238E27FC236}">
                            <a16:creationId xmlns:a16="http://schemas.microsoft.com/office/drawing/2014/main" id="{D57A047F-ECF5-1146-BCF0-226DE1762F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9" y="5589589"/>
                        <a:ext cx="2389187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0189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9B0CB85A-CC11-3C43-BCDF-A06F5B21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1"/>
            <a:ext cx="8291513" cy="765175"/>
          </a:xfrm>
        </p:spPr>
        <p:txBody>
          <a:bodyPr/>
          <a:lstStyle/>
          <a:p>
            <a:r>
              <a:rPr lang="ru-RU" altLang="ru-RU" sz="3200" b="1">
                <a:solidFill>
                  <a:srgbClr val="00B050"/>
                </a:solidFill>
              </a:rPr>
              <a:t>Принципы дисперсионного анализа</a:t>
            </a: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B9B8356D-CA59-DF43-B851-714DC6510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908050"/>
            <a:ext cx="8362950" cy="5689600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квадратов 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ru-RU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общ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= 28 разбита на компоненты: сумму квадратов, обусловленную внутригрупповой изменчивостью (2+2=4) и сумму квадратов, обусловленную различием средних значений между группами (28-(2+2)=24). </a:t>
            </a:r>
          </a:p>
          <a:p>
            <a:pPr marL="0" indent="0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Определение: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Внутригрупповая изменчивость (SS)  называется </a:t>
            </a: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остаточной компонентой или дисперсией ошибки,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при проведении эксперимента она не может быть предсказана или объяснена.</a:t>
            </a:r>
          </a:p>
          <a:p>
            <a:pPr marL="0" indent="0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Определение: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Компоненту дисперсии между группами называют </a:t>
            </a: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дисперсией эффекта </a:t>
            </a:r>
            <a:r>
              <a:rPr lang="ru-RU" altLang="ru-RU" sz="2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эффекта</a:t>
            </a: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 ее можно объяснить различием между средними значениями в группах.</a:t>
            </a:r>
          </a:p>
          <a:p>
            <a:pPr marL="0" indent="0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sz="2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дисперсионного анализа лежит правило о разложении дисперсии.</a:t>
            </a:r>
          </a:p>
          <a:p>
            <a:pPr marL="0" indent="0" algn="ctr">
              <a:buNone/>
            </a:pPr>
            <a:endParaRPr lang="ru-RU" altLang="ru-RU" sz="20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ru-RU" altLang="ru-RU" b="1" i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</a:t>
            </a: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altLang="ru-RU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ru-RU" altLang="ru-RU" b="1" i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м/групп</a:t>
            </a: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altLang="ru-RU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b="1" i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</a:t>
            </a: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0E68E30-8B5C-8346-AE18-AC7E45CB5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8888" y="6492876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F5C5B07A-246A-D54D-9B99-E6E7596FC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2" name="Rectangle 4">
            <a:extLst>
              <a:ext uri="{FF2B5EF4-FFF2-40B4-BE49-F238E27FC236}">
                <a16:creationId xmlns:a16="http://schemas.microsoft.com/office/drawing/2014/main" id="{A2C966CC-54BB-3D49-9A72-A4FA7CC8A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3" name="Rectangle 6">
            <a:extLst>
              <a:ext uri="{FF2B5EF4-FFF2-40B4-BE49-F238E27FC236}">
                <a16:creationId xmlns:a16="http://schemas.microsoft.com/office/drawing/2014/main" id="{CE09145B-D5F6-F148-8ABC-8628A4D6F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4" name="Rectangle 6">
            <a:extLst>
              <a:ext uri="{FF2B5EF4-FFF2-40B4-BE49-F238E27FC236}">
                <a16:creationId xmlns:a16="http://schemas.microsoft.com/office/drawing/2014/main" id="{D799092B-6C9B-5B4F-95E8-72704BA6E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959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Заголовок 1">
            <a:extLst>
              <a:ext uri="{FF2B5EF4-FFF2-40B4-BE49-F238E27FC236}">
                <a16:creationId xmlns:a16="http://schemas.microsoft.com/office/drawing/2014/main" id="{F59FA91A-C587-8A42-B31F-4FECA9956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8075613" cy="490537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rgbClr val="0070C0"/>
                </a:solidFill>
              </a:rPr>
              <a:t>Дисперсии аналитической группировки</a:t>
            </a:r>
            <a:endParaRPr lang="ru-RU" altLang="ru-RU" sz="2800">
              <a:solidFill>
                <a:srgbClr val="0070C0"/>
              </a:solidFill>
            </a:endParaRPr>
          </a:p>
        </p:txBody>
      </p:sp>
      <p:sp>
        <p:nvSpPr>
          <p:cNvPr id="9221" name="Содержимое 2">
            <a:extLst>
              <a:ext uri="{FF2B5EF4-FFF2-40B4-BE49-F238E27FC236}">
                <a16:creationId xmlns:a16="http://schemas.microsoft.com/office/drawing/2014/main" id="{C925E6C9-D673-254E-9E9D-D9E3A15AD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908051"/>
            <a:ext cx="8291513" cy="5218113"/>
          </a:xfrm>
        </p:spPr>
        <p:txBody>
          <a:bodyPr/>
          <a:lstStyle/>
          <a:p>
            <a:pPr marL="0" indent="442913"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Если данные имеют вид аналитической группировки, то вычисляют:</a:t>
            </a:r>
          </a:p>
          <a:p>
            <a:pPr marL="0" indent="442913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Общую дисперсию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(измеряет вариацию признака по всей совокупности):</a:t>
            </a:r>
          </a:p>
          <a:p>
            <a:pPr marL="0" indent="442913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endParaRPr lang="ru-RU" altLang="ru-RU" sz="20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Межгрупповую дисперсию</a:t>
            </a:r>
            <a:r>
              <a:rPr lang="ru-RU" altLang="ru-RU" sz="2000" u="sng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 систематическую вариацию.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r>
              <a:rPr lang="ru-RU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altLang="ru-RU" sz="20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средняя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ой группы и общая средняя варирующего признака </a:t>
            </a:r>
            <a:r>
              <a:rPr lang="ru-RU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х;</a:t>
            </a:r>
          </a:p>
          <a:p>
            <a:pPr marL="0" indent="442913">
              <a:buNone/>
            </a:pP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20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ой группы </a:t>
            </a:r>
          </a:p>
          <a:p>
            <a:pPr marL="0" indent="442913">
              <a:buNone/>
            </a:pP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групп.</a:t>
            </a:r>
          </a:p>
          <a:p>
            <a:pPr marL="0" indent="442913" algn="just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Rectangle 2">
            <a:extLst>
              <a:ext uri="{FF2B5EF4-FFF2-40B4-BE49-F238E27FC236}">
                <a16:creationId xmlns:a16="http://schemas.microsoft.com/office/drawing/2014/main" id="{75F24425-21D7-6744-9B07-2643EED7D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620AFF-10DD-724D-9EAF-25E156A8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9224" name="Rectangle 32">
            <a:extLst>
              <a:ext uri="{FF2B5EF4-FFF2-40B4-BE49-F238E27FC236}">
                <a16:creationId xmlns:a16="http://schemas.microsoft.com/office/drawing/2014/main" id="{D91D31C2-458F-4949-93E1-90AA56AB0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8" name="Object 3">
            <a:extLst>
              <a:ext uri="{FF2B5EF4-FFF2-40B4-BE49-F238E27FC236}">
                <a16:creationId xmlns:a16="http://schemas.microsoft.com/office/drawing/2014/main" id="{C27A80CE-AE83-174E-A834-EE790300C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1628776"/>
          <a:ext cx="195103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Формула" r:id="rId3" imgW="32473900" imgH="18719800" progId="Equation.3">
                  <p:embed/>
                </p:oleObj>
              </mc:Choice>
              <mc:Fallback>
                <p:oleObj name="Формула" r:id="rId3" imgW="32473900" imgH="18719800" progId="Equation.3">
                  <p:embed/>
                  <p:pic>
                    <p:nvPicPr>
                      <p:cNvPr id="9218" name="Object 3">
                        <a:extLst>
                          <a:ext uri="{FF2B5EF4-FFF2-40B4-BE49-F238E27FC236}">
                            <a16:creationId xmlns:a16="http://schemas.microsoft.com/office/drawing/2014/main" id="{C27A80CE-AE83-174E-A834-EE790300C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1628776"/>
                        <a:ext cx="1951038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4">
            <a:extLst>
              <a:ext uri="{FF2B5EF4-FFF2-40B4-BE49-F238E27FC236}">
                <a16:creationId xmlns:a16="http://schemas.microsoft.com/office/drawing/2014/main" id="{757032C6-6494-4B40-88C1-484DCDDA0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5514" y="3068639"/>
          <a:ext cx="19335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Формула" r:id="rId5" imgW="32181800" imgH="18719800" progId="Equation.3">
                  <p:embed/>
                </p:oleObj>
              </mc:Choice>
              <mc:Fallback>
                <p:oleObj name="Формула" r:id="rId5" imgW="32181800" imgH="18719800" progId="Equation.3">
                  <p:embed/>
                  <p:pic>
                    <p:nvPicPr>
                      <p:cNvPr id="9219" name="Object 4">
                        <a:extLst>
                          <a:ext uri="{FF2B5EF4-FFF2-40B4-BE49-F238E27FC236}">
                            <a16:creationId xmlns:a16="http://schemas.microsoft.com/office/drawing/2014/main" id="{757032C6-6494-4B40-88C1-484DCDDA0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4" y="3068639"/>
                        <a:ext cx="1933575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2996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Заголовок 1">
            <a:extLst>
              <a:ext uri="{FF2B5EF4-FFF2-40B4-BE49-F238E27FC236}">
                <a16:creationId xmlns:a16="http://schemas.microsoft.com/office/drawing/2014/main" id="{DD20531C-90FD-4241-A168-09D8FC913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8075613" cy="490537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rgbClr val="0070C0"/>
                </a:solidFill>
              </a:rPr>
              <a:t>Дисперсии аналитической группировки</a:t>
            </a:r>
            <a:endParaRPr lang="ru-RU" altLang="ru-RU" sz="2800">
              <a:solidFill>
                <a:srgbClr val="0070C0"/>
              </a:solidFill>
            </a:endParaRPr>
          </a:p>
        </p:txBody>
      </p:sp>
      <p:sp>
        <p:nvSpPr>
          <p:cNvPr id="10246" name="Содержимое 2">
            <a:extLst>
              <a:ext uri="{FF2B5EF4-FFF2-40B4-BE49-F238E27FC236}">
                <a16:creationId xmlns:a16="http://schemas.microsoft.com/office/drawing/2014/main" id="{47B963E8-C121-9841-91C1-1A8AB027B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908051"/>
            <a:ext cx="8291513" cy="5218113"/>
          </a:xfrm>
        </p:spPr>
        <p:txBody>
          <a:bodyPr/>
          <a:lstStyle/>
          <a:p>
            <a:pPr marL="0" indent="442913" algn="just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Внутригрупповую дисперсию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отражает случайную вариацию и рассчитывается для каждой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ой группы отдельно</a:t>
            </a:r>
          </a:p>
          <a:p>
            <a:pPr marL="0" indent="442913" algn="just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r>
              <a:rPr lang="ru-RU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altLang="ru-RU" sz="20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 значение признака у отдельных элементов совокупности;</a:t>
            </a:r>
            <a:endParaRPr lang="ru-RU" altLang="ru-RU" sz="2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20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единиц в группе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42913" algn="just">
              <a:buNone/>
            </a:pPr>
            <a:r>
              <a:rPr lang="ru-RU" altLang="ru-RU" sz="20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из внутригрупповых дисперсий</a:t>
            </a:r>
          </a:p>
          <a:p>
            <a:pPr marL="0" indent="442913" algn="just">
              <a:buNone/>
            </a:pPr>
            <a:endParaRPr lang="ru-RU" altLang="ru-RU" sz="20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endParaRPr lang="ru-RU" altLang="ru-RU" sz="20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ru-RU" altLang="ru-RU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</a:t>
            </a:r>
            <a:r>
              <a:rPr lang="ru-RU" altLang="ru-RU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(правило сложения Дисперсий):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дисперсия, возникающая под влиянием всех факторов, равна сумме дисперсий, возникающих под влиянием всех прочих факторов, и дисперсии, возникающей за счет группировки признака.</a:t>
            </a:r>
          </a:p>
          <a:p>
            <a:pPr marL="0" indent="442913" algn="just">
              <a:buNone/>
            </a:pPr>
            <a:endParaRPr lang="ru-RU" altLang="ru-RU" sz="20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Rectangle 2">
            <a:extLst>
              <a:ext uri="{FF2B5EF4-FFF2-40B4-BE49-F238E27FC236}">
                <a16:creationId xmlns:a16="http://schemas.microsoft.com/office/drawing/2014/main" id="{F4FB43CF-34AF-D34A-BADD-E347F18E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3C01B4-44E5-454A-940E-4FA3592E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0249" name="Rectangle 32">
            <a:extLst>
              <a:ext uri="{FF2B5EF4-FFF2-40B4-BE49-F238E27FC236}">
                <a16:creationId xmlns:a16="http://schemas.microsoft.com/office/drawing/2014/main" id="{2468FF78-6F01-2D42-96FA-B8E8BC806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2" name="Object 3">
            <a:extLst>
              <a:ext uri="{FF2B5EF4-FFF2-40B4-BE49-F238E27FC236}">
                <a16:creationId xmlns:a16="http://schemas.microsoft.com/office/drawing/2014/main" id="{0E9880F1-4E7A-4C43-AB95-F97BC90B81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8114" y="1620839"/>
          <a:ext cx="2073275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Формула" r:id="rId3" imgW="34518600" imgH="19011900" progId="Equation.3">
                  <p:embed/>
                </p:oleObj>
              </mc:Choice>
              <mc:Fallback>
                <p:oleObj name="Формула" r:id="rId3" imgW="34518600" imgH="19011900" progId="Equation.3">
                  <p:embed/>
                  <p:pic>
                    <p:nvPicPr>
                      <p:cNvPr id="10242" name="Object 3">
                        <a:extLst>
                          <a:ext uri="{FF2B5EF4-FFF2-40B4-BE49-F238E27FC236}">
                            <a16:creationId xmlns:a16="http://schemas.microsoft.com/office/drawing/2014/main" id="{0E9880F1-4E7A-4C43-AB95-F97BC90B81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4" y="1620839"/>
                        <a:ext cx="2073275" cy="1138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>
            <a:extLst>
              <a:ext uri="{FF2B5EF4-FFF2-40B4-BE49-F238E27FC236}">
                <a16:creationId xmlns:a16="http://schemas.microsoft.com/office/drawing/2014/main" id="{50EFC1F1-6197-2A43-8547-0B4226B623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3464" y="3021013"/>
          <a:ext cx="151288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Формула" r:id="rId5" imgW="25158700" imgH="25450800" progId="Equation.3">
                  <p:embed/>
                </p:oleObj>
              </mc:Choice>
              <mc:Fallback>
                <p:oleObj name="Формула" r:id="rId5" imgW="25158700" imgH="25450800" progId="Equation.3">
                  <p:embed/>
                  <p:pic>
                    <p:nvPicPr>
                      <p:cNvPr id="10243" name="Object 5">
                        <a:extLst>
                          <a:ext uri="{FF2B5EF4-FFF2-40B4-BE49-F238E27FC236}">
                            <a16:creationId xmlns:a16="http://schemas.microsoft.com/office/drawing/2014/main" id="{50EFC1F1-6197-2A43-8547-0B4226B623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4" y="3021013"/>
                        <a:ext cx="1512887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6">
            <a:extLst>
              <a:ext uri="{FF2B5EF4-FFF2-40B4-BE49-F238E27FC236}">
                <a16:creationId xmlns:a16="http://schemas.microsoft.com/office/drawing/2014/main" id="{6D3391AF-D1D7-CC45-9857-F1E3542031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4064" y="5589588"/>
          <a:ext cx="22320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Формула" r:id="rId7" imgW="25158700" imgH="7899400" progId="Equation.3">
                  <p:embed/>
                </p:oleObj>
              </mc:Choice>
              <mc:Fallback>
                <p:oleObj name="Формула" r:id="rId7" imgW="25158700" imgH="7899400" progId="Equation.3">
                  <p:embed/>
                  <p:pic>
                    <p:nvPicPr>
                      <p:cNvPr id="10244" name="Object 6">
                        <a:extLst>
                          <a:ext uri="{FF2B5EF4-FFF2-40B4-BE49-F238E27FC236}">
                            <a16:creationId xmlns:a16="http://schemas.microsoft.com/office/drawing/2014/main" id="{6D3391AF-D1D7-CC45-9857-F1E3542031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064" y="5589588"/>
                        <a:ext cx="223202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040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Заголовок 1">
            <a:extLst>
              <a:ext uri="{FF2B5EF4-FFF2-40B4-BE49-F238E27FC236}">
                <a16:creationId xmlns:a16="http://schemas.microsoft.com/office/drawing/2014/main" id="{66364011-3EF0-5345-A21E-7F3C453E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333376"/>
            <a:ext cx="7931150" cy="576263"/>
          </a:xfrm>
        </p:spPr>
        <p:txBody>
          <a:bodyPr/>
          <a:lstStyle/>
          <a:p>
            <a:r>
              <a:rPr lang="ru-RU" altLang="ru-RU" sz="3200">
                <a:solidFill>
                  <a:srgbClr val="FF0000"/>
                </a:solidFill>
              </a:rPr>
              <a:t>Проверка гипотезы дисперсионного анализа</a:t>
            </a:r>
            <a:endParaRPr lang="ru-RU" altLang="ru-RU" sz="3200"/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98FF1A0C-706A-BB4A-AFBE-35D7EA8AA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6" y="1025526"/>
            <a:ext cx="8075613" cy="58324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: о равенстве математических ожиданий для всех выборок </a:t>
            </a:r>
          </a:p>
          <a:p>
            <a:pPr marL="0" indent="0" algn="just">
              <a:buNone/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о неравенстве                                  , для всех выборок</a:t>
            </a: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Вычисляется значение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-критерия Фишера</a:t>
            </a: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общее число наблюдений во </a:t>
            </a: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выборках </a:t>
            </a:r>
          </a:p>
          <a:p>
            <a:pPr marL="0" indent="0"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Определяется табличное значение                   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вероятности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степеней свободы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причем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р=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уровень значимости.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принимаем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вероятностью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отвергаем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пользу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 вероятностью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F6D606-0F2D-B242-BB8D-F5DD04F7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graphicFrame>
        <p:nvGraphicFramePr>
          <p:cNvPr id="11266" name="Object 13">
            <a:extLst>
              <a:ext uri="{FF2B5EF4-FFF2-40B4-BE49-F238E27FC236}">
                <a16:creationId xmlns:a16="http://schemas.microsoft.com/office/drawing/2014/main" id="{ABA5223B-8850-8046-B4C1-7E7EDC2ECF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42350" y="1052514"/>
          <a:ext cx="20256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Формула" r:id="rId3" imgW="29552900" imgH="5562600" progId="Equation.3">
                  <p:embed/>
                </p:oleObj>
              </mc:Choice>
              <mc:Fallback>
                <p:oleObj name="Формула" r:id="rId3" imgW="29552900" imgH="5562600" progId="Equation.3">
                  <p:embed/>
                  <p:pic>
                    <p:nvPicPr>
                      <p:cNvPr id="11266" name="Object 13">
                        <a:extLst>
                          <a:ext uri="{FF2B5EF4-FFF2-40B4-BE49-F238E27FC236}">
                            <a16:creationId xmlns:a16="http://schemas.microsoft.com/office/drawing/2014/main" id="{ABA5223B-8850-8046-B4C1-7E7EDC2ECF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2350" y="1052514"/>
                        <a:ext cx="2025650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11">
            <a:extLst>
              <a:ext uri="{FF2B5EF4-FFF2-40B4-BE49-F238E27FC236}">
                <a16:creationId xmlns:a16="http://schemas.microsoft.com/office/drawing/2014/main" id="{950BC701-B963-6C46-A265-4ABFFCE540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1412875"/>
          <a:ext cx="20256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Формула" r:id="rId5" imgW="29552900" imgH="5562600" progId="Equation.3">
                  <p:embed/>
                </p:oleObj>
              </mc:Choice>
              <mc:Fallback>
                <p:oleObj name="Формула" r:id="rId5" imgW="29552900" imgH="5562600" progId="Equation.3">
                  <p:embed/>
                  <p:pic>
                    <p:nvPicPr>
                      <p:cNvPr id="11267" name="Object 11">
                        <a:extLst>
                          <a:ext uri="{FF2B5EF4-FFF2-40B4-BE49-F238E27FC236}">
                            <a16:creationId xmlns:a16="http://schemas.microsoft.com/office/drawing/2014/main" id="{950BC701-B963-6C46-A265-4ABFFCE540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1412875"/>
                        <a:ext cx="2025650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2">
            <a:extLst>
              <a:ext uri="{FF2B5EF4-FFF2-40B4-BE49-F238E27FC236}">
                <a16:creationId xmlns:a16="http://schemas.microsoft.com/office/drawing/2014/main" id="{BF5065A5-5806-034A-A040-8D8BA9F668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2126" y="1412875"/>
          <a:ext cx="7921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Формула" r:id="rId7" imgW="11112500" imgH="6146800" progId="Equation.3">
                  <p:embed/>
                </p:oleObj>
              </mc:Choice>
              <mc:Fallback>
                <p:oleObj name="Формула" r:id="rId7" imgW="11112500" imgH="6146800" progId="Equation.3">
                  <p:embed/>
                  <p:pic>
                    <p:nvPicPr>
                      <p:cNvPr id="11268" name="Object 12">
                        <a:extLst>
                          <a:ext uri="{FF2B5EF4-FFF2-40B4-BE49-F238E27FC236}">
                            <a16:creationId xmlns:a16="http://schemas.microsoft.com/office/drawing/2014/main" id="{BF5065A5-5806-034A-A040-8D8BA9F668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6" y="1412875"/>
                        <a:ext cx="7921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>
            <a:extLst>
              <a:ext uri="{FF2B5EF4-FFF2-40B4-BE49-F238E27FC236}">
                <a16:creationId xmlns:a16="http://schemas.microsoft.com/office/drawing/2014/main" id="{6E63834E-EC81-1642-97B8-5F1262D03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2264" y="1816100"/>
          <a:ext cx="2808287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Формула" r:id="rId9" imgW="43002200" imgH="18135600" progId="Equation.3">
                  <p:embed/>
                </p:oleObj>
              </mc:Choice>
              <mc:Fallback>
                <p:oleObj name="Формула" r:id="rId9" imgW="43002200" imgH="18135600" progId="Equation.3">
                  <p:embed/>
                  <p:pic>
                    <p:nvPicPr>
                      <p:cNvPr id="11269" name="Object 17">
                        <a:extLst>
                          <a:ext uri="{FF2B5EF4-FFF2-40B4-BE49-F238E27FC236}">
                            <a16:creationId xmlns:a16="http://schemas.microsoft.com/office/drawing/2014/main" id="{6E63834E-EC81-1642-97B8-5F1262D03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4" y="1816100"/>
                        <a:ext cx="2808287" cy="1189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>
            <a:extLst>
              <a:ext uri="{FF2B5EF4-FFF2-40B4-BE49-F238E27FC236}">
                <a16:creationId xmlns:a16="http://schemas.microsoft.com/office/drawing/2014/main" id="{5E881816-302F-2E4D-82DF-94CC06B268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2420938"/>
          <a:ext cx="10493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Формула" r:id="rId11" imgW="16090900" imgH="13169900" progId="Equation.3">
                  <p:embed/>
                </p:oleObj>
              </mc:Choice>
              <mc:Fallback>
                <p:oleObj name="Формула" r:id="rId11" imgW="16090900" imgH="13169900" progId="Equation.3">
                  <p:embed/>
                  <p:pic>
                    <p:nvPicPr>
                      <p:cNvPr id="11270" name="Object 14">
                        <a:extLst>
                          <a:ext uri="{FF2B5EF4-FFF2-40B4-BE49-F238E27FC236}">
                            <a16:creationId xmlns:a16="http://schemas.microsoft.com/office/drawing/2014/main" id="{5E881816-302F-2E4D-82DF-94CC06B268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2420938"/>
                        <a:ext cx="10493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>
            <a:extLst>
              <a:ext uri="{FF2B5EF4-FFF2-40B4-BE49-F238E27FC236}">
                <a16:creationId xmlns:a16="http://schemas.microsoft.com/office/drawing/2014/main" id="{29F51809-06DA-7441-A045-A7ECBA0013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8663" y="3429001"/>
          <a:ext cx="24368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Формула" r:id="rId13" imgW="34810700" imgH="8191500" progId="Equation.3">
                  <p:embed/>
                </p:oleObj>
              </mc:Choice>
              <mc:Fallback>
                <p:oleObj name="Формула" r:id="rId13" imgW="34810700" imgH="8191500" progId="Equation.3">
                  <p:embed/>
                  <p:pic>
                    <p:nvPicPr>
                      <p:cNvPr id="11271" name="Object 19">
                        <a:extLst>
                          <a:ext uri="{FF2B5EF4-FFF2-40B4-BE49-F238E27FC236}">
                            <a16:creationId xmlns:a16="http://schemas.microsoft.com/office/drawing/2014/main" id="{29F51809-06DA-7441-A045-A7ECBA0013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3429001"/>
                        <a:ext cx="243681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C44798C8-15EB-0A42-91F6-B421566077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4941888"/>
          <a:ext cx="15113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Формула" r:id="rId15" imgW="22237700" imgH="5562600" progId="Equation.3">
                  <p:embed/>
                </p:oleObj>
              </mc:Choice>
              <mc:Fallback>
                <p:oleObj name="Формула" r:id="rId15" imgW="22237700" imgH="5562600" progId="Equation.3">
                  <p:embed/>
                  <p:pic>
                    <p:nvPicPr>
                      <p:cNvPr id="11272" name="Object 8">
                        <a:extLst>
                          <a:ext uri="{FF2B5EF4-FFF2-40B4-BE49-F238E27FC236}">
                            <a16:creationId xmlns:a16="http://schemas.microsoft.com/office/drawing/2014/main" id="{C44798C8-15EB-0A42-91F6-B421566077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4941888"/>
                        <a:ext cx="151130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21">
            <a:extLst>
              <a:ext uri="{FF2B5EF4-FFF2-40B4-BE49-F238E27FC236}">
                <a16:creationId xmlns:a16="http://schemas.microsoft.com/office/drawing/2014/main" id="{D91AAEAD-CC7C-B84D-AA2A-04DFF92FDF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5373688"/>
          <a:ext cx="1511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Формула" r:id="rId17" imgW="22237700" imgH="5562600" progId="Equation.3">
                  <p:embed/>
                </p:oleObj>
              </mc:Choice>
              <mc:Fallback>
                <p:oleObj name="Формула" r:id="rId17" imgW="22237700" imgH="5562600" progId="Equation.3">
                  <p:embed/>
                  <p:pic>
                    <p:nvPicPr>
                      <p:cNvPr id="11273" name="Object 21">
                        <a:extLst>
                          <a:ext uri="{FF2B5EF4-FFF2-40B4-BE49-F238E27FC236}">
                            <a16:creationId xmlns:a16="http://schemas.microsoft.com/office/drawing/2014/main" id="{D91AAEAD-CC7C-B84D-AA2A-04DFF92FDF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373688"/>
                        <a:ext cx="15113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196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Заголовок 1">
            <a:extLst>
              <a:ext uri="{FF2B5EF4-FFF2-40B4-BE49-F238E27FC236}">
                <a16:creationId xmlns:a16="http://schemas.microsoft.com/office/drawing/2014/main" id="{24FFA474-F6EE-1640-93CE-D93A57CA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507413" cy="1714500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rgbClr val="002060"/>
                </a:solidFill>
              </a:rPr>
              <a:t>Сравнение двух средних нормальных совокупностей, дисперсии которых неизвестны и одинаковы (малые независимые выборки).</a:t>
            </a:r>
            <a:br>
              <a:rPr lang="ru-RU" altLang="ru-RU" sz="2800" b="1">
                <a:solidFill>
                  <a:srgbClr val="002060"/>
                </a:solidFill>
              </a:rPr>
            </a:br>
            <a:r>
              <a:rPr lang="ru-RU" altLang="ru-RU" sz="2800" b="1">
                <a:solidFill>
                  <a:srgbClr val="002060"/>
                </a:solidFill>
              </a:rPr>
              <a:t> Условия критерия.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463969BF-EB3B-DE4A-B6C2-2A7ADE8C4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5" y="1989139"/>
            <a:ext cx="8642350" cy="4581525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Пусть генеральные совокупности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распределены нормально</a:t>
            </a: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Дисперсии генеральных совокупностей неизвестны.</a:t>
            </a: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Неизвестные генеральные дисперсии равны между собой.</a:t>
            </a: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Требуется установить  значимо или незначимо различаются выборочные средние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и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найденные по независимым малым выборкам объемов 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проверить гипотезу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М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Статистический критерий</a:t>
            </a:r>
          </a:p>
          <a:p>
            <a:pPr marL="514350" indent="-514350">
              <a:buNone/>
              <a:defRPr/>
            </a:pP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dirty="0"/>
          </a:p>
        </p:txBody>
      </p:sp>
      <p:sp>
        <p:nvSpPr>
          <p:cNvPr id="1031" name="Rectangle 2">
            <a:extLst>
              <a:ext uri="{FF2B5EF4-FFF2-40B4-BE49-F238E27FC236}">
                <a16:creationId xmlns:a16="http://schemas.microsoft.com/office/drawing/2014/main" id="{6766B944-6D03-4B4B-AC1A-701817B8B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2" name="Rectangle 4">
            <a:extLst>
              <a:ext uri="{FF2B5EF4-FFF2-40B4-BE49-F238E27FC236}">
                <a16:creationId xmlns:a16="http://schemas.microsoft.com/office/drawing/2014/main" id="{46D39644-4752-2448-9E75-EFEBF34D2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3" name="Rectangle 6">
            <a:extLst>
              <a:ext uri="{FF2B5EF4-FFF2-40B4-BE49-F238E27FC236}">
                <a16:creationId xmlns:a16="http://schemas.microsoft.com/office/drawing/2014/main" id="{43525A50-3F46-5A47-AC5B-E612E0C91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4" name="Rectangle 9">
            <a:extLst>
              <a:ext uri="{FF2B5EF4-FFF2-40B4-BE49-F238E27FC236}">
                <a16:creationId xmlns:a16="http://schemas.microsoft.com/office/drawing/2014/main" id="{47247FB5-4448-0C4C-8958-57EE43AC2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1A99BE81-21A9-B847-B114-50E2A7A81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6" name="Rectangle 14">
            <a:extLst>
              <a:ext uri="{FF2B5EF4-FFF2-40B4-BE49-F238E27FC236}">
                <a16:creationId xmlns:a16="http://schemas.microsoft.com/office/drawing/2014/main" id="{AEEC56A8-77D0-8345-B7A2-9FD8694E7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7" name="Rectangle 16">
            <a:extLst>
              <a:ext uri="{FF2B5EF4-FFF2-40B4-BE49-F238E27FC236}">
                <a16:creationId xmlns:a16="http://schemas.microsoft.com/office/drawing/2014/main" id="{8BCB8141-370E-8F4B-A8C1-5325B8AC9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8" name="Rectangle 18">
            <a:extLst>
              <a:ext uri="{FF2B5EF4-FFF2-40B4-BE49-F238E27FC236}">
                <a16:creationId xmlns:a16="http://schemas.microsoft.com/office/drawing/2014/main" id="{6487293A-607D-704C-A5F1-F7B34C14D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9" name="Rectangle 20">
            <a:extLst>
              <a:ext uri="{FF2B5EF4-FFF2-40B4-BE49-F238E27FC236}">
                <a16:creationId xmlns:a16="http://schemas.microsoft.com/office/drawing/2014/main" id="{A9A571EA-52E6-2846-8A93-682318220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6" name="Нижний колонтитул 25">
            <a:extLst>
              <a:ext uri="{FF2B5EF4-FFF2-40B4-BE49-F238E27FC236}">
                <a16:creationId xmlns:a16="http://schemas.microsoft.com/office/drawing/2014/main" id="{65F20A7F-880A-4447-842A-05CBB0AB3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1" y="6356350"/>
            <a:ext cx="3248025" cy="501650"/>
          </a:xfrm>
        </p:spPr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1041" name="Rectangle 27">
            <a:extLst>
              <a:ext uri="{FF2B5EF4-FFF2-40B4-BE49-F238E27FC236}">
                <a16:creationId xmlns:a16="http://schemas.microsoft.com/office/drawing/2014/main" id="{A056685D-CC6E-3A47-BC41-A40184E9C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2" name="Rectangle 17">
            <a:extLst>
              <a:ext uri="{FF2B5EF4-FFF2-40B4-BE49-F238E27FC236}">
                <a16:creationId xmlns:a16="http://schemas.microsoft.com/office/drawing/2014/main" id="{5D73FA89-D69A-5E43-953C-D0704AF1C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3" name="Rectangle 19">
            <a:extLst>
              <a:ext uri="{FF2B5EF4-FFF2-40B4-BE49-F238E27FC236}">
                <a16:creationId xmlns:a16="http://schemas.microsoft.com/office/drawing/2014/main" id="{800DE910-C95D-004C-AF30-A4BD3732A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4" name="Rectangle 21">
            <a:extLst>
              <a:ext uri="{FF2B5EF4-FFF2-40B4-BE49-F238E27FC236}">
                <a16:creationId xmlns:a16="http://schemas.microsoft.com/office/drawing/2014/main" id="{0316DD79-FD43-B744-B0A0-890FDE6D9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5" name="Rectangle 23">
            <a:extLst>
              <a:ext uri="{FF2B5EF4-FFF2-40B4-BE49-F238E27FC236}">
                <a16:creationId xmlns:a16="http://schemas.microsoft.com/office/drawing/2014/main" id="{54926CC1-A790-634E-9A90-F972300C9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6" name="Rectangle 25">
            <a:extLst>
              <a:ext uri="{FF2B5EF4-FFF2-40B4-BE49-F238E27FC236}">
                <a16:creationId xmlns:a16="http://schemas.microsoft.com/office/drawing/2014/main" id="{CF0A3B65-42D7-8547-801F-DA6DE2DD0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6" name="Object 20">
            <a:extLst>
              <a:ext uri="{FF2B5EF4-FFF2-40B4-BE49-F238E27FC236}">
                <a16:creationId xmlns:a16="http://schemas.microsoft.com/office/drawing/2014/main" id="{3A7C933A-1F96-C248-A758-7D5837BD4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2888" y="3357563"/>
          <a:ext cx="2603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3" imgW="2628900" imgH="4686300" progId="Equation.3">
                  <p:embed/>
                </p:oleObj>
              </mc:Choice>
              <mc:Fallback>
                <p:oleObj name="Формула" r:id="rId3" imgW="2628900" imgH="4686300" progId="Equation.3">
                  <p:embed/>
                  <p:pic>
                    <p:nvPicPr>
                      <p:cNvPr id="1026" name="Object 20">
                        <a:extLst>
                          <a:ext uri="{FF2B5EF4-FFF2-40B4-BE49-F238E27FC236}">
                            <a16:creationId xmlns:a16="http://schemas.microsoft.com/office/drawing/2014/main" id="{3A7C933A-1F96-C248-A758-7D5837BD4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88" y="3357563"/>
                        <a:ext cx="2603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1">
            <a:extLst>
              <a:ext uri="{FF2B5EF4-FFF2-40B4-BE49-F238E27FC236}">
                <a16:creationId xmlns:a16="http://schemas.microsoft.com/office/drawing/2014/main" id="{D6F71BDE-5109-D145-BE08-208E62BD57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151" y="3357564"/>
          <a:ext cx="2905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5" imgW="2921000" imgH="5270500" progId="Equation.3">
                  <p:embed/>
                </p:oleObj>
              </mc:Choice>
              <mc:Fallback>
                <p:oleObj name="Формула" r:id="rId5" imgW="2921000" imgH="5270500" progId="Equation.3">
                  <p:embed/>
                  <p:pic>
                    <p:nvPicPr>
                      <p:cNvPr id="1027" name="Object 21">
                        <a:extLst>
                          <a:ext uri="{FF2B5EF4-FFF2-40B4-BE49-F238E27FC236}">
                            <a16:creationId xmlns:a16="http://schemas.microsoft.com/office/drawing/2014/main" id="{D6F71BDE-5109-D145-BE08-208E62BD57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1" y="3357564"/>
                        <a:ext cx="2905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>
            <a:extLst>
              <a:ext uri="{FF2B5EF4-FFF2-40B4-BE49-F238E27FC236}">
                <a16:creationId xmlns:a16="http://schemas.microsoft.com/office/drawing/2014/main" id="{C4991C54-9B00-E84E-85CA-F672F25902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1" y="4941889"/>
          <a:ext cx="590391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7" imgW="67881500" imgH="11696700" progId="Equation.3">
                  <p:embed/>
                </p:oleObj>
              </mc:Choice>
              <mc:Fallback>
                <p:oleObj name="Формула" r:id="rId7" imgW="67881500" imgH="11696700" progId="Equation.3">
                  <p:embed/>
                  <p:pic>
                    <p:nvPicPr>
                      <p:cNvPr id="1028" name="Object 2">
                        <a:extLst>
                          <a:ext uri="{FF2B5EF4-FFF2-40B4-BE49-F238E27FC236}">
                            <a16:creationId xmlns:a16="http://schemas.microsoft.com/office/drawing/2014/main" id="{C4991C54-9B00-E84E-85CA-F672F2590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1" y="4941889"/>
                        <a:ext cx="590391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083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3">
            <a:extLst>
              <a:ext uri="{FF2B5EF4-FFF2-40B4-BE49-F238E27FC236}">
                <a16:creationId xmlns:a16="http://schemas.microsoft.com/office/drawing/2014/main" id="{7383E462-AB07-F646-AA96-3A6C199C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075613" cy="633412"/>
          </a:xfrm>
        </p:spPr>
        <p:txBody>
          <a:bodyPr/>
          <a:lstStyle/>
          <a:p>
            <a:r>
              <a:rPr lang="ru-RU" altLang="ru-RU" sz="2800" b="1">
                <a:solidFill>
                  <a:srgbClr val="0070C0"/>
                </a:solidFill>
              </a:rPr>
              <a:t>Точность оценки</a:t>
            </a:r>
          </a:p>
        </p:txBody>
      </p:sp>
      <p:sp>
        <p:nvSpPr>
          <p:cNvPr id="5" name="Содержимое 4">
            <a:extLst>
              <a:ext uri="{FF2B5EF4-FFF2-40B4-BE49-F238E27FC236}">
                <a16:creationId xmlns:a16="http://schemas.microsoft.com/office/drawing/2014/main" id="{83236B32-EB8B-A74E-9391-042D30017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81076"/>
            <a:ext cx="8362950" cy="5688013"/>
          </a:xfrm>
        </p:spPr>
        <p:txBody>
          <a:bodyPr>
            <a:normAutofit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ru-RU" sz="2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Точечной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называют оценку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которая определяется одним числом.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2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Интервальной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называют оценку, которая определяется двумя числами—концами интервала.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Интервальные оценки позволяют установить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надежность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оценок .</a:t>
            </a:r>
          </a:p>
          <a:p>
            <a:pPr indent="17463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Пусть для оценки неизвестного параметра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была найдена по данным выборки статистическая характеристика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17463">
              <a:buNone/>
              <a:defRPr/>
            </a:pP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Примечание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примем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постоянным числом 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 быть и случайной величиной).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indent="17463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Q*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тем точнее определяет параметр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чем меньше абсолютная величина разности |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 Q*|. </a:t>
            </a:r>
          </a:p>
          <a:p>
            <a:pPr indent="17463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Если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&gt;0 и |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Q- Q*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| &lt;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, то чем меньше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, тем оценка точнее. </a:t>
            </a:r>
          </a:p>
          <a:p>
            <a:pPr>
              <a:buFont typeface="Arial" charset="0"/>
              <a:buNone/>
              <a:defRPr/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Положительное число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характеризует точность оценки.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AF8BA73B-B7D6-BC4F-95AD-738642BCF628}"/>
              </a:ext>
            </a:extLst>
          </p:cNvPr>
          <p:cNvCxnSpPr/>
          <p:nvPr/>
        </p:nvCxnSpPr>
        <p:spPr>
          <a:xfrm>
            <a:off x="2566988" y="21336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5382A7-31E2-5E49-85D4-E17715A9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</a:p>
        </p:txBody>
      </p:sp>
    </p:spTree>
    <p:extLst>
      <p:ext uri="{BB962C8B-B14F-4D97-AF65-F5344CB8AC3E}">
        <p14:creationId xmlns:p14="http://schemas.microsoft.com/office/powerpoint/2010/main" val="41744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Заголовок 1">
            <a:extLst>
              <a:ext uri="{FF2B5EF4-FFF2-40B4-BE49-F238E27FC236}">
                <a16:creationId xmlns:a16="http://schemas.microsoft.com/office/drawing/2014/main" id="{8ED23BE7-5FB9-DF4C-90AC-55415B832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4" y="274639"/>
            <a:ext cx="8135937" cy="1641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>
                <a:solidFill>
                  <a:srgbClr val="002060"/>
                </a:solidFill>
              </a:rPr>
              <a:t>Сравнение двух средних нормальных совокупностей, дисперсии которых неизвестны и одинаковы (малые независимые выборки).</a:t>
            </a:r>
            <a:br>
              <a:rPr lang="en-US" altLang="ru-RU" sz="2800" b="1">
                <a:solidFill>
                  <a:srgbClr val="002060"/>
                </a:solidFill>
              </a:rPr>
            </a:br>
            <a:r>
              <a:rPr lang="ru-RU" altLang="ru-RU" sz="2800" b="1">
                <a:solidFill>
                  <a:srgbClr val="002060"/>
                </a:solidFill>
              </a:rPr>
              <a:t>Принятие решений.</a:t>
            </a:r>
            <a:br>
              <a:rPr lang="ru-RU" altLang="ru-RU" sz="2800" b="1">
                <a:solidFill>
                  <a:srgbClr val="002060"/>
                </a:solidFill>
              </a:rPr>
            </a:br>
            <a:endParaRPr lang="ru-RU" altLang="ru-RU" sz="2800" b="1">
              <a:solidFill>
                <a:srgbClr val="002060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16A5A036-C86D-0E44-A76C-93DEA3AB6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1700214"/>
            <a:ext cx="8820150" cy="4897437"/>
          </a:xfrm>
        </p:spPr>
        <p:txBody>
          <a:bodyPr rtlCol="0">
            <a:normAutofit/>
          </a:bodyPr>
          <a:lstStyle/>
          <a:p>
            <a:pPr marL="514350" indent="-514350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Двусторонняя проверка.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Если альтернативная гипотеза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М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)≠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 Если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, то нулевую гипотезу не отвергают при уровне значимости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противном случае принимают альтернативную гипотезу.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Здесь           -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критическое значение распределение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Стьюдента, определенное при степенях свободы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=п+т-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Определяется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отдельно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тестов двусторонней и односторонней проверок.</a:t>
            </a:r>
          </a:p>
          <a:p>
            <a:pPr marL="514350" indent="-514350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Правосторонняя проверка.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Если альтернативная гипотеза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М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)&gt;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, то нулевую гипотезу не отвергают при уровне значимости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противном случае принимают альтернативную гипотезу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Левосторонняя проверка.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Если альтернативная гипотеза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М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)&lt;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, то нулевую гипотезу не отвергают при уровне значимости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противном случае принимают альтернативную гипотезу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en-US" sz="2000" dirty="0"/>
          </a:p>
          <a:p>
            <a:pPr marL="514350" indent="-514350">
              <a:buNone/>
              <a:defRPr/>
            </a:pPr>
            <a:endParaRPr lang="ru-RU" sz="2000" dirty="0"/>
          </a:p>
          <a:p>
            <a:pPr marL="0" indent="0">
              <a:buNone/>
              <a:defRPr/>
            </a:pPr>
            <a:endParaRPr lang="ru-RU" sz="2000" i="1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  <a:defRPr/>
            </a:pPr>
            <a:endParaRPr lang="ru-RU" sz="2000" dirty="0"/>
          </a:p>
        </p:txBody>
      </p:sp>
      <p:sp>
        <p:nvSpPr>
          <p:cNvPr id="2056" name="Rectangle 2">
            <a:extLst>
              <a:ext uri="{FF2B5EF4-FFF2-40B4-BE49-F238E27FC236}">
                <a16:creationId xmlns:a16="http://schemas.microsoft.com/office/drawing/2014/main" id="{B2305267-3815-094E-9C85-5ECBDB822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57" name="Rectangle 4">
            <a:extLst>
              <a:ext uri="{FF2B5EF4-FFF2-40B4-BE49-F238E27FC236}">
                <a16:creationId xmlns:a16="http://schemas.microsoft.com/office/drawing/2014/main" id="{721171D5-44B6-064A-BB79-BA8640D27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58" name="Rectangle 6">
            <a:extLst>
              <a:ext uri="{FF2B5EF4-FFF2-40B4-BE49-F238E27FC236}">
                <a16:creationId xmlns:a16="http://schemas.microsoft.com/office/drawing/2014/main" id="{5D19D9CE-13A6-164A-AAA7-C784C8195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59" name="Rectangle 9">
            <a:extLst>
              <a:ext uri="{FF2B5EF4-FFF2-40B4-BE49-F238E27FC236}">
                <a16:creationId xmlns:a16="http://schemas.microsoft.com/office/drawing/2014/main" id="{F7CB0699-8250-2C43-B45B-88247003D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60" name="Rectangle 11">
            <a:extLst>
              <a:ext uri="{FF2B5EF4-FFF2-40B4-BE49-F238E27FC236}">
                <a16:creationId xmlns:a16="http://schemas.microsoft.com/office/drawing/2014/main" id="{58403A93-BB11-0A48-ABC3-E5A2BFC08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EFD94F7C-4484-2D4C-8BAB-6D1BE05D3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62" name="Rectangle 16">
            <a:extLst>
              <a:ext uri="{FF2B5EF4-FFF2-40B4-BE49-F238E27FC236}">
                <a16:creationId xmlns:a16="http://schemas.microsoft.com/office/drawing/2014/main" id="{EEAF50A8-04DF-2945-843C-AAE41B5D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63" name="Rectangle 18">
            <a:extLst>
              <a:ext uri="{FF2B5EF4-FFF2-40B4-BE49-F238E27FC236}">
                <a16:creationId xmlns:a16="http://schemas.microsoft.com/office/drawing/2014/main" id="{B0F76610-25F2-D948-8FDC-2C9880A6A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064" name="Rectangle 20">
            <a:extLst>
              <a:ext uri="{FF2B5EF4-FFF2-40B4-BE49-F238E27FC236}">
                <a16:creationId xmlns:a16="http://schemas.microsoft.com/office/drawing/2014/main" id="{2D9288E1-6D6D-004F-9BD9-10CC8E0A6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6" name="Нижний колонтитул 25">
            <a:extLst>
              <a:ext uri="{FF2B5EF4-FFF2-40B4-BE49-F238E27FC236}">
                <a16:creationId xmlns:a16="http://schemas.microsoft.com/office/drawing/2014/main" id="{D09087EB-DD6A-4A49-A3F1-0A92E67F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1" y="6356350"/>
            <a:ext cx="3248025" cy="501650"/>
          </a:xfrm>
        </p:spPr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  <a:endParaRPr lang="ru-RU" dirty="0"/>
          </a:p>
        </p:txBody>
      </p:sp>
      <p:sp>
        <p:nvSpPr>
          <p:cNvPr id="2066" name="Rectangle 27">
            <a:extLst>
              <a:ext uri="{FF2B5EF4-FFF2-40B4-BE49-F238E27FC236}">
                <a16:creationId xmlns:a16="http://schemas.microsoft.com/office/drawing/2014/main" id="{686E3A49-3BEB-224B-A664-8ADBE51F1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67" name="Rectangle 17">
            <a:extLst>
              <a:ext uri="{FF2B5EF4-FFF2-40B4-BE49-F238E27FC236}">
                <a16:creationId xmlns:a16="http://schemas.microsoft.com/office/drawing/2014/main" id="{22F0BA09-5A6F-F945-A822-BA0833A90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68" name="Rectangle 19">
            <a:extLst>
              <a:ext uri="{FF2B5EF4-FFF2-40B4-BE49-F238E27FC236}">
                <a16:creationId xmlns:a16="http://schemas.microsoft.com/office/drawing/2014/main" id="{9D2382F5-99A6-0E42-926F-E1117918C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D6E99CFD-B784-C045-B896-3664B8405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70" name="Rectangle 23">
            <a:extLst>
              <a:ext uri="{FF2B5EF4-FFF2-40B4-BE49-F238E27FC236}">
                <a16:creationId xmlns:a16="http://schemas.microsoft.com/office/drawing/2014/main" id="{A7AB66F8-EE1E-5B44-AA3C-E29F58826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71" name="Rectangle 25">
            <a:extLst>
              <a:ext uri="{FF2B5EF4-FFF2-40B4-BE49-F238E27FC236}">
                <a16:creationId xmlns:a16="http://schemas.microsoft.com/office/drawing/2014/main" id="{AA2A8524-7AFD-3B41-83BC-0874251A4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1006E79F-3628-E346-A418-949128C28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1" y="2060575"/>
          <a:ext cx="160337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3" imgW="18427700" imgH="6438900" progId="Equation.3">
                  <p:embed/>
                </p:oleObj>
              </mc:Choice>
              <mc:Fallback>
                <p:oleObj name="Формула" r:id="rId3" imgW="18427700" imgH="6438900" progId="Equation.3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1006E79F-3628-E346-A418-949128C28B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1" y="2060575"/>
                        <a:ext cx="160337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">
            <a:extLst>
              <a:ext uri="{FF2B5EF4-FFF2-40B4-BE49-F238E27FC236}">
                <a16:creationId xmlns:a16="http://schemas.microsoft.com/office/drawing/2014/main" id="{CFA33E37-14EF-1E40-A88B-4AEDB7B71A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7350" y="4292600"/>
          <a:ext cx="15255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5" imgW="17551400" imgH="5270500" progId="Equation.3">
                  <p:embed/>
                </p:oleObj>
              </mc:Choice>
              <mc:Fallback>
                <p:oleObj name="Формула" r:id="rId5" imgW="17551400" imgH="5270500" progId="Equation.3">
                  <p:embed/>
                  <p:pic>
                    <p:nvPicPr>
                      <p:cNvPr id="2051" name="Object 2">
                        <a:extLst>
                          <a:ext uri="{FF2B5EF4-FFF2-40B4-BE49-F238E27FC236}">
                            <a16:creationId xmlns:a16="http://schemas.microsoft.com/office/drawing/2014/main" id="{CFA33E37-14EF-1E40-A88B-4AEDB7B71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4292600"/>
                        <a:ext cx="152558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2">
            <a:extLst>
              <a:ext uri="{FF2B5EF4-FFF2-40B4-BE49-F238E27FC236}">
                <a16:creationId xmlns:a16="http://schemas.microsoft.com/office/drawing/2014/main" id="{66E93770-925E-5F40-815F-997964EDD8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5914" y="5445125"/>
          <a:ext cx="15255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7" imgW="17551400" imgH="5270500" progId="Equation.3">
                  <p:embed/>
                </p:oleObj>
              </mc:Choice>
              <mc:Fallback>
                <p:oleObj name="Формула" r:id="rId7" imgW="17551400" imgH="5270500" progId="Equation.3">
                  <p:embed/>
                  <p:pic>
                    <p:nvPicPr>
                      <p:cNvPr id="2052" name="Object 2">
                        <a:extLst>
                          <a:ext uri="{FF2B5EF4-FFF2-40B4-BE49-F238E27FC236}">
                            <a16:creationId xmlns:a16="http://schemas.microsoft.com/office/drawing/2014/main" id="{66E93770-925E-5F40-815F-997964EDD8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4" y="5445125"/>
                        <a:ext cx="152558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23">
            <a:extLst>
              <a:ext uri="{FF2B5EF4-FFF2-40B4-BE49-F238E27FC236}">
                <a16:creationId xmlns:a16="http://schemas.microsoft.com/office/drawing/2014/main" id="{C1984CA0-7EBB-7F49-825A-0803366031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0013" y="2924176"/>
          <a:ext cx="6032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9" imgW="7899400" imgH="4686300" progId="Equation.3">
                  <p:embed/>
                </p:oleObj>
              </mc:Choice>
              <mc:Fallback>
                <p:oleObj name="Формула" r:id="rId9" imgW="7899400" imgH="4686300" progId="Equation.3">
                  <p:embed/>
                  <p:pic>
                    <p:nvPicPr>
                      <p:cNvPr id="2053" name="Object 23">
                        <a:extLst>
                          <a:ext uri="{FF2B5EF4-FFF2-40B4-BE49-F238E27FC236}">
                            <a16:creationId xmlns:a16="http://schemas.microsoft.com/office/drawing/2014/main" id="{C1984CA0-7EBB-7F49-825A-080336603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2924176"/>
                        <a:ext cx="6032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236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Заголовок 3">
            <a:extLst>
              <a:ext uri="{FF2B5EF4-FFF2-40B4-BE49-F238E27FC236}">
                <a16:creationId xmlns:a16="http://schemas.microsoft.com/office/drawing/2014/main" id="{C56D3DA7-A37A-5F48-A74F-0182E7494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291513" cy="1498600"/>
          </a:xfrm>
        </p:spPr>
        <p:txBody>
          <a:bodyPr/>
          <a:lstStyle/>
          <a:p>
            <a:r>
              <a:rPr lang="ru-RU" altLang="ru-RU" sz="2800" b="1">
                <a:solidFill>
                  <a:srgbClr val="0070C0"/>
                </a:solidFill>
              </a:rPr>
              <a:t>Сравнение нескольких  дисперсий нормальных генеральных совокупностей по выборкам различного объема. Условия критерия Бартлетта.</a:t>
            </a:r>
          </a:p>
        </p:txBody>
      </p:sp>
      <p:sp>
        <p:nvSpPr>
          <p:cNvPr id="3077" name="Содержимое 4">
            <a:extLst>
              <a:ext uri="{FF2B5EF4-FFF2-40B4-BE49-F238E27FC236}">
                <a16:creationId xmlns:a16="http://schemas.microsoft.com/office/drawing/2014/main" id="{291AADFA-9964-6C46-A40D-44CC42223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4" y="1989138"/>
            <a:ext cx="8351837" cy="4679950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1. Пусть генеральные совокупности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распределены нормально. 2. Из этих совокупностей извлечены независимые выборки 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различных объемов. По выборкам найдены исправленные выборочные дисперсии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ru-RU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Нулевая гипотеза о равенстве генеральных дисперсий:</a:t>
            </a:r>
          </a:p>
          <a:p>
            <a:pPr marL="0" indent="0" algn="just">
              <a:buNone/>
            </a:pPr>
            <a:r>
              <a:rPr lang="ru-RU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altLang="ru-RU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)=…=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2400" i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ru-R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арифметическая исправленных дисперсий, взвешенная по числам степеней свободы 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=n</a:t>
            </a:r>
            <a:r>
              <a:rPr lang="en-US" altLang="ru-RU" sz="20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marL="0" indent="0" algn="just">
              <a:buNone/>
            </a:pP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60BE704E-A1B0-5B40-A5AE-FA64DBE6D5B8}"/>
              </a:ext>
            </a:extLst>
          </p:cNvPr>
          <p:cNvCxnSpPr/>
          <p:nvPr/>
        </p:nvCxnSpPr>
        <p:spPr>
          <a:xfrm>
            <a:off x="2566988" y="21336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858FBB4A-1A47-F544-A09D-A7B2271F93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2401" y="4508501"/>
          <a:ext cx="25193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3" imgW="28968700" imgH="13169900" progId="Equation.3">
                  <p:embed/>
                </p:oleObj>
              </mc:Choice>
              <mc:Fallback>
                <p:oleObj name="Формула" r:id="rId3" imgW="28968700" imgH="13169900" progId="Equation.3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858FBB4A-1A47-F544-A09D-A7B2271F93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1" y="4508501"/>
                        <a:ext cx="25193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5AB57161-0B71-7144-8057-C990AC11D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4941888"/>
          <a:ext cx="1081087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5" imgW="12001500" imgH="9944100" progId="Equation.3">
                  <p:embed/>
                </p:oleObj>
              </mc:Choice>
              <mc:Fallback>
                <p:oleObj name="Формула" r:id="rId5" imgW="12001500" imgH="9944100" progId="Equation.3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5AB57161-0B71-7144-8057-C990AC11DA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4941888"/>
                        <a:ext cx="1081087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684ADB42-BBE4-C740-98FA-B95BE2CA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</a:p>
        </p:txBody>
      </p:sp>
    </p:spTree>
    <p:extLst>
      <p:ext uri="{BB962C8B-B14F-4D97-AF65-F5344CB8AC3E}">
        <p14:creationId xmlns:p14="http://schemas.microsoft.com/office/powerpoint/2010/main" val="271082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Заголовок 3">
            <a:extLst>
              <a:ext uri="{FF2B5EF4-FFF2-40B4-BE49-F238E27FC236}">
                <a16:creationId xmlns:a16="http://schemas.microsoft.com/office/drawing/2014/main" id="{68347938-8807-F148-8A48-5C1989CEB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075613" cy="633412"/>
          </a:xfrm>
        </p:spPr>
        <p:txBody>
          <a:bodyPr/>
          <a:lstStyle/>
          <a:p>
            <a:r>
              <a:rPr lang="ru-RU" altLang="ru-RU" sz="2800" b="1">
                <a:solidFill>
                  <a:srgbClr val="0070C0"/>
                </a:solidFill>
              </a:rPr>
              <a:t>Критерий Бартлетта.</a:t>
            </a:r>
          </a:p>
        </p:txBody>
      </p:sp>
      <p:sp>
        <p:nvSpPr>
          <p:cNvPr id="4105" name="Содержимое 4">
            <a:extLst>
              <a:ext uri="{FF2B5EF4-FFF2-40B4-BE49-F238E27FC236}">
                <a16:creationId xmlns:a16="http://schemas.microsoft.com/office/drawing/2014/main" id="{DB291DC3-78F9-C249-8332-4B68D2CAD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81076"/>
            <a:ext cx="8362950" cy="5688013"/>
          </a:xfrm>
        </p:spPr>
        <p:txBody>
          <a:bodyPr/>
          <a:lstStyle/>
          <a:p>
            <a:pPr algn="just">
              <a:buFont typeface="Arial" panose="020B0604020202020204" pitchFamily="34" charset="0"/>
              <a:buNone/>
            </a:pPr>
            <a:endParaRPr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Где:</a:t>
            </a:r>
          </a:p>
          <a:p>
            <a:pPr algn="just"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принятия решения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Для проверки нулевой гипотезы об однородности дисперсий нормальных совокупностей при уровне значимости </a:t>
            </a:r>
            <a:r>
              <a:rPr lang="el-GR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вычислить расчетное значение критерия Бартлета              и по таблице критических значений определить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со степенями свободы </a:t>
            </a:r>
            <a:r>
              <a:rPr lang="el-GR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, то нулевую гипотезу нет оснований отвергнуть при </a:t>
            </a:r>
            <a:r>
              <a:rPr lang="el-GR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 противном случае нулевую гипотезу отвергают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AD90F92C-2F5E-754E-8120-E0DA3DB89217}"/>
              </a:ext>
            </a:extLst>
          </p:cNvPr>
          <p:cNvCxnSpPr/>
          <p:nvPr/>
        </p:nvCxnSpPr>
        <p:spPr>
          <a:xfrm>
            <a:off x="2566988" y="21336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622DEEB5-540E-A444-AA46-80B6AB6811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0" y="1052513"/>
          <a:ext cx="160813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Формула" r:id="rId3" imgW="17843500" imgH="5270500" progId="Equation.3">
                  <p:embed/>
                </p:oleObj>
              </mc:Choice>
              <mc:Fallback>
                <p:oleObj name="Формула" r:id="rId3" imgW="17843500" imgH="5270500" progId="Equation.3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622DEEB5-540E-A444-AA46-80B6AB6811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052513"/>
                        <a:ext cx="1608138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B39C8E79-6B27-4D49-83C6-BEDAF98C8B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5914" y="1557339"/>
          <a:ext cx="371792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5" imgW="41249600" imgH="10528300" progId="Equation.3">
                  <p:embed/>
                </p:oleObj>
              </mc:Choice>
              <mc:Fallback>
                <p:oleObj name="Формула" r:id="rId5" imgW="41249600" imgH="10528300" progId="Equation.3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B39C8E79-6B27-4D49-83C6-BEDAF98C8B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4" y="1557339"/>
                        <a:ext cx="3717925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873F35E9-F72A-5A40-B7E9-89FF3E6E0F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4" y="2492375"/>
          <a:ext cx="3138487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7" imgW="34810700" imgH="10528300" progId="Equation.3">
                  <p:embed/>
                </p:oleObj>
              </mc:Choice>
              <mc:Fallback>
                <p:oleObj name="Формула" r:id="rId7" imgW="34810700" imgH="10528300" progId="Equation.3">
                  <p:embed/>
                  <p:pic>
                    <p:nvPicPr>
                      <p:cNvPr id="4100" name="Object 4">
                        <a:extLst>
                          <a:ext uri="{FF2B5EF4-FFF2-40B4-BE49-F238E27FC236}">
                            <a16:creationId xmlns:a16="http://schemas.microsoft.com/office/drawing/2014/main" id="{873F35E9-F72A-5A40-B7E9-89FF3E6E0F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4" y="2492375"/>
                        <a:ext cx="3138487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EDD8577D-1665-934E-995C-F2A61A574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4437063"/>
          <a:ext cx="7635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9" imgW="8483600" imgH="5270500" progId="Equation.3">
                  <p:embed/>
                </p:oleObj>
              </mc:Choice>
              <mc:Fallback>
                <p:oleObj name="Формула" r:id="rId9" imgW="8483600" imgH="5270500" progId="Equation.3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EDD8577D-1665-934E-995C-F2A61A574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4437063"/>
                        <a:ext cx="763588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A9AB4675-2626-E248-9341-F26B957AF5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0014" y="5084763"/>
          <a:ext cx="15589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11" imgW="19900900" imgH="6146800" progId="Equation.3">
                  <p:embed/>
                </p:oleObj>
              </mc:Choice>
              <mc:Fallback>
                <p:oleObj name="Формула" r:id="rId11" imgW="19900900" imgH="6146800" progId="Equation.3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A9AB4675-2626-E248-9341-F26B957AF5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4" y="5084763"/>
                        <a:ext cx="15589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204277B2-6986-074E-B14B-AF1805506D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51988" y="4437063"/>
          <a:ext cx="7112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13" imgW="9067800" imgH="5562600" progId="Equation.3">
                  <p:embed/>
                </p:oleObj>
              </mc:Choice>
              <mc:Fallback>
                <p:oleObj name="Формула" r:id="rId13" imgW="9067800" imgH="5562600" progId="Equation.3">
                  <p:embed/>
                  <p:pic>
                    <p:nvPicPr>
                      <p:cNvPr id="4103" name="Object 7">
                        <a:extLst>
                          <a:ext uri="{FF2B5EF4-FFF2-40B4-BE49-F238E27FC236}">
                            <a16:creationId xmlns:a16="http://schemas.microsoft.com/office/drawing/2014/main" id="{204277B2-6986-074E-B14B-AF1805506D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1988" y="4437063"/>
                        <a:ext cx="71120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Нижний колонтитул 11">
            <a:extLst>
              <a:ext uri="{FF2B5EF4-FFF2-40B4-BE49-F238E27FC236}">
                <a16:creationId xmlns:a16="http://schemas.microsoft.com/office/drawing/2014/main" id="{8E8EEAE4-2ACC-3C44-8114-D6791835A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</a:p>
        </p:txBody>
      </p:sp>
    </p:spTree>
    <p:extLst>
      <p:ext uri="{BB962C8B-B14F-4D97-AF65-F5344CB8AC3E}">
        <p14:creationId xmlns:p14="http://schemas.microsoft.com/office/powerpoint/2010/main" val="53780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3">
            <a:extLst>
              <a:ext uri="{FF2B5EF4-FFF2-40B4-BE49-F238E27FC236}">
                <a16:creationId xmlns:a16="http://schemas.microsoft.com/office/drawing/2014/main" id="{626C66EE-4FFB-D84C-8F98-F7B93FFD2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075613" cy="633412"/>
          </a:xfrm>
        </p:spPr>
        <p:txBody>
          <a:bodyPr/>
          <a:lstStyle/>
          <a:p>
            <a:r>
              <a:rPr lang="ru-RU" altLang="ru-RU" sz="2800" b="1">
                <a:solidFill>
                  <a:srgbClr val="0070C0"/>
                </a:solidFill>
              </a:rPr>
              <a:t>Замечания к критерию Бартлетта.</a:t>
            </a:r>
          </a:p>
        </p:txBody>
      </p:sp>
      <p:sp>
        <p:nvSpPr>
          <p:cNvPr id="5" name="Содержимое 4">
            <a:extLst>
              <a:ext uri="{FF2B5EF4-FFF2-40B4-BE49-F238E27FC236}">
                <a16:creationId xmlns:a16="http://schemas.microsoft.com/office/drawing/2014/main" id="{E8B907A5-7C10-564B-841A-382DDA8F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908051"/>
            <a:ext cx="8362950" cy="5688013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Замечание 1.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Случайная величина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при условии справедливости нулевой гипотезы распределена приближенно как       со степенями свободы 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если объем каждой из выборок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меньше 4.  </a:t>
            </a:r>
          </a:p>
          <a:p>
            <a:pPr marL="0" indent="0" algn="just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Замечание 2.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Бартлета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также называют </a:t>
            </a:r>
            <a:r>
              <a:rPr lang="ru-RU" sz="2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гипотезой об однородности дисперсий. </a:t>
            </a:r>
            <a:endParaRPr lang="ru-RU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Замечание 3.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Бартлета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чувствителен к отклонениям распределений от нормального, поэтому у выводам следует относится с осторожностью.</a:t>
            </a:r>
            <a:endParaRPr lang="ru-RU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0DB02B05-8F20-194B-BA2E-881399DA231D}"/>
              </a:ext>
            </a:extLst>
          </p:cNvPr>
          <p:cNvCxnSpPr/>
          <p:nvPr/>
        </p:nvCxnSpPr>
        <p:spPr>
          <a:xfrm>
            <a:off x="2566988" y="21336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2" name="Object 7">
            <a:extLst>
              <a:ext uri="{FF2B5EF4-FFF2-40B4-BE49-F238E27FC236}">
                <a16:creationId xmlns:a16="http://schemas.microsoft.com/office/drawing/2014/main" id="{73CCD9D8-D52C-DA4D-8AE5-AF17F1ACAC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7801" y="1196975"/>
          <a:ext cx="3667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3" imgW="4686300" imgH="6731000" progId="Equation.3">
                  <p:embed/>
                </p:oleObj>
              </mc:Choice>
              <mc:Fallback>
                <p:oleObj name="Формула" r:id="rId3" imgW="4686300" imgH="6731000" progId="Equation.3">
                  <p:embed/>
                  <p:pic>
                    <p:nvPicPr>
                      <p:cNvPr id="5122" name="Object 7">
                        <a:extLst>
                          <a:ext uri="{FF2B5EF4-FFF2-40B4-BE49-F238E27FC236}">
                            <a16:creationId xmlns:a16="http://schemas.microsoft.com/office/drawing/2014/main" id="{73CCD9D8-D52C-DA4D-8AE5-AF17F1ACAC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1" y="1196975"/>
                        <a:ext cx="366713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id="{17BFCF42-EB9F-7C41-983C-6E356E41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Лекция №4, СМ, Лакман И.А.</a:t>
            </a:r>
          </a:p>
        </p:txBody>
      </p:sp>
    </p:spTree>
    <p:extLst>
      <p:ext uri="{BB962C8B-B14F-4D97-AF65-F5344CB8AC3E}">
        <p14:creationId xmlns:p14="http://schemas.microsoft.com/office/powerpoint/2010/main" val="2013028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Заголовок 1">
            <a:extLst>
              <a:ext uri="{FF2B5EF4-FFF2-40B4-BE49-F238E27FC236}">
                <a16:creationId xmlns:a16="http://schemas.microsoft.com/office/drawing/2014/main" id="{3F94FA9A-2D52-E548-A84E-D47793D77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914"/>
            <a:ext cx="8686800" cy="1209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>
                <a:solidFill>
                  <a:srgbClr val="0070C0"/>
                </a:solidFill>
              </a:rPr>
              <a:t>Сравнение нескольких  дисперсий нормальных генеральных совокупностей по выборкам одинакового объема. Критерий Кочрена.</a:t>
            </a:r>
            <a:endParaRPr lang="ru-RU" altLang="ru-RU" sz="2800" b="1">
              <a:solidFill>
                <a:srgbClr val="002060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0712986-B662-7D4F-8B2E-141E98BFC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557338"/>
            <a:ext cx="8075613" cy="5300662"/>
          </a:xfrm>
        </p:spPr>
        <p:txBody>
          <a:bodyPr rtlCol="0">
            <a:normAutofit/>
          </a:bodyPr>
          <a:lstStyle/>
          <a:p>
            <a:pPr marL="457200" indent="-457200" algn="just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Пусть генеральные совокупности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распределены нормально.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Из этих совокупностей извлечено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выборок  одинакового объема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 выборкам найдены исправленные выборочные дисперсии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имеющие степени свободы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k=n-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Требуется проверить значимо или незначимо различаются исправленные выборочные дисперсии. То есть проверить: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)=…=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Кочрена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  <a:defRPr/>
            </a:pP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Правило принятия решений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Если                     - нет оснований отклонить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противном случае нулевую гипотезу отвергают на заданном уровне значимости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Здесь          критическое значение распределение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Кочрена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определенное по таблице для степеней свободы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-1,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51" name="Rectangle 2">
            <a:extLst>
              <a:ext uri="{FF2B5EF4-FFF2-40B4-BE49-F238E27FC236}">
                <a16:creationId xmlns:a16="http://schemas.microsoft.com/office/drawing/2014/main" id="{31358255-4D00-A340-9E37-80F697963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2" name="Rectangle 4">
            <a:extLst>
              <a:ext uri="{FF2B5EF4-FFF2-40B4-BE49-F238E27FC236}">
                <a16:creationId xmlns:a16="http://schemas.microsoft.com/office/drawing/2014/main" id="{2435158C-D814-5742-ACC4-C74B693D4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3" name="Rectangle 6">
            <a:extLst>
              <a:ext uri="{FF2B5EF4-FFF2-40B4-BE49-F238E27FC236}">
                <a16:creationId xmlns:a16="http://schemas.microsoft.com/office/drawing/2014/main" id="{F22075FA-2615-954B-A765-017C59E53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4" name="Rectangle 9">
            <a:extLst>
              <a:ext uri="{FF2B5EF4-FFF2-40B4-BE49-F238E27FC236}">
                <a16:creationId xmlns:a16="http://schemas.microsoft.com/office/drawing/2014/main" id="{04810D17-74E7-F54D-ABE1-66FE3322C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AE337044-6705-9245-A5F0-EB6315979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6" name="Rectangle 14">
            <a:extLst>
              <a:ext uri="{FF2B5EF4-FFF2-40B4-BE49-F238E27FC236}">
                <a16:creationId xmlns:a16="http://schemas.microsoft.com/office/drawing/2014/main" id="{8B001F11-581C-A649-AF29-37BEDD413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7" name="Rectangle 16">
            <a:extLst>
              <a:ext uri="{FF2B5EF4-FFF2-40B4-BE49-F238E27FC236}">
                <a16:creationId xmlns:a16="http://schemas.microsoft.com/office/drawing/2014/main" id="{AFE5CEC1-148F-CC4F-9C9B-E67F9C619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8" name="Rectangle 18">
            <a:extLst>
              <a:ext uri="{FF2B5EF4-FFF2-40B4-BE49-F238E27FC236}">
                <a16:creationId xmlns:a16="http://schemas.microsoft.com/office/drawing/2014/main" id="{C8EA4E4C-3651-2C4B-9145-C3FCFF17A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6159" name="Rectangle 20">
            <a:extLst>
              <a:ext uri="{FF2B5EF4-FFF2-40B4-BE49-F238E27FC236}">
                <a16:creationId xmlns:a16="http://schemas.microsoft.com/office/drawing/2014/main" id="{97468477-CE3A-6042-8793-AF8CAAF22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26" name="Нижний колонтитул 25">
            <a:extLst>
              <a:ext uri="{FF2B5EF4-FFF2-40B4-BE49-F238E27FC236}">
                <a16:creationId xmlns:a16="http://schemas.microsoft.com/office/drawing/2014/main" id="{73FEA938-D121-6148-A3FE-CB94533C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96226" y="6356350"/>
            <a:ext cx="3248025" cy="501650"/>
          </a:xfrm>
        </p:spPr>
        <p:txBody>
          <a:bodyPr/>
          <a:lstStyle/>
          <a:p>
            <a:pPr>
              <a:defRPr/>
            </a:pPr>
            <a:r>
              <a:rPr lang="ru-RU" dirty="0"/>
              <a:t>Лекция №4, СМ, Лакман И.А.</a:t>
            </a:r>
          </a:p>
        </p:txBody>
      </p:sp>
      <p:sp>
        <p:nvSpPr>
          <p:cNvPr id="6161" name="Rectangle 27">
            <a:extLst>
              <a:ext uri="{FF2B5EF4-FFF2-40B4-BE49-F238E27FC236}">
                <a16:creationId xmlns:a16="http://schemas.microsoft.com/office/drawing/2014/main" id="{C733E493-E6FB-3A45-963F-51733CF3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2" name="Rectangle 17">
            <a:extLst>
              <a:ext uri="{FF2B5EF4-FFF2-40B4-BE49-F238E27FC236}">
                <a16:creationId xmlns:a16="http://schemas.microsoft.com/office/drawing/2014/main" id="{6075C301-1CF0-554F-9D21-0B3EB9E83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3" name="Rectangle 19">
            <a:extLst>
              <a:ext uri="{FF2B5EF4-FFF2-40B4-BE49-F238E27FC236}">
                <a16:creationId xmlns:a16="http://schemas.microsoft.com/office/drawing/2014/main" id="{C8829932-F6BB-5541-8F3B-679DD8816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4" name="Rectangle 21">
            <a:extLst>
              <a:ext uri="{FF2B5EF4-FFF2-40B4-BE49-F238E27FC236}">
                <a16:creationId xmlns:a16="http://schemas.microsoft.com/office/drawing/2014/main" id="{363F9784-D1F9-CE40-A59E-5D39D564A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5" name="Rectangle 23">
            <a:extLst>
              <a:ext uri="{FF2B5EF4-FFF2-40B4-BE49-F238E27FC236}">
                <a16:creationId xmlns:a16="http://schemas.microsoft.com/office/drawing/2014/main" id="{FBD67244-60CF-244F-AF6A-C255BCE5A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6" name="Rectangle 25">
            <a:extLst>
              <a:ext uri="{FF2B5EF4-FFF2-40B4-BE49-F238E27FC236}">
                <a16:creationId xmlns:a16="http://schemas.microsoft.com/office/drawing/2014/main" id="{FD719FC8-CFC0-D54D-AFE4-173E2AF36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4058D69B-B0B2-6244-934B-340A59BBD1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4076700"/>
          <a:ext cx="393065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Формула" r:id="rId3" imgW="43599100" imgH="10236200" progId="Equation.3">
                  <p:embed/>
                </p:oleObj>
              </mc:Choice>
              <mc:Fallback>
                <p:oleObj name="Формула" r:id="rId3" imgW="43599100" imgH="10236200" progId="Equation.3">
                  <p:embed/>
                  <p:pic>
                    <p:nvPicPr>
                      <p:cNvPr id="6146" name="Object 4">
                        <a:extLst>
                          <a:ext uri="{FF2B5EF4-FFF2-40B4-BE49-F238E27FC236}">
                            <a16:creationId xmlns:a16="http://schemas.microsoft.com/office/drawing/2014/main" id="{4058D69B-B0B2-6244-934B-340A59BBD1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076700"/>
                        <a:ext cx="393065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1">
            <a:extLst>
              <a:ext uri="{FF2B5EF4-FFF2-40B4-BE49-F238E27FC236}">
                <a16:creationId xmlns:a16="http://schemas.microsoft.com/office/drawing/2014/main" id="{26462E7E-A896-2A40-93E3-62A807D6C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7439" y="4941889"/>
          <a:ext cx="1819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Формула" r:id="rId5" imgW="20193000" imgH="5270500" progId="Equation.3">
                  <p:embed/>
                </p:oleObj>
              </mc:Choice>
              <mc:Fallback>
                <p:oleObj name="Формула" r:id="rId5" imgW="20193000" imgH="5270500" progId="Equation.3">
                  <p:embed/>
                  <p:pic>
                    <p:nvPicPr>
                      <p:cNvPr id="6147" name="Object 21">
                        <a:extLst>
                          <a:ext uri="{FF2B5EF4-FFF2-40B4-BE49-F238E27FC236}">
                            <a16:creationId xmlns:a16="http://schemas.microsoft.com/office/drawing/2014/main" id="{26462E7E-A896-2A40-93E3-62A807D6C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9" y="4941889"/>
                        <a:ext cx="18192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2">
            <a:extLst>
              <a:ext uri="{FF2B5EF4-FFF2-40B4-BE49-F238E27FC236}">
                <a16:creationId xmlns:a16="http://schemas.microsoft.com/office/drawing/2014/main" id="{D08B242F-42D9-BF47-BF72-B92AD6FD8A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0" y="6021388"/>
          <a:ext cx="698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7" imgW="9067800" imgH="4686300" progId="Equation.3">
                  <p:embed/>
                </p:oleObj>
              </mc:Choice>
              <mc:Fallback>
                <p:oleObj name="Формула" r:id="rId7" imgW="9067800" imgH="4686300" progId="Equation.3">
                  <p:embed/>
                  <p:pic>
                    <p:nvPicPr>
                      <p:cNvPr id="6148" name="Object 22">
                        <a:extLst>
                          <a:ext uri="{FF2B5EF4-FFF2-40B4-BE49-F238E27FC236}">
                            <a16:creationId xmlns:a16="http://schemas.microsoft.com/office/drawing/2014/main" id="{D08B242F-42D9-BF47-BF72-B92AD6FD8A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6021388"/>
                        <a:ext cx="6985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925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649FA57D-59A6-0841-BFBF-0E0E3C870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5188" y="188913"/>
            <a:ext cx="8208962" cy="647700"/>
          </a:xfrm>
        </p:spPr>
        <p:txBody>
          <a:bodyPr/>
          <a:lstStyle/>
          <a:p>
            <a:r>
              <a:rPr lang="ru-RU" altLang="ru-RU" sz="2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НЕПАРАМЕТРИЧЕСКИЕ МЕТОДЫ СТАТИСТИКИ </a:t>
            </a:r>
            <a:endParaRPr lang="ru-RU" altLang="ru-RU" sz="2000" b="1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053F50-EB73-6445-BD63-15F06E4BB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2313" y="981076"/>
            <a:ext cx="8280400" cy="5876925"/>
          </a:xfrm>
        </p:spPr>
        <p:txBody>
          <a:bodyPr>
            <a:norm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Данные методы математической статистики, в отличие от параметрических методов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критерий для сравнения средних в двух выборках), не предполагают знания вида распределений генеральных совокупностей.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сравнения двух выборок используют: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Мана-Уитни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Критерий серий </a:t>
            </a:r>
            <a:r>
              <a:rPr lang="ru-RU" sz="2000" b="1" dirty="0" err="1">
                <a:solidFill>
                  <a:srgbClr val="0070C0"/>
                </a:solidFill>
              </a:rPr>
              <a:t>Вальда</a:t>
            </a:r>
            <a:r>
              <a:rPr lang="ru-RU" sz="2000" b="1" dirty="0">
                <a:solidFill>
                  <a:srgbClr val="0070C0"/>
                </a:solidFill>
              </a:rPr>
              <a:t>—Вольфовица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b="1" dirty="0" err="1">
                <a:solidFill>
                  <a:srgbClr val="0070C0"/>
                </a:solidFill>
              </a:rPr>
              <a:t>Двухвыборочный</a:t>
            </a:r>
            <a:r>
              <a:rPr lang="ru-RU" sz="2000" b="1" dirty="0">
                <a:solidFill>
                  <a:srgbClr val="0070C0"/>
                </a:solidFill>
              </a:rPr>
              <a:t> критерий Колмогорова—Смирнова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7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Заголовок 1">
            <a:extLst>
              <a:ext uri="{FF2B5EF4-FFF2-40B4-BE49-F238E27FC236}">
                <a16:creationId xmlns:a16="http://schemas.microsoft.com/office/drawing/2014/main" id="{70AC2A05-2881-0D4A-90E2-5350580AE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5188" y="188913"/>
            <a:ext cx="8208962" cy="647700"/>
          </a:xfrm>
        </p:spPr>
        <p:txBody>
          <a:bodyPr/>
          <a:lstStyle/>
          <a:p>
            <a:r>
              <a:rPr lang="ru-RU" altLang="ru-R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Мана-Уитни</a:t>
            </a:r>
          </a:p>
        </p:txBody>
      </p:sp>
      <p:sp>
        <p:nvSpPr>
          <p:cNvPr id="7173" name="Подзаголовок 2">
            <a:extLst>
              <a:ext uri="{FF2B5EF4-FFF2-40B4-BE49-F238E27FC236}">
                <a16:creationId xmlns:a16="http://schemas.microsoft.com/office/drawing/2014/main" id="{B680C02D-6577-354E-B072-8EC30102B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2313" y="981076"/>
            <a:ext cx="8280400" cy="5876925"/>
          </a:xfrm>
        </p:spPr>
        <p:txBody>
          <a:bodyPr/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U-критерий Мана-Уитни — наиболее мощная (чувствительная) непараметрическая альтернатива t-критерию для независимых выборок; фактически.</a:t>
            </a:r>
          </a:p>
          <a:p>
            <a:pPr algn="just"/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различий в двух группах нет</a:t>
            </a:r>
          </a:p>
          <a:p>
            <a:pPr algn="just"/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различия в двух группах существенны.</a:t>
            </a:r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Манна—Уитни вычисляется как: </a:t>
            </a:r>
          </a:p>
          <a:p>
            <a:pPr algn="just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 W — так называемая статистика Вилкоксона,  а</a:t>
            </a:r>
          </a:p>
          <a:p>
            <a:pPr algn="just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Далее, для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-статистики определяется расчетное значение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Z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-статистики, которое для принятия решения в пользу нулевой или альтернативной гипотезы, сравнивается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c Z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определенном по таблице стандартного нормального распределения.</a:t>
            </a:r>
          </a:p>
        </p:txBody>
      </p:sp>
      <p:graphicFrame>
        <p:nvGraphicFramePr>
          <p:cNvPr id="7170" name="Object 2">
            <a:extLst>
              <a:ext uri="{FF2B5EF4-FFF2-40B4-BE49-F238E27FC236}">
                <a16:creationId xmlns:a16="http://schemas.microsoft.com/office/drawing/2014/main" id="{2767FEFF-22E1-C246-B189-1F97C16CA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2924176"/>
          <a:ext cx="367188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Формула" r:id="rId3" imgW="43294300" imgH="11404600" progId="Equation.3">
                  <p:embed/>
                </p:oleObj>
              </mc:Choice>
              <mc:Fallback>
                <p:oleObj name="Формула" r:id="rId3" imgW="43294300" imgH="11404600" progId="Equation.3">
                  <p:embed/>
                  <p:pic>
                    <p:nvPicPr>
                      <p:cNvPr id="7170" name="Object 2">
                        <a:extLst>
                          <a:ext uri="{FF2B5EF4-FFF2-40B4-BE49-F238E27FC236}">
                            <a16:creationId xmlns:a16="http://schemas.microsoft.com/office/drawing/2014/main" id="{2767FEFF-22E1-C246-B189-1F97C16CAD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2924176"/>
                        <a:ext cx="3671887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3B68BA96-5BF3-D347-B4ED-A51C9327D4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3" y="4113214"/>
          <a:ext cx="3994150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Формула" r:id="rId5" imgW="47104300" imgH="12293600" progId="Equation.3">
                  <p:embed/>
                </p:oleObj>
              </mc:Choice>
              <mc:Fallback>
                <p:oleObj name="Формула" r:id="rId5" imgW="47104300" imgH="12293600" progId="Equation.3">
                  <p:embed/>
                  <p:pic>
                    <p:nvPicPr>
                      <p:cNvPr id="7171" name="Object 3">
                        <a:extLst>
                          <a:ext uri="{FF2B5EF4-FFF2-40B4-BE49-F238E27FC236}">
                            <a16:creationId xmlns:a16="http://schemas.microsoft.com/office/drawing/2014/main" id="{3B68BA96-5BF3-D347-B4ED-A51C9327D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4113214"/>
                        <a:ext cx="3994150" cy="104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41760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2047</Words>
  <Application>Microsoft Macintosh PowerPoint</Application>
  <PresentationFormat>Широкоэкранный</PresentationFormat>
  <Paragraphs>213</Paragraphs>
  <Slides>20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Тема Office</vt:lpstr>
      <vt:lpstr>Формула</vt:lpstr>
      <vt:lpstr>Лекция 10. Анализ различий исследовательских данных</vt:lpstr>
      <vt:lpstr>Сравнение двух средних нормальных совокупностей, дисперсии которых неизвестны и одинаковы (малые независимые выборки).  Условия критерия.</vt:lpstr>
      <vt:lpstr>Сравнение двух средних нормальных совокупностей, дисперсии которых неизвестны и одинаковы (малые независимые выборки). Принятие решений. </vt:lpstr>
      <vt:lpstr>Сравнение нескольких  дисперсий нормальных генеральных совокупностей по выборкам различного объема. Условия критерия Бартлетта.</vt:lpstr>
      <vt:lpstr>Критерий Бартлетта.</vt:lpstr>
      <vt:lpstr>Замечания к критерию Бартлетта.</vt:lpstr>
      <vt:lpstr>Сравнение нескольких  дисперсий нормальных генеральных совокупностей по выборкам одинакового объема. Критерий Кочрена.</vt:lpstr>
      <vt:lpstr>НЕПАРАМЕТРИЧЕСКИЕ МЕТОДЫ СТАТИСТИКИ </vt:lpstr>
      <vt:lpstr>Критерий Мана-Уитни</vt:lpstr>
      <vt:lpstr>Критерий серий Вальда—Вольфовица</vt:lpstr>
      <vt:lpstr>Двухвыборочный критерий Колмогорова—Смирнова </vt:lpstr>
      <vt:lpstr>Дисперсионный анализ</vt:lpstr>
      <vt:lpstr>Условия использования дисперсионного анализа </vt:lpstr>
      <vt:lpstr>Пример задачи дисперсионного анализа*</vt:lpstr>
      <vt:lpstr>Принципы дисперсионного анализа</vt:lpstr>
      <vt:lpstr>Принципы дисперсионного анализа</vt:lpstr>
      <vt:lpstr>Дисперсии аналитической группировки</vt:lpstr>
      <vt:lpstr>Дисперсии аналитической группировки</vt:lpstr>
      <vt:lpstr>Проверка гипотезы дисперсионного анализа</vt:lpstr>
      <vt:lpstr>Точность оценки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2023-11-01T17:28:35Z</dcterms:created>
  <dcterms:modified xsi:type="dcterms:W3CDTF">2023-11-05T06:07:12Z</dcterms:modified>
</cp:coreProperties>
</file>