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95" r:id="rId4"/>
    <p:sldId id="260" r:id="rId5"/>
    <p:sldId id="296" r:id="rId6"/>
    <p:sldId id="261" r:id="rId7"/>
    <p:sldId id="262" r:id="rId8"/>
    <p:sldId id="263" r:id="rId9"/>
    <p:sldId id="297" r:id="rId10"/>
    <p:sldId id="280" r:id="rId11"/>
    <p:sldId id="281" r:id="rId12"/>
    <p:sldId id="264" r:id="rId13"/>
    <p:sldId id="265" r:id="rId14"/>
    <p:sldId id="266" r:id="rId15"/>
    <p:sldId id="298" r:id="rId16"/>
    <p:sldId id="267" r:id="rId17"/>
    <p:sldId id="268" r:id="rId18"/>
    <p:sldId id="269" r:id="rId19"/>
    <p:sldId id="299" r:id="rId20"/>
    <p:sldId id="270" r:id="rId21"/>
    <p:sldId id="271" r:id="rId22"/>
    <p:sldId id="272" r:id="rId23"/>
    <p:sldId id="273" r:id="rId24"/>
    <p:sldId id="300" r:id="rId25"/>
    <p:sldId id="274" r:id="rId26"/>
    <p:sldId id="303" r:id="rId27"/>
    <p:sldId id="275" r:id="rId28"/>
    <p:sldId id="276" r:id="rId29"/>
    <p:sldId id="301" r:id="rId30"/>
    <p:sldId id="277" r:id="rId31"/>
    <p:sldId id="278" r:id="rId32"/>
    <p:sldId id="282" r:id="rId33"/>
    <p:sldId id="283" r:id="rId34"/>
    <p:sldId id="284" r:id="rId35"/>
    <p:sldId id="285" r:id="rId36"/>
    <p:sldId id="302" r:id="rId37"/>
    <p:sldId id="286" r:id="rId38"/>
    <p:sldId id="287" r:id="rId39"/>
    <p:sldId id="288" r:id="rId40"/>
    <p:sldId id="289" r:id="rId41"/>
    <p:sldId id="290" r:id="rId42"/>
    <p:sldId id="291" r:id="rId43"/>
    <p:sldId id="292" r:id="rId44"/>
    <p:sldId id="293" r:id="rId45"/>
    <p:sldId id="294" r:id="rId4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05.09.2022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05.09.2022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05.09.2022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05.09.2022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05.09.2022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ctr"/>
            <a:r>
              <a:rPr lang="ru-RU" sz="3600" b="1" dirty="0" smtClean="0"/>
              <a:t>Корейский </a:t>
            </a:r>
            <a:r>
              <a:rPr lang="ru-RU" sz="3600" b="1" dirty="0" smtClean="0"/>
              <a:t>вопрос на международных конференциях 1943 – 1945 гг. </a:t>
            </a:r>
            <a:endParaRPr lang="ru-RU" sz="3600" dirty="0" smtClean="0"/>
          </a:p>
        </p:txBody>
      </p:sp>
      <p:sp>
        <p:nvSpPr>
          <p:cNvPr id="3" name="Заголовок 2"/>
          <p:cNvSpPr>
            <a:spLocks noGrp="1"/>
          </p:cNvSpPr>
          <p:nvPr>
            <p:ph type="title"/>
          </p:nvPr>
        </p:nvSpPr>
        <p:spPr/>
        <p:txBody>
          <a:bodyPr/>
          <a:lstStyle/>
          <a:p>
            <a:pPr algn="ctr"/>
            <a:r>
              <a:rPr lang="ru-RU" dirty="0"/>
              <a:t>Лекция № 1: </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ru-RU" dirty="0" smtClean="0"/>
              <a:t>США, Англии и Китая, подписанный Рузвельтом, Черчиллем и Чан Кайши в декабре 1943 г. </a:t>
            </a:r>
          </a:p>
          <a:p>
            <a:r>
              <a:rPr lang="ru-RU" dirty="0" smtClean="0"/>
              <a:t>В декларации указывалось, что Япония будет лишена всех территорий, захваченных или оккупированных ею с начала первой мировой войны, и специально подчеркивалось: «Вышеуказанные три великие державы (США, Англия, Китай), помня о порабощенном народе Кореи, решили, чтобы  «в должное время» Корея стала свободной и независимой». Недостаточно четкая формулировка «в должное время», принятая еще принятая по предложению британской делегации, вместо первоначального варианта «в самое ближайшее время», измененного затем Ф. Рузвельтом на формулировку «подходящий момент», означала на деле, что для Кореи после войны не исключалось какая-либо иная форма контроля и опеки на неопределенный срок.</a:t>
            </a:r>
          </a:p>
          <a:p>
            <a:endParaRPr lang="ru-RU" dirty="0"/>
          </a:p>
        </p:txBody>
      </p:sp>
      <p:sp>
        <p:nvSpPr>
          <p:cNvPr id="3" name="Заголовок 2"/>
          <p:cNvSpPr>
            <a:spLocks noGrp="1"/>
          </p:cNvSpPr>
          <p:nvPr>
            <p:ph type="title"/>
          </p:nvPr>
        </p:nvSpPr>
        <p:spPr/>
        <p:txBody>
          <a:bodyPr>
            <a:noAutofit/>
          </a:bodyPr>
          <a:lstStyle/>
          <a:p>
            <a:pPr algn="ctr"/>
            <a:r>
              <a:rPr lang="ru-RU" sz="3200" dirty="0" smtClean="0"/>
              <a:t>Впервые в годы Второй Мировой Войны вопрос о Корее официально был поставлен в Каирской декларации</a:t>
            </a:r>
            <a:endParaRPr lang="ru-RU"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76672"/>
            <a:ext cx="8229600" cy="5530619"/>
          </a:xfrm>
        </p:spPr>
        <p:txBody>
          <a:bodyPr>
            <a:normAutofit/>
          </a:bodyPr>
          <a:lstStyle/>
          <a:p>
            <a:pPr algn="just"/>
            <a:r>
              <a:rPr lang="ru-RU" sz="3600" b="1" dirty="0" smtClean="0"/>
              <a:t>Советский Союз впоследствии присоединился к Каирской декларации. Это было сделано после того, как Декларация была подтверждена в июле 1945 г. на Потсдамской встрече представителей союзных держав </a:t>
            </a:r>
            <a:endParaRPr lang="ru-RU" sz="3600" dirty="0" smtClean="0"/>
          </a:p>
          <a:p>
            <a:pPr algn="just"/>
            <a:endParaRPr lang="ru-RU"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В совместной декларации было заявлено о решимости лишить Японию всех островов, захваченных на Тихом океане с начала Первой мировой войны, вернуть Китайской республике все территории, которые Япония отторгла у китайцев, и </a:t>
            </a:r>
            <a:r>
              <a:rPr lang="ru-RU" b="1" dirty="0" smtClean="0"/>
              <a:t>предоставить Корее свободу и независимость</a:t>
            </a:r>
            <a:r>
              <a:rPr lang="ru-RU" dirty="0" smtClean="0"/>
              <a:t>. Конечной целью войны с Японией была объявлена ее «безоговорочная капитуляция».</a:t>
            </a:r>
            <a:endParaRPr lang="ru-RU" dirty="0"/>
          </a:p>
        </p:txBody>
      </p:sp>
      <p:sp>
        <p:nvSpPr>
          <p:cNvPr id="3" name="Заголовок 2"/>
          <p:cNvSpPr>
            <a:spLocks noGrp="1"/>
          </p:cNvSpPr>
          <p:nvPr>
            <p:ph type="title"/>
          </p:nvPr>
        </p:nvSpPr>
        <p:spPr/>
        <p:txBody>
          <a:bodyPr/>
          <a:lstStyle/>
          <a:p>
            <a:pPr algn="ctr"/>
            <a:r>
              <a:rPr lang="ru-RU" dirty="0" smtClean="0"/>
              <a:t>Каирская конференция</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ru-RU" dirty="0" smtClean="0"/>
              <a:t>— </a:t>
            </a:r>
            <a:r>
              <a:rPr lang="ru-RU" dirty="0"/>
              <a:t>первая за годы Второй мировой войны конференция «большой тройки» — лидеров трёх стран: И. В. Сталина (СССР), Ф. Д. Рузвельта (США), У. Черчилля (Великобритания), состоявшаяся в Тегеране 28 ноября — 1 декабря 1943 </a:t>
            </a:r>
            <a:r>
              <a:rPr lang="ru-RU" dirty="0" smtClean="0"/>
              <a:t>года. Немного позднее, в конце 1943 г. в Тегеране (Иран) обсуждалась в основном проблема достижения победы над гитлеровским Третьим рейхом. В </a:t>
            </a:r>
            <a:r>
              <a:rPr lang="ru-RU" dirty="0" err="1" smtClean="0"/>
              <a:t>Бреттон-Вудсе</a:t>
            </a:r>
            <a:r>
              <a:rPr lang="ru-RU" dirty="0" smtClean="0"/>
              <a:t> (США) в 1944 г. были заложены основы международного сотрудничества в регулировании послевоенной мировой экономики. В Ялте (СССР) в феврале 1945 г. согласовывались общие подходы СССР, США и Великобритании в вопросе о политическом переустройстве мира в целом. Специальные соглашения касались будущего </a:t>
            </a:r>
            <a:r>
              <a:rPr lang="ru-RU" b="1" dirty="0" smtClean="0"/>
              <a:t>стран Восточной Азии</a:t>
            </a:r>
            <a:r>
              <a:rPr lang="ru-RU" dirty="0" smtClean="0"/>
              <a:t>. </a:t>
            </a:r>
            <a:endParaRPr lang="ru-RU" dirty="0"/>
          </a:p>
        </p:txBody>
      </p:sp>
      <p:sp>
        <p:nvSpPr>
          <p:cNvPr id="3" name="Заголовок 2"/>
          <p:cNvSpPr>
            <a:spLocks noGrp="1"/>
          </p:cNvSpPr>
          <p:nvPr>
            <p:ph type="title"/>
          </p:nvPr>
        </p:nvSpPr>
        <p:spPr/>
        <p:txBody>
          <a:bodyPr/>
          <a:lstStyle/>
          <a:p>
            <a:pPr algn="ctr"/>
            <a:r>
              <a:rPr lang="ru-RU" dirty="0"/>
              <a:t>Тегеранская конференция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109728" indent="0" algn="just">
              <a:buNone/>
            </a:pPr>
            <a:r>
              <a:rPr lang="ru-RU" dirty="0" smtClean="0"/>
              <a:t>трех держав (США, Великобритании и Китая) содержалось требование безоговорочной капитуляции Японии и намерение устранить влияние тех, кто, находясь у руководства страной, обманул народ Японии, заставив его идти по пути завоеваний. В декларации прямо указывалось, что японский суверенитет будет ограничен островами Хонсю, Хоккайдо, Кюсю и </a:t>
            </a:r>
            <a:r>
              <a:rPr lang="ru-RU" dirty="0" err="1" smtClean="0"/>
              <a:t>Сикоку</a:t>
            </a:r>
            <a:r>
              <a:rPr lang="ru-RU" dirty="0" smtClean="0"/>
              <a:t> </a:t>
            </a:r>
            <a:r>
              <a:rPr lang="ru-RU" dirty="0" err="1" smtClean="0"/>
              <a:t>и</a:t>
            </a:r>
            <a:r>
              <a:rPr lang="ru-RU" dirty="0" smtClean="0"/>
              <a:t> некоторыми менее крупными островами.</a:t>
            </a:r>
            <a:endParaRPr lang="ru-RU" dirty="0"/>
          </a:p>
        </p:txBody>
      </p:sp>
      <p:sp>
        <p:nvSpPr>
          <p:cNvPr id="3" name="Заголовок 2"/>
          <p:cNvSpPr>
            <a:spLocks noGrp="1"/>
          </p:cNvSpPr>
          <p:nvPr>
            <p:ph type="title"/>
          </p:nvPr>
        </p:nvSpPr>
        <p:spPr/>
        <p:txBody>
          <a:bodyPr/>
          <a:lstStyle/>
          <a:p>
            <a:r>
              <a:rPr lang="ru-RU" dirty="0"/>
              <a:t>В Потсдамской декларации</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a:p>
        </p:txBody>
      </p:sp>
      <p:sp>
        <p:nvSpPr>
          <p:cNvPr id="3" name="Заголовок 2"/>
          <p:cNvSpPr>
            <a:spLocks noGrp="1"/>
          </p:cNvSpPr>
          <p:nvPr>
            <p:ph type="title"/>
          </p:nvPr>
        </p:nvSpPr>
        <p:spPr/>
        <p:txBody>
          <a:bodyPr/>
          <a:lstStyle/>
          <a:p>
            <a:r>
              <a:rPr lang="ru-RU" dirty="0" err="1" smtClean="0"/>
              <a:t>Подстамская</a:t>
            </a:r>
            <a:r>
              <a:rPr lang="ru-RU" dirty="0" smtClean="0"/>
              <a:t> конференция</a:t>
            </a:r>
            <a:endParaRPr lang="ru-RU" dirty="0"/>
          </a:p>
        </p:txBody>
      </p:sp>
      <p:pic>
        <p:nvPicPr>
          <p:cNvPr id="53250" name="Picture 2" descr="Потсдамская конференция — Википедия"/>
          <p:cNvPicPr>
            <a:picLocks noChangeAspect="1" noChangeArrowheads="1"/>
          </p:cNvPicPr>
          <p:nvPr/>
        </p:nvPicPr>
        <p:blipFill>
          <a:blip r:embed="rId2"/>
          <a:srcRect/>
          <a:stretch>
            <a:fillRect/>
          </a:stretch>
        </p:blipFill>
        <p:spPr bwMode="auto">
          <a:xfrm>
            <a:off x="714348" y="1428736"/>
            <a:ext cx="7467600" cy="450532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20000"/>
          </a:bodyPr>
          <a:lstStyle/>
          <a:p>
            <a:pPr marL="109728" indent="0" algn="just">
              <a:buNone/>
            </a:pPr>
            <a:r>
              <a:rPr lang="ru-RU" dirty="0" smtClean="0"/>
              <a:t>ее полное разоружение, взыскать с Японии репарации и оккупировать ее территории на срок, необходимый для выполнения объявленных намерений. СССР присоединился к этой декларации, о чем официально было объявлено 8 августа 1945 г. Там же, в Потсдаме (Германия), в июле-августе 1945 г. три главные страны-участницы антигитлеровской коалиции – СССР, США и Великобритания – конкретизировали принципы проведения политики в отношении поверженной Германии и решили судьбу милитаристской Японии, еще продолжавшей боевые действия против союзных армий в Азии и на Тихом океане. Важнейшую роль в построении новой послевоенной системы международных отношений играли крупнейшие державы: СССР и США</a:t>
            </a:r>
            <a:endParaRPr lang="ru-RU" dirty="0"/>
          </a:p>
        </p:txBody>
      </p:sp>
      <p:sp>
        <p:nvSpPr>
          <p:cNvPr id="3" name="Заголовок 2"/>
          <p:cNvSpPr>
            <a:spLocks noGrp="1"/>
          </p:cNvSpPr>
          <p:nvPr>
            <p:ph type="title"/>
          </p:nvPr>
        </p:nvSpPr>
        <p:spPr>
          <a:xfrm>
            <a:off x="457200" y="116632"/>
            <a:ext cx="8229600" cy="1301006"/>
          </a:xfrm>
        </p:spPr>
        <p:txBody>
          <a:bodyPr>
            <a:noAutofit/>
          </a:bodyPr>
          <a:lstStyle/>
          <a:p>
            <a:pPr algn="ctr"/>
            <a:r>
              <a:rPr lang="ru-RU" sz="3200" dirty="0"/>
              <a:t>Провозглашалось намерение осуществить преобразование политической системы Японии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marL="109728" indent="0" algn="just">
              <a:buNone/>
            </a:pPr>
            <a:r>
              <a:rPr lang="ru-RU" dirty="0" smtClean="0"/>
              <a:t>Следует подчеркнуть, что между ними в то время имело место идеологическое противостояние. По этой причине отношения между двумя сильнейшими странами антигитлеровской коалиции нередко носили конфронтационный характер. В конце 40-х гг. в политическом лексиконе появилось выражение «холодная война». Именно это определение часто использовалось и используется для обозначения содержания международных отношений в рамках </a:t>
            </a:r>
            <a:r>
              <a:rPr lang="ru-RU" dirty="0" err="1" smtClean="0"/>
              <a:t>Ялтинско-Потсдамской</a:t>
            </a:r>
            <a:r>
              <a:rPr lang="ru-RU" dirty="0" smtClean="0"/>
              <a:t> системы.</a:t>
            </a:r>
            <a:endParaRPr lang="ru-RU" dirty="0"/>
          </a:p>
        </p:txBody>
      </p:sp>
      <p:sp>
        <p:nvSpPr>
          <p:cNvPr id="3" name="Заголовок 2"/>
          <p:cNvSpPr>
            <a:spLocks noGrp="1"/>
          </p:cNvSpPr>
          <p:nvPr>
            <p:ph type="title"/>
          </p:nvPr>
        </p:nvSpPr>
        <p:spPr/>
        <p:txBody>
          <a:bodyPr/>
          <a:lstStyle/>
          <a:p>
            <a:r>
              <a:rPr lang="ru-RU" dirty="0"/>
              <a:t>конфронтационный характер</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92696"/>
            <a:ext cx="8229600" cy="5314595"/>
          </a:xfrm>
        </p:spPr>
        <p:txBody>
          <a:bodyPr>
            <a:normAutofit/>
          </a:bodyPr>
          <a:lstStyle/>
          <a:p>
            <a:pPr marL="109728" indent="0" algn="just">
              <a:buNone/>
            </a:pPr>
            <a:r>
              <a:rPr lang="ru-RU" sz="3600" dirty="0" smtClean="0"/>
              <a:t>Судьба Японии тоже не вызывала особых вопросов, поскольку войска США и их союзников контролировали почти весь Тихий океан. Руководители трех держав понимали, что впервые в истории им предоставлен уникальный шанс – распорядиться судьбой всего мира. </a:t>
            </a:r>
            <a:endParaRPr lang="ru-RU"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descr="ЯЛТИНСКО-ПОТСДАМСКАЯ СИСТЕМА МЕЖДУНАРОДНЫХ ОТНОШЕНИЙ — информация на  портале Энциклопедия Всемирная истори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55299" name="Picture 3" descr="C:\Users\Astana\Desktop\thumb_19756_article_middle.jpeg"/>
          <p:cNvPicPr>
            <a:picLocks noGrp="1" noChangeAspect="1" noChangeArrowheads="1"/>
          </p:cNvPicPr>
          <p:nvPr>
            <p:ph idx="1"/>
          </p:nvPr>
        </p:nvPicPr>
        <p:blipFill>
          <a:blip r:embed="rId2"/>
          <a:srcRect/>
          <a:stretch>
            <a:fillRect/>
          </a:stretch>
        </p:blipFill>
        <p:spPr bwMode="auto">
          <a:xfrm>
            <a:off x="460375" y="404664"/>
            <a:ext cx="7928049" cy="604867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just"/>
            <a:r>
              <a:rPr lang="ru-RU" b="1" dirty="0" smtClean="0"/>
              <a:t>1 Каирская, Ялтинская и Потсдамская конференции</a:t>
            </a:r>
            <a:r>
              <a:rPr lang="ru-RU" dirty="0" smtClean="0"/>
              <a:t>: участники, обсуждаемые вопросы, итоги и последствия для Кореи. </a:t>
            </a:r>
          </a:p>
          <a:p>
            <a:pPr algn="just"/>
            <a:r>
              <a:rPr lang="ru-RU" b="1" dirty="0" smtClean="0"/>
              <a:t>2 Московское совещание министров иностранных дел 1945 г</a:t>
            </a:r>
            <a:r>
              <a:rPr lang="ru-RU" dirty="0" smtClean="0"/>
              <a:t>.: проекты СССР и США по корейскому вопросу, результат совещания, враждебных режимов на севере и юге Кореи. </a:t>
            </a:r>
          </a:p>
        </p:txBody>
      </p:sp>
      <p:sp>
        <p:nvSpPr>
          <p:cNvPr id="3" name="Заголовок 2"/>
          <p:cNvSpPr>
            <a:spLocks noGrp="1"/>
          </p:cNvSpPr>
          <p:nvPr>
            <p:ph type="title"/>
          </p:nvPr>
        </p:nvSpPr>
        <p:spPr/>
        <p:txBody>
          <a:bodyPr/>
          <a:lstStyle/>
          <a:p>
            <a:pPr algn="ctr"/>
            <a:r>
              <a:rPr lang="ru-RU" dirty="0" smtClean="0"/>
              <a:t>план</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pPr algn="just"/>
            <a:r>
              <a:rPr lang="ru-RU" dirty="0" smtClean="0"/>
              <a:t> </a:t>
            </a:r>
            <a:r>
              <a:rPr lang="ru-RU" b="1" dirty="0" smtClean="0"/>
              <a:t>Во-первых</a:t>
            </a:r>
            <a:r>
              <a:rPr lang="ru-RU" dirty="0" smtClean="0"/>
              <a:t>, требовалось провести новые государственные границы на территориях, еще недавно оккупированных Германией. Одновременно нужно было установить неофициальные, но общепризнанные всеми сторонами демаркационные линии между сферами влияния союзников – дело, которое было начато еще в Тегеране. Попутно следовало решить судьбу Японии и обширных территорий, захваченных ею в Азии и на Тихом океане. </a:t>
            </a:r>
          </a:p>
          <a:p>
            <a:pPr algn="just"/>
            <a:r>
              <a:rPr lang="ru-RU" b="1" dirty="0" smtClean="0"/>
              <a:t>Во-вторых,</a:t>
            </a:r>
            <a:r>
              <a:rPr lang="ru-RU" dirty="0" smtClean="0"/>
              <a:t> союзники прекрасно понимали, что после исчезновения общего врага вынужденное объединение капиталистов и коммунистов может смениться на противостояние между ними, а поэтому следовало создать механизмы и процедуры, гарантирующие неизменность проведенных на карте мира разграничительных линий</a:t>
            </a:r>
            <a:endParaRPr lang="ru-RU" dirty="0"/>
          </a:p>
        </p:txBody>
      </p:sp>
      <p:sp>
        <p:nvSpPr>
          <p:cNvPr id="3" name="Заголовок 2"/>
          <p:cNvSpPr>
            <a:spLocks noGrp="1"/>
          </p:cNvSpPr>
          <p:nvPr>
            <p:ph type="title"/>
          </p:nvPr>
        </p:nvSpPr>
        <p:spPr/>
        <p:txBody>
          <a:bodyPr>
            <a:normAutofit/>
          </a:bodyPr>
          <a:lstStyle/>
          <a:p>
            <a:pPr algn="ctr"/>
            <a:r>
              <a:rPr lang="ru-RU" sz="3200" dirty="0" smtClean="0"/>
              <a:t>Все решения Ялтинской конференции касались двух проблем</a:t>
            </a:r>
            <a:endParaRPr lang="ru-RU"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marL="109728" indent="0" algn="just">
              <a:buNone/>
            </a:pPr>
            <a:r>
              <a:rPr lang="ru-RU" dirty="0" smtClean="0"/>
              <a:t>После заключения мирных договоров с признанными демократическими правительствами этих стран государства-участники конференции полагали возможным оказать поддержку их просьбам о принятии в члены ООН. Обсуждение вопросов, связанных с ведением войны против Японии, делегации США и Великобритании увязывали с необходимостью добиваться участия в ней Советского Союза. Несмотря на наличие у США ядерного оружия, американские лидеры понимали, что использование атомных бомб не сможет обеспечить капитуляцию Японии.</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109728" indent="0" algn="just">
              <a:buNone/>
            </a:pPr>
            <a:r>
              <a:rPr lang="ru-RU" dirty="0" smtClean="0"/>
              <a:t>Одновременно, невзирая на такую заинтересованность, правящие круги западных держав стремились устранить СССР от решения послевоенных вопросов, касающихся как судьбы Японии, так и будущего других стран Восточной Азии. Тем не менее в ходе переговоров на конференции советская делегация подтвердила, что СССР выполнит свой союзнический долг.</a:t>
            </a:r>
            <a:endParaRPr lang="ru-RU" dirty="0"/>
          </a:p>
        </p:txBody>
      </p:sp>
      <p:sp>
        <p:nvSpPr>
          <p:cNvPr id="3" name="Заголовок 2"/>
          <p:cNvSpPr>
            <a:spLocks noGrp="1"/>
          </p:cNvSpPr>
          <p:nvPr>
            <p:ph type="title"/>
          </p:nvPr>
        </p:nvSpPr>
        <p:spPr/>
        <p:txBody>
          <a:bodyPr>
            <a:normAutofit fontScale="90000"/>
          </a:bodyPr>
          <a:lstStyle/>
          <a:p>
            <a:pPr algn="ctr"/>
            <a:r>
              <a:rPr lang="ru-RU" dirty="0"/>
              <a:t>правящие круги западных держав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109728" indent="0" algn="just">
              <a:buNone/>
            </a:pPr>
            <a:r>
              <a:rPr lang="ru-RU" sz="3600" dirty="0" smtClean="0"/>
              <a:t>подписанием главами правительств СССР, США и Великобритании Протокола и Сообщения о конференции трех держав</a:t>
            </a:r>
            <a:r>
              <a:rPr lang="ru-RU" dirty="0" smtClean="0"/>
              <a:t>.</a:t>
            </a:r>
            <a:endParaRPr lang="ru-RU" dirty="0"/>
          </a:p>
        </p:txBody>
      </p:sp>
      <p:sp>
        <p:nvSpPr>
          <p:cNvPr id="3" name="Заголовок 2"/>
          <p:cNvSpPr>
            <a:spLocks noGrp="1"/>
          </p:cNvSpPr>
          <p:nvPr>
            <p:ph type="title"/>
          </p:nvPr>
        </p:nvSpPr>
        <p:spPr/>
        <p:txBody>
          <a:bodyPr>
            <a:normAutofit fontScale="90000"/>
          </a:bodyPr>
          <a:lstStyle/>
          <a:p>
            <a:pPr algn="ctr"/>
            <a:r>
              <a:rPr lang="ru-RU" dirty="0"/>
              <a:t>1 августа 1945 г. Потсдамская конференция завершилась</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a:p>
        </p:txBody>
      </p:sp>
      <p:sp>
        <p:nvSpPr>
          <p:cNvPr id="3" name="Заголовок 2"/>
          <p:cNvSpPr>
            <a:spLocks noGrp="1"/>
          </p:cNvSpPr>
          <p:nvPr>
            <p:ph type="title"/>
          </p:nvPr>
        </p:nvSpPr>
        <p:spPr/>
        <p:txBody>
          <a:bodyPr/>
          <a:lstStyle/>
          <a:p>
            <a:endParaRPr lang="ru-RU"/>
          </a:p>
        </p:txBody>
      </p:sp>
      <p:pic>
        <p:nvPicPr>
          <p:cNvPr id="56322" name="Picture 2" descr="Ялтинская конференция — Википедия"/>
          <p:cNvPicPr>
            <a:picLocks noChangeAspect="1" noChangeArrowheads="1"/>
          </p:cNvPicPr>
          <p:nvPr/>
        </p:nvPicPr>
        <p:blipFill>
          <a:blip r:embed="rId2"/>
          <a:srcRect/>
          <a:stretch>
            <a:fillRect/>
          </a:stretch>
        </p:blipFill>
        <p:spPr bwMode="auto">
          <a:xfrm>
            <a:off x="214282" y="214290"/>
            <a:ext cx="8715436" cy="6643709"/>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r>
              <a:rPr lang="ru-RU" dirty="0" smtClean="0"/>
              <a:t>1. Завершение мировой войны на основе полной ликвидации социально-экономических и политических структур в побежденных государствах, объявленных виновниками войны (прежде всего – Германии и Японии). </a:t>
            </a:r>
          </a:p>
          <a:p>
            <a:r>
              <a:rPr lang="ru-RU" dirty="0" smtClean="0"/>
              <a:t>2. Создание новой организации по поддержанию мира – ООН. Возникновение системы 5 великих держав – постоянных членов Совета Безопасности ООН, главного органа по поддержанию международного мира и стабильности. </a:t>
            </a:r>
          </a:p>
          <a:p>
            <a:r>
              <a:rPr lang="ru-RU" dirty="0" smtClean="0"/>
              <a:t>3. Восстановление суверенитета стран Европы и Азии, которые были захвачены государствами оси. При этом союзники обещали установить в них демократические режимы. </a:t>
            </a:r>
          </a:p>
          <a:p>
            <a:r>
              <a:rPr lang="ru-RU" dirty="0" smtClean="0"/>
              <a:t>4. Территориальные изменения. По сравнению с Версальским порядком, эти изменения коснулись прежде всего восточного и западного блоков. В «восточном» блоке – Советского Союза, получившего согласие западных союзников на восстановление границ 1941 г. в  Европе и получение г. Кенигсберга на Западе.</a:t>
            </a:r>
            <a:endParaRPr lang="ru-RU" dirty="0"/>
          </a:p>
        </p:txBody>
      </p:sp>
      <p:sp>
        <p:nvSpPr>
          <p:cNvPr id="3" name="Заголовок 2"/>
          <p:cNvSpPr>
            <a:spLocks noGrp="1"/>
          </p:cNvSpPr>
          <p:nvPr>
            <p:ph type="title"/>
          </p:nvPr>
        </p:nvSpPr>
        <p:spPr>
          <a:xfrm>
            <a:off x="500034" y="0"/>
            <a:ext cx="8229600" cy="1500174"/>
          </a:xfrm>
        </p:spPr>
        <p:txBody>
          <a:bodyPr>
            <a:normAutofit fontScale="90000"/>
          </a:bodyPr>
          <a:lstStyle/>
          <a:p>
            <a:pPr algn="ctr"/>
            <a:r>
              <a:rPr lang="ru-RU" sz="2700" dirty="0" smtClean="0"/>
              <a:t>Основными положениями, характеризующими </a:t>
            </a:r>
            <a:r>
              <a:rPr lang="ru-RU" sz="2700" dirty="0" err="1" smtClean="0"/>
              <a:t>Ялтинско-Потсдамскую</a:t>
            </a:r>
            <a:r>
              <a:rPr lang="ru-RU" sz="2700" dirty="0" smtClean="0"/>
              <a:t> систему международных отношений, являлись:</a:t>
            </a:r>
            <a:r>
              <a:rPr lang="ru-RU" dirty="0" smtClean="0"/>
              <a:t/>
            </a:r>
            <a:br>
              <a:rPr lang="ru-RU" dirty="0" smtClean="0"/>
            </a:b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algn="just"/>
            <a:r>
              <a:rPr lang="ru-RU" dirty="0"/>
              <a:t>3. Восстановление суверенитета стран Европы и Азии, которые были захвачены государствами оси. При этом союзники обещали установить в них демократические режимы. </a:t>
            </a:r>
          </a:p>
          <a:p>
            <a:pPr algn="just"/>
            <a:r>
              <a:rPr lang="ru-RU" dirty="0"/>
              <a:t>4. Территориальные изменения. По сравнению с Версальским порядком, эти изменения коснулись прежде всего восточного и западного блоков. В «восточном» блоке – Советского Союза, получившего согласие западных союзников на восстановление границ 1941 г. в  Европе и получение г. Кенигсберга на Западе.</a:t>
            </a:r>
          </a:p>
          <a:p>
            <a:endParaRPr lang="ru-RU" dirty="0"/>
          </a:p>
        </p:txBody>
      </p:sp>
      <p:sp>
        <p:nvSpPr>
          <p:cNvPr id="3" name="Заголовок 2"/>
          <p:cNvSpPr>
            <a:spLocks noGrp="1"/>
          </p:cNvSpPr>
          <p:nvPr>
            <p:ph type="title"/>
          </p:nvPr>
        </p:nvSpPr>
        <p:spPr/>
        <p:txBody>
          <a:bodyPr>
            <a:noAutofit/>
          </a:bodyPr>
          <a:lstStyle/>
          <a:p>
            <a:pPr algn="ctr"/>
            <a:r>
              <a:rPr lang="ru-RU" sz="2400" dirty="0"/>
              <a:t>Основными положениями, характеризующими </a:t>
            </a:r>
            <a:r>
              <a:rPr lang="ru-RU" sz="2400" dirty="0" err="1"/>
              <a:t>Ялтинско</a:t>
            </a:r>
            <a:r>
              <a:rPr lang="ru-RU" sz="2400" dirty="0"/>
              <a:t>-Потсдамскую систему международных отношений, являлись</a:t>
            </a:r>
          </a:p>
        </p:txBody>
      </p:sp>
    </p:spTree>
    <p:extLst>
      <p:ext uri="{BB962C8B-B14F-4D97-AF65-F5344CB8AC3E}">
        <p14:creationId xmlns:p14="http://schemas.microsoft.com/office/powerpoint/2010/main" val="3154127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62500" lnSpcReduction="20000"/>
          </a:bodyPr>
          <a:lstStyle/>
          <a:p>
            <a:r>
              <a:rPr lang="ru-RU" dirty="0" smtClean="0"/>
              <a:t>Возврат территорий, потерянных по </a:t>
            </a:r>
            <a:r>
              <a:rPr lang="ru-RU" dirty="0" err="1" smtClean="0"/>
              <a:t>Портсмутскому</a:t>
            </a:r>
            <a:r>
              <a:rPr lang="ru-RU" dirty="0" smtClean="0"/>
              <a:t> мирному договору 1905 г., и получение Курил на Дальнем Востоке. У Польши – перемещение западной границы на линию по рекам Одер – </a:t>
            </a:r>
            <a:r>
              <a:rPr lang="ru-RU" dirty="0" err="1" smtClean="0"/>
              <a:t>Нейсе</a:t>
            </a:r>
            <a:r>
              <a:rPr lang="ru-RU" dirty="0" smtClean="0"/>
              <a:t>. Предполагалась передача ей всего балтийского побережья, кроме Восточной Пруссии. В «западном» блоке – США, которые приобретали островные территории на Тихом океане. Установление режима оккупации и союзного контроля над Германией (с выплатой Германией репараций – 20 </a:t>
            </a:r>
            <a:r>
              <a:rPr lang="ru-RU" dirty="0" err="1" smtClean="0"/>
              <a:t>млрд</a:t>
            </a:r>
            <a:r>
              <a:rPr lang="ru-RU" dirty="0" smtClean="0"/>
              <a:t> долл., из них 50 % – Советскому Союзу)</a:t>
            </a:r>
          </a:p>
          <a:p>
            <a:r>
              <a:rPr lang="ru-RU" dirty="0" smtClean="0"/>
              <a:t>5. Договоренность о единстве союзников в деле войны и мира, за которым крылось признание мощи и боеспособности двух держав – США и СССР (при всей несоизмеримости воздействия войны на них). </a:t>
            </a:r>
          </a:p>
          <a:p>
            <a:r>
              <a:rPr lang="ru-RU" dirty="0" smtClean="0"/>
              <a:t>6. Провозглашение права народов и стран на независимость и суверенитет (Декларация ООН о деколонизации от 14.12.1960). </a:t>
            </a:r>
          </a:p>
          <a:p>
            <a:r>
              <a:rPr lang="ru-RU" dirty="0" smtClean="0"/>
              <a:t>7. Развитие интеграционных процессов в </a:t>
            </a:r>
            <a:r>
              <a:rPr lang="ru-RU" dirty="0" err="1" smtClean="0"/>
              <a:t>военнополитической</a:t>
            </a:r>
            <a:r>
              <a:rPr lang="ru-RU" dirty="0" smtClean="0"/>
              <a:t> и экономической областях.</a:t>
            </a:r>
          </a:p>
          <a:p>
            <a:r>
              <a:rPr lang="ru-RU" dirty="0" smtClean="0"/>
              <a:t> 8. Формирование геополитической биполярности. </a:t>
            </a:r>
            <a:endParaRPr lang="ru-RU" dirty="0"/>
          </a:p>
        </p:txBody>
      </p:sp>
      <p:sp>
        <p:nvSpPr>
          <p:cNvPr id="3" name="Заголовок 2"/>
          <p:cNvSpPr>
            <a:spLocks noGrp="1"/>
          </p:cNvSpPr>
          <p:nvPr>
            <p:ph type="title"/>
          </p:nvPr>
        </p:nvSpPr>
        <p:spPr/>
        <p:txBody>
          <a:bodyPr>
            <a:normAutofit fontScale="90000"/>
          </a:bodyPr>
          <a:lstStyle/>
          <a:p>
            <a:pPr algn="ctr"/>
            <a:r>
              <a:rPr lang="ru-RU" sz="2700" dirty="0" smtClean="0"/>
              <a:t>Основными положениями, характеризующими </a:t>
            </a:r>
            <a:r>
              <a:rPr lang="ru-RU" sz="2700" dirty="0" err="1" smtClean="0"/>
              <a:t>Ялтинско-Потсдамскую</a:t>
            </a:r>
            <a:r>
              <a:rPr lang="ru-RU" sz="2700" dirty="0" smtClean="0"/>
              <a:t> систему международных отношений, являлись</a:t>
            </a:r>
            <a:r>
              <a:rPr lang="ru-RU" sz="4400" dirty="0" smtClean="0"/>
              <a:t>:</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r>
              <a:rPr lang="ru-RU" dirty="0" smtClean="0"/>
              <a:t>имела следующие особенности. </a:t>
            </a:r>
          </a:p>
          <a:p>
            <a:r>
              <a:rPr lang="ru-RU" dirty="0" smtClean="0"/>
              <a:t>В мире был создан порядок, являвшийся биполярным порядком, т. е. основанным на резком отрыве СССР и США от всех остальных государств по совокупности своих политических, военных и экономических возможностей и потенциалу идеологического и культурного влияния.</a:t>
            </a:r>
          </a:p>
          <a:p>
            <a:r>
              <a:rPr lang="ru-RU" dirty="0" smtClean="0"/>
              <a:t> В отношении государств Восточной Азии нельзя было вести речь о какой-либо сопоставимости совокупных потенциалов с этими главными субъектами международных отношений. Ни великие державы – СССР и США, ни восточноазиатские страны вначале не имели ясного представления о том, какой надлежало быть после войны новой региональной структуре отношений. </a:t>
            </a:r>
          </a:p>
          <a:p>
            <a:r>
              <a:rPr lang="ru-RU" dirty="0" smtClean="0"/>
              <a:t>Существовали только договоренности великих держав (на Ялтинской и Потсдамской конференциях 1945 г.) о принципах послевоенного урегулирования и предполагаемых приобретениях победителей за счет того, что ранее принадлежало Японской империи. </a:t>
            </a:r>
            <a:endParaRPr lang="ru-RU" dirty="0"/>
          </a:p>
        </p:txBody>
      </p:sp>
      <p:sp>
        <p:nvSpPr>
          <p:cNvPr id="3" name="Заголовок 2"/>
          <p:cNvSpPr>
            <a:spLocks noGrp="1"/>
          </p:cNvSpPr>
          <p:nvPr>
            <p:ph type="title"/>
          </p:nvPr>
        </p:nvSpPr>
        <p:spPr/>
        <p:txBody>
          <a:bodyPr>
            <a:noAutofit/>
          </a:bodyPr>
          <a:lstStyle/>
          <a:p>
            <a:pPr algn="ctr"/>
            <a:r>
              <a:rPr lang="ru-RU" sz="3200" dirty="0" smtClean="0"/>
              <a:t>Для Восточной Азии </a:t>
            </a:r>
            <a:r>
              <a:rPr lang="ru-RU" sz="3200" dirty="0" err="1" smtClean="0"/>
              <a:t>Ялтинско-Потсдамская</a:t>
            </a:r>
            <a:r>
              <a:rPr lang="ru-RU" sz="3200" dirty="0" smtClean="0"/>
              <a:t> система международных отношений</a:t>
            </a:r>
            <a:endParaRPr lang="ru-RU"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sp>
        <p:nvSpPr>
          <p:cNvPr id="57346" name="AutoShape 2" descr="Потсдамская конференция июля 1945 — История Росси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57348" name="Picture 4" descr="Потсдамская конференция: как решалась судьба послевоенной Германии |  Культура и стиль жизни в Германии и Европе | DW | 02.08.2020"/>
          <p:cNvPicPr>
            <a:picLocks noChangeAspect="1" noChangeArrowheads="1"/>
          </p:cNvPicPr>
          <p:nvPr/>
        </p:nvPicPr>
        <p:blipFill>
          <a:blip r:embed="rId2"/>
          <a:srcRect/>
          <a:stretch>
            <a:fillRect/>
          </a:stretch>
        </p:blipFill>
        <p:spPr bwMode="auto">
          <a:xfrm>
            <a:off x="611560" y="404664"/>
            <a:ext cx="7776864" cy="554461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pic>
        <p:nvPicPr>
          <p:cNvPr id="1026" name="Picture 2" descr="Когда произошла война в корее. Корея – неизвестная война ссср"/>
          <p:cNvPicPr>
            <a:picLocks noChangeAspect="1" noChangeArrowheads="1"/>
          </p:cNvPicPr>
          <p:nvPr/>
        </p:nvPicPr>
        <p:blipFill>
          <a:blip r:embed="rId2"/>
          <a:srcRect/>
          <a:stretch>
            <a:fillRect/>
          </a:stretch>
        </p:blipFill>
        <p:spPr bwMode="auto">
          <a:xfrm>
            <a:off x="467544" y="404664"/>
            <a:ext cx="8208912" cy="5832648"/>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just"/>
            <a:r>
              <a:rPr lang="ru-RU" dirty="0" smtClean="0"/>
              <a:t>то, что лежавшие в основе </a:t>
            </a:r>
            <a:r>
              <a:rPr lang="ru-RU" dirty="0" err="1" smtClean="0"/>
              <a:t>Ялтинско-Потсдамского</a:t>
            </a:r>
            <a:r>
              <a:rPr lang="ru-RU" dirty="0" smtClean="0"/>
              <a:t> миропорядка договоренности были либо устными, официально не зафиксированными и долгое время остававшимися секретными, либо закрепленными в декларативной форме. Такой порядок для многих субъектов международных отношений в регионе практически не имел прочной договорно-правовой базы</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важнейшей особенностью являлось</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pPr algn="just"/>
            <a:r>
              <a:rPr lang="ru-RU" dirty="0" smtClean="0"/>
              <a:t>существовавшие и оставшиеся нерешенными территориальные проблемы в отношениях между восточноазиатскими странами. Долгое время равновесие обеспечивали лишь способности двух заинтересованных сторон обеспечить фактическое исполнение этих договоренностей военно-политическими методами и средствами экономического давления. Именно здесь регулирование международных отношений при помощи угрозы силой или путем ее применения имело в послевоенные десятилетия большое практическое значение. Наряду с этим </a:t>
            </a:r>
            <a:r>
              <a:rPr lang="ru-RU" dirty="0" err="1" smtClean="0"/>
              <a:t>Ялтинско-Потсдамский</a:t>
            </a:r>
            <a:r>
              <a:rPr lang="ru-RU" dirty="0" smtClean="0"/>
              <a:t> порядок отличался достаточно высокой степенью управляемости международных процессов. Как порядок биполярный, он строился на согласовании мнений всего двух держав, что упрощало переговоры. США и СССР действовали не только в качестве отдельных государств, но и в роли групповых лидеров, диктовавших свою волю сателлитам. </a:t>
            </a:r>
            <a:endParaRPr lang="ru-RU" dirty="0"/>
          </a:p>
        </p:txBody>
      </p:sp>
      <p:sp>
        <p:nvSpPr>
          <p:cNvPr id="3" name="Заголовок 2"/>
          <p:cNvSpPr>
            <a:spLocks noGrp="1"/>
          </p:cNvSpPr>
          <p:nvPr>
            <p:ph type="title"/>
          </p:nvPr>
        </p:nvSpPr>
        <p:spPr/>
        <p:txBody>
          <a:bodyPr/>
          <a:lstStyle/>
          <a:p>
            <a:pPr algn="ctr"/>
            <a:r>
              <a:rPr lang="ru-RU" dirty="0" smtClean="0"/>
              <a:t>Отсюда берут начало</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latin typeface="Times New Roman" pitchFamily="18" charset="0"/>
                <a:cs typeface="Times New Roman" pitchFamily="18" charset="0"/>
              </a:rPr>
              <a:t>Когда Советский Союз 8 августа  1945 года вступил в войну против Японии, и советская армия  стала успешно и стремительно продвигаться  по территории Кореи, правительство США весьма поспешно вернулось к вопросу о создании зон ответственности на Корейском полуострове. </a:t>
            </a:r>
          </a:p>
          <a:p>
            <a:r>
              <a:rPr lang="ru-RU" dirty="0" smtClean="0">
                <a:latin typeface="Times New Roman" pitchFamily="18" charset="0"/>
                <a:cs typeface="Times New Roman" pitchFamily="18" charset="0"/>
              </a:rPr>
              <a:t>В связи с этим военное ведомство США срочно подготовило предложение о разделении Кореи примерно по 38 параллели</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Autofit/>
          </a:bodyPr>
          <a:lstStyle/>
          <a:p>
            <a:pPr algn="ctr"/>
            <a:r>
              <a:rPr lang="ru-RU" sz="3200" dirty="0" smtClean="0"/>
              <a:t>вопросу о создании зон ответственности на Корейском полуострове</a:t>
            </a:r>
            <a:endParaRPr lang="ru-RU"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109728" indent="0" algn="just">
              <a:buNone/>
            </a:pPr>
            <a:r>
              <a:rPr lang="ru-RU" dirty="0" smtClean="0"/>
              <a:t>не имели достаточно ясного представления о внутреннем политическом положении в Корее, оно столкнулось здесь с очень однообразной ситуацией. </a:t>
            </a:r>
            <a:r>
              <a:rPr lang="ru-RU" b="1" dirty="0" smtClean="0"/>
              <a:t>Корею нельзя было рассматривать как побежденную страну</a:t>
            </a:r>
            <a:r>
              <a:rPr lang="ru-RU" dirty="0" smtClean="0"/>
              <a:t>, но и для утверждения самостоятельной государственности не было условий</a:t>
            </a:r>
            <a:r>
              <a:rPr lang="ru-RU" b="1" dirty="0" smtClean="0"/>
              <a:t>.</a:t>
            </a:r>
            <a:r>
              <a:rPr lang="ru-RU" dirty="0" smtClean="0"/>
              <a:t> </a:t>
            </a:r>
            <a:endParaRPr lang="ru-RU" dirty="0"/>
          </a:p>
        </p:txBody>
      </p:sp>
      <p:sp>
        <p:nvSpPr>
          <p:cNvPr id="3" name="Заголовок 2"/>
          <p:cNvSpPr>
            <a:spLocks noGrp="1"/>
          </p:cNvSpPr>
          <p:nvPr>
            <p:ph type="title"/>
          </p:nvPr>
        </p:nvSpPr>
        <p:spPr/>
        <p:txBody>
          <a:bodyPr>
            <a:normAutofit fontScale="90000"/>
          </a:bodyPr>
          <a:lstStyle/>
          <a:p>
            <a:pPr algn="ctr"/>
            <a:r>
              <a:rPr lang="ru-RU" dirty="0"/>
              <a:t>Советское и американское руководства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20000"/>
          </a:bodyPr>
          <a:lstStyle/>
          <a:p>
            <a:pPr marL="109728" indent="0" algn="just">
              <a:buNone/>
            </a:pPr>
            <a:r>
              <a:rPr lang="ru-RU" dirty="0" smtClean="0"/>
              <a:t>Это было консервативное, экономически и политически отсталое общество с преобладанием феодально-конфуцианской психологии, с низким образовательным уровнем населения. Следовало бы иметь в виду, что большинство политических эмигрантов, активно возвращавшихся в Корею в 1945 г., покинули страну 20-30 лет назад и были во многом изолированы от внутренней ситуации в Корее. Сознательно или нет, за это время они успели усвоить ценности, поведенческие установки страны пребывания, оказавшись, частично американизированы, </a:t>
            </a:r>
            <a:r>
              <a:rPr lang="ru-RU" dirty="0" err="1" smtClean="0"/>
              <a:t>китаизированы</a:t>
            </a:r>
            <a:r>
              <a:rPr lang="ru-RU" dirty="0" smtClean="0"/>
              <a:t> или советизированы. В душе они оставались корейцами, но их политическая культура  более не являлось типично корейской.</a:t>
            </a:r>
          </a:p>
          <a:p>
            <a:endParaRPr lang="ru-RU" dirty="0"/>
          </a:p>
        </p:txBody>
      </p:sp>
      <p:sp>
        <p:nvSpPr>
          <p:cNvPr id="3" name="Заголовок 2"/>
          <p:cNvSpPr>
            <a:spLocks noGrp="1"/>
          </p:cNvSpPr>
          <p:nvPr>
            <p:ph type="title"/>
          </p:nvPr>
        </p:nvSpPr>
        <p:spPr/>
        <p:txBody>
          <a:bodyPr/>
          <a:lstStyle/>
          <a:p>
            <a:pPr algn="ctr"/>
            <a:r>
              <a:rPr lang="ru-RU" dirty="0" smtClean="0"/>
              <a:t>Корейское общество</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marL="109728" indent="0" algn="just">
              <a:buNone/>
            </a:pPr>
            <a:r>
              <a:rPr lang="ru-RU" dirty="0" smtClean="0"/>
              <a:t>Вопрос о будущем устройстве Кореи остро встал на Московском совещание министров иностранных дел СССР, США и Великобритании в декабре 1945 г. Правительство США пыталось добиться решения, в соответствии с которым Корея, прежде чем получить самостоятельность, должна пройти две стадии иностранного управления: в </a:t>
            </a:r>
            <a:r>
              <a:rPr lang="ru-RU" dirty="0" err="1" smtClean="0"/>
              <a:t>начале-военных</a:t>
            </a:r>
            <a:r>
              <a:rPr lang="ru-RU" dirty="0" smtClean="0"/>
              <a:t> администраций, а затем четырехсторонней (США, СССР, Великобритания и Китай) опеки, при которой каждая из сторон действовало бы в зоне своей ответственности посредством военных администраций.</a:t>
            </a:r>
            <a:endParaRPr lang="ru-RU" dirty="0"/>
          </a:p>
        </p:txBody>
      </p:sp>
      <p:sp>
        <p:nvSpPr>
          <p:cNvPr id="3" name="Заголовок 2"/>
          <p:cNvSpPr>
            <a:spLocks noGrp="1"/>
          </p:cNvSpPr>
          <p:nvPr>
            <p:ph type="title"/>
          </p:nvPr>
        </p:nvSpPr>
        <p:spPr>
          <a:xfrm>
            <a:off x="428596" y="260648"/>
            <a:ext cx="8229600" cy="1224136"/>
          </a:xfrm>
        </p:spPr>
        <p:txBody>
          <a:bodyPr>
            <a:normAutofit fontScale="90000"/>
          </a:bodyPr>
          <a:lstStyle/>
          <a:p>
            <a:pPr algn="ctr"/>
            <a:r>
              <a:rPr lang="ru-RU" sz="2700" dirty="0" smtClean="0"/>
              <a:t>2 Московское совещание министров иностранных дел 1945 г.: проекты СССР и США по корейскому вопросу </a:t>
            </a:r>
            <a:br>
              <a:rPr lang="ru-RU" sz="2700" dirty="0" smtClean="0"/>
            </a:br>
            <a:endParaRPr lang="ru-RU" sz="27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0"/>
            <a:ext cx="8229600" cy="1417638"/>
          </a:xfrm>
        </p:spPr>
        <p:txBody>
          <a:bodyPr>
            <a:normAutofit/>
          </a:bodyPr>
          <a:lstStyle/>
          <a:p>
            <a:pPr algn="ctr"/>
            <a:r>
              <a:rPr lang="ru-RU" sz="3200" dirty="0" smtClean="0"/>
              <a:t>Московское совещание министров иностранных дел 1945 г</a:t>
            </a:r>
            <a:endParaRPr lang="ru-RU" sz="3200" dirty="0"/>
          </a:p>
        </p:txBody>
      </p:sp>
      <p:sp>
        <p:nvSpPr>
          <p:cNvPr id="58370" name="AutoShape 2" descr="Московская конференция 1945 года — Ялтинский Мир"/>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58371" name="Picture 3" descr="C:\Users\Astana\Desktop\Без названия.jpg"/>
          <p:cNvPicPr>
            <a:picLocks noGrp="1" noChangeAspect="1" noChangeArrowheads="1"/>
          </p:cNvPicPr>
          <p:nvPr>
            <p:ph idx="1"/>
          </p:nvPr>
        </p:nvPicPr>
        <p:blipFill>
          <a:blip r:embed="rId2"/>
          <a:srcRect/>
          <a:stretch>
            <a:fillRect/>
          </a:stretch>
        </p:blipFill>
        <p:spPr bwMode="auto">
          <a:xfrm>
            <a:off x="857224" y="1571612"/>
            <a:ext cx="7500990" cy="4714908"/>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109728" indent="0" algn="just">
              <a:buNone/>
            </a:pPr>
            <a:r>
              <a:rPr lang="ru-RU" dirty="0" smtClean="0"/>
              <a:t>власть передавалось единой администрации во главе с двумя военными командующими. Участие корейцев в органах администрации военных командующих разрешалось только в качестве администраторов, консультантов и советников. О том, чтобы допустить к управлению самих корейцев, не говорилось ни слова</a:t>
            </a:r>
            <a:endParaRPr lang="ru-RU" dirty="0"/>
          </a:p>
        </p:txBody>
      </p:sp>
      <p:sp>
        <p:nvSpPr>
          <p:cNvPr id="3" name="Заголовок 2"/>
          <p:cNvSpPr>
            <a:spLocks noGrp="1"/>
          </p:cNvSpPr>
          <p:nvPr>
            <p:ph type="title"/>
          </p:nvPr>
        </p:nvSpPr>
        <p:spPr/>
        <p:txBody>
          <a:bodyPr/>
          <a:lstStyle/>
          <a:p>
            <a:pPr algn="ctr"/>
            <a:r>
              <a:rPr lang="ru-RU" dirty="0"/>
              <a:t>До установления опеки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109728" indent="0" algn="just">
              <a:buNone/>
            </a:pPr>
            <a:r>
              <a:rPr lang="ru-RU" sz="3600" dirty="0" smtClean="0"/>
              <a:t>принципиально иной проект, направленный на обеспечение независимости корейского народа. В ходе острой борьбы советские предложения с незначительными изменениями были одобрены совещанием</a:t>
            </a:r>
            <a:endParaRPr lang="ru-RU" sz="3600" dirty="0"/>
          </a:p>
        </p:txBody>
      </p:sp>
      <p:sp>
        <p:nvSpPr>
          <p:cNvPr id="3" name="Заголовок 2"/>
          <p:cNvSpPr>
            <a:spLocks noGrp="1"/>
          </p:cNvSpPr>
          <p:nvPr>
            <p:ph type="title"/>
          </p:nvPr>
        </p:nvSpPr>
        <p:spPr/>
        <p:txBody>
          <a:bodyPr>
            <a:normAutofit fontScale="90000"/>
          </a:bodyPr>
          <a:lstStyle/>
          <a:p>
            <a:r>
              <a:rPr lang="ru-RU" dirty="0"/>
              <a:t>Правительство СССР выдвинуло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ru-RU" dirty="0" smtClean="0"/>
              <a:t>решения  о  создании Временного демократического правительства корейского народа. Для формирования Временного правительства было решено создать совместную комиссию из представителей советского и американского командований в Корее. При выработке своих предложений комиссия обязано была консультироваться с корейскими демократическими партиями и общественными организациями. Совместной Комиссии поручалось с участием Временного правительства и с привлечением корейских демократических организаций разработать также меры по содействию политическому и социальному прогрессу корейского народа, развитию демократического самоуправления и установлению государственной независимости Кореи. </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Главным итогам соглашения было</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algn="just"/>
            <a:r>
              <a:rPr lang="ru-RU" dirty="0" smtClean="0"/>
              <a:t>происходила в рамках двух </a:t>
            </a:r>
            <a:r>
              <a:rPr lang="ru-RU" b="1" i="1" dirty="0" smtClean="0"/>
              <a:t>международных порядков </a:t>
            </a:r>
            <a:r>
              <a:rPr lang="ru-RU" dirty="0" smtClean="0"/>
              <a:t>— сначала биполярного (1945— 1991), затем </a:t>
            </a:r>
            <a:r>
              <a:rPr lang="ru-RU" dirty="0" err="1" smtClean="0"/>
              <a:t>плюралистически-однополярного</a:t>
            </a:r>
            <a:r>
              <a:rPr lang="ru-RU" dirty="0" smtClean="0"/>
              <a:t>, который стал формироваться после распада СССР.</a:t>
            </a:r>
          </a:p>
          <a:p>
            <a:pPr algn="just"/>
            <a:r>
              <a:rPr lang="ru-RU" dirty="0" smtClean="0"/>
              <a:t> Первый известен в литературе под названием </a:t>
            </a:r>
            <a:r>
              <a:rPr lang="ru-RU" dirty="0" err="1" smtClean="0"/>
              <a:t>ялтинско-потсдамского</a:t>
            </a:r>
            <a:r>
              <a:rPr lang="ru-RU" dirty="0" smtClean="0"/>
              <a:t> — по названиям двух ключевых международных конференций (в Ялте 4-11 февраля и в Потсдаме 17 июля — 2 августа 1945 г.), на которых руководители трех главных держав </a:t>
            </a:r>
            <a:r>
              <a:rPr lang="ru-RU" dirty="0" err="1" smtClean="0"/>
              <a:t>антинацистской</a:t>
            </a:r>
            <a:r>
              <a:rPr lang="ru-RU" dirty="0" smtClean="0"/>
              <a:t> коалиции (СССР, США и Великобритании) согласовали базовые подходы к послевоенному мироустройству.</a:t>
            </a:r>
          </a:p>
          <a:p>
            <a:pPr algn="just"/>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Эволюция международных отношений после 1945 г.</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109728" indent="0" algn="just">
              <a:buNone/>
            </a:pPr>
            <a:r>
              <a:rPr lang="ru-RU" dirty="0" smtClean="0"/>
              <a:t>состоявшегося в декабре 1945 года, вызвали кратковременное объединения все корейских политических сил на юге, которые единогласно выступали против установления режима иностранной опеки. 27 декабря при Временном правительстве срочно создается комитет по борьбе с опекой, а 31 декабря в Сеуле и других крупных городах Кореи вспыхнули массовые демонстрации против решения Московского совещания</a:t>
            </a:r>
            <a:endParaRPr lang="ru-RU" dirty="0"/>
          </a:p>
        </p:txBody>
      </p:sp>
      <p:sp>
        <p:nvSpPr>
          <p:cNvPr id="3" name="Заголовок 2"/>
          <p:cNvSpPr>
            <a:spLocks noGrp="1"/>
          </p:cNvSpPr>
          <p:nvPr>
            <p:ph type="title"/>
          </p:nvPr>
        </p:nvSpPr>
        <p:spPr/>
        <p:txBody>
          <a:bodyPr>
            <a:normAutofit fontScale="90000"/>
          </a:bodyPr>
          <a:lstStyle/>
          <a:p>
            <a:r>
              <a:rPr lang="ru-RU" dirty="0" smtClean="0"/>
              <a:t>Решения Московского совещания</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marL="109728" indent="0" algn="just">
              <a:buNone/>
            </a:pPr>
            <a:r>
              <a:rPr lang="ru-RU" b="1" dirty="0" smtClean="0"/>
              <a:t>открылось в мае 1947 г. Корейские партии, а также советская и американская военные администрации, вновь не смогли договориться по вопросу о представительстве в общем корейском правительстве.</a:t>
            </a:r>
            <a:r>
              <a:rPr lang="ru-RU" dirty="0" smtClean="0"/>
              <a:t> В такой ситуации советская делегация вносит предложение об одновременном выводе из Кореи войск США и СССР и предоставлении право самим корейцам решать свои проблемы. Американская сторона отвечает отказом и в качестве контрмеры решает передать корейский вопрос на рассмотрение в ООН.</a:t>
            </a:r>
            <a:endParaRPr lang="ru-RU" dirty="0"/>
          </a:p>
        </p:txBody>
      </p:sp>
      <p:sp>
        <p:nvSpPr>
          <p:cNvPr id="3" name="Заголовок 2"/>
          <p:cNvSpPr>
            <a:spLocks noGrp="1"/>
          </p:cNvSpPr>
          <p:nvPr>
            <p:ph type="title"/>
          </p:nvPr>
        </p:nvSpPr>
        <p:spPr/>
        <p:txBody>
          <a:bodyPr>
            <a:normAutofit/>
          </a:bodyPr>
          <a:lstStyle/>
          <a:p>
            <a:pPr algn="ctr"/>
            <a:r>
              <a:rPr lang="ru-RU" sz="3200" dirty="0"/>
              <a:t>Второе заседание Совместной советско-американской комиссии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marL="109728" indent="0" algn="just">
              <a:buNone/>
            </a:pPr>
            <a:r>
              <a:rPr lang="ru-RU" dirty="0" smtClean="0"/>
              <a:t>приняла предложение США, сформировала Временную Комиссию ООН по Корее, в которую входили 9 государств, и одобрили проект резолюции, по которой в Северной и Южной Корее под наблюдением этой комиссии осуществляются всеобщие выборы и за короткое время формируется объединенное независимое правительство. Однако по причине того, что советская сторона отказала Временной Комиссии ООН по Корее во въезде на территорию севернее 38-ой параллели, ее деятельность на территории Северной Кореи оказалось невозможной.</a:t>
            </a:r>
            <a:endParaRPr lang="ru-RU" dirty="0"/>
          </a:p>
        </p:txBody>
      </p:sp>
      <p:sp>
        <p:nvSpPr>
          <p:cNvPr id="3" name="Заголовок 2"/>
          <p:cNvSpPr>
            <a:spLocks noGrp="1"/>
          </p:cNvSpPr>
          <p:nvPr>
            <p:ph type="title"/>
          </p:nvPr>
        </p:nvSpPr>
        <p:spPr/>
        <p:txBody>
          <a:bodyPr/>
          <a:lstStyle/>
          <a:p>
            <a:pPr algn="ctr"/>
            <a:r>
              <a:rPr lang="ru-RU" dirty="0"/>
              <a:t>Генеральная Ассамблея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marL="109728" indent="0" algn="just">
              <a:buNone/>
            </a:pPr>
            <a:r>
              <a:rPr lang="ru-RU" dirty="0" smtClean="0"/>
              <a:t>В ответ ООН приняла решение провести всеобщие выборы и сформировать правительство на территории южнее 38-ой параллели. Ким </a:t>
            </a:r>
            <a:r>
              <a:rPr lang="ru-RU" dirty="0" err="1" smtClean="0"/>
              <a:t>Гу</a:t>
            </a:r>
            <a:r>
              <a:rPr lang="ru-RU" dirty="0" smtClean="0"/>
              <a:t>, Ким </a:t>
            </a:r>
            <a:r>
              <a:rPr lang="ru-RU" dirty="0" err="1" smtClean="0"/>
              <a:t>Гю</a:t>
            </a:r>
            <a:r>
              <a:rPr lang="ru-RU" dirty="0" smtClean="0"/>
              <a:t> </a:t>
            </a:r>
            <a:r>
              <a:rPr lang="ru-RU" dirty="0" err="1" smtClean="0"/>
              <a:t>Сик</a:t>
            </a:r>
            <a:r>
              <a:rPr lang="ru-RU" dirty="0" smtClean="0"/>
              <a:t> и другие, стремившееся к созданию объединенного правительства, выступили против проведения выборов только в Южной Корее и за заключение соглашения между Северной и Южной Кореей. Они предлагали  политическим лидерам  Северной и Южной Кореи собраться в одном месте и обсудить проблему объединения.</a:t>
            </a:r>
            <a:endParaRPr lang="ru-RU" dirty="0"/>
          </a:p>
        </p:txBody>
      </p:sp>
      <p:sp>
        <p:nvSpPr>
          <p:cNvPr id="3" name="Заголовок 2"/>
          <p:cNvSpPr>
            <a:spLocks noGrp="1"/>
          </p:cNvSpPr>
          <p:nvPr>
            <p:ph type="title"/>
          </p:nvPr>
        </p:nvSpPr>
        <p:spPr/>
        <p:txBody>
          <a:bodyPr/>
          <a:lstStyle/>
          <a:p>
            <a:pPr algn="ctr"/>
            <a:r>
              <a:rPr lang="ru-RU" dirty="0"/>
              <a:t>Ким </a:t>
            </a:r>
            <a:r>
              <a:rPr lang="ru-RU" dirty="0" err="1"/>
              <a:t>Гу</a:t>
            </a:r>
            <a:r>
              <a:rPr lang="ru-RU" dirty="0"/>
              <a:t>, Ким </a:t>
            </a:r>
            <a:r>
              <a:rPr lang="ru-RU" dirty="0" err="1"/>
              <a:t>Гю</a:t>
            </a:r>
            <a:r>
              <a:rPr lang="ru-RU" dirty="0"/>
              <a:t> </a:t>
            </a:r>
            <a:r>
              <a:rPr lang="ru-RU" dirty="0" err="1"/>
              <a:t>Сик</a:t>
            </a:r>
            <a:r>
              <a:rPr lang="ru-RU" dirty="0"/>
              <a:t> и другие</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pPr algn="just"/>
            <a:r>
              <a:rPr lang="ru-RU" dirty="0" smtClean="0"/>
              <a:t>в Пхеньяне открылось собрание по соглашению Северной и Южной Кореи, однако оно добилось никаких результатов.   </a:t>
            </a:r>
          </a:p>
          <a:p>
            <a:pPr algn="just"/>
            <a:r>
              <a:rPr lang="ru-RU" b="1" dirty="0" smtClean="0"/>
              <a:t>В мае 1948 года выборы все же состоялись, но только на территории южной части Корейского полуострова.</a:t>
            </a:r>
            <a:r>
              <a:rPr lang="ru-RU" dirty="0" smtClean="0"/>
              <a:t> На их основе на Юге была образована Республика Корея и сформирована правительство во главе  с Ли Сын </a:t>
            </a:r>
            <a:r>
              <a:rPr lang="ru-RU" dirty="0" err="1" smtClean="0"/>
              <a:t>Маном</a:t>
            </a:r>
            <a:r>
              <a:rPr lang="ru-RU" dirty="0" smtClean="0"/>
              <a:t>. В августе-сентябре того же года последовали выборы в Северной Кореи,  образовано Корейская народно-демократическая Республика и сформировано её правительство во главе с Ким Ир Сеном. Раскол Кореи стал фактом?</a:t>
            </a:r>
            <a:endParaRPr lang="ru-RU" dirty="0"/>
          </a:p>
        </p:txBody>
      </p:sp>
      <p:sp>
        <p:nvSpPr>
          <p:cNvPr id="3" name="Заголовок 2"/>
          <p:cNvSpPr>
            <a:spLocks noGrp="1"/>
          </p:cNvSpPr>
          <p:nvPr>
            <p:ph type="title"/>
          </p:nvPr>
        </p:nvSpPr>
        <p:spPr/>
        <p:txBody>
          <a:bodyPr/>
          <a:lstStyle/>
          <a:p>
            <a:pPr algn="ctr"/>
            <a:r>
              <a:rPr lang="ru-RU" dirty="0"/>
              <a:t>В апреле 1948 года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700808"/>
            <a:ext cx="8229600" cy="4306483"/>
          </a:xfrm>
        </p:spPr>
        <p:txBody>
          <a:bodyPr>
            <a:normAutofit fontScale="92500"/>
          </a:bodyPr>
          <a:lstStyle/>
          <a:p>
            <a:pPr algn="just"/>
            <a:r>
              <a:rPr lang="ru-RU" dirty="0" smtClean="0"/>
              <a:t>была не эффективной. </a:t>
            </a:r>
          </a:p>
          <a:p>
            <a:pPr algn="just"/>
            <a:r>
              <a:rPr lang="ru-RU" dirty="0" smtClean="0"/>
              <a:t>Историческую ответственность за разделение корейского народа и полуострова несут как СССР и США, так и формировавшиеся в то время элиты Северной и Южной Кореи. </a:t>
            </a:r>
          </a:p>
          <a:p>
            <a:pPr algn="just"/>
            <a:r>
              <a:rPr lang="ru-RU" dirty="0" smtClean="0"/>
              <a:t>В конечном итоге </a:t>
            </a:r>
            <a:r>
              <a:rPr lang="ru-RU" b="1" dirty="0" smtClean="0"/>
              <a:t>корейская проблема </a:t>
            </a:r>
            <a:r>
              <a:rPr lang="ru-RU" dirty="0" smtClean="0"/>
              <a:t>долгое время была и остается одной из узловых проблем в системе международных отношений, у которой в ближайшие годы не видно путей разрешения</a:t>
            </a:r>
            <a:r>
              <a:rPr lang="ru-RU" b="1" dirty="0" smtClean="0"/>
              <a:t>.</a:t>
            </a:r>
            <a:endParaRPr lang="ru-RU" dirty="0" smtClean="0"/>
          </a:p>
          <a:p>
            <a:pPr algn="just"/>
            <a:endParaRPr lang="ru-RU" dirty="0"/>
          </a:p>
        </p:txBody>
      </p:sp>
      <p:sp>
        <p:nvSpPr>
          <p:cNvPr id="3" name="Заголовок 2"/>
          <p:cNvSpPr>
            <a:spLocks noGrp="1"/>
          </p:cNvSpPr>
          <p:nvPr>
            <p:ph type="title"/>
          </p:nvPr>
        </p:nvSpPr>
        <p:spPr/>
        <p:txBody>
          <a:bodyPr>
            <a:normAutofit fontScale="90000"/>
          </a:bodyPr>
          <a:lstStyle/>
          <a:p>
            <a:pPr algn="ctr"/>
            <a:r>
              <a:rPr lang="ru-RU" sz="3600" dirty="0" smtClean="0"/>
              <a:t>В результате противостояния СССР и США деятельность ООН на Корейском полуострове в период 1945-1948 гг</a:t>
            </a:r>
            <a:r>
              <a:rPr lang="ru-RU" dirty="0" smtClean="0"/>
              <a:t>.</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dirty="0"/>
          </a:p>
        </p:txBody>
      </p:sp>
      <p:sp>
        <p:nvSpPr>
          <p:cNvPr id="3" name="Заголовок 2"/>
          <p:cNvSpPr>
            <a:spLocks noGrp="1"/>
          </p:cNvSpPr>
          <p:nvPr>
            <p:ph type="title"/>
          </p:nvPr>
        </p:nvSpPr>
        <p:spPr/>
        <p:txBody>
          <a:bodyPr/>
          <a:lstStyle/>
          <a:p>
            <a:endParaRPr lang="ru-RU"/>
          </a:p>
        </p:txBody>
      </p:sp>
      <p:pic>
        <p:nvPicPr>
          <p:cNvPr id="52226" name="Picture 2" descr="Ялтинско-потсдамская система международных отношений презентация, доклад"/>
          <p:cNvPicPr>
            <a:picLocks noChangeAspect="1" noChangeArrowheads="1"/>
          </p:cNvPicPr>
          <p:nvPr/>
        </p:nvPicPr>
        <p:blipFill>
          <a:blip r:embed="rId2"/>
          <a:srcRect/>
          <a:stretch>
            <a:fillRect/>
          </a:stretch>
        </p:blipFill>
        <p:spPr bwMode="auto">
          <a:xfrm>
            <a:off x="642910" y="500042"/>
            <a:ext cx="7620000" cy="5715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 комплекс взаимоотношений между членами международного сообщества, на основе взаимодействия разнородных факторов, наиболее важную роль среди которых играет соотношение совокупных потенциалов отдельных участников и построенная на нем иерархия (взаимное положение стран), а также принципы и правила этих взаимоотношений.</a:t>
            </a:r>
          </a:p>
          <a:p>
            <a:endParaRPr lang="ru-RU" dirty="0"/>
          </a:p>
        </p:txBody>
      </p:sp>
      <p:sp>
        <p:nvSpPr>
          <p:cNvPr id="3" name="Заголовок 2"/>
          <p:cNvSpPr>
            <a:spLocks noGrp="1"/>
          </p:cNvSpPr>
          <p:nvPr>
            <p:ph type="title"/>
          </p:nvPr>
        </p:nvSpPr>
        <p:spPr/>
        <p:txBody>
          <a:bodyPr/>
          <a:lstStyle/>
          <a:p>
            <a:pPr algn="ctr"/>
            <a:r>
              <a:rPr lang="ru-RU" dirty="0" smtClean="0"/>
              <a:t>Международный порядок</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которая возникла после окончания Второй мировой войны и просуществовала с 1945 по 1991 г., принято называть </a:t>
            </a:r>
            <a:r>
              <a:rPr lang="ru-RU" b="1" dirty="0" err="1" smtClean="0"/>
              <a:t>Ялтинско-Потсдамской</a:t>
            </a:r>
            <a:r>
              <a:rPr lang="ru-RU" dirty="0" smtClean="0"/>
              <a:t>. Такое обозначение происходит от названия мест проведения двух важнейших для устроения будущего миропорядка международных конференций середины 40-х гг. ХХ в.</a:t>
            </a:r>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Систему международных отношений</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Каждая из них посвящалась одной из крупных проблем будущего построения мира, в том числе и </a:t>
            </a:r>
            <a:r>
              <a:rPr lang="ru-RU" dirty="0" err="1" smtClean="0"/>
              <a:t>Восточно-Азиатского</a:t>
            </a:r>
            <a:r>
              <a:rPr lang="ru-RU" dirty="0" smtClean="0"/>
              <a:t> региона.</a:t>
            </a:r>
          </a:p>
          <a:p>
            <a:r>
              <a:rPr lang="ru-RU" dirty="0" smtClean="0"/>
              <a:t>Так, </a:t>
            </a:r>
            <a:r>
              <a:rPr lang="ru-RU" b="1" dirty="0" smtClean="0"/>
              <a:t>в конце ноября 1943 г. в Каире (Египет</a:t>
            </a:r>
            <a:r>
              <a:rPr lang="ru-RU" dirty="0" smtClean="0"/>
              <a:t>) рассматривался главным образом ход военных действий на Дальнем Востоке и Тихом океане и определялось будущее поверженной милитаристской Японии.</a:t>
            </a:r>
            <a:endParaRPr lang="ru-RU" dirty="0"/>
          </a:p>
        </p:txBody>
      </p:sp>
      <p:sp>
        <p:nvSpPr>
          <p:cNvPr id="3" name="Заголовок 2"/>
          <p:cNvSpPr>
            <a:spLocks noGrp="1"/>
          </p:cNvSpPr>
          <p:nvPr>
            <p:ph type="title"/>
          </p:nvPr>
        </p:nvSpPr>
        <p:spPr/>
        <p:txBody>
          <a:bodyPr/>
          <a:lstStyle/>
          <a:p>
            <a:pPr algn="ctr"/>
            <a:r>
              <a:rPr lang="ru-RU" dirty="0" smtClean="0"/>
              <a:t>Каирская конференция</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ru-RU"/>
          </a:p>
        </p:txBody>
      </p:sp>
      <p:sp>
        <p:nvSpPr>
          <p:cNvPr id="3" name="Заголовок 2"/>
          <p:cNvSpPr>
            <a:spLocks noGrp="1"/>
          </p:cNvSpPr>
          <p:nvPr>
            <p:ph type="title"/>
          </p:nvPr>
        </p:nvSpPr>
        <p:spPr/>
        <p:txBody>
          <a:bodyPr>
            <a:normAutofit fontScale="90000"/>
          </a:bodyPr>
          <a:lstStyle/>
          <a:p>
            <a:r>
              <a:rPr lang="ru-RU" dirty="0" smtClean="0"/>
              <a:t>Каирская </a:t>
            </a:r>
            <a:r>
              <a:rPr lang="ru-RU" b="0" dirty="0" smtClean="0"/>
              <a:t>КАИРСКАЯ КОНФЕРЕНЦИЯ 1943 </a:t>
            </a:r>
            <a:endParaRPr lang="ru-RU" dirty="0"/>
          </a:p>
        </p:txBody>
      </p:sp>
      <p:pic>
        <p:nvPicPr>
          <p:cNvPr id="54274" name="Picture 2" descr="Чан Кай-ши, Рузвельт и Черчилль на Каирской конференции. Ноябрь 1943"/>
          <p:cNvPicPr>
            <a:picLocks noChangeAspect="1" noChangeArrowheads="1"/>
          </p:cNvPicPr>
          <p:nvPr/>
        </p:nvPicPr>
        <p:blipFill>
          <a:blip r:embed="rId2"/>
          <a:srcRect/>
          <a:stretch>
            <a:fillRect/>
          </a:stretch>
        </p:blipFill>
        <p:spPr bwMode="auto">
          <a:xfrm>
            <a:off x="928662" y="1571612"/>
            <a:ext cx="6667500" cy="4400551"/>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TotalTime>
  <Words>2465</Words>
  <Application>Microsoft Office PowerPoint</Application>
  <PresentationFormat>Экран (4:3)</PresentationFormat>
  <Paragraphs>94</Paragraphs>
  <Slides>45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45</vt:i4>
      </vt:variant>
    </vt:vector>
  </HeadingPairs>
  <TitlesOfParts>
    <vt:vector size="46" baseType="lpstr">
      <vt:lpstr>Открытая</vt:lpstr>
      <vt:lpstr>Лекция № 1: </vt:lpstr>
      <vt:lpstr>план</vt:lpstr>
      <vt:lpstr>Презентация PowerPoint</vt:lpstr>
      <vt:lpstr>Эволюция международных отношений после 1945 г.</vt:lpstr>
      <vt:lpstr>Презентация PowerPoint</vt:lpstr>
      <vt:lpstr>Международный порядок</vt:lpstr>
      <vt:lpstr>Систему международных отношений</vt:lpstr>
      <vt:lpstr>Каирская конференция</vt:lpstr>
      <vt:lpstr>Каирская КАИРСКАЯ КОНФЕРЕНЦИЯ 1943 </vt:lpstr>
      <vt:lpstr>Впервые в годы Второй Мировой Войны вопрос о Корее официально был поставлен в Каирской декларации</vt:lpstr>
      <vt:lpstr>Презентация PowerPoint</vt:lpstr>
      <vt:lpstr>Каирская конференция</vt:lpstr>
      <vt:lpstr>Тегеранская конференция </vt:lpstr>
      <vt:lpstr>В Потсдамской декларации</vt:lpstr>
      <vt:lpstr>Подстамская конференция</vt:lpstr>
      <vt:lpstr>Провозглашалось намерение осуществить преобразование политической системы Японии</vt:lpstr>
      <vt:lpstr>конфронтационный характер</vt:lpstr>
      <vt:lpstr>Презентация PowerPoint</vt:lpstr>
      <vt:lpstr>Презентация PowerPoint</vt:lpstr>
      <vt:lpstr>Все решения Ялтинской конференции касались двух проблем</vt:lpstr>
      <vt:lpstr>Презентация PowerPoint</vt:lpstr>
      <vt:lpstr>правящие круги западных держав </vt:lpstr>
      <vt:lpstr>1 августа 1945 г. Потсдамская конференция завершилась</vt:lpstr>
      <vt:lpstr>Презентация PowerPoint</vt:lpstr>
      <vt:lpstr>Основными положениями, характеризующими Ялтинско-Потсдамскую систему международных отношений, являлись: </vt:lpstr>
      <vt:lpstr>Основными положениями, характеризующими Ялтинско-Потсдамскую систему международных отношений, являлись</vt:lpstr>
      <vt:lpstr>Основными положениями, характеризующими Ялтинско-Потсдамскую систему международных отношений, являлись:</vt:lpstr>
      <vt:lpstr>Для Восточной Азии Ялтинско-Потсдамская система международных отношений</vt:lpstr>
      <vt:lpstr>Презентация PowerPoint</vt:lpstr>
      <vt:lpstr>важнейшей особенностью являлось</vt:lpstr>
      <vt:lpstr>Отсюда берут начало</vt:lpstr>
      <vt:lpstr>вопросу о создании зон ответственности на Корейском полуострове</vt:lpstr>
      <vt:lpstr>Советское и американское руководства </vt:lpstr>
      <vt:lpstr>Корейское общество</vt:lpstr>
      <vt:lpstr>2 Московское совещание министров иностранных дел 1945 г.: проекты СССР и США по корейскому вопросу  </vt:lpstr>
      <vt:lpstr>Московское совещание министров иностранных дел 1945 г</vt:lpstr>
      <vt:lpstr>До установления опеки </vt:lpstr>
      <vt:lpstr>Правительство СССР выдвинуло </vt:lpstr>
      <vt:lpstr>Главным итогам соглашения было</vt:lpstr>
      <vt:lpstr>Решения Московского совещания</vt:lpstr>
      <vt:lpstr>Второе заседание Совместной советско-американской комиссии </vt:lpstr>
      <vt:lpstr>Генеральная Ассамблея </vt:lpstr>
      <vt:lpstr>Ким Гу, Ким Гю Сик и другие</vt:lpstr>
      <vt:lpstr>В апреле 1948 года </vt:lpstr>
      <vt:lpstr>В результате противостояния СССР и США деятельность ООН на Корейском полуострове в период 1945-1948 гг.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Astana</dc:creator>
  <cp:lastModifiedBy>Lenova</cp:lastModifiedBy>
  <cp:revision>11</cp:revision>
  <dcterms:created xsi:type="dcterms:W3CDTF">2021-01-12T17:29:54Z</dcterms:created>
  <dcterms:modified xsi:type="dcterms:W3CDTF">2022-09-05T17:45:54Z</dcterms:modified>
</cp:coreProperties>
</file>