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notesMasterIdLst>
    <p:notesMasterId r:id="rId21"/>
  </p:notesMasterIdLst>
  <p:handoutMasterIdLst>
    <p:handoutMasterId r:id="rId22"/>
  </p:handoutMasterIdLst>
  <p:sldIdLst>
    <p:sldId id="277" r:id="rId5"/>
    <p:sldId id="278" r:id="rId6"/>
    <p:sldId id="283" r:id="rId7"/>
    <p:sldId id="284" r:id="rId8"/>
    <p:sldId id="285" r:id="rId9"/>
    <p:sldId id="286" r:id="rId10"/>
    <p:sldId id="287" r:id="rId11"/>
    <p:sldId id="288" r:id="rId12"/>
    <p:sldId id="289" r:id="rId13"/>
    <p:sldId id="290" r:id="rId14"/>
    <p:sldId id="291" r:id="rId15"/>
    <p:sldId id="292" r:id="rId16"/>
    <p:sldId id="296" r:id="rId17"/>
    <p:sldId id="297" r:id="rId18"/>
    <p:sldId id="298" r:id="rId19"/>
    <p:sldId id="282" r:id="rId20"/>
  </p:sldIdLst>
  <p:sldSz cx="12192000" cy="6858000"/>
  <p:notesSz cx="6858000" cy="9144000"/>
  <p:defaultTextStyle>
    <a:defPPr rtl="0"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472" autoAdjust="0"/>
    <p:restoredTop sz="99154" autoAdjust="0"/>
  </p:normalViewPr>
  <p:slideViewPr>
    <p:cSldViewPr snapToGrid="0">
      <p:cViewPr>
        <p:scale>
          <a:sx n="79" d="100"/>
          <a:sy n="79" d="100"/>
        </p:scale>
        <p:origin x="-763" y="-18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1521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89" d="100"/>
          <a:sy n="89" d="100"/>
        </p:scale>
        <p:origin x="2790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A53C015C-0EF5-49F7-9E01-582B585ABACA}" type="datetime1">
              <a:rPr lang="ru-RU" smtClean="0"/>
              <a:t>06.11.2022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4E286890-466E-41CD-A28A-B1EBDF22CA33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8629427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ru-RU" noProof="0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A2BFA235-31F1-4890-8B77-802E398D12C6}" type="datetime1">
              <a:rPr lang="ru-RU" noProof="0" smtClean="0"/>
              <a:t>06.11.2022</a:t>
            </a:fld>
            <a:endParaRPr lang="ru-RU" noProof="0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ru-RU" noProof="0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ru-RU" noProof="0" dirty="0"/>
              <a:t>Образец текста</a:t>
            </a:r>
          </a:p>
          <a:p>
            <a:pPr lvl="1" rtl="0"/>
            <a:r>
              <a:rPr lang="ru-RU" noProof="0" dirty="0"/>
              <a:t>Второй уровень</a:t>
            </a:r>
          </a:p>
          <a:p>
            <a:pPr lvl="2" rtl="0"/>
            <a:r>
              <a:rPr lang="ru-RU" noProof="0" dirty="0"/>
              <a:t>Третий уровень</a:t>
            </a:r>
          </a:p>
          <a:p>
            <a:pPr lvl="3" rtl="0"/>
            <a:r>
              <a:rPr lang="ru-RU" noProof="0" dirty="0"/>
              <a:t>Четвертый уровень</a:t>
            </a:r>
          </a:p>
          <a:p>
            <a:pPr lvl="4" rtl="0"/>
            <a:r>
              <a:rPr lang="ru-RU" noProof="0" dirty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ru-RU" noProof="0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927CD11A-EED3-40CE-98A3-28FEE84867B3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19957613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640A245C-01DF-4738-95E1-A937925DD2F1}" type="datetime1">
              <a:rPr lang="ru-RU" noProof="0" smtClean="0"/>
              <a:t>06.11.2022</a:t>
            </a:fld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ru-RU" noProof="0" smtClean="0"/>
              <a:t>Добавить нижний колонтитул</a:t>
            </a:r>
            <a:endParaRPr lang="ru-RU" noProof="0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E5B29C50-D6F1-4DB6-9B68-F4CD3996E9CF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24558280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CCEF5AE2-A617-4D10-AE3F-743DB285430B}" type="datetime1">
              <a:rPr lang="ru-RU" noProof="0" smtClean="0"/>
              <a:t>06.11.2022</a:t>
            </a:fld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ru-RU" noProof="0" smtClean="0"/>
              <a:t>Добавить нижний колонтитул</a:t>
            </a:r>
            <a:endParaRPr lang="ru-RU" noProof="0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E5B29C50-D6F1-4DB6-9B68-F4CD3996E9CF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18529982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B6B7E0C4-AD29-44BF-B816-44BB346984E4}" type="datetime1">
              <a:rPr lang="ru-RU" noProof="0" smtClean="0"/>
              <a:t>06.11.2022</a:t>
            </a:fld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ru-RU" noProof="0" smtClean="0"/>
              <a:t>Добавить нижний колонтитул</a:t>
            </a:r>
            <a:endParaRPr lang="ru-RU" noProof="0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E5B29C50-D6F1-4DB6-9B68-F4CD3996E9CF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9055826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7312D46A-9331-4E58-9868-B6ECF00A1A93}" type="datetime1">
              <a:rPr lang="ru-RU" noProof="0" smtClean="0"/>
              <a:t>06.11.2022</a:t>
            </a:fld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ru-RU" noProof="0" smtClean="0"/>
              <a:t>Добавить нижний колонтитул</a:t>
            </a:r>
            <a:endParaRPr lang="ru-RU" noProof="0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E5B29C50-D6F1-4DB6-9B68-F4CD3996E9CF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5967747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3E920193-2B05-4257-A1D7-7CD6038489A8}" type="datetime1">
              <a:rPr lang="ru-RU" noProof="0" smtClean="0"/>
              <a:t>06.11.2022</a:t>
            </a:fld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ru-RU" noProof="0" smtClean="0"/>
              <a:t>Добавить нижний колонтитул</a:t>
            </a:r>
            <a:endParaRPr lang="ru-RU" noProof="0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E5B29C50-D6F1-4DB6-9B68-F4CD3996E9CF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40950991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93F70773-252F-46A4-859F-4D91426BD6D8}" type="datetime1">
              <a:rPr lang="ru-RU" noProof="0" smtClean="0"/>
              <a:t>06.11.2022</a:t>
            </a:fld>
            <a:endParaRPr lang="ru-RU" noProof="0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ru-RU" noProof="0" smtClean="0"/>
              <a:t>Добавить нижний колонтитул</a:t>
            </a:r>
            <a:endParaRPr lang="ru-RU" noProof="0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E5B29C50-D6F1-4DB6-9B68-F4CD3996E9CF}" type="slidenum">
              <a:rPr lang="ru-RU" noProof="0" smtClean="0"/>
              <a:pPr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2061896230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0237B7A2-263E-4006-82C8-F8A3F838290A}" type="datetime1">
              <a:rPr lang="ru-RU" smtClean="0"/>
              <a:t>06.11.2022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ru-RU" smtClean="0"/>
              <a:t>Добавить нижний колонтитул</a:t>
            </a:r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E5B29C50-D6F1-4DB6-9B68-F4CD3996E9CF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317078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93F70773-252F-46A4-859F-4D91426BD6D8}" type="datetime1">
              <a:rPr lang="ru-RU" noProof="0" smtClean="0"/>
              <a:t>06.11.2022</a:t>
            </a:fld>
            <a:endParaRPr lang="ru-RU" noProof="0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ru-RU" noProof="0" smtClean="0"/>
              <a:t>Добавить нижний колонтитул</a:t>
            </a:r>
            <a:endParaRPr lang="ru-RU" noProof="0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E5B29C50-D6F1-4DB6-9B68-F4CD3996E9CF}" type="slidenum">
              <a:rPr lang="ru-RU" noProof="0" smtClean="0"/>
              <a:pPr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3143654392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E1D95CD1-4E33-45E7-90A8-63B59DCB1BF2}" type="datetime1">
              <a:rPr lang="ru-RU" noProof="0" smtClean="0"/>
              <a:t>06.11.2022</a:t>
            </a:fld>
            <a:endParaRPr lang="ru-RU" noProof="0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ru-RU" noProof="0" smtClean="0"/>
              <a:t>Добавить нижний колонтитул</a:t>
            </a:r>
            <a:endParaRPr lang="ru-RU" noProof="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E5B29C50-D6F1-4DB6-9B68-F4CD3996E9CF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29489064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537691E6-B3C1-4B5F-BA52-EDD503422929}" type="datetime1">
              <a:rPr lang="ru-RU" smtClean="0"/>
              <a:t>06.11.2022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ru-RU" smtClean="0"/>
              <a:t>Добавить нижний колонтитул</a:t>
            </a: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E5B29C50-D6F1-4DB6-9B68-F4CD3996E9CF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096645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0B6C35A3-A52F-43C1-91D0-1B98C4E987A3}" type="datetime1">
              <a:rPr lang="ru-RU" noProof="0" smtClean="0"/>
              <a:t>06.11.2022</a:t>
            </a:fld>
            <a:endParaRPr lang="ru-RU" noProof="0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ru-RU" noProof="0" smtClean="0"/>
              <a:t>Добавить нижний колонтитул</a:t>
            </a:r>
            <a:endParaRPr lang="ru-RU" noProof="0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E5B29C50-D6F1-4DB6-9B68-F4CD3996E9CF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18108722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93F70773-252F-46A4-859F-4D91426BD6D8}" type="datetime1">
              <a:rPr lang="ru-RU" noProof="0" smtClean="0"/>
              <a:t>06.11.2022</a:t>
            </a:fld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r>
              <a:rPr lang="ru-RU" noProof="0" smtClean="0"/>
              <a:t>Добавить нижний колонтитул</a:t>
            </a:r>
            <a:endParaRPr lang="ru-RU" noProof="0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E5B29C50-D6F1-4DB6-9B68-F4CD3996E9CF}" type="slidenum">
              <a:rPr lang="ru-RU" noProof="0" smtClean="0"/>
              <a:pPr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14992052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docs.microsoft.com/ru-ru/azure/architecture/data-science-process/overview" TargetMode="External"/><Relationship Id="rId2" Type="http://schemas.openxmlformats.org/officeDocument/2006/relationships/hyperlink" Target="https://www.youtube.com/watch?v=eUwsjsEePp4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youtube.com/watch?v=_y8doU6jNo0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Заголовок 1"/>
          <p:cNvSpPr>
            <a:spLocks noGrp="1"/>
          </p:cNvSpPr>
          <p:nvPr>
            <p:ph type="ctrTitle"/>
          </p:nvPr>
        </p:nvSpPr>
        <p:spPr>
          <a:xfrm>
            <a:off x="624417" y="4581526"/>
            <a:ext cx="10363200" cy="1470025"/>
          </a:xfrm>
        </p:spPr>
        <p:txBody>
          <a:bodyPr>
            <a:normAutofit/>
          </a:bodyPr>
          <a:lstStyle/>
          <a:p>
            <a:pPr eaLnBrk="1" hangingPunct="1"/>
            <a:r>
              <a:rPr lang="ru-RU" altLang="ru-RU" sz="1800" dirty="0" smtClean="0">
                <a:solidFill>
                  <a:srgbClr val="0070C0"/>
                </a:solidFill>
              </a:rPr>
              <a:t>Дисциплина: «Разработка алгоритмов для реализации методов машинного обучения(лек)»</a:t>
            </a:r>
            <a:br>
              <a:rPr lang="ru-RU" altLang="ru-RU" sz="1800" dirty="0" smtClean="0">
                <a:solidFill>
                  <a:srgbClr val="0070C0"/>
                </a:solidFill>
              </a:rPr>
            </a:br>
            <a:r>
              <a:rPr lang="ru-RU" altLang="ru-RU" sz="1800" dirty="0" smtClean="0">
                <a:solidFill>
                  <a:srgbClr val="0070C0"/>
                </a:solidFill>
              </a:rPr>
              <a:t> гр:М094-6112-21-ауд:404</a:t>
            </a:r>
            <a:br>
              <a:rPr lang="ru-RU" altLang="ru-RU" sz="1800" dirty="0" smtClean="0">
                <a:solidFill>
                  <a:srgbClr val="0070C0"/>
                </a:solidFill>
              </a:rPr>
            </a:br>
            <a:r>
              <a:rPr lang="ru-RU" altLang="ru-RU" sz="1800" dirty="0" err="1" smtClean="0">
                <a:solidFill>
                  <a:srgbClr val="0070C0"/>
                </a:solidFill>
              </a:rPr>
              <a:t>Кинтонова</a:t>
            </a:r>
            <a:r>
              <a:rPr lang="ru-RU" altLang="ru-RU" sz="1800" dirty="0" smtClean="0">
                <a:solidFill>
                  <a:srgbClr val="0070C0"/>
                </a:solidFill>
              </a:rPr>
              <a:t> А.Ж.</a:t>
            </a:r>
          </a:p>
        </p:txBody>
      </p:sp>
      <p:sp>
        <p:nvSpPr>
          <p:cNvPr id="2051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75884" y="404813"/>
            <a:ext cx="8534400" cy="1752600"/>
          </a:xfrm>
        </p:spPr>
        <p:txBody>
          <a:bodyPr/>
          <a:lstStyle/>
          <a:p>
            <a:pPr marL="63500" eaLnBrk="1" hangingPunct="1"/>
            <a:r>
              <a:rPr lang="ru-RU" altLang="ru-RU" b="1" dirty="0" smtClean="0">
                <a:solidFill>
                  <a:srgbClr val="0070C0"/>
                </a:solidFill>
              </a:rPr>
              <a:t>Лекция 1</a:t>
            </a:r>
            <a:r>
              <a:rPr lang="en-US" altLang="ru-RU" b="1" dirty="0" smtClean="0">
                <a:solidFill>
                  <a:srgbClr val="0070C0"/>
                </a:solidFill>
              </a:rPr>
              <a:t>5</a:t>
            </a:r>
            <a:r>
              <a:rPr lang="ru-RU" altLang="ru-RU" b="1" dirty="0" smtClean="0">
                <a:solidFill>
                  <a:srgbClr val="0070C0"/>
                </a:solidFill>
              </a:rPr>
              <a:t>.</a:t>
            </a:r>
          </a:p>
          <a:p>
            <a:pPr marL="63500"/>
            <a:r>
              <a:rPr lang="ru-RU" altLang="ru-RU" b="1" dirty="0" smtClean="0">
                <a:solidFill>
                  <a:srgbClr val="0070C0"/>
                </a:solidFill>
              </a:rPr>
              <a:t>Технологии обработки данных. </a:t>
            </a:r>
          </a:p>
        </p:txBody>
      </p:sp>
    </p:spTree>
    <p:extLst>
      <p:ext uri="{BB962C8B-B14F-4D97-AF65-F5344CB8AC3E}">
        <p14:creationId xmlns:p14="http://schemas.microsoft.com/office/powerpoint/2010/main" val="3841158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Функции для работы с атрибутами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32500" lnSpcReduction="20000"/>
          </a:bodyPr>
          <a:lstStyle/>
          <a:p>
            <a:pPr>
              <a:buNone/>
            </a:pPr>
            <a:r>
              <a:rPr lang="ru-RU" dirty="0" smtClean="0">
                <a:solidFill>
                  <a:srgbClr val="002060"/>
                </a:solidFill>
              </a:rPr>
              <a:t>У объектов в языке </a:t>
            </a:r>
            <a:r>
              <a:rPr lang="en-US" dirty="0" smtClean="0">
                <a:solidFill>
                  <a:srgbClr val="002060"/>
                </a:solidFill>
              </a:rPr>
              <a:t>Python </a:t>
            </a:r>
            <a:r>
              <a:rPr lang="ru-RU" dirty="0" smtClean="0">
                <a:solidFill>
                  <a:srgbClr val="002060"/>
                </a:solidFill>
              </a:rPr>
              <a:t>могут быть атрибуты (в терминологии языка </a:t>
            </a:r>
            <a:r>
              <a:rPr lang="en-US" dirty="0" smtClean="0">
                <a:solidFill>
                  <a:srgbClr val="002060"/>
                </a:solidFill>
              </a:rPr>
              <a:t>C++ - </a:t>
            </a:r>
            <a:r>
              <a:rPr lang="ru-RU" dirty="0" smtClean="0">
                <a:solidFill>
                  <a:srgbClr val="002060"/>
                </a:solidFill>
              </a:rPr>
              <a:t>члены-данные и члены</a:t>
            </a:r>
          </a:p>
          <a:p>
            <a:pPr>
              <a:buNone/>
            </a:pPr>
            <a:r>
              <a:rPr lang="ru-RU" dirty="0" smtClean="0">
                <a:solidFill>
                  <a:srgbClr val="002060"/>
                </a:solidFill>
              </a:rPr>
              <a:t>функции). Следующие две программы эквивалентны:</a:t>
            </a:r>
          </a:p>
          <a:p>
            <a:pPr>
              <a:buNone/>
            </a:pPr>
            <a:r>
              <a:rPr lang="ru-RU" dirty="0" smtClean="0">
                <a:solidFill>
                  <a:srgbClr val="002060"/>
                </a:solidFill>
              </a:rPr>
              <a:t># первая программа:</a:t>
            </a:r>
          </a:p>
          <a:p>
            <a:pPr>
              <a:buNone/>
            </a:pPr>
            <a:r>
              <a:rPr lang="en-US" dirty="0" smtClean="0">
                <a:solidFill>
                  <a:srgbClr val="002060"/>
                </a:solidFill>
              </a:rPr>
              <a:t>class A:</a:t>
            </a:r>
          </a:p>
          <a:p>
            <a:pPr>
              <a:buNone/>
            </a:pPr>
            <a:r>
              <a:rPr lang="en-US" dirty="0" smtClean="0">
                <a:solidFill>
                  <a:srgbClr val="002060"/>
                </a:solidFill>
              </a:rPr>
              <a:t>  </a:t>
            </a:r>
            <a:r>
              <a:rPr lang="ru-RU" dirty="0" smtClean="0">
                <a:solidFill>
                  <a:srgbClr val="002060"/>
                </a:solidFill>
              </a:rPr>
              <a:t>	</a:t>
            </a:r>
            <a:r>
              <a:rPr lang="en-US" dirty="0" smtClean="0">
                <a:solidFill>
                  <a:srgbClr val="002060"/>
                </a:solidFill>
              </a:rPr>
              <a:t>pass</a:t>
            </a:r>
          </a:p>
          <a:p>
            <a:pPr>
              <a:buNone/>
            </a:pPr>
            <a:r>
              <a:rPr lang="en-US" dirty="0" smtClean="0">
                <a:solidFill>
                  <a:srgbClr val="002060"/>
                </a:solidFill>
              </a:rPr>
              <a:t>a = A()</a:t>
            </a:r>
          </a:p>
          <a:p>
            <a:pPr>
              <a:buNone/>
            </a:pPr>
            <a:r>
              <a:rPr lang="en-US" dirty="0" err="1" smtClean="0">
                <a:solidFill>
                  <a:srgbClr val="002060"/>
                </a:solidFill>
              </a:rPr>
              <a:t>a.attr</a:t>
            </a:r>
            <a:r>
              <a:rPr lang="en-US" dirty="0" smtClean="0">
                <a:solidFill>
                  <a:srgbClr val="002060"/>
                </a:solidFill>
              </a:rPr>
              <a:t> = 1</a:t>
            </a:r>
          </a:p>
          <a:p>
            <a:pPr>
              <a:buNone/>
            </a:pPr>
            <a:r>
              <a:rPr lang="en-US" dirty="0" smtClean="0">
                <a:solidFill>
                  <a:srgbClr val="002060"/>
                </a:solidFill>
              </a:rPr>
              <a:t>try:</a:t>
            </a:r>
          </a:p>
          <a:p>
            <a:pPr>
              <a:buNone/>
            </a:pPr>
            <a:r>
              <a:rPr lang="en-US" dirty="0" smtClean="0">
                <a:solidFill>
                  <a:srgbClr val="002060"/>
                </a:solidFill>
              </a:rPr>
              <a:t>  </a:t>
            </a:r>
            <a:r>
              <a:rPr lang="ru-RU" dirty="0" smtClean="0">
                <a:solidFill>
                  <a:srgbClr val="002060"/>
                </a:solidFill>
              </a:rPr>
              <a:t>	</a:t>
            </a:r>
            <a:r>
              <a:rPr lang="en-US" dirty="0" smtClean="0">
                <a:solidFill>
                  <a:srgbClr val="002060"/>
                </a:solidFill>
              </a:rPr>
              <a:t>print </a:t>
            </a:r>
            <a:r>
              <a:rPr lang="en-US" dirty="0" err="1" smtClean="0">
                <a:solidFill>
                  <a:srgbClr val="002060"/>
                </a:solidFill>
              </a:rPr>
              <a:t>a.attr</a:t>
            </a:r>
            <a:endParaRPr lang="en-US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en-US" dirty="0" smtClean="0">
                <a:solidFill>
                  <a:srgbClr val="002060"/>
                </a:solidFill>
              </a:rPr>
              <a:t>except:</a:t>
            </a:r>
          </a:p>
          <a:p>
            <a:pPr>
              <a:buNone/>
            </a:pPr>
            <a:r>
              <a:rPr lang="en-US" dirty="0" smtClean="0">
                <a:solidFill>
                  <a:srgbClr val="002060"/>
                </a:solidFill>
              </a:rPr>
              <a:t>  </a:t>
            </a:r>
            <a:r>
              <a:rPr lang="ru-RU" dirty="0" smtClean="0">
                <a:solidFill>
                  <a:srgbClr val="002060"/>
                </a:solidFill>
              </a:rPr>
              <a:t>	</a:t>
            </a:r>
            <a:r>
              <a:rPr lang="en-US" dirty="0" smtClean="0">
                <a:solidFill>
                  <a:srgbClr val="002060"/>
                </a:solidFill>
              </a:rPr>
              <a:t>print None</a:t>
            </a:r>
          </a:p>
          <a:p>
            <a:pPr>
              <a:buNone/>
            </a:pPr>
            <a:r>
              <a:rPr lang="en-US" dirty="0" smtClean="0">
                <a:solidFill>
                  <a:srgbClr val="002060"/>
                </a:solidFill>
              </a:rPr>
              <a:t>del </a:t>
            </a:r>
            <a:r>
              <a:rPr lang="en-US" dirty="0" err="1" smtClean="0">
                <a:solidFill>
                  <a:srgbClr val="002060"/>
                </a:solidFill>
              </a:rPr>
              <a:t>a.attr</a:t>
            </a:r>
            <a:endParaRPr lang="en-US" dirty="0" smtClean="0">
              <a:solidFill>
                <a:srgbClr val="002060"/>
              </a:solidFill>
            </a:endParaRPr>
          </a:p>
          <a:p>
            <a:pPr>
              <a:buNone/>
            </a:pPr>
            <a:endParaRPr lang="en-US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en-US" dirty="0" smtClean="0">
                <a:solidFill>
                  <a:srgbClr val="002060"/>
                </a:solidFill>
              </a:rPr>
              <a:t># </a:t>
            </a:r>
            <a:r>
              <a:rPr lang="ru-RU" dirty="0" smtClean="0">
                <a:solidFill>
                  <a:srgbClr val="002060"/>
                </a:solidFill>
              </a:rPr>
              <a:t>вторая программа:</a:t>
            </a:r>
          </a:p>
          <a:p>
            <a:pPr>
              <a:buNone/>
            </a:pPr>
            <a:r>
              <a:rPr lang="en-US" dirty="0" smtClean="0">
                <a:solidFill>
                  <a:srgbClr val="002060"/>
                </a:solidFill>
              </a:rPr>
              <a:t>class A:</a:t>
            </a:r>
          </a:p>
          <a:p>
            <a:pPr>
              <a:buNone/>
            </a:pPr>
            <a:r>
              <a:rPr lang="en-US" dirty="0" smtClean="0">
                <a:solidFill>
                  <a:srgbClr val="002060"/>
                </a:solidFill>
              </a:rPr>
              <a:t>  </a:t>
            </a:r>
            <a:r>
              <a:rPr lang="ru-RU" dirty="0" smtClean="0">
                <a:solidFill>
                  <a:srgbClr val="002060"/>
                </a:solidFill>
              </a:rPr>
              <a:t>	</a:t>
            </a:r>
            <a:r>
              <a:rPr lang="en-US" dirty="0" smtClean="0">
                <a:solidFill>
                  <a:srgbClr val="002060"/>
                </a:solidFill>
              </a:rPr>
              <a:t>pass</a:t>
            </a:r>
          </a:p>
          <a:p>
            <a:pPr>
              <a:buNone/>
            </a:pPr>
            <a:r>
              <a:rPr lang="en-US" dirty="0" smtClean="0">
                <a:solidFill>
                  <a:srgbClr val="002060"/>
                </a:solidFill>
              </a:rPr>
              <a:t>a = A()</a:t>
            </a:r>
          </a:p>
          <a:p>
            <a:pPr>
              <a:buNone/>
            </a:pPr>
            <a:r>
              <a:rPr lang="en-US" dirty="0" err="1" smtClean="0">
                <a:solidFill>
                  <a:srgbClr val="002060"/>
                </a:solidFill>
              </a:rPr>
              <a:t>setattr</a:t>
            </a:r>
            <a:r>
              <a:rPr lang="en-US" dirty="0" smtClean="0">
                <a:solidFill>
                  <a:srgbClr val="002060"/>
                </a:solidFill>
              </a:rPr>
              <a:t>(a, '</a:t>
            </a:r>
            <a:r>
              <a:rPr lang="en-US" dirty="0" err="1" smtClean="0">
                <a:solidFill>
                  <a:srgbClr val="002060"/>
                </a:solidFill>
              </a:rPr>
              <a:t>attr</a:t>
            </a:r>
            <a:r>
              <a:rPr lang="en-US" dirty="0" smtClean="0">
                <a:solidFill>
                  <a:srgbClr val="002060"/>
                </a:solidFill>
              </a:rPr>
              <a:t>', 1)</a:t>
            </a:r>
          </a:p>
          <a:p>
            <a:pPr>
              <a:buNone/>
            </a:pPr>
            <a:r>
              <a:rPr lang="en-US" dirty="0" smtClean="0">
                <a:solidFill>
                  <a:srgbClr val="002060"/>
                </a:solidFill>
              </a:rPr>
              <a:t>if </a:t>
            </a:r>
            <a:r>
              <a:rPr lang="en-US" dirty="0" err="1" smtClean="0">
                <a:solidFill>
                  <a:srgbClr val="002060"/>
                </a:solidFill>
              </a:rPr>
              <a:t>hasattr</a:t>
            </a:r>
            <a:r>
              <a:rPr lang="en-US" dirty="0" smtClean="0">
                <a:solidFill>
                  <a:srgbClr val="002060"/>
                </a:solidFill>
              </a:rPr>
              <a:t>(a, '</a:t>
            </a:r>
            <a:r>
              <a:rPr lang="en-US" dirty="0" err="1" smtClean="0">
                <a:solidFill>
                  <a:srgbClr val="002060"/>
                </a:solidFill>
              </a:rPr>
              <a:t>attr</a:t>
            </a:r>
            <a:r>
              <a:rPr lang="en-US" dirty="0" smtClean="0">
                <a:solidFill>
                  <a:srgbClr val="002060"/>
                </a:solidFill>
              </a:rPr>
              <a:t>'):</a:t>
            </a:r>
          </a:p>
          <a:p>
            <a:pPr>
              <a:buNone/>
            </a:pPr>
            <a:r>
              <a:rPr lang="en-US" dirty="0" smtClean="0">
                <a:solidFill>
                  <a:srgbClr val="002060"/>
                </a:solidFill>
              </a:rPr>
              <a:t>  </a:t>
            </a:r>
            <a:r>
              <a:rPr lang="ru-RU" dirty="0" smtClean="0">
                <a:solidFill>
                  <a:srgbClr val="002060"/>
                </a:solidFill>
              </a:rPr>
              <a:t>	</a:t>
            </a:r>
            <a:r>
              <a:rPr lang="en-US" dirty="0" smtClean="0">
                <a:solidFill>
                  <a:srgbClr val="002060"/>
                </a:solidFill>
              </a:rPr>
              <a:t>print </a:t>
            </a:r>
            <a:r>
              <a:rPr lang="en-US" dirty="0" err="1" smtClean="0">
                <a:solidFill>
                  <a:srgbClr val="002060"/>
                </a:solidFill>
              </a:rPr>
              <a:t>getattr</a:t>
            </a:r>
            <a:r>
              <a:rPr lang="en-US" dirty="0" smtClean="0">
                <a:solidFill>
                  <a:srgbClr val="002060"/>
                </a:solidFill>
              </a:rPr>
              <a:t>(a, '</a:t>
            </a:r>
            <a:r>
              <a:rPr lang="en-US" dirty="0" err="1" smtClean="0">
                <a:solidFill>
                  <a:srgbClr val="002060"/>
                </a:solidFill>
              </a:rPr>
              <a:t>attr</a:t>
            </a:r>
            <a:r>
              <a:rPr lang="en-US" dirty="0" smtClean="0">
                <a:solidFill>
                  <a:srgbClr val="002060"/>
                </a:solidFill>
              </a:rPr>
              <a:t>')</a:t>
            </a:r>
          </a:p>
          <a:p>
            <a:pPr>
              <a:buNone/>
            </a:pPr>
            <a:r>
              <a:rPr lang="en-US" dirty="0" smtClean="0">
                <a:solidFill>
                  <a:srgbClr val="002060"/>
                </a:solidFill>
              </a:rPr>
              <a:t>else:</a:t>
            </a:r>
          </a:p>
          <a:p>
            <a:pPr>
              <a:buNone/>
            </a:pPr>
            <a:r>
              <a:rPr lang="en-US" dirty="0" smtClean="0">
                <a:solidFill>
                  <a:srgbClr val="002060"/>
                </a:solidFill>
              </a:rPr>
              <a:t>  </a:t>
            </a:r>
            <a:r>
              <a:rPr lang="ru-RU" dirty="0" smtClean="0">
                <a:solidFill>
                  <a:srgbClr val="002060"/>
                </a:solidFill>
              </a:rPr>
              <a:t>	</a:t>
            </a:r>
            <a:r>
              <a:rPr lang="en-US" dirty="0" smtClean="0">
                <a:solidFill>
                  <a:srgbClr val="002060"/>
                </a:solidFill>
              </a:rPr>
              <a:t>print None</a:t>
            </a:r>
          </a:p>
          <a:p>
            <a:pPr>
              <a:buNone/>
            </a:pPr>
            <a:r>
              <a:rPr lang="en-US" dirty="0" err="1" smtClean="0">
                <a:solidFill>
                  <a:srgbClr val="002060"/>
                </a:solidFill>
              </a:rPr>
              <a:t>delattr</a:t>
            </a:r>
            <a:r>
              <a:rPr lang="en-US" dirty="0" smtClean="0">
                <a:solidFill>
                  <a:srgbClr val="002060"/>
                </a:solidFill>
              </a:rPr>
              <a:t>(a, '</a:t>
            </a:r>
            <a:r>
              <a:rPr lang="en-US" dirty="0" err="1" smtClean="0">
                <a:solidFill>
                  <a:srgbClr val="002060"/>
                </a:solidFill>
              </a:rPr>
              <a:t>attr</a:t>
            </a:r>
            <a:r>
              <a:rPr lang="en-US" dirty="0" smtClean="0">
                <a:solidFill>
                  <a:srgbClr val="002060"/>
                </a:solidFill>
              </a:rPr>
              <a:t>')</a:t>
            </a:r>
            <a:endParaRPr lang="ru-RU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9076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rgbClr val="0070C0"/>
                </a:solidFill>
              </a:rPr>
              <a:t>2.</a:t>
            </a:r>
            <a:r>
              <a:rPr lang="ru-RU" dirty="0" smtClean="0">
                <a:solidFill>
                  <a:srgbClr val="0070C0"/>
                </a:solidFill>
              </a:rPr>
              <a:t>Модули стандартной библиотеки</a:t>
            </a:r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ru-RU" dirty="0" smtClean="0">
                <a:solidFill>
                  <a:srgbClr val="002060"/>
                </a:solidFill>
              </a:rPr>
              <a:t>Сервисы периода выполнения. Модули: </a:t>
            </a:r>
            <a:r>
              <a:rPr lang="en-US" dirty="0" smtClean="0">
                <a:solidFill>
                  <a:srgbClr val="002060"/>
                </a:solidFill>
              </a:rPr>
              <a:t>sys, </a:t>
            </a:r>
            <a:r>
              <a:rPr lang="en-US" dirty="0" err="1" smtClean="0">
                <a:solidFill>
                  <a:srgbClr val="002060"/>
                </a:solidFill>
              </a:rPr>
              <a:t>atexit</a:t>
            </a:r>
            <a:r>
              <a:rPr lang="en-US" dirty="0" smtClean="0">
                <a:solidFill>
                  <a:srgbClr val="002060"/>
                </a:solidFill>
              </a:rPr>
              <a:t>, copy, </a:t>
            </a:r>
            <a:r>
              <a:rPr lang="en-US" dirty="0" err="1" smtClean="0">
                <a:solidFill>
                  <a:srgbClr val="002060"/>
                </a:solidFill>
              </a:rPr>
              <a:t>traceback</a:t>
            </a:r>
            <a:r>
              <a:rPr lang="en-US" dirty="0" smtClean="0">
                <a:solidFill>
                  <a:srgbClr val="002060"/>
                </a:solidFill>
              </a:rPr>
              <a:t>, math, </a:t>
            </a:r>
            <a:r>
              <a:rPr lang="en-US" dirty="0" err="1" smtClean="0">
                <a:solidFill>
                  <a:srgbClr val="002060"/>
                </a:solidFill>
              </a:rPr>
              <a:t>cmath</a:t>
            </a:r>
            <a:r>
              <a:rPr lang="en-US" dirty="0" smtClean="0">
                <a:solidFill>
                  <a:srgbClr val="002060"/>
                </a:solidFill>
              </a:rPr>
              <a:t>, random, time, calendar, </a:t>
            </a:r>
            <a:r>
              <a:rPr lang="en-US" dirty="0" err="1" smtClean="0">
                <a:solidFill>
                  <a:srgbClr val="002060"/>
                </a:solidFill>
              </a:rPr>
              <a:t>datetime</a:t>
            </a:r>
            <a:r>
              <a:rPr lang="en-US" dirty="0" smtClean="0">
                <a:solidFill>
                  <a:srgbClr val="002060"/>
                </a:solidFill>
              </a:rPr>
              <a:t>, sets, array, </a:t>
            </a:r>
            <a:r>
              <a:rPr lang="en-US" dirty="0" err="1" smtClean="0">
                <a:solidFill>
                  <a:srgbClr val="002060"/>
                </a:solidFill>
              </a:rPr>
              <a:t>struct</a:t>
            </a:r>
            <a:r>
              <a:rPr lang="en-US" dirty="0" smtClean="0">
                <a:solidFill>
                  <a:srgbClr val="002060"/>
                </a:solidFill>
              </a:rPr>
              <a:t>, </a:t>
            </a:r>
            <a:r>
              <a:rPr lang="en-US" dirty="0" err="1" smtClean="0">
                <a:solidFill>
                  <a:srgbClr val="002060"/>
                </a:solidFill>
              </a:rPr>
              <a:t>itertools</a:t>
            </a:r>
            <a:r>
              <a:rPr lang="en-US" dirty="0" smtClean="0">
                <a:solidFill>
                  <a:srgbClr val="002060"/>
                </a:solidFill>
              </a:rPr>
              <a:t>, locale, </a:t>
            </a:r>
            <a:r>
              <a:rPr lang="en-US" dirty="0" err="1" smtClean="0">
                <a:solidFill>
                  <a:srgbClr val="002060"/>
                </a:solidFill>
              </a:rPr>
              <a:t>gettext</a:t>
            </a:r>
            <a:r>
              <a:rPr lang="en-US" dirty="0" smtClean="0">
                <a:solidFill>
                  <a:srgbClr val="002060"/>
                </a:solidFill>
              </a:rPr>
              <a:t>.</a:t>
            </a:r>
          </a:p>
          <a:p>
            <a:pPr marL="0" indent="0">
              <a:buNone/>
            </a:pPr>
            <a:r>
              <a:rPr lang="ru-RU" dirty="0" smtClean="0">
                <a:solidFill>
                  <a:srgbClr val="002060"/>
                </a:solidFill>
              </a:rPr>
              <a:t>Поддержка цикла разработки. Модули: </a:t>
            </a:r>
            <a:r>
              <a:rPr lang="en-US" dirty="0" err="1" smtClean="0">
                <a:solidFill>
                  <a:srgbClr val="002060"/>
                </a:solidFill>
              </a:rPr>
              <a:t>pdb</a:t>
            </a:r>
            <a:r>
              <a:rPr lang="en-US" dirty="0" smtClean="0">
                <a:solidFill>
                  <a:srgbClr val="002060"/>
                </a:solidFill>
              </a:rPr>
              <a:t>, hotshot, profile, </a:t>
            </a:r>
            <a:r>
              <a:rPr lang="en-US" dirty="0" err="1" smtClean="0">
                <a:solidFill>
                  <a:srgbClr val="002060"/>
                </a:solidFill>
              </a:rPr>
              <a:t>unittest</a:t>
            </a:r>
            <a:r>
              <a:rPr lang="en-US" dirty="0" smtClean="0">
                <a:solidFill>
                  <a:srgbClr val="002060"/>
                </a:solidFill>
              </a:rPr>
              <a:t>, </a:t>
            </a:r>
            <a:r>
              <a:rPr lang="en-US" dirty="0" err="1" smtClean="0">
                <a:solidFill>
                  <a:srgbClr val="002060"/>
                </a:solidFill>
              </a:rPr>
              <a:t>pydoc</a:t>
            </a:r>
            <a:r>
              <a:rPr lang="en-US" dirty="0" smtClean="0">
                <a:solidFill>
                  <a:srgbClr val="002060"/>
                </a:solidFill>
              </a:rPr>
              <a:t>. </a:t>
            </a:r>
            <a:r>
              <a:rPr lang="ru-RU" dirty="0" smtClean="0">
                <a:solidFill>
                  <a:srgbClr val="002060"/>
                </a:solidFill>
              </a:rPr>
              <a:t>Пакеты </a:t>
            </a:r>
            <a:r>
              <a:rPr lang="en-US" dirty="0" err="1" smtClean="0">
                <a:solidFill>
                  <a:srgbClr val="002060"/>
                </a:solidFill>
              </a:rPr>
              <a:t>docutils</a:t>
            </a:r>
            <a:r>
              <a:rPr lang="en-US" dirty="0" smtClean="0">
                <a:solidFill>
                  <a:srgbClr val="002060"/>
                </a:solidFill>
              </a:rPr>
              <a:t>, </a:t>
            </a:r>
            <a:r>
              <a:rPr lang="en-US" dirty="0" err="1" smtClean="0">
                <a:solidFill>
                  <a:srgbClr val="002060"/>
                </a:solidFill>
              </a:rPr>
              <a:t>distutils</a:t>
            </a:r>
            <a:r>
              <a:rPr lang="en-US" dirty="0" smtClean="0">
                <a:solidFill>
                  <a:srgbClr val="002060"/>
                </a:solidFill>
              </a:rPr>
              <a:t>.</a:t>
            </a:r>
          </a:p>
          <a:p>
            <a:pPr marL="0" indent="0">
              <a:buNone/>
            </a:pPr>
            <a:r>
              <a:rPr lang="ru-RU" dirty="0" smtClean="0">
                <a:solidFill>
                  <a:srgbClr val="002060"/>
                </a:solidFill>
              </a:rPr>
              <a:t>Взаимодействие с ОС (файлы, процессы). Модули: </a:t>
            </a:r>
            <a:r>
              <a:rPr lang="en-US" dirty="0" err="1" smtClean="0">
                <a:solidFill>
                  <a:srgbClr val="002060"/>
                </a:solidFill>
              </a:rPr>
              <a:t>os</a:t>
            </a:r>
            <a:r>
              <a:rPr lang="en-US" dirty="0" smtClean="0">
                <a:solidFill>
                  <a:srgbClr val="002060"/>
                </a:solidFill>
              </a:rPr>
              <a:t>, </a:t>
            </a:r>
            <a:r>
              <a:rPr lang="en-US" dirty="0" err="1" smtClean="0">
                <a:solidFill>
                  <a:srgbClr val="002060"/>
                </a:solidFill>
              </a:rPr>
              <a:t>os.path</a:t>
            </a:r>
            <a:r>
              <a:rPr lang="en-US" dirty="0" smtClean="0">
                <a:solidFill>
                  <a:srgbClr val="002060"/>
                </a:solidFill>
              </a:rPr>
              <a:t>, </a:t>
            </a:r>
            <a:r>
              <a:rPr lang="en-US" dirty="0" err="1" smtClean="0">
                <a:solidFill>
                  <a:srgbClr val="002060"/>
                </a:solidFill>
              </a:rPr>
              <a:t>getopt</a:t>
            </a:r>
            <a:r>
              <a:rPr lang="en-US" dirty="0" smtClean="0">
                <a:solidFill>
                  <a:srgbClr val="002060"/>
                </a:solidFill>
              </a:rPr>
              <a:t>, glob, popen2, </a:t>
            </a:r>
            <a:r>
              <a:rPr lang="en-US" dirty="0" err="1" smtClean="0">
                <a:solidFill>
                  <a:srgbClr val="002060"/>
                </a:solidFill>
              </a:rPr>
              <a:t>shutil</a:t>
            </a:r>
            <a:r>
              <a:rPr lang="en-US" dirty="0" smtClean="0">
                <a:solidFill>
                  <a:srgbClr val="002060"/>
                </a:solidFill>
              </a:rPr>
              <a:t>, select, signal, stat, </a:t>
            </a:r>
            <a:r>
              <a:rPr lang="en-US" dirty="0" err="1" smtClean="0">
                <a:solidFill>
                  <a:srgbClr val="002060"/>
                </a:solidFill>
              </a:rPr>
              <a:t>tempfile</a:t>
            </a:r>
            <a:r>
              <a:rPr lang="en-US" dirty="0" smtClean="0">
                <a:solidFill>
                  <a:srgbClr val="002060"/>
                </a:solidFill>
              </a:rPr>
              <a:t>.</a:t>
            </a:r>
          </a:p>
          <a:p>
            <a:pPr marL="0" indent="0">
              <a:buNone/>
            </a:pPr>
            <a:r>
              <a:rPr lang="ru-RU" dirty="0" smtClean="0">
                <a:solidFill>
                  <a:srgbClr val="002060"/>
                </a:solidFill>
              </a:rPr>
              <a:t>Обработка текстов. Модули: </a:t>
            </a:r>
            <a:r>
              <a:rPr lang="en-US" dirty="0" smtClean="0">
                <a:solidFill>
                  <a:srgbClr val="002060"/>
                </a:solidFill>
              </a:rPr>
              <a:t>string, re, </a:t>
            </a:r>
            <a:r>
              <a:rPr lang="en-US" dirty="0" err="1" smtClean="0">
                <a:solidFill>
                  <a:srgbClr val="002060"/>
                </a:solidFill>
              </a:rPr>
              <a:t>StringIO</a:t>
            </a:r>
            <a:r>
              <a:rPr lang="en-US" dirty="0" smtClean="0">
                <a:solidFill>
                  <a:srgbClr val="002060"/>
                </a:solidFill>
              </a:rPr>
              <a:t>, </a:t>
            </a:r>
            <a:r>
              <a:rPr lang="en-US" dirty="0" err="1" smtClean="0">
                <a:solidFill>
                  <a:srgbClr val="002060"/>
                </a:solidFill>
              </a:rPr>
              <a:t>codecs</a:t>
            </a:r>
            <a:r>
              <a:rPr lang="en-US" dirty="0" smtClean="0">
                <a:solidFill>
                  <a:srgbClr val="002060"/>
                </a:solidFill>
              </a:rPr>
              <a:t>, </a:t>
            </a:r>
            <a:r>
              <a:rPr lang="en-US" dirty="0" err="1" smtClean="0">
                <a:solidFill>
                  <a:srgbClr val="002060"/>
                </a:solidFill>
              </a:rPr>
              <a:t>difflib</a:t>
            </a:r>
            <a:r>
              <a:rPr lang="en-US" dirty="0" smtClean="0">
                <a:solidFill>
                  <a:srgbClr val="002060"/>
                </a:solidFill>
              </a:rPr>
              <a:t>, </a:t>
            </a:r>
            <a:r>
              <a:rPr lang="en-US" dirty="0" err="1" smtClean="0">
                <a:solidFill>
                  <a:srgbClr val="002060"/>
                </a:solidFill>
              </a:rPr>
              <a:t>mmap</a:t>
            </a:r>
            <a:r>
              <a:rPr lang="en-US" dirty="0" smtClean="0">
                <a:solidFill>
                  <a:srgbClr val="002060"/>
                </a:solidFill>
              </a:rPr>
              <a:t>, </a:t>
            </a:r>
            <a:r>
              <a:rPr lang="en-US" dirty="0" err="1" smtClean="0">
                <a:solidFill>
                  <a:srgbClr val="002060"/>
                </a:solidFill>
              </a:rPr>
              <a:t>sgmllib</a:t>
            </a:r>
            <a:r>
              <a:rPr lang="en-US" dirty="0" smtClean="0">
                <a:solidFill>
                  <a:srgbClr val="002060"/>
                </a:solidFill>
              </a:rPr>
              <a:t>, </a:t>
            </a:r>
            <a:r>
              <a:rPr lang="en-US" dirty="0" err="1" smtClean="0">
                <a:solidFill>
                  <a:srgbClr val="002060"/>
                </a:solidFill>
              </a:rPr>
              <a:t>htmllib</a:t>
            </a:r>
            <a:r>
              <a:rPr lang="en-US" dirty="0" smtClean="0">
                <a:solidFill>
                  <a:srgbClr val="002060"/>
                </a:solidFill>
              </a:rPr>
              <a:t>, </a:t>
            </a:r>
            <a:r>
              <a:rPr lang="en-US" dirty="0" err="1" smtClean="0">
                <a:solidFill>
                  <a:srgbClr val="002060"/>
                </a:solidFill>
              </a:rPr>
              <a:t>htmlentitydefs</a:t>
            </a:r>
            <a:r>
              <a:rPr lang="en-US" dirty="0" smtClean="0">
                <a:solidFill>
                  <a:srgbClr val="002060"/>
                </a:solidFill>
              </a:rPr>
              <a:t>. </a:t>
            </a:r>
            <a:r>
              <a:rPr lang="ru-RU" dirty="0" smtClean="0">
                <a:solidFill>
                  <a:srgbClr val="002060"/>
                </a:solidFill>
              </a:rPr>
              <a:t>Пакет </a:t>
            </a:r>
            <a:r>
              <a:rPr lang="en-US" dirty="0" smtClean="0">
                <a:solidFill>
                  <a:srgbClr val="002060"/>
                </a:solidFill>
              </a:rPr>
              <a:t>xml.</a:t>
            </a:r>
          </a:p>
          <a:p>
            <a:pPr marL="0" indent="0">
              <a:buNone/>
            </a:pPr>
            <a:r>
              <a:rPr lang="ru-RU" dirty="0" smtClean="0">
                <a:solidFill>
                  <a:srgbClr val="002060"/>
                </a:solidFill>
              </a:rPr>
              <a:t>Многопоточные вычисления. Модули: </a:t>
            </a:r>
            <a:r>
              <a:rPr lang="en-US" dirty="0" smtClean="0">
                <a:solidFill>
                  <a:srgbClr val="002060"/>
                </a:solidFill>
              </a:rPr>
              <a:t>threading, thread, Queue.</a:t>
            </a:r>
          </a:p>
          <a:p>
            <a:pPr marL="0" indent="0">
              <a:buNone/>
            </a:pPr>
            <a:r>
              <a:rPr lang="ru-RU" dirty="0" smtClean="0">
                <a:solidFill>
                  <a:srgbClr val="002060"/>
                </a:solidFill>
              </a:rPr>
              <a:t>Хранение данных. Архивация. Модули: </a:t>
            </a:r>
            <a:r>
              <a:rPr lang="en-US" dirty="0" smtClean="0">
                <a:solidFill>
                  <a:srgbClr val="002060"/>
                </a:solidFill>
              </a:rPr>
              <a:t>pickle, shelve, </a:t>
            </a:r>
            <a:r>
              <a:rPr lang="en-US" dirty="0" err="1" smtClean="0">
                <a:solidFill>
                  <a:srgbClr val="002060"/>
                </a:solidFill>
              </a:rPr>
              <a:t>anydbm</a:t>
            </a:r>
            <a:r>
              <a:rPr lang="en-US" dirty="0" smtClean="0">
                <a:solidFill>
                  <a:srgbClr val="002060"/>
                </a:solidFill>
              </a:rPr>
              <a:t>, </a:t>
            </a:r>
            <a:r>
              <a:rPr lang="en-US" dirty="0" err="1" smtClean="0">
                <a:solidFill>
                  <a:srgbClr val="002060"/>
                </a:solidFill>
              </a:rPr>
              <a:t>gdbm</a:t>
            </a:r>
            <a:r>
              <a:rPr lang="en-US" dirty="0" smtClean="0">
                <a:solidFill>
                  <a:srgbClr val="002060"/>
                </a:solidFill>
              </a:rPr>
              <a:t>, </a:t>
            </a:r>
            <a:r>
              <a:rPr lang="en-US" dirty="0" err="1" smtClean="0">
                <a:solidFill>
                  <a:srgbClr val="002060"/>
                </a:solidFill>
              </a:rPr>
              <a:t>gzip</a:t>
            </a:r>
            <a:r>
              <a:rPr lang="en-US" dirty="0" smtClean="0">
                <a:solidFill>
                  <a:srgbClr val="002060"/>
                </a:solidFill>
              </a:rPr>
              <a:t>, </a:t>
            </a:r>
            <a:r>
              <a:rPr lang="en-US" dirty="0" err="1" smtClean="0">
                <a:solidFill>
                  <a:srgbClr val="002060"/>
                </a:solidFill>
              </a:rPr>
              <a:t>zlib</a:t>
            </a:r>
            <a:r>
              <a:rPr lang="en-US" dirty="0" smtClean="0">
                <a:solidFill>
                  <a:srgbClr val="002060"/>
                </a:solidFill>
              </a:rPr>
              <a:t>, </a:t>
            </a:r>
            <a:r>
              <a:rPr lang="en-US" dirty="0" err="1" smtClean="0">
                <a:solidFill>
                  <a:srgbClr val="002060"/>
                </a:solidFill>
              </a:rPr>
              <a:t>zipfile</a:t>
            </a:r>
            <a:r>
              <a:rPr lang="en-US" dirty="0" smtClean="0">
                <a:solidFill>
                  <a:srgbClr val="002060"/>
                </a:solidFill>
              </a:rPr>
              <a:t>, bz2, </a:t>
            </a:r>
            <a:r>
              <a:rPr lang="en-US" dirty="0" err="1" smtClean="0">
                <a:solidFill>
                  <a:srgbClr val="002060"/>
                </a:solidFill>
              </a:rPr>
              <a:t>csv</a:t>
            </a:r>
            <a:r>
              <a:rPr lang="en-US" dirty="0" smtClean="0">
                <a:solidFill>
                  <a:srgbClr val="002060"/>
                </a:solidFill>
              </a:rPr>
              <a:t>, </a:t>
            </a:r>
            <a:r>
              <a:rPr lang="en-US" dirty="0" err="1" smtClean="0">
                <a:solidFill>
                  <a:srgbClr val="002060"/>
                </a:solidFill>
              </a:rPr>
              <a:t>tarfile</a:t>
            </a:r>
            <a:r>
              <a:rPr lang="en-US" dirty="0" smtClean="0">
                <a:solidFill>
                  <a:srgbClr val="002060"/>
                </a:solidFill>
              </a:rPr>
              <a:t>.</a:t>
            </a:r>
          </a:p>
          <a:p>
            <a:pPr marL="0" indent="0">
              <a:buNone/>
            </a:pPr>
            <a:r>
              <a:rPr lang="ru-RU" dirty="0" err="1" smtClean="0">
                <a:solidFill>
                  <a:srgbClr val="002060"/>
                </a:solidFill>
              </a:rPr>
              <a:t>Платформо-зависимые</a:t>
            </a:r>
            <a:r>
              <a:rPr lang="ru-RU" dirty="0" smtClean="0">
                <a:solidFill>
                  <a:srgbClr val="002060"/>
                </a:solidFill>
              </a:rPr>
              <a:t> модули. Для </a:t>
            </a:r>
            <a:r>
              <a:rPr lang="en-US" dirty="0" smtClean="0">
                <a:solidFill>
                  <a:srgbClr val="002060"/>
                </a:solidFill>
              </a:rPr>
              <a:t>UNIX: commands, </a:t>
            </a:r>
            <a:r>
              <a:rPr lang="en-US" dirty="0" err="1" smtClean="0">
                <a:solidFill>
                  <a:srgbClr val="002060"/>
                </a:solidFill>
              </a:rPr>
              <a:t>pwd</a:t>
            </a:r>
            <a:r>
              <a:rPr lang="en-US" dirty="0" smtClean="0">
                <a:solidFill>
                  <a:srgbClr val="002060"/>
                </a:solidFill>
              </a:rPr>
              <a:t>, </a:t>
            </a:r>
            <a:r>
              <a:rPr lang="en-US" dirty="0" err="1" smtClean="0">
                <a:solidFill>
                  <a:srgbClr val="002060"/>
                </a:solidFill>
              </a:rPr>
              <a:t>grp</a:t>
            </a:r>
            <a:r>
              <a:rPr lang="en-US" dirty="0" smtClean="0">
                <a:solidFill>
                  <a:srgbClr val="002060"/>
                </a:solidFill>
              </a:rPr>
              <a:t>, </a:t>
            </a:r>
            <a:r>
              <a:rPr lang="en-US" dirty="0" err="1" smtClean="0">
                <a:solidFill>
                  <a:srgbClr val="002060"/>
                </a:solidFill>
              </a:rPr>
              <a:t>fcntl</a:t>
            </a:r>
            <a:r>
              <a:rPr lang="en-US" dirty="0" smtClean="0">
                <a:solidFill>
                  <a:srgbClr val="002060"/>
                </a:solidFill>
              </a:rPr>
              <a:t>, resource, </a:t>
            </a:r>
            <a:r>
              <a:rPr lang="en-US" dirty="0" err="1" smtClean="0">
                <a:solidFill>
                  <a:srgbClr val="002060"/>
                </a:solidFill>
              </a:rPr>
              <a:t>termios</a:t>
            </a:r>
            <a:r>
              <a:rPr lang="en-US" dirty="0" smtClean="0">
                <a:solidFill>
                  <a:srgbClr val="002060"/>
                </a:solidFill>
              </a:rPr>
              <a:t>, </a:t>
            </a:r>
            <a:r>
              <a:rPr lang="en-US" dirty="0" err="1" smtClean="0">
                <a:solidFill>
                  <a:srgbClr val="002060"/>
                </a:solidFill>
              </a:rPr>
              <a:t>readline</a:t>
            </a:r>
            <a:r>
              <a:rPr lang="en-US" dirty="0" smtClean="0">
                <a:solidFill>
                  <a:srgbClr val="002060"/>
                </a:solidFill>
              </a:rPr>
              <a:t>, </a:t>
            </a:r>
            <a:r>
              <a:rPr lang="en-US" dirty="0" err="1" smtClean="0">
                <a:solidFill>
                  <a:srgbClr val="002060"/>
                </a:solidFill>
              </a:rPr>
              <a:t>rlcompleter</a:t>
            </a:r>
            <a:r>
              <a:rPr lang="en-US" dirty="0" smtClean="0">
                <a:solidFill>
                  <a:srgbClr val="002060"/>
                </a:solidFill>
              </a:rPr>
              <a:t>. </a:t>
            </a:r>
            <a:r>
              <a:rPr lang="ru-RU" dirty="0" smtClean="0">
                <a:solidFill>
                  <a:srgbClr val="002060"/>
                </a:solidFill>
              </a:rPr>
              <a:t>Для </a:t>
            </a:r>
            <a:r>
              <a:rPr lang="en-US" dirty="0" smtClean="0">
                <a:solidFill>
                  <a:srgbClr val="002060"/>
                </a:solidFill>
              </a:rPr>
              <a:t>Windows: </a:t>
            </a:r>
            <a:r>
              <a:rPr lang="en-US" dirty="0" err="1" smtClean="0">
                <a:solidFill>
                  <a:srgbClr val="002060"/>
                </a:solidFill>
              </a:rPr>
              <a:t>msvcrt</a:t>
            </a:r>
            <a:r>
              <a:rPr lang="en-US" dirty="0" smtClean="0">
                <a:solidFill>
                  <a:srgbClr val="002060"/>
                </a:solidFill>
              </a:rPr>
              <a:t>, _</a:t>
            </a:r>
            <a:r>
              <a:rPr lang="en-US" dirty="0" err="1" smtClean="0">
                <a:solidFill>
                  <a:srgbClr val="002060"/>
                </a:solidFill>
              </a:rPr>
              <a:t>winreg</a:t>
            </a:r>
            <a:r>
              <a:rPr lang="en-US" dirty="0" smtClean="0">
                <a:solidFill>
                  <a:srgbClr val="002060"/>
                </a:solidFill>
              </a:rPr>
              <a:t>, </a:t>
            </a:r>
            <a:r>
              <a:rPr lang="en-US" dirty="0" err="1" smtClean="0">
                <a:solidFill>
                  <a:srgbClr val="002060"/>
                </a:solidFill>
              </a:rPr>
              <a:t>winsound</a:t>
            </a:r>
            <a:r>
              <a:rPr lang="en-US" dirty="0" smtClean="0">
                <a:solidFill>
                  <a:srgbClr val="002060"/>
                </a:solidFill>
              </a:rPr>
              <a:t>.</a:t>
            </a:r>
          </a:p>
          <a:p>
            <a:pPr marL="0" indent="0">
              <a:buNone/>
            </a:pPr>
            <a:r>
              <a:rPr lang="ru-RU" dirty="0" smtClean="0">
                <a:solidFill>
                  <a:srgbClr val="002060"/>
                </a:solidFill>
              </a:rPr>
              <a:t>Поддержка сети. Протоколы Интернет. Модули: </a:t>
            </a:r>
            <a:r>
              <a:rPr lang="en-US" dirty="0" err="1" smtClean="0">
                <a:solidFill>
                  <a:srgbClr val="002060"/>
                </a:solidFill>
              </a:rPr>
              <a:t>cgi</a:t>
            </a:r>
            <a:r>
              <a:rPr lang="en-US" dirty="0" smtClean="0">
                <a:solidFill>
                  <a:srgbClr val="002060"/>
                </a:solidFill>
              </a:rPr>
              <a:t>, Cookie, </a:t>
            </a:r>
            <a:r>
              <a:rPr lang="en-US" dirty="0" err="1" smtClean="0">
                <a:solidFill>
                  <a:srgbClr val="002060"/>
                </a:solidFill>
              </a:rPr>
              <a:t>urllib</a:t>
            </a:r>
            <a:r>
              <a:rPr lang="en-US" dirty="0" smtClean="0">
                <a:solidFill>
                  <a:srgbClr val="002060"/>
                </a:solidFill>
              </a:rPr>
              <a:t>, </a:t>
            </a:r>
            <a:r>
              <a:rPr lang="en-US" dirty="0" err="1" smtClean="0">
                <a:solidFill>
                  <a:srgbClr val="002060"/>
                </a:solidFill>
              </a:rPr>
              <a:t>urlparse</a:t>
            </a:r>
            <a:r>
              <a:rPr lang="en-US" dirty="0" smtClean="0">
                <a:solidFill>
                  <a:srgbClr val="002060"/>
                </a:solidFill>
              </a:rPr>
              <a:t>, </a:t>
            </a:r>
            <a:r>
              <a:rPr lang="en-US" dirty="0" err="1" smtClean="0">
                <a:solidFill>
                  <a:srgbClr val="002060"/>
                </a:solidFill>
              </a:rPr>
              <a:t>httplib</a:t>
            </a:r>
            <a:r>
              <a:rPr lang="en-US" dirty="0" smtClean="0">
                <a:solidFill>
                  <a:srgbClr val="002060"/>
                </a:solidFill>
              </a:rPr>
              <a:t>, </a:t>
            </a:r>
            <a:r>
              <a:rPr lang="en-US" dirty="0" err="1" smtClean="0">
                <a:solidFill>
                  <a:srgbClr val="002060"/>
                </a:solidFill>
              </a:rPr>
              <a:t>smtplib</a:t>
            </a:r>
            <a:r>
              <a:rPr lang="en-US" dirty="0" smtClean="0">
                <a:solidFill>
                  <a:srgbClr val="002060"/>
                </a:solidFill>
              </a:rPr>
              <a:t>, </a:t>
            </a:r>
            <a:r>
              <a:rPr lang="en-US" dirty="0" err="1" smtClean="0">
                <a:solidFill>
                  <a:srgbClr val="002060"/>
                </a:solidFill>
              </a:rPr>
              <a:t>poplib</a:t>
            </a:r>
            <a:r>
              <a:rPr lang="en-US" dirty="0" smtClean="0">
                <a:solidFill>
                  <a:srgbClr val="002060"/>
                </a:solidFill>
              </a:rPr>
              <a:t>, </a:t>
            </a:r>
            <a:r>
              <a:rPr lang="en-US" dirty="0" err="1" smtClean="0">
                <a:solidFill>
                  <a:srgbClr val="002060"/>
                </a:solidFill>
              </a:rPr>
              <a:t>telnetlib</a:t>
            </a:r>
            <a:r>
              <a:rPr lang="en-US" dirty="0" smtClean="0">
                <a:solidFill>
                  <a:srgbClr val="002060"/>
                </a:solidFill>
              </a:rPr>
              <a:t>, socket, </a:t>
            </a:r>
            <a:r>
              <a:rPr lang="en-US" dirty="0" err="1" smtClean="0">
                <a:solidFill>
                  <a:srgbClr val="002060"/>
                </a:solidFill>
              </a:rPr>
              <a:t>asyncore</a:t>
            </a:r>
            <a:r>
              <a:rPr lang="en-US" dirty="0" smtClean="0">
                <a:solidFill>
                  <a:srgbClr val="002060"/>
                </a:solidFill>
              </a:rPr>
              <a:t>. </a:t>
            </a:r>
            <a:r>
              <a:rPr lang="ru-RU" dirty="0" smtClean="0">
                <a:solidFill>
                  <a:srgbClr val="002060"/>
                </a:solidFill>
              </a:rPr>
              <a:t>Примеры серверов: </a:t>
            </a:r>
            <a:r>
              <a:rPr lang="en-US" dirty="0" err="1" smtClean="0">
                <a:solidFill>
                  <a:srgbClr val="002060"/>
                </a:solidFill>
              </a:rPr>
              <a:t>SocketServer</a:t>
            </a:r>
            <a:r>
              <a:rPr lang="en-US" dirty="0" smtClean="0">
                <a:solidFill>
                  <a:srgbClr val="002060"/>
                </a:solidFill>
              </a:rPr>
              <a:t>, </a:t>
            </a:r>
            <a:r>
              <a:rPr lang="en-US" dirty="0" err="1" smtClean="0">
                <a:solidFill>
                  <a:srgbClr val="002060"/>
                </a:solidFill>
              </a:rPr>
              <a:t>BaseHTTPServer</a:t>
            </a:r>
            <a:r>
              <a:rPr lang="en-US" dirty="0" smtClean="0">
                <a:solidFill>
                  <a:srgbClr val="002060"/>
                </a:solidFill>
              </a:rPr>
              <a:t>, </a:t>
            </a:r>
            <a:r>
              <a:rPr lang="en-US" dirty="0" err="1" smtClean="0">
                <a:solidFill>
                  <a:srgbClr val="002060"/>
                </a:solidFill>
              </a:rPr>
              <a:t>xmlrpclib</a:t>
            </a:r>
            <a:r>
              <a:rPr lang="en-US" dirty="0" smtClean="0">
                <a:solidFill>
                  <a:srgbClr val="002060"/>
                </a:solidFill>
              </a:rPr>
              <a:t>, </a:t>
            </a:r>
            <a:r>
              <a:rPr lang="en-US" dirty="0" err="1" smtClean="0">
                <a:solidFill>
                  <a:srgbClr val="002060"/>
                </a:solidFill>
              </a:rPr>
              <a:t>asynchat</a:t>
            </a:r>
            <a:r>
              <a:rPr lang="en-US" dirty="0" smtClean="0">
                <a:solidFill>
                  <a:srgbClr val="002060"/>
                </a:solidFill>
              </a:rPr>
              <a:t>.</a:t>
            </a:r>
          </a:p>
          <a:p>
            <a:pPr marL="0" indent="0">
              <a:buNone/>
            </a:pPr>
            <a:r>
              <a:rPr lang="ru-RU" dirty="0" smtClean="0">
                <a:solidFill>
                  <a:srgbClr val="002060"/>
                </a:solidFill>
              </a:rPr>
              <a:t>Поддержка </a:t>
            </a:r>
            <a:r>
              <a:rPr lang="en-US" dirty="0" smtClean="0">
                <a:solidFill>
                  <a:srgbClr val="002060"/>
                </a:solidFill>
              </a:rPr>
              <a:t>Internet. </a:t>
            </a:r>
            <a:r>
              <a:rPr lang="ru-RU" dirty="0" smtClean="0">
                <a:solidFill>
                  <a:srgbClr val="002060"/>
                </a:solidFill>
              </a:rPr>
              <a:t>Форматы данных. Модули: </a:t>
            </a:r>
            <a:r>
              <a:rPr lang="en-US" dirty="0" err="1" smtClean="0">
                <a:solidFill>
                  <a:srgbClr val="002060"/>
                </a:solidFill>
              </a:rPr>
              <a:t>quopri</a:t>
            </a:r>
            <a:r>
              <a:rPr lang="en-US" dirty="0" smtClean="0">
                <a:solidFill>
                  <a:srgbClr val="002060"/>
                </a:solidFill>
              </a:rPr>
              <a:t>, </a:t>
            </a:r>
            <a:r>
              <a:rPr lang="en-US" dirty="0" err="1" smtClean="0">
                <a:solidFill>
                  <a:srgbClr val="002060"/>
                </a:solidFill>
              </a:rPr>
              <a:t>uu</a:t>
            </a:r>
            <a:r>
              <a:rPr lang="en-US" dirty="0" smtClean="0">
                <a:solidFill>
                  <a:srgbClr val="002060"/>
                </a:solidFill>
              </a:rPr>
              <a:t>, base64, </a:t>
            </a:r>
            <a:r>
              <a:rPr lang="en-US" dirty="0" err="1" smtClean="0">
                <a:solidFill>
                  <a:srgbClr val="002060"/>
                </a:solidFill>
              </a:rPr>
              <a:t>binhex</a:t>
            </a:r>
            <a:r>
              <a:rPr lang="en-US" dirty="0" smtClean="0">
                <a:solidFill>
                  <a:srgbClr val="002060"/>
                </a:solidFill>
              </a:rPr>
              <a:t>, </a:t>
            </a:r>
            <a:r>
              <a:rPr lang="en-US" dirty="0" err="1" smtClean="0">
                <a:solidFill>
                  <a:srgbClr val="002060"/>
                </a:solidFill>
              </a:rPr>
              <a:t>binascii</a:t>
            </a:r>
            <a:r>
              <a:rPr lang="en-US" dirty="0" smtClean="0">
                <a:solidFill>
                  <a:srgbClr val="002060"/>
                </a:solidFill>
              </a:rPr>
              <a:t>, rfc822, </a:t>
            </a:r>
            <a:r>
              <a:rPr lang="en-US" dirty="0" err="1" smtClean="0">
                <a:solidFill>
                  <a:srgbClr val="002060"/>
                </a:solidFill>
              </a:rPr>
              <a:t>mimetools</a:t>
            </a:r>
            <a:r>
              <a:rPr lang="en-US" dirty="0" smtClean="0">
                <a:solidFill>
                  <a:srgbClr val="002060"/>
                </a:solidFill>
              </a:rPr>
              <a:t>, </a:t>
            </a:r>
            <a:r>
              <a:rPr lang="en-US" dirty="0" err="1" smtClean="0">
                <a:solidFill>
                  <a:srgbClr val="002060"/>
                </a:solidFill>
              </a:rPr>
              <a:t>MimeWriter</a:t>
            </a:r>
            <a:r>
              <a:rPr lang="en-US" dirty="0" smtClean="0">
                <a:solidFill>
                  <a:srgbClr val="002060"/>
                </a:solidFill>
              </a:rPr>
              <a:t>, </a:t>
            </a:r>
            <a:r>
              <a:rPr lang="en-US" dirty="0" err="1" smtClean="0">
                <a:solidFill>
                  <a:srgbClr val="002060"/>
                </a:solidFill>
              </a:rPr>
              <a:t>multifile</a:t>
            </a:r>
            <a:r>
              <a:rPr lang="en-US" dirty="0" smtClean="0">
                <a:solidFill>
                  <a:srgbClr val="002060"/>
                </a:solidFill>
              </a:rPr>
              <a:t>, mailbox. </a:t>
            </a:r>
            <a:r>
              <a:rPr lang="ru-RU" dirty="0" smtClean="0">
                <a:solidFill>
                  <a:srgbClr val="002060"/>
                </a:solidFill>
              </a:rPr>
              <a:t>Пакет </a:t>
            </a:r>
            <a:r>
              <a:rPr lang="en-US" dirty="0" smtClean="0">
                <a:solidFill>
                  <a:srgbClr val="002060"/>
                </a:solidFill>
              </a:rPr>
              <a:t>email.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002060"/>
                </a:solidFill>
              </a:rPr>
              <a:t>Python </a:t>
            </a:r>
            <a:r>
              <a:rPr lang="ru-RU" dirty="0" smtClean="0">
                <a:solidFill>
                  <a:srgbClr val="002060"/>
                </a:solidFill>
              </a:rPr>
              <a:t>о себе. Модули: </a:t>
            </a:r>
            <a:r>
              <a:rPr lang="en-US" dirty="0" smtClean="0">
                <a:solidFill>
                  <a:srgbClr val="002060"/>
                </a:solidFill>
              </a:rPr>
              <a:t>parser, symbol, token, keyword, inspect, tokenize, </a:t>
            </a:r>
            <a:r>
              <a:rPr lang="en-US" dirty="0" err="1" smtClean="0">
                <a:solidFill>
                  <a:srgbClr val="002060"/>
                </a:solidFill>
              </a:rPr>
              <a:t>pyclbr</a:t>
            </a:r>
            <a:r>
              <a:rPr lang="en-US" dirty="0" smtClean="0">
                <a:solidFill>
                  <a:srgbClr val="002060"/>
                </a:solidFill>
              </a:rPr>
              <a:t>, </a:t>
            </a:r>
            <a:r>
              <a:rPr lang="en-US" dirty="0" err="1" smtClean="0">
                <a:solidFill>
                  <a:srgbClr val="002060"/>
                </a:solidFill>
              </a:rPr>
              <a:t>py_compile</a:t>
            </a:r>
            <a:r>
              <a:rPr lang="en-US" dirty="0" smtClean="0">
                <a:solidFill>
                  <a:srgbClr val="002060"/>
                </a:solidFill>
              </a:rPr>
              <a:t>, </a:t>
            </a:r>
            <a:r>
              <a:rPr lang="en-US" dirty="0" err="1" smtClean="0">
                <a:solidFill>
                  <a:srgbClr val="002060"/>
                </a:solidFill>
              </a:rPr>
              <a:t>compileall</a:t>
            </a:r>
            <a:r>
              <a:rPr lang="en-US" dirty="0" smtClean="0">
                <a:solidFill>
                  <a:srgbClr val="002060"/>
                </a:solidFill>
              </a:rPr>
              <a:t>, </a:t>
            </a:r>
            <a:r>
              <a:rPr lang="en-US" dirty="0" err="1" smtClean="0">
                <a:solidFill>
                  <a:srgbClr val="002060"/>
                </a:solidFill>
              </a:rPr>
              <a:t>dis</a:t>
            </a:r>
            <a:r>
              <a:rPr lang="en-US" dirty="0" smtClean="0">
                <a:solidFill>
                  <a:srgbClr val="002060"/>
                </a:solidFill>
              </a:rPr>
              <a:t>, compiler.</a:t>
            </a:r>
          </a:p>
          <a:p>
            <a:pPr marL="0" indent="0">
              <a:buNone/>
            </a:pPr>
            <a:r>
              <a:rPr lang="ru-RU" dirty="0" smtClean="0">
                <a:solidFill>
                  <a:srgbClr val="002060"/>
                </a:solidFill>
              </a:rPr>
              <a:t>Графический интерфейс. Модуль </a:t>
            </a:r>
            <a:r>
              <a:rPr lang="en-US" dirty="0" err="1" smtClean="0">
                <a:solidFill>
                  <a:srgbClr val="002060"/>
                </a:solidFill>
              </a:rPr>
              <a:t>Tkinter</a:t>
            </a:r>
            <a:r>
              <a:rPr lang="en-US" dirty="0" smtClean="0">
                <a:solidFill>
                  <a:srgbClr val="002060"/>
                </a:solidFill>
              </a:rPr>
              <a:t>.</a:t>
            </a:r>
            <a:endParaRPr lang="ru-RU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0248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Сервисы периода выполнения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1800" dirty="0" smtClean="0">
                <a:solidFill>
                  <a:srgbClr val="002060"/>
                </a:solidFill>
              </a:rPr>
              <a:t>Модуль </a:t>
            </a:r>
            <a:r>
              <a:rPr lang="ru-RU" sz="1800" dirty="0" err="1" smtClean="0">
                <a:solidFill>
                  <a:srgbClr val="002060"/>
                </a:solidFill>
              </a:rPr>
              <a:t>sys</a:t>
            </a:r>
            <a:r>
              <a:rPr lang="ru-RU" sz="1800" dirty="0" smtClean="0">
                <a:solidFill>
                  <a:srgbClr val="002060"/>
                </a:solidFill>
              </a:rPr>
              <a:t> содержит информацию о среде выполнения программы, об интерпретаторе </a:t>
            </a:r>
            <a:r>
              <a:rPr lang="ru-RU" sz="1800" dirty="0" err="1" smtClean="0">
                <a:solidFill>
                  <a:srgbClr val="002060"/>
                </a:solidFill>
              </a:rPr>
              <a:t>Python</a:t>
            </a:r>
            <a:r>
              <a:rPr lang="ru-RU" sz="1800" dirty="0" smtClean="0">
                <a:solidFill>
                  <a:srgbClr val="002060"/>
                </a:solidFill>
              </a:rPr>
              <a:t>. </a:t>
            </a:r>
          </a:p>
          <a:p>
            <a:r>
              <a:rPr lang="ru-RU" sz="1800" dirty="0" smtClean="0">
                <a:solidFill>
                  <a:srgbClr val="002060"/>
                </a:solidFill>
              </a:rPr>
              <a:t>Модуль </a:t>
            </a:r>
            <a:r>
              <a:rPr lang="en-US" sz="1800" dirty="0" smtClean="0">
                <a:solidFill>
                  <a:srgbClr val="002060"/>
                </a:solidFill>
              </a:rPr>
              <a:t>copy</a:t>
            </a:r>
            <a:r>
              <a:rPr lang="ru-RU" sz="1800" dirty="0" smtClean="0">
                <a:solidFill>
                  <a:srgbClr val="002060"/>
                </a:solidFill>
              </a:rPr>
              <a:t> содержит функции для копирования объектов</a:t>
            </a:r>
          </a:p>
          <a:p>
            <a:r>
              <a:rPr lang="ru-RU" sz="1800" dirty="0" smtClean="0">
                <a:solidFill>
                  <a:srgbClr val="002060"/>
                </a:solidFill>
              </a:rPr>
              <a:t>В модулях </a:t>
            </a:r>
            <a:r>
              <a:rPr lang="en-US" sz="1800" dirty="0" smtClean="0">
                <a:solidFill>
                  <a:srgbClr val="002060"/>
                </a:solidFill>
              </a:rPr>
              <a:t>math, </a:t>
            </a:r>
            <a:r>
              <a:rPr lang="en-US" sz="1800" dirty="0" err="1" smtClean="0">
                <a:solidFill>
                  <a:srgbClr val="002060"/>
                </a:solidFill>
              </a:rPr>
              <a:t>cmath</a:t>
            </a:r>
            <a:r>
              <a:rPr lang="en-US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smtClean="0">
                <a:solidFill>
                  <a:srgbClr val="002060"/>
                </a:solidFill>
              </a:rPr>
              <a:t>собраны математические функции для действительных и комплексных аргументов. Это те же функции, что используются в языке C.</a:t>
            </a:r>
          </a:p>
          <a:p>
            <a:r>
              <a:rPr lang="ru-RU" sz="1800" dirty="0" smtClean="0">
                <a:solidFill>
                  <a:srgbClr val="002060"/>
                </a:solidFill>
              </a:rPr>
              <a:t>Модуль </a:t>
            </a:r>
            <a:r>
              <a:rPr lang="en-US" sz="1800" dirty="0" smtClean="0">
                <a:solidFill>
                  <a:srgbClr val="002060"/>
                </a:solidFill>
              </a:rPr>
              <a:t>random </a:t>
            </a:r>
            <a:r>
              <a:rPr lang="ru-RU" sz="1800" dirty="0" smtClean="0">
                <a:solidFill>
                  <a:srgbClr val="002060"/>
                </a:solidFill>
              </a:rPr>
              <a:t>генерирует псевдослучайные числа для нескольких различных распределений.</a:t>
            </a:r>
            <a:endParaRPr lang="en-US" sz="1800" dirty="0" smtClean="0">
              <a:solidFill>
                <a:srgbClr val="002060"/>
              </a:solidFill>
            </a:endParaRPr>
          </a:p>
          <a:p>
            <a:r>
              <a:rPr lang="ru-RU" sz="1800" dirty="0" smtClean="0">
                <a:solidFill>
                  <a:srgbClr val="002060"/>
                </a:solidFill>
              </a:rPr>
              <a:t>Модуль </a:t>
            </a:r>
            <a:r>
              <a:rPr lang="en-US" sz="1800" dirty="0" smtClean="0">
                <a:solidFill>
                  <a:srgbClr val="002060"/>
                </a:solidFill>
              </a:rPr>
              <a:t>time </a:t>
            </a:r>
            <a:r>
              <a:rPr lang="ru-RU" sz="1800" dirty="0" smtClean="0">
                <a:solidFill>
                  <a:srgbClr val="002060"/>
                </a:solidFill>
              </a:rPr>
              <a:t>дает функции для получения текущего времени и преобразования форматов времени.</a:t>
            </a:r>
            <a:endParaRPr lang="en-US" sz="1800" dirty="0" smtClean="0">
              <a:solidFill>
                <a:srgbClr val="002060"/>
              </a:solidFill>
            </a:endParaRPr>
          </a:p>
          <a:p>
            <a:r>
              <a:rPr lang="ru-RU" sz="1800" dirty="0" smtClean="0">
                <a:solidFill>
                  <a:srgbClr val="002060"/>
                </a:solidFill>
              </a:rPr>
              <a:t>Модуль </a:t>
            </a:r>
            <a:r>
              <a:rPr lang="ru-RU" sz="1800" dirty="0" err="1" smtClean="0">
                <a:solidFill>
                  <a:srgbClr val="002060"/>
                </a:solidFill>
              </a:rPr>
              <a:t>sets</a:t>
            </a:r>
            <a:r>
              <a:rPr lang="en-US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smtClean="0">
                <a:solidFill>
                  <a:srgbClr val="002060"/>
                </a:solidFill>
              </a:rPr>
              <a:t>реализует тип данных для множеств.</a:t>
            </a:r>
            <a:endParaRPr lang="en-US" sz="1800" dirty="0" smtClean="0">
              <a:solidFill>
                <a:srgbClr val="002060"/>
              </a:solidFill>
            </a:endParaRPr>
          </a:p>
          <a:p>
            <a:r>
              <a:rPr lang="ru-RU" sz="1800" dirty="0" smtClean="0">
                <a:solidFill>
                  <a:srgbClr val="002060"/>
                </a:solidFill>
              </a:rPr>
              <a:t>Модули </a:t>
            </a:r>
            <a:r>
              <a:rPr lang="ru-RU" sz="1800" dirty="0" err="1" smtClean="0">
                <a:solidFill>
                  <a:srgbClr val="002060"/>
                </a:solidFill>
              </a:rPr>
              <a:t>array</a:t>
            </a:r>
            <a:r>
              <a:rPr lang="ru-RU" sz="1800" dirty="0" smtClean="0">
                <a:solidFill>
                  <a:srgbClr val="002060"/>
                </a:solidFill>
              </a:rPr>
              <a:t> и </a:t>
            </a:r>
            <a:r>
              <a:rPr lang="ru-RU" sz="1800" dirty="0" err="1" smtClean="0">
                <a:solidFill>
                  <a:srgbClr val="002060"/>
                </a:solidFill>
              </a:rPr>
              <a:t>struct</a:t>
            </a:r>
            <a:r>
              <a:rPr lang="en-US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smtClean="0">
                <a:solidFill>
                  <a:srgbClr val="002060"/>
                </a:solidFill>
              </a:rPr>
              <a:t>реализуют низкоуровневый массив и структуру данных. Основное их назначение - разбор двоичных форматов данных.</a:t>
            </a:r>
            <a:endParaRPr lang="en-US" sz="1800" dirty="0" smtClean="0">
              <a:solidFill>
                <a:srgbClr val="002060"/>
              </a:solidFill>
            </a:endParaRPr>
          </a:p>
          <a:p>
            <a:r>
              <a:rPr lang="ru-RU" sz="1800" dirty="0" smtClean="0">
                <a:solidFill>
                  <a:srgbClr val="002060"/>
                </a:solidFill>
              </a:rPr>
              <a:t>Модуль </a:t>
            </a:r>
            <a:r>
              <a:rPr lang="ru-RU" sz="1800" dirty="0" err="1" smtClean="0">
                <a:solidFill>
                  <a:srgbClr val="002060"/>
                </a:solidFill>
              </a:rPr>
              <a:t>itertools</a:t>
            </a:r>
            <a:r>
              <a:rPr lang="en-US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smtClean="0">
                <a:solidFill>
                  <a:srgbClr val="002060"/>
                </a:solidFill>
              </a:rPr>
              <a:t>содержит набор функций для работы с итераторами.</a:t>
            </a:r>
            <a:endParaRPr lang="en-US" sz="1800" dirty="0" smtClean="0">
              <a:solidFill>
                <a:srgbClr val="002060"/>
              </a:solidFill>
            </a:endParaRPr>
          </a:p>
          <a:p>
            <a:r>
              <a:rPr lang="ru-RU" sz="1800" dirty="0" smtClean="0">
                <a:solidFill>
                  <a:srgbClr val="002060"/>
                </a:solidFill>
              </a:rPr>
              <a:t>Модуль </a:t>
            </a:r>
            <a:r>
              <a:rPr lang="ru-RU" sz="1800" dirty="0" err="1" smtClean="0">
                <a:solidFill>
                  <a:srgbClr val="002060"/>
                </a:solidFill>
              </a:rPr>
              <a:t>locale</a:t>
            </a:r>
            <a:r>
              <a:rPr lang="ru-RU" sz="1800" dirty="0" smtClean="0">
                <a:solidFill>
                  <a:srgbClr val="002060"/>
                </a:solidFill>
              </a:rPr>
              <a:t> применяется для работы с культурной средой. В конкретной культурной среде могут использоваться свои правила для написания чисел, валют, времени и даты и т.п.</a:t>
            </a:r>
            <a:endParaRPr lang="en-US" sz="1800" dirty="0" smtClean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5940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70C0"/>
                </a:solidFill>
              </a:rPr>
              <a:t>3.</a:t>
            </a:r>
            <a:r>
              <a:rPr lang="ru-RU" dirty="0" smtClean="0">
                <a:solidFill>
                  <a:srgbClr val="0070C0"/>
                </a:solidFill>
              </a:rPr>
              <a:t>Хранение данных. Архивация</a:t>
            </a:r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1800" dirty="0" smtClean="0">
                <a:solidFill>
                  <a:srgbClr val="002060"/>
                </a:solidFill>
              </a:rPr>
              <a:t>К этой категории отнесены модули, которые работают с внешними</a:t>
            </a:r>
            <a:endParaRPr lang="en-US" sz="1800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sz="1800" dirty="0" smtClean="0">
                <a:solidFill>
                  <a:srgbClr val="002060"/>
                </a:solidFill>
              </a:rPr>
              <a:t>хранилищами данных.</a:t>
            </a:r>
            <a:endParaRPr lang="en-US" sz="1800" dirty="0" smtClean="0">
              <a:solidFill>
                <a:srgbClr val="002060"/>
              </a:solidFill>
            </a:endParaRPr>
          </a:p>
          <a:p>
            <a:r>
              <a:rPr lang="ru-RU" sz="1800" dirty="0" smtClean="0">
                <a:solidFill>
                  <a:srgbClr val="002060"/>
                </a:solidFill>
              </a:rPr>
              <a:t>Модуль </a:t>
            </a:r>
            <a:r>
              <a:rPr lang="ru-RU" sz="1800" dirty="0" err="1" smtClean="0">
                <a:solidFill>
                  <a:srgbClr val="002060"/>
                </a:solidFill>
              </a:rPr>
              <a:t>pickle</a:t>
            </a:r>
            <a:r>
              <a:rPr lang="en-US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smtClean="0">
                <a:solidFill>
                  <a:srgbClr val="002060"/>
                </a:solidFill>
              </a:rPr>
              <a:t>Процесс записи объекта в виде последовательности байтов называется</a:t>
            </a:r>
            <a:r>
              <a:rPr lang="en-US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сериализацией</a:t>
            </a:r>
            <a:r>
              <a:rPr lang="ru-RU" sz="1800" dirty="0" smtClean="0">
                <a:solidFill>
                  <a:srgbClr val="002060"/>
                </a:solidFill>
              </a:rPr>
              <a:t>. Для того чтобы сохранить объект во внешней памяти или</a:t>
            </a:r>
            <a:r>
              <a:rPr lang="en-US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smtClean="0">
                <a:solidFill>
                  <a:srgbClr val="002060"/>
                </a:solidFill>
              </a:rPr>
              <a:t>передать его по каналам связи, его нужно вначале </a:t>
            </a:r>
            <a:r>
              <a:rPr lang="ru-RU" sz="1800" dirty="0" err="1" smtClean="0">
                <a:solidFill>
                  <a:srgbClr val="002060"/>
                </a:solidFill>
              </a:rPr>
              <a:t>сериализовать</a:t>
            </a:r>
            <a:r>
              <a:rPr lang="ru-RU" sz="1800" dirty="0" smtClean="0">
                <a:solidFill>
                  <a:srgbClr val="002060"/>
                </a:solidFill>
              </a:rPr>
              <a:t>.</a:t>
            </a:r>
            <a:r>
              <a:rPr lang="en-US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smtClean="0">
                <a:solidFill>
                  <a:srgbClr val="002060"/>
                </a:solidFill>
              </a:rPr>
              <a:t>Модуль </a:t>
            </a:r>
            <a:r>
              <a:rPr lang="ru-RU" sz="1800" dirty="0" err="1" smtClean="0">
                <a:solidFill>
                  <a:srgbClr val="002060"/>
                </a:solidFill>
              </a:rPr>
              <a:t>pickle</a:t>
            </a:r>
            <a:r>
              <a:rPr lang="en-US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smtClean="0">
                <a:solidFill>
                  <a:srgbClr val="002060"/>
                </a:solidFill>
              </a:rPr>
              <a:t>позволяет </a:t>
            </a:r>
            <a:r>
              <a:rPr lang="ru-RU" sz="1800" dirty="0" err="1" smtClean="0">
                <a:solidFill>
                  <a:srgbClr val="002060"/>
                </a:solidFill>
              </a:rPr>
              <a:t>сериализовывать</a:t>
            </a:r>
            <a:r>
              <a:rPr lang="ru-RU" sz="1800" dirty="0" smtClean="0">
                <a:solidFill>
                  <a:srgbClr val="002060"/>
                </a:solidFill>
              </a:rPr>
              <a:t> объекты и сохранять их в строке или файле.</a:t>
            </a:r>
            <a:endParaRPr lang="en-US" sz="1800" dirty="0" smtClean="0">
              <a:solidFill>
                <a:srgbClr val="002060"/>
              </a:solidFill>
            </a:endParaRPr>
          </a:p>
          <a:p>
            <a:r>
              <a:rPr lang="ru-RU" sz="1800" dirty="0" smtClean="0">
                <a:solidFill>
                  <a:srgbClr val="002060"/>
                </a:solidFill>
              </a:rPr>
              <a:t>Для хранения объектов в родном для </a:t>
            </a:r>
            <a:r>
              <a:rPr lang="ru-RU" sz="1800" dirty="0" err="1" smtClean="0">
                <a:solidFill>
                  <a:srgbClr val="002060"/>
                </a:solidFill>
              </a:rPr>
              <a:t>Python</a:t>
            </a:r>
            <a:r>
              <a:rPr lang="ru-RU" sz="1800" dirty="0" smtClean="0">
                <a:solidFill>
                  <a:srgbClr val="002060"/>
                </a:solidFill>
              </a:rPr>
              <a:t> формате можно применять полку (</a:t>
            </a:r>
            <a:r>
              <a:rPr lang="ru-RU" sz="1800" dirty="0" err="1" smtClean="0">
                <a:solidFill>
                  <a:srgbClr val="002060"/>
                </a:solidFill>
              </a:rPr>
              <a:t>shelve</a:t>
            </a:r>
            <a:r>
              <a:rPr lang="ru-RU" sz="1800" dirty="0" smtClean="0">
                <a:solidFill>
                  <a:srgbClr val="002060"/>
                </a:solidFill>
              </a:rPr>
              <a:t>). По своему интерфейсу полка ничем не отличается от словаря.</a:t>
            </a:r>
            <a:endParaRPr lang="en-US" sz="1800" dirty="0" smtClean="0">
              <a:solidFill>
                <a:srgbClr val="002060"/>
              </a:solidFill>
            </a:endParaRPr>
          </a:p>
          <a:p>
            <a:r>
              <a:rPr lang="ru-RU" sz="1800" dirty="0" smtClean="0">
                <a:solidFill>
                  <a:srgbClr val="002060"/>
                </a:solidFill>
              </a:rPr>
              <a:t>Для внешнего хранения данных можно использовать примитивные базы данных, содержащие пары ключ-значение. В </a:t>
            </a:r>
            <a:r>
              <a:rPr lang="ru-RU" sz="1800" dirty="0" err="1" smtClean="0">
                <a:solidFill>
                  <a:srgbClr val="002060"/>
                </a:solidFill>
              </a:rPr>
              <a:t>Python</a:t>
            </a:r>
            <a:r>
              <a:rPr lang="ru-RU" sz="1800" dirty="0" smtClean="0">
                <a:solidFill>
                  <a:srgbClr val="002060"/>
                </a:solidFill>
              </a:rPr>
              <a:t> имеется несколько модулей для работы с такими базами: </a:t>
            </a:r>
            <a:r>
              <a:rPr lang="ru-RU" sz="1800" dirty="0" err="1" smtClean="0">
                <a:solidFill>
                  <a:srgbClr val="002060"/>
                </a:solidFill>
              </a:rPr>
              <a:t>bsddb</a:t>
            </a:r>
            <a:r>
              <a:rPr lang="ru-RU" sz="1800" dirty="0" smtClean="0">
                <a:solidFill>
                  <a:srgbClr val="002060"/>
                </a:solidFill>
              </a:rPr>
              <a:t>, </a:t>
            </a:r>
            <a:r>
              <a:rPr lang="ru-RU" sz="1800" dirty="0" err="1" smtClean="0">
                <a:solidFill>
                  <a:srgbClr val="002060"/>
                </a:solidFill>
              </a:rPr>
              <a:t>gdbm</a:t>
            </a:r>
            <a:r>
              <a:rPr lang="ru-RU" sz="1800" dirty="0" smtClean="0">
                <a:solidFill>
                  <a:srgbClr val="002060"/>
                </a:solidFill>
              </a:rPr>
              <a:t>, </a:t>
            </a:r>
            <a:r>
              <a:rPr lang="ru-RU" sz="1800" dirty="0" err="1" smtClean="0">
                <a:solidFill>
                  <a:srgbClr val="002060"/>
                </a:solidFill>
              </a:rPr>
              <a:t>dbhash</a:t>
            </a:r>
            <a:r>
              <a:rPr lang="ru-RU" sz="1800" dirty="0" smtClean="0">
                <a:solidFill>
                  <a:srgbClr val="002060"/>
                </a:solidFill>
              </a:rPr>
              <a:t> и т.п.</a:t>
            </a:r>
            <a:endParaRPr lang="ru-RU" sz="18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6065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err="1" smtClean="0"/>
              <a:t>Платформо-зависимые</a:t>
            </a:r>
            <a:r>
              <a:rPr lang="ru-RU" dirty="0" smtClean="0"/>
              <a:t> модули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dirty="0" smtClean="0">
                <a:solidFill>
                  <a:srgbClr val="002060"/>
                </a:solidFill>
              </a:rPr>
              <a:t>Эта категория модулей имеет применение только для конкретных операционных систем и семейств операционных систем. Довольно большое число модулей в стандартной поставке </a:t>
            </a:r>
            <a:r>
              <a:rPr lang="ru-RU" dirty="0" err="1" smtClean="0">
                <a:solidFill>
                  <a:srgbClr val="002060"/>
                </a:solidFill>
              </a:rPr>
              <a:t>Python</a:t>
            </a:r>
            <a:r>
              <a:rPr lang="ru-RU" dirty="0" smtClean="0">
                <a:solidFill>
                  <a:srgbClr val="002060"/>
                </a:solidFill>
              </a:rPr>
              <a:t> посвящено трем платформам: </a:t>
            </a:r>
            <a:r>
              <a:rPr lang="ru-RU" dirty="0" err="1" smtClean="0">
                <a:solidFill>
                  <a:srgbClr val="002060"/>
                </a:solidFill>
              </a:rPr>
              <a:t>Unix</a:t>
            </a:r>
            <a:r>
              <a:rPr lang="ru-RU" dirty="0" smtClean="0">
                <a:solidFill>
                  <a:srgbClr val="002060"/>
                </a:solidFill>
              </a:rPr>
              <a:t>, </a:t>
            </a:r>
            <a:r>
              <a:rPr lang="ru-RU" dirty="0" err="1" smtClean="0">
                <a:solidFill>
                  <a:srgbClr val="002060"/>
                </a:solidFill>
              </a:rPr>
              <a:t>Windows</a:t>
            </a:r>
            <a:r>
              <a:rPr lang="ru-RU" dirty="0" smtClean="0">
                <a:solidFill>
                  <a:srgbClr val="002060"/>
                </a:solidFill>
              </a:rPr>
              <a:t> и </a:t>
            </a:r>
            <a:r>
              <a:rPr lang="ru-RU" dirty="0" err="1" smtClean="0">
                <a:solidFill>
                  <a:srgbClr val="002060"/>
                </a:solidFill>
              </a:rPr>
              <a:t>Macintosh</a:t>
            </a:r>
            <a:r>
              <a:rPr lang="ru-RU" dirty="0" smtClean="0">
                <a:solidFill>
                  <a:srgbClr val="002060"/>
                </a:solidFill>
              </a:rPr>
              <a:t>.</a:t>
            </a:r>
          </a:p>
          <a:p>
            <a:pPr>
              <a:buNone/>
            </a:pPr>
            <a:endParaRPr lang="ru-RU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dirty="0" smtClean="0">
                <a:solidFill>
                  <a:srgbClr val="002060"/>
                </a:solidFill>
              </a:rPr>
              <a:t>При создании переносимых приложений использовать </a:t>
            </a:r>
            <a:r>
              <a:rPr lang="ru-RU" dirty="0" err="1" smtClean="0">
                <a:solidFill>
                  <a:srgbClr val="002060"/>
                </a:solidFill>
              </a:rPr>
              <a:t>платформо-зависимые</a:t>
            </a:r>
            <a:r>
              <a:rPr lang="ru-RU" dirty="0" smtClean="0">
                <a:solidFill>
                  <a:srgbClr val="002060"/>
                </a:solidFill>
              </a:rPr>
              <a:t> модули можно только при условии реализации альтернативных веток алгоритма, либо с отказом от свойств, которые доступны не на всех платформах. Так, под </a:t>
            </a:r>
            <a:r>
              <a:rPr lang="ru-RU" dirty="0" err="1" smtClean="0">
                <a:solidFill>
                  <a:srgbClr val="002060"/>
                </a:solidFill>
              </a:rPr>
              <a:t>Windows</a:t>
            </a:r>
            <a:r>
              <a:rPr lang="ru-RU" dirty="0" smtClean="0">
                <a:solidFill>
                  <a:srgbClr val="002060"/>
                </a:solidFill>
              </a:rPr>
              <a:t> не работает достаточно обычная для </a:t>
            </a:r>
            <a:r>
              <a:rPr lang="ru-RU" dirty="0" err="1" smtClean="0">
                <a:solidFill>
                  <a:srgbClr val="002060"/>
                </a:solidFill>
              </a:rPr>
              <a:t>Unix</a:t>
            </a:r>
            <a:r>
              <a:rPr lang="ru-RU" dirty="0" smtClean="0">
                <a:solidFill>
                  <a:srgbClr val="002060"/>
                </a:solidFill>
              </a:rPr>
              <a:t> функция </a:t>
            </a:r>
            <a:r>
              <a:rPr lang="ru-RU" dirty="0" err="1" smtClean="0">
                <a:solidFill>
                  <a:srgbClr val="002060"/>
                </a:solidFill>
              </a:rPr>
              <a:t>os.fork</a:t>
            </a:r>
            <a:r>
              <a:rPr lang="ru-RU" dirty="0" smtClean="0">
                <a:solidFill>
                  <a:srgbClr val="002060"/>
                </a:solidFill>
              </a:rPr>
              <a:t>(), поэтому при создании переносимых приложений нужно использовать другие средства для распараллеленных вычислений, например, </a:t>
            </a:r>
            <a:r>
              <a:rPr lang="ru-RU" dirty="0" err="1" smtClean="0">
                <a:solidFill>
                  <a:srgbClr val="002060"/>
                </a:solidFill>
              </a:rPr>
              <a:t>многопоточность</a:t>
            </a:r>
            <a:r>
              <a:rPr lang="ru-RU" dirty="0" smtClean="0">
                <a:solidFill>
                  <a:srgbClr val="002060"/>
                </a:solidFill>
              </a:rPr>
              <a:t>.</a:t>
            </a:r>
          </a:p>
          <a:p>
            <a:pPr>
              <a:buNone/>
            </a:pPr>
            <a:endParaRPr lang="ru-RU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dirty="0" smtClean="0">
                <a:solidFill>
                  <a:srgbClr val="002060"/>
                </a:solidFill>
              </a:rPr>
              <a:t>В документации по языку обычно отмечено, для каких платформ доступен тот или иной модуль или даже отдельная функция.</a:t>
            </a:r>
            <a:endParaRPr lang="ru-RU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7197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Поддержка сети. Протоколы Интернет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dirty="0" smtClean="0">
                <a:solidFill>
                  <a:srgbClr val="002060"/>
                </a:solidFill>
              </a:rPr>
              <a:t>Почти все модули из этой категории, обслуживающие</a:t>
            </a:r>
            <a:endParaRPr lang="en-US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dirty="0" smtClean="0">
                <a:solidFill>
                  <a:srgbClr val="002060"/>
                </a:solidFill>
              </a:rPr>
              <a:t>клиентскую часть протокола, построены по одному и тому</a:t>
            </a:r>
            <a:endParaRPr lang="en-US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dirty="0" smtClean="0">
                <a:solidFill>
                  <a:srgbClr val="002060"/>
                </a:solidFill>
              </a:rPr>
              <a:t>же принципу: из модуля необходим только класс, объект которого</a:t>
            </a:r>
            <a:endParaRPr lang="en-US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dirty="0" smtClean="0">
                <a:solidFill>
                  <a:srgbClr val="002060"/>
                </a:solidFill>
              </a:rPr>
              <a:t>содержит информацию о соединении с сервером, а методы</a:t>
            </a:r>
            <a:endParaRPr lang="en-US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dirty="0" smtClean="0">
                <a:solidFill>
                  <a:srgbClr val="002060"/>
                </a:solidFill>
              </a:rPr>
              <a:t>реализуют взаимодействие с сервером по соответствующему</a:t>
            </a:r>
            <a:endParaRPr lang="en-US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dirty="0" smtClean="0">
                <a:solidFill>
                  <a:srgbClr val="002060"/>
                </a:solidFill>
              </a:rPr>
              <a:t>протоколу. Таким образом, чем сложнее протокол, тем больше</a:t>
            </a:r>
            <a:endParaRPr lang="en-US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dirty="0" smtClean="0">
                <a:solidFill>
                  <a:srgbClr val="002060"/>
                </a:solidFill>
              </a:rPr>
              <a:t>методов и других деталей требуется для реализации клиента.</a:t>
            </a:r>
          </a:p>
          <a:p>
            <a:endParaRPr lang="ru-RU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dirty="0" smtClean="0">
                <a:solidFill>
                  <a:srgbClr val="002060"/>
                </a:solidFill>
              </a:rPr>
              <a:t>Примеры серверов используются по другому принципу. В модуле</a:t>
            </a:r>
            <a:endParaRPr lang="en-US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dirty="0" smtClean="0">
                <a:solidFill>
                  <a:srgbClr val="002060"/>
                </a:solidFill>
              </a:rPr>
              <a:t>с реализацией сервера описан базовый класс, из которого</a:t>
            </a:r>
            <a:endParaRPr lang="en-US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dirty="0" smtClean="0">
                <a:solidFill>
                  <a:srgbClr val="002060"/>
                </a:solidFill>
              </a:rPr>
              <a:t>пользователь модуля должен наследовать свой класс,</a:t>
            </a:r>
            <a:endParaRPr lang="en-US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dirty="0" smtClean="0">
                <a:solidFill>
                  <a:srgbClr val="002060"/>
                </a:solidFill>
              </a:rPr>
              <a:t>реализующий требуемую функциональность. Правда, иногда</a:t>
            </a:r>
            <a:endParaRPr lang="en-US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dirty="0" smtClean="0">
                <a:solidFill>
                  <a:srgbClr val="002060"/>
                </a:solidFill>
              </a:rPr>
              <a:t>замещать нужно всего один или два метода.</a:t>
            </a:r>
            <a:endParaRPr lang="ru-RU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1203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Заголовок 1"/>
          <p:cNvSpPr>
            <a:spLocks noGrp="1"/>
          </p:cNvSpPr>
          <p:nvPr>
            <p:ph type="title"/>
          </p:nvPr>
        </p:nvSpPr>
        <p:spPr>
          <a:xfrm>
            <a:off x="112184" y="100013"/>
            <a:ext cx="11582400" cy="1066800"/>
          </a:xfrm>
        </p:spPr>
        <p:txBody>
          <a:bodyPr/>
          <a:lstStyle/>
          <a:p>
            <a:pPr marL="63500" eaLnBrk="1" hangingPunct="1"/>
            <a:r>
              <a:rPr lang="ru-RU" altLang="ru-RU" sz="3200" smtClean="0">
                <a:solidFill>
                  <a:srgbClr val="0070C0"/>
                </a:solidFill>
              </a:rPr>
              <a:t>Источники: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159EE4C-FEC9-4241-9E35-D2D09498023A}" type="slidenum">
              <a:rPr lang="ru-RU"/>
              <a:pPr>
                <a:defRPr/>
              </a:pPr>
              <a:t>16</a:t>
            </a:fld>
            <a:endParaRPr lang="ru-RU"/>
          </a:p>
        </p:txBody>
      </p:sp>
      <p:sp>
        <p:nvSpPr>
          <p:cNvPr id="26628" name="Прямоугольник 1"/>
          <p:cNvSpPr>
            <a:spLocks noChangeArrowheads="1"/>
          </p:cNvSpPr>
          <p:nvPr/>
        </p:nvSpPr>
        <p:spPr bwMode="auto">
          <a:xfrm>
            <a:off x="143933" y="1052513"/>
            <a:ext cx="12048067" cy="2246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 typeface="Wingdings" pitchFamily="2" charset="2"/>
              <a:buChar char="ü"/>
            </a:pPr>
            <a:r>
              <a:rPr lang="ru-RU" altLang="ru-RU" sz="2000">
                <a:solidFill>
                  <a:srgbClr val="002060"/>
                </a:solidFill>
                <a:latin typeface="Arial" charset="0"/>
              </a:rPr>
              <a:t>Интеллектуальный анализ данных: концепции и методы. Издание третье, </a:t>
            </a:r>
            <a:r>
              <a:rPr lang="en-US" altLang="ru-RU" sz="2000">
                <a:solidFill>
                  <a:srgbClr val="002060"/>
                </a:solidFill>
                <a:latin typeface="Arial" charset="0"/>
              </a:rPr>
              <a:t>Morgan Kaufmann Publishers, 2011. </a:t>
            </a:r>
            <a:r>
              <a:rPr lang="ru-RU" altLang="ru-RU" sz="2000">
                <a:solidFill>
                  <a:srgbClr val="002060"/>
                </a:solidFill>
                <a:latin typeface="Arial" charset="0"/>
              </a:rPr>
              <a:t>Цзявей Хань (</a:t>
            </a:r>
            <a:r>
              <a:rPr lang="en-US" altLang="ru-RU" sz="2000">
                <a:solidFill>
                  <a:srgbClr val="002060"/>
                </a:solidFill>
                <a:latin typeface="Arial" charset="0"/>
              </a:rPr>
              <a:t>Jiawei Han), </a:t>
            </a:r>
            <a:r>
              <a:rPr lang="ru-RU" altLang="ru-RU" sz="2000">
                <a:solidFill>
                  <a:srgbClr val="002060"/>
                </a:solidFill>
                <a:latin typeface="Arial" charset="0"/>
              </a:rPr>
              <a:t>Мишлин Кэмбер (</a:t>
            </a:r>
            <a:r>
              <a:rPr lang="en-US" altLang="ru-RU" sz="2000">
                <a:solidFill>
                  <a:srgbClr val="002060"/>
                </a:solidFill>
                <a:latin typeface="Arial" charset="0"/>
              </a:rPr>
              <a:t>Micheline Kamber) </a:t>
            </a:r>
            <a:r>
              <a:rPr lang="ru-RU" altLang="ru-RU" sz="2000">
                <a:solidFill>
                  <a:srgbClr val="002060"/>
                </a:solidFill>
                <a:latin typeface="Arial" charset="0"/>
              </a:rPr>
              <a:t>и Цзянь Пей (</a:t>
            </a:r>
            <a:r>
              <a:rPr lang="en-US" altLang="ru-RU" sz="2000">
                <a:solidFill>
                  <a:srgbClr val="002060"/>
                </a:solidFill>
                <a:latin typeface="Arial" charset="0"/>
              </a:rPr>
              <a:t>Jian Pei)</a:t>
            </a:r>
            <a:r>
              <a:rPr lang="ru-RU" altLang="ru-RU" sz="2000">
                <a:solidFill>
                  <a:srgbClr val="002060"/>
                </a:solidFill>
                <a:latin typeface="Arial" charset="0"/>
              </a:rPr>
              <a:t>.</a:t>
            </a:r>
            <a:endParaRPr lang="en-US" altLang="ru-RU" sz="2000">
              <a:solidFill>
                <a:srgbClr val="002060"/>
              </a:solidFill>
              <a:latin typeface="Arial" charset="0"/>
            </a:endParaRPr>
          </a:p>
          <a:p>
            <a:pPr algn="just" eaLnBrk="1" hangingPunct="1">
              <a:spcBef>
                <a:spcPct val="0"/>
              </a:spcBef>
              <a:buFont typeface="Wingdings" pitchFamily="2" charset="2"/>
              <a:buChar char="ü"/>
            </a:pPr>
            <a:r>
              <a:rPr lang="ru-RU" altLang="ru-RU" sz="2000">
                <a:latin typeface="Arial" charset="0"/>
                <a:hlinkClick r:id="rId2"/>
              </a:rPr>
              <a:t>Обзор машинного обучения </a:t>
            </a:r>
            <a:r>
              <a:rPr lang="en-US" altLang="ru-RU" sz="2000">
                <a:latin typeface="Arial" charset="0"/>
                <a:hlinkClick r:id="rId2"/>
              </a:rPr>
              <a:t>Azure. Azure Machine Learning – YouTube</a:t>
            </a:r>
            <a:endParaRPr lang="en-US" altLang="ru-RU" sz="2000">
              <a:latin typeface="Arial" charset="0"/>
            </a:endParaRPr>
          </a:p>
          <a:p>
            <a:pPr algn="just" eaLnBrk="1" hangingPunct="1">
              <a:spcBef>
                <a:spcPct val="0"/>
              </a:spcBef>
              <a:buFont typeface="Wingdings" pitchFamily="2" charset="2"/>
              <a:buChar char="ü"/>
            </a:pPr>
            <a:r>
              <a:rPr lang="ru-RU" altLang="ru-RU" sz="2000">
                <a:latin typeface="Arial" charset="0"/>
                <a:hlinkClick r:id="rId3"/>
              </a:rPr>
              <a:t>Что такое процесс обработки и анализа данных группы? - Azure Architecture Center | Microsoft Docs</a:t>
            </a:r>
            <a:endParaRPr lang="en-US" altLang="ru-RU" sz="2000">
              <a:latin typeface="Arial" charset="0"/>
            </a:endParaRPr>
          </a:p>
          <a:p>
            <a:pPr algn="just" eaLnBrk="1" hangingPunct="1">
              <a:spcBef>
                <a:spcPct val="0"/>
              </a:spcBef>
              <a:buFont typeface="Wingdings" pitchFamily="2" charset="2"/>
              <a:buChar char="ü"/>
            </a:pPr>
            <a:r>
              <a:rPr lang="en-US" altLang="ru-RU" sz="2000">
                <a:latin typeface="Arial" charset="0"/>
                <a:hlinkClick r:id="rId4"/>
              </a:rPr>
              <a:t>Azure Machine Learning Services - Webinar - YouTube</a:t>
            </a:r>
            <a:endParaRPr lang="ru-RU" altLang="ru-RU" sz="2000">
              <a:solidFill>
                <a:srgbClr val="00206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5424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75884" y="404813"/>
            <a:ext cx="8534400" cy="1752600"/>
          </a:xfrm>
        </p:spPr>
        <p:txBody>
          <a:bodyPr>
            <a:normAutofit fontScale="85000" lnSpcReduction="20000"/>
          </a:bodyPr>
          <a:lstStyle/>
          <a:p>
            <a:pPr marL="63500" eaLnBrk="1" hangingPunct="1"/>
            <a:r>
              <a:rPr lang="ru-RU" altLang="ru-RU" dirty="0" smtClean="0">
                <a:solidFill>
                  <a:srgbClr val="0070C0"/>
                </a:solidFill>
              </a:rPr>
              <a:t>ПЛАН:</a:t>
            </a:r>
          </a:p>
          <a:p>
            <a:pPr marL="63500" algn="l"/>
            <a:r>
              <a:rPr lang="ru-RU" altLang="ru-RU" dirty="0">
                <a:solidFill>
                  <a:srgbClr val="0070C0"/>
                </a:solidFill>
              </a:rPr>
              <a:t>1.Стандартная библиотека </a:t>
            </a:r>
            <a:r>
              <a:rPr lang="en-US" altLang="ru-RU" dirty="0">
                <a:solidFill>
                  <a:srgbClr val="0070C0"/>
                </a:solidFill>
              </a:rPr>
              <a:t>Python</a:t>
            </a:r>
            <a:r>
              <a:rPr lang="ru-RU" altLang="ru-RU" dirty="0" smtClean="0">
                <a:solidFill>
                  <a:srgbClr val="0070C0"/>
                </a:solidFill>
              </a:rPr>
              <a:t>. </a:t>
            </a:r>
          </a:p>
          <a:p>
            <a:pPr marL="63500" algn="l"/>
            <a:r>
              <a:rPr lang="ru-RU" altLang="ru-RU" dirty="0">
                <a:solidFill>
                  <a:srgbClr val="0070C0"/>
                </a:solidFill>
              </a:rPr>
              <a:t>2.Модули стандартной </a:t>
            </a:r>
            <a:r>
              <a:rPr lang="ru-RU" altLang="ru-RU" dirty="0" smtClean="0">
                <a:solidFill>
                  <a:srgbClr val="0070C0"/>
                </a:solidFill>
              </a:rPr>
              <a:t>библиотеки</a:t>
            </a:r>
            <a:r>
              <a:rPr lang="en-US" altLang="ru-RU" dirty="0" smtClean="0">
                <a:solidFill>
                  <a:srgbClr val="0070C0"/>
                </a:solidFill>
              </a:rPr>
              <a:t>.</a:t>
            </a:r>
          </a:p>
          <a:p>
            <a:pPr marL="63500" algn="l"/>
            <a:r>
              <a:rPr lang="ru-RU" altLang="ru-RU" dirty="0">
                <a:solidFill>
                  <a:srgbClr val="0070C0"/>
                </a:solidFill>
              </a:rPr>
              <a:t>3.Хранение данных. Архивация</a:t>
            </a:r>
            <a:r>
              <a:rPr lang="ru-RU" altLang="ru-RU" dirty="0" smtClean="0">
                <a:solidFill>
                  <a:srgbClr val="0070C0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25005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0070C0"/>
                </a:solidFill>
              </a:rPr>
              <a:t>1.</a:t>
            </a:r>
            <a:r>
              <a:rPr lang="ru-RU" dirty="0" smtClean="0">
                <a:solidFill>
                  <a:srgbClr val="0070C0"/>
                </a:solidFill>
              </a:rPr>
              <a:t>Стандартная библиотека </a:t>
            </a:r>
            <a:r>
              <a:rPr lang="en-US" dirty="0" smtClean="0">
                <a:solidFill>
                  <a:srgbClr val="0070C0"/>
                </a:solidFill>
              </a:rPr>
              <a:t>Python.</a:t>
            </a:r>
            <a:r>
              <a:rPr lang="ru-RU" dirty="0">
                <a:solidFill>
                  <a:srgbClr val="0070C0"/>
                </a:solidFill>
              </a:rPr>
              <a:t> Модули в </a:t>
            </a:r>
            <a:r>
              <a:rPr lang="en-US" dirty="0">
                <a:solidFill>
                  <a:srgbClr val="0070C0"/>
                </a:solidFill>
              </a:rPr>
              <a:t>Python</a:t>
            </a:r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dirty="0" smtClean="0">
                <a:solidFill>
                  <a:srgbClr val="002060"/>
                </a:solidFill>
              </a:rPr>
              <a:t>Модули в </a:t>
            </a:r>
            <a:r>
              <a:rPr lang="en-US" dirty="0" smtClean="0">
                <a:solidFill>
                  <a:srgbClr val="002060"/>
                </a:solidFill>
              </a:rPr>
              <a:t>Python</a:t>
            </a:r>
          </a:p>
          <a:p>
            <a:pPr>
              <a:buNone/>
            </a:pPr>
            <a:endParaRPr lang="en-US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dirty="0" smtClean="0">
                <a:solidFill>
                  <a:srgbClr val="002060"/>
                </a:solidFill>
              </a:rPr>
              <a:t>Модуль оформляется в виде отдельного файла с исходным</a:t>
            </a:r>
            <a:endParaRPr lang="en-US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dirty="0" smtClean="0">
                <a:solidFill>
                  <a:srgbClr val="002060"/>
                </a:solidFill>
              </a:rPr>
              <a:t>кодом. Стандартные модули находятся в каталоге, где их может</a:t>
            </a:r>
            <a:endParaRPr lang="en-US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dirty="0" smtClean="0">
                <a:solidFill>
                  <a:srgbClr val="002060"/>
                </a:solidFill>
              </a:rPr>
              <a:t>найти соответствующий интерпретатор языка. Пути к каталогам,</a:t>
            </a:r>
            <a:endParaRPr lang="en-US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dirty="0" smtClean="0">
                <a:solidFill>
                  <a:srgbClr val="002060"/>
                </a:solidFill>
              </a:rPr>
              <a:t>в которых </a:t>
            </a:r>
            <a:r>
              <a:rPr lang="en-US" dirty="0" smtClean="0">
                <a:solidFill>
                  <a:srgbClr val="002060"/>
                </a:solidFill>
              </a:rPr>
              <a:t>Python </a:t>
            </a:r>
            <a:r>
              <a:rPr lang="ru-RU" dirty="0" smtClean="0">
                <a:solidFill>
                  <a:srgbClr val="002060"/>
                </a:solidFill>
              </a:rPr>
              <a:t>ищет модули, можно увидеть в значении</a:t>
            </a:r>
            <a:endParaRPr lang="en-US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dirty="0" smtClean="0">
                <a:solidFill>
                  <a:srgbClr val="002060"/>
                </a:solidFill>
              </a:rPr>
              <a:t>переменной </a:t>
            </a:r>
            <a:r>
              <a:rPr lang="en-US" dirty="0" err="1" smtClean="0">
                <a:solidFill>
                  <a:srgbClr val="FF0000"/>
                </a:solidFill>
              </a:rPr>
              <a:t>sys.path</a:t>
            </a:r>
            <a:r>
              <a:rPr lang="en-US" dirty="0" smtClean="0"/>
              <a:t>:</a:t>
            </a:r>
          </a:p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</a:rPr>
              <a:t>&gt;&gt;&gt; </a:t>
            </a:r>
            <a:r>
              <a:rPr lang="en-US" dirty="0" err="1" smtClean="0">
                <a:solidFill>
                  <a:srgbClr val="FF0000"/>
                </a:solidFill>
              </a:rPr>
              <a:t>sys.path</a:t>
            </a:r>
            <a:endParaRPr lang="en-US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</a:rPr>
              <a:t>['', '/</a:t>
            </a:r>
            <a:r>
              <a:rPr lang="en-US" dirty="0" err="1" smtClean="0">
                <a:solidFill>
                  <a:srgbClr val="FF0000"/>
                </a:solidFill>
              </a:rPr>
              <a:t>usr</a:t>
            </a:r>
            <a:r>
              <a:rPr lang="en-US" dirty="0" smtClean="0">
                <a:solidFill>
                  <a:srgbClr val="FF0000"/>
                </a:solidFill>
              </a:rPr>
              <a:t>/local/lib/python23.zip', '/</a:t>
            </a:r>
            <a:r>
              <a:rPr lang="en-US" dirty="0" err="1" smtClean="0">
                <a:solidFill>
                  <a:srgbClr val="FF0000"/>
                </a:solidFill>
              </a:rPr>
              <a:t>usr</a:t>
            </a:r>
            <a:r>
              <a:rPr lang="en-US" dirty="0" smtClean="0">
                <a:solidFill>
                  <a:srgbClr val="FF0000"/>
                </a:solidFill>
              </a:rPr>
              <a:t>/local/lib/python2.3', </a:t>
            </a:r>
          </a:p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</a:rPr>
              <a:t>'/</a:t>
            </a:r>
            <a:r>
              <a:rPr lang="en-US" dirty="0" err="1" smtClean="0">
                <a:solidFill>
                  <a:srgbClr val="FF0000"/>
                </a:solidFill>
              </a:rPr>
              <a:t>usr</a:t>
            </a:r>
            <a:r>
              <a:rPr lang="en-US" dirty="0" smtClean="0">
                <a:solidFill>
                  <a:srgbClr val="FF0000"/>
                </a:solidFill>
              </a:rPr>
              <a:t>/local/lib/python2.3/plat-linux2', '/</a:t>
            </a:r>
            <a:r>
              <a:rPr lang="en-US" dirty="0" err="1" smtClean="0">
                <a:solidFill>
                  <a:srgbClr val="FF0000"/>
                </a:solidFill>
              </a:rPr>
              <a:t>usr</a:t>
            </a:r>
            <a:r>
              <a:rPr lang="en-US" dirty="0" smtClean="0">
                <a:solidFill>
                  <a:srgbClr val="FF0000"/>
                </a:solidFill>
              </a:rPr>
              <a:t>/local/lib/python2.3/lib-</a:t>
            </a:r>
            <a:r>
              <a:rPr lang="en-US" dirty="0" err="1" smtClean="0">
                <a:solidFill>
                  <a:srgbClr val="FF0000"/>
                </a:solidFill>
              </a:rPr>
              <a:t>tk</a:t>
            </a:r>
            <a:r>
              <a:rPr lang="en-US" dirty="0" smtClean="0">
                <a:solidFill>
                  <a:srgbClr val="FF0000"/>
                </a:solidFill>
              </a:rPr>
              <a:t>', </a:t>
            </a:r>
          </a:p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</a:rPr>
              <a:t>'/</a:t>
            </a:r>
            <a:r>
              <a:rPr lang="en-US" dirty="0" err="1" smtClean="0">
                <a:solidFill>
                  <a:srgbClr val="FF0000"/>
                </a:solidFill>
              </a:rPr>
              <a:t>usr</a:t>
            </a:r>
            <a:r>
              <a:rPr lang="en-US" dirty="0" smtClean="0">
                <a:solidFill>
                  <a:srgbClr val="FF0000"/>
                </a:solidFill>
              </a:rPr>
              <a:t>/local/lib/python2.3/lib-</a:t>
            </a:r>
            <a:r>
              <a:rPr lang="en-US" dirty="0" err="1" smtClean="0">
                <a:solidFill>
                  <a:srgbClr val="FF0000"/>
                </a:solidFill>
              </a:rPr>
              <a:t>dynload</a:t>
            </a:r>
            <a:r>
              <a:rPr lang="en-US" dirty="0" smtClean="0">
                <a:solidFill>
                  <a:srgbClr val="FF0000"/>
                </a:solidFill>
              </a:rPr>
              <a:t>', </a:t>
            </a:r>
          </a:p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</a:rPr>
              <a:t>'/</a:t>
            </a:r>
            <a:r>
              <a:rPr lang="en-US" dirty="0" err="1" smtClean="0">
                <a:solidFill>
                  <a:srgbClr val="FF0000"/>
                </a:solidFill>
              </a:rPr>
              <a:t>usr</a:t>
            </a:r>
            <a:r>
              <a:rPr lang="en-US" dirty="0" smtClean="0">
                <a:solidFill>
                  <a:srgbClr val="FF0000"/>
                </a:solidFill>
              </a:rPr>
              <a:t>/local/lib/python2.3/site-packages']</a:t>
            </a:r>
            <a:endParaRPr lang="ru-RU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4654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Встроенные функции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84472" y="1417321"/>
            <a:ext cx="10972800" cy="4525963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1600" dirty="0" smtClean="0">
                <a:solidFill>
                  <a:srgbClr val="002060"/>
                </a:solidFill>
              </a:rPr>
              <a:t>В среде </a:t>
            </a:r>
            <a:r>
              <a:rPr lang="en-US" sz="1600" dirty="0" smtClean="0">
                <a:solidFill>
                  <a:srgbClr val="002060"/>
                </a:solidFill>
              </a:rPr>
              <a:t>Python </a:t>
            </a:r>
            <a:r>
              <a:rPr lang="ru-RU" sz="1600" dirty="0" smtClean="0">
                <a:solidFill>
                  <a:srgbClr val="002060"/>
                </a:solidFill>
              </a:rPr>
              <a:t>без дополнительных операций импорта доступно более сотни встроенных</a:t>
            </a:r>
            <a:endParaRPr lang="en-US" sz="1600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sz="1600" dirty="0" smtClean="0">
                <a:solidFill>
                  <a:srgbClr val="002060"/>
                </a:solidFill>
              </a:rPr>
              <a:t>объектов, в основном, функций и исключений. Для удобства функции условно разделены</a:t>
            </a:r>
            <a:endParaRPr lang="en-US" sz="1600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sz="1600" dirty="0" smtClean="0">
                <a:solidFill>
                  <a:srgbClr val="002060"/>
                </a:solidFill>
              </a:rPr>
              <a:t>по категориям:</a:t>
            </a:r>
          </a:p>
          <a:p>
            <a:r>
              <a:rPr lang="ru-RU" sz="1600" dirty="0" smtClean="0">
                <a:solidFill>
                  <a:srgbClr val="002060"/>
                </a:solidFill>
              </a:rPr>
              <a:t>Функции преобразования типов и классы: </a:t>
            </a:r>
            <a:r>
              <a:rPr lang="en-US" sz="1600" dirty="0" smtClean="0">
                <a:solidFill>
                  <a:srgbClr val="002060"/>
                </a:solidFill>
              </a:rPr>
              <a:t>coerce, </a:t>
            </a:r>
            <a:r>
              <a:rPr lang="en-US" sz="1600" dirty="0" err="1" smtClean="0">
                <a:solidFill>
                  <a:srgbClr val="002060"/>
                </a:solidFill>
              </a:rPr>
              <a:t>str</a:t>
            </a:r>
            <a:r>
              <a:rPr lang="en-US" sz="1600" dirty="0" smtClean="0">
                <a:solidFill>
                  <a:srgbClr val="002060"/>
                </a:solidFill>
              </a:rPr>
              <a:t>, </a:t>
            </a:r>
            <a:r>
              <a:rPr lang="en-US" sz="1600" dirty="0" err="1" smtClean="0">
                <a:solidFill>
                  <a:srgbClr val="002060"/>
                </a:solidFill>
              </a:rPr>
              <a:t>repr</a:t>
            </a:r>
            <a:r>
              <a:rPr lang="en-US" sz="1600" dirty="0" smtClean="0">
                <a:solidFill>
                  <a:srgbClr val="002060"/>
                </a:solidFill>
              </a:rPr>
              <a:t>, </a:t>
            </a:r>
            <a:r>
              <a:rPr lang="en-US" sz="1600" dirty="0" err="1" smtClean="0">
                <a:solidFill>
                  <a:srgbClr val="002060"/>
                </a:solidFill>
              </a:rPr>
              <a:t>int</a:t>
            </a:r>
            <a:r>
              <a:rPr lang="en-US" sz="1600" dirty="0" smtClean="0">
                <a:solidFill>
                  <a:srgbClr val="002060"/>
                </a:solidFill>
              </a:rPr>
              <a:t>, list, </a:t>
            </a:r>
            <a:r>
              <a:rPr lang="en-US" sz="1600" dirty="0" err="1" smtClean="0">
                <a:solidFill>
                  <a:srgbClr val="002060"/>
                </a:solidFill>
              </a:rPr>
              <a:t>tuple</a:t>
            </a:r>
            <a:r>
              <a:rPr lang="en-US" sz="1600" dirty="0" smtClean="0">
                <a:solidFill>
                  <a:srgbClr val="002060"/>
                </a:solidFill>
              </a:rPr>
              <a:t>, long, float, complex, </a:t>
            </a:r>
            <a:r>
              <a:rPr lang="en-US" sz="1600" dirty="0" err="1" smtClean="0">
                <a:solidFill>
                  <a:srgbClr val="002060"/>
                </a:solidFill>
              </a:rPr>
              <a:t>dict</a:t>
            </a:r>
            <a:r>
              <a:rPr lang="en-US" sz="1600" dirty="0" smtClean="0">
                <a:solidFill>
                  <a:srgbClr val="002060"/>
                </a:solidFill>
              </a:rPr>
              <a:t>, super, file, </a:t>
            </a:r>
            <a:r>
              <a:rPr lang="en-US" sz="1600" dirty="0" err="1" smtClean="0">
                <a:solidFill>
                  <a:srgbClr val="002060"/>
                </a:solidFill>
              </a:rPr>
              <a:t>bool</a:t>
            </a:r>
            <a:r>
              <a:rPr lang="en-US" sz="1600" dirty="0" smtClean="0">
                <a:solidFill>
                  <a:srgbClr val="002060"/>
                </a:solidFill>
              </a:rPr>
              <a:t>, object</a:t>
            </a:r>
          </a:p>
          <a:p>
            <a:r>
              <a:rPr lang="ru-RU" sz="1600" dirty="0" smtClean="0">
                <a:solidFill>
                  <a:srgbClr val="002060"/>
                </a:solidFill>
              </a:rPr>
              <a:t>Числовые и строковые функции: </a:t>
            </a:r>
            <a:r>
              <a:rPr lang="en-US" sz="1600" dirty="0" smtClean="0">
                <a:solidFill>
                  <a:srgbClr val="002060"/>
                </a:solidFill>
              </a:rPr>
              <a:t>abs, </a:t>
            </a:r>
            <a:r>
              <a:rPr lang="en-US" sz="1600" dirty="0" err="1" smtClean="0">
                <a:solidFill>
                  <a:srgbClr val="002060"/>
                </a:solidFill>
              </a:rPr>
              <a:t>divmod</a:t>
            </a:r>
            <a:r>
              <a:rPr lang="en-US" sz="1600" dirty="0" smtClean="0">
                <a:solidFill>
                  <a:srgbClr val="002060"/>
                </a:solidFill>
              </a:rPr>
              <a:t>, </a:t>
            </a:r>
            <a:r>
              <a:rPr lang="en-US" sz="1600" dirty="0" err="1" smtClean="0">
                <a:solidFill>
                  <a:srgbClr val="002060"/>
                </a:solidFill>
              </a:rPr>
              <a:t>ord</a:t>
            </a:r>
            <a:r>
              <a:rPr lang="en-US" sz="1600" dirty="0" smtClean="0">
                <a:solidFill>
                  <a:srgbClr val="002060"/>
                </a:solidFill>
              </a:rPr>
              <a:t>, </a:t>
            </a:r>
            <a:r>
              <a:rPr lang="en-US" sz="1600" dirty="0" err="1" smtClean="0">
                <a:solidFill>
                  <a:srgbClr val="002060"/>
                </a:solidFill>
              </a:rPr>
              <a:t>pow</a:t>
            </a:r>
            <a:r>
              <a:rPr lang="en-US" sz="1600" dirty="0" smtClean="0">
                <a:solidFill>
                  <a:srgbClr val="002060"/>
                </a:solidFill>
              </a:rPr>
              <a:t>, </a:t>
            </a:r>
            <a:r>
              <a:rPr lang="en-US" sz="1600" dirty="0" err="1" smtClean="0">
                <a:solidFill>
                  <a:srgbClr val="002060"/>
                </a:solidFill>
              </a:rPr>
              <a:t>len</a:t>
            </a:r>
            <a:r>
              <a:rPr lang="en-US" sz="1600" dirty="0" smtClean="0">
                <a:solidFill>
                  <a:srgbClr val="002060"/>
                </a:solidFill>
              </a:rPr>
              <a:t>, </a:t>
            </a:r>
            <a:r>
              <a:rPr lang="en-US" sz="1600" dirty="0" err="1" smtClean="0">
                <a:solidFill>
                  <a:srgbClr val="002060"/>
                </a:solidFill>
              </a:rPr>
              <a:t>chr</a:t>
            </a:r>
            <a:r>
              <a:rPr lang="en-US" sz="1600" dirty="0" smtClean="0">
                <a:solidFill>
                  <a:srgbClr val="002060"/>
                </a:solidFill>
              </a:rPr>
              <a:t>, </a:t>
            </a:r>
            <a:r>
              <a:rPr lang="en-US" sz="1600" dirty="0" err="1" smtClean="0">
                <a:solidFill>
                  <a:srgbClr val="002060"/>
                </a:solidFill>
              </a:rPr>
              <a:t>unichr</a:t>
            </a:r>
            <a:r>
              <a:rPr lang="en-US" sz="1600" dirty="0" smtClean="0">
                <a:solidFill>
                  <a:srgbClr val="002060"/>
                </a:solidFill>
              </a:rPr>
              <a:t>, hex, </a:t>
            </a:r>
            <a:r>
              <a:rPr lang="en-US" sz="1600" dirty="0" err="1" smtClean="0">
                <a:solidFill>
                  <a:srgbClr val="002060"/>
                </a:solidFill>
              </a:rPr>
              <a:t>oct</a:t>
            </a:r>
            <a:r>
              <a:rPr lang="en-US" sz="1600" dirty="0" smtClean="0">
                <a:solidFill>
                  <a:srgbClr val="002060"/>
                </a:solidFill>
              </a:rPr>
              <a:t>, </a:t>
            </a:r>
            <a:r>
              <a:rPr lang="en-US" sz="1600" dirty="0" err="1" smtClean="0">
                <a:solidFill>
                  <a:srgbClr val="002060"/>
                </a:solidFill>
              </a:rPr>
              <a:t>cmp</a:t>
            </a:r>
            <a:r>
              <a:rPr lang="en-US" sz="1600" dirty="0" smtClean="0">
                <a:solidFill>
                  <a:srgbClr val="002060"/>
                </a:solidFill>
              </a:rPr>
              <a:t>, round, </a:t>
            </a:r>
            <a:r>
              <a:rPr lang="en-US" sz="1600" dirty="0" err="1" smtClean="0">
                <a:solidFill>
                  <a:srgbClr val="002060"/>
                </a:solidFill>
              </a:rPr>
              <a:t>unicode</a:t>
            </a:r>
            <a:endParaRPr lang="en-US" sz="1600" dirty="0" smtClean="0">
              <a:solidFill>
                <a:srgbClr val="002060"/>
              </a:solidFill>
            </a:endParaRPr>
          </a:p>
          <a:p>
            <a:r>
              <a:rPr lang="ru-RU" sz="1600" dirty="0" smtClean="0">
                <a:solidFill>
                  <a:srgbClr val="002060"/>
                </a:solidFill>
              </a:rPr>
              <a:t>Функции обработки данных: </a:t>
            </a:r>
            <a:r>
              <a:rPr lang="en-US" sz="1600" dirty="0" smtClean="0">
                <a:solidFill>
                  <a:srgbClr val="002060"/>
                </a:solidFill>
              </a:rPr>
              <a:t>apply, map, filter, reduce, zip, range, </a:t>
            </a:r>
            <a:r>
              <a:rPr lang="en-US" sz="1600" dirty="0" err="1" smtClean="0">
                <a:solidFill>
                  <a:srgbClr val="002060"/>
                </a:solidFill>
              </a:rPr>
              <a:t>xrange</a:t>
            </a:r>
            <a:r>
              <a:rPr lang="en-US" sz="1600" dirty="0" smtClean="0">
                <a:solidFill>
                  <a:srgbClr val="002060"/>
                </a:solidFill>
              </a:rPr>
              <a:t>, max, min, </a:t>
            </a:r>
            <a:r>
              <a:rPr lang="en-US" sz="1600" dirty="0" err="1" smtClean="0">
                <a:solidFill>
                  <a:srgbClr val="002060"/>
                </a:solidFill>
              </a:rPr>
              <a:t>iter</a:t>
            </a:r>
            <a:r>
              <a:rPr lang="en-US" sz="1600" dirty="0" smtClean="0">
                <a:solidFill>
                  <a:srgbClr val="002060"/>
                </a:solidFill>
              </a:rPr>
              <a:t>, enumerate, sum</a:t>
            </a:r>
          </a:p>
          <a:p>
            <a:r>
              <a:rPr lang="ru-RU" sz="1600" dirty="0" smtClean="0">
                <a:solidFill>
                  <a:srgbClr val="002060"/>
                </a:solidFill>
              </a:rPr>
              <a:t>Функции определения свойств: </a:t>
            </a:r>
            <a:r>
              <a:rPr lang="en-US" sz="1600" dirty="0" smtClean="0">
                <a:solidFill>
                  <a:srgbClr val="002060"/>
                </a:solidFill>
              </a:rPr>
              <a:t>hash, id, callable, </a:t>
            </a:r>
            <a:r>
              <a:rPr lang="en-US" sz="1600" dirty="0" err="1" smtClean="0">
                <a:solidFill>
                  <a:srgbClr val="002060"/>
                </a:solidFill>
              </a:rPr>
              <a:t>issubclass</a:t>
            </a:r>
            <a:r>
              <a:rPr lang="en-US" sz="1600" dirty="0" smtClean="0">
                <a:solidFill>
                  <a:srgbClr val="002060"/>
                </a:solidFill>
              </a:rPr>
              <a:t>, </a:t>
            </a:r>
            <a:r>
              <a:rPr lang="en-US" sz="1600" dirty="0" err="1" smtClean="0">
                <a:solidFill>
                  <a:srgbClr val="002060"/>
                </a:solidFill>
              </a:rPr>
              <a:t>isinstance</a:t>
            </a:r>
            <a:r>
              <a:rPr lang="en-US" sz="1600" dirty="0" smtClean="0">
                <a:solidFill>
                  <a:srgbClr val="002060"/>
                </a:solidFill>
              </a:rPr>
              <a:t>, type</a:t>
            </a:r>
          </a:p>
          <a:p>
            <a:r>
              <a:rPr lang="ru-RU" sz="1600" dirty="0" smtClean="0">
                <a:solidFill>
                  <a:srgbClr val="002060"/>
                </a:solidFill>
              </a:rPr>
              <a:t>Функции для доступа к внутренним структурам: </a:t>
            </a:r>
            <a:r>
              <a:rPr lang="en-US" sz="1600" dirty="0" smtClean="0">
                <a:solidFill>
                  <a:srgbClr val="002060"/>
                </a:solidFill>
              </a:rPr>
              <a:t>locals, </a:t>
            </a:r>
            <a:r>
              <a:rPr lang="en-US" sz="1600" dirty="0" err="1" smtClean="0">
                <a:solidFill>
                  <a:srgbClr val="002060"/>
                </a:solidFill>
              </a:rPr>
              <a:t>globals</a:t>
            </a:r>
            <a:r>
              <a:rPr lang="en-US" sz="1600" dirty="0" smtClean="0">
                <a:solidFill>
                  <a:srgbClr val="002060"/>
                </a:solidFill>
              </a:rPr>
              <a:t>, </a:t>
            </a:r>
            <a:r>
              <a:rPr lang="en-US" sz="1600" dirty="0" err="1" smtClean="0">
                <a:solidFill>
                  <a:srgbClr val="002060"/>
                </a:solidFill>
              </a:rPr>
              <a:t>vars</a:t>
            </a:r>
            <a:r>
              <a:rPr lang="en-US" sz="1600" dirty="0" smtClean="0">
                <a:solidFill>
                  <a:srgbClr val="002060"/>
                </a:solidFill>
              </a:rPr>
              <a:t>, intern, dir</a:t>
            </a:r>
          </a:p>
          <a:p>
            <a:r>
              <a:rPr lang="ru-RU" sz="1600" dirty="0" smtClean="0">
                <a:solidFill>
                  <a:srgbClr val="002060"/>
                </a:solidFill>
              </a:rPr>
              <a:t>Функции компиляции и исполнения: </a:t>
            </a:r>
            <a:r>
              <a:rPr lang="en-US" sz="1600" dirty="0" err="1" smtClean="0">
                <a:solidFill>
                  <a:srgbClr val="002060"/>
                </a:solidFill>
              </a:rPr>
              <a:t>eval</a:t>
            </a:r>
            <a:r>
              <a:rPr lang="en-US" sz="1600" dirty="0" smtClean="0">
                <a:solidFill>
                  <a:srgbClr val="002060"/>
                </a:solidFill>
              </a:rPr>
              <a:t>, </a:t>
            </a:r>
            <a:r>
              <a:rPr lang="en-US" sz="1600" dirty="0" err="1" smtClean="0">
                <a:solidFill>
                  <a:srgbClr val="002060"/>
                </a:solidFill>
              </a:rPr>
              <a:t>execfile</a:t>
            </a:r>
            <a:r>
              <a:rPr lang="en-US" sz="1600" dirty="0" smtClean="0">
                <a:solidFill>
                  <a:srgbClr val="002060"/>
                </a:solidFill>
              </a:rPr>
              <a:t>, reload, __import__, compile</a:t>
            </a:r>
          </a:p>
          <a:p>
            <a:r>
              <a:rPr lang="ru-RU" sz="1600" dirty="0" smtClean="0">
                <a:solidFill>
                  <a:srgbClr val="002060"/>
                </a:solidFill>
              </a:rPr>
              <a:t>Функции ввода-вывода: </a:t>
            </a:r>
            <a:r>
              <a:rPr lang="en-US" sz="1600" dirty="0" smtClean="0">
                <a:solidFill>
                  <a:srgbClr val="002060"/>
                </a:solidFill>
              </a:rPr>
              <a:t>input, </a:t>
            </a:r>
            <a:r>
              <a:rPr lang="en-US" sz="1600" dirty="0" err="1" smtClean="0">
                <a:solidFill>
                  <a:srgbClr val="002060"/>
                </a:solidFill>
              </a:rPr>
              <a:t>raw_input</a:t>
            </a:r>
            <a:r>
              <a:rPr lang="en-US" sz="1600" dirty="0" smtClean="0">
                <a:solidFill>
                  <a:srgbClr val="002060"/>
                </a:solidFill>
              </a:rPr>
              <a:t>, open</a:t>
            </a:r>
          </a:p>
          <a:p>
            <a:r>
              <a:rPr lang="ru-RU" sz="1600" dirty="0" smtClean="0">
                <a:solidFill>
                  <a:srgbClr val="002060"/>
                </a:solidFill>
              </a:rPr>
              <a:t>Функции для работы с атрибутами: </a:t>
            </a:r>
            <a:r>
              <a:rPr lang="en-US" sz="1600" dirty="0" err="1" smtClean="0">
                <a:solidFill>
                  <a:srgbClr val="002060"/>
                </a:solidFill>
              </a:rPr>
              <a:t>getattr</a:t>
            </a:r>
            <a:r>
              <a:rPr lang="en-US" sz="1600" dirty="0" smtClean="0">
                <a:solidFill>
                  <a:srgbClr val="002060"/>
                </a:solidFill>
              </a:rPr>
              <a:t>, </a:t>
            </a:r>
            <a:r>
              <a:rPr lang="en-US" sz="1600" dirty="0" err="1" smtClean="0">
                <a:solidFill>
                  <a:srgbClr val="002060"/>
                </a:solidFill>
              </a:rPr>
              <a:t>setattr</a:t>
            </a:r>
            <a:r>
              <a:rPr lang="en-US" sz="1600" dirty="0" smtClean="0">
                <a:solidFill>
                  <a:srgbClr val="002060"/>
                </a:solidFill>
              </a:rPr>
              <a:t>, </a:t>
            </a:r>
            <a:r>
              <a:rPr lang="en-US" sz="1600" dirty="0" err="1" smtClean="0">
                <a:solidFill>
                  <a:srgbClr val="002060"/>
                </a:solidFill>
              </a:rPr>
              <a:t>delattr</a:t>
            </a:r>
            <a:r>
              <a:rPr lang="en-US" sz="1600" dirty="0" smtClean="0">
                <a:solidFill>
                  <a:srgbClr val="002060"/>
                </a:solidFill>
              </a:rPr>
              <a:t>, </a:t>
            </a:r>
            <a:r>
              <a:rPr lang="en-US" sz="1600" dirty="0" err="1" smtClean="0">
                <a:solidFill>
                  <a:srgbClr val="002060"/>
                </a:solidFill>
              </a:rPr>
              <a:t>hasattr</a:t>
            </a:r>
            <a:endParaRPr lang="en-US" sz="1600" dirty="0" smtClean="0">
              <a:solidFill>
                <a:srgbClr val="002060"/>
              </a:solidFill>
            </a:endParaRPr>
          </a:p>
          <a:p>
            <a:r>
              <a:rPr lang="ru-RU" sz="1600" dirty="0" smtClean="0">
                <a:solidFill>
                  <a:srgbClr val="002060"/>
                </a:solidFill>
              </a:rPr>
              <a:t>Функции-"украшатели" методов классов: </a:t>
            </a:r>
            <a:r>
              <a:rPr lang="en-US" sz="1600" dirty="0" err="1" smtClean="0">
                <a:solidFill>
                  <a:srgbClr val="002060"/>
                </a:solidFill>
              </a:rPr>
              <a:t>staticmethod</a:t>
            </a:r>
            <a:r>
              <a:rPr lang="en-US" sz="1600" dirty="0" smtClean="0">
                <a:solidFill>
                  <a:srgbClr val="002060"/>
                </a:solidFill>
              </a:rPr>
              <a:t>, </a:t>
            </a:r>
            <a:r>
              <a:rPr lang="en-US" sz="1600" dirty="0" err="1" smtClean="0">
                <a:solidFill>
                  <a:srgbClr val="002060"/>
                </a:solidFill>
              </a:rPr>
              <a:t>classmethod</a:t>
            </a:r>
            <a:r>
              <a:rPr lang="en-US" sz="1600" dirty="0" smtClean="0">
                <a:solidFill>
                  <a:srgbClr val="002060"/>
                </a:solidFill>
              </a:rPr>
              <a:t>, property</a:t>
            </a:r>
          </a:p>
          <a:p>
            <a:r>
              <a:rPr lang="ru-RU" sz="1600" dirty="0" smtClean="0">
                <a:solidFill>
                  <a:srgbClr val="002060"/>
                </a:solidFill>
              </a:rPr>
              <a:t>Прочие функции: </a:t>
            </a:r>
            <a:r>
              <a:rPr lang="en-US" sz="1600" dirty="0" smtClean="0">
                <a:solidFill>
                  <a:srgbClr val="002060"/>
                </a:solidFill>
              </a:rPr>
              <a:t>buffer, slice</a:t>
            </a:r>
            <a:endParaRPr lang="ru-RU" sz="16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6326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Совет:</a:t>
            </a:r>
            <a:br>
              <a:rPr lang="ru-RU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endParaRPr lang="ru-RU" dirty="0" smtClean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>
              <a:buNone/>
            </a:pPr>
            <a:r>
              <a:rPr lang="ru-RU" dirty="0" smtClean="0">
                <a:solidFill>
                  <a:srgbClr val="002060"/>
                </a:solidFill>
              </a:rPr>
              <a:t>Уточнить назначение функции, ее аргументов и результата можно в интерактивной сессии интерпретатора </a:t>
            </a:r>
            <a:r>
              <a:rPr lang="en-US" dirty="0" smtClean="0">
                <a:solidFill>
                  <a:srgbClr val="002060"/>
                </a:solidFill>
              </a:rPr>
              <a:t>Python:</a:t>
            </a:r>
          </a:p>
          <a:p>
            <a:pPr>
              <a:buNone/>
            </a:pPr>
            <a:r>
              <a:rPr lang="en-US" dirty="0" smtClean="0">
                <a:solidFill>
                  <a:srgbClr val="002060"/>
                </a:solidFill>
              </a:rPr>
              <a:t>&gt;&gt;&gt; help(</a:t>
            </a:r>
            <a:r>
              <a:rPr lang="en-US" dirty="0" err="1" smtClean="0">
                <a:solidFill>
                  <a:srgbClr val="002060"/>
                </a:solidFill>
              </a:rPr>
              <a:t>len</a:t>
            </a:r>
            <a:r>
              <a:rPr lang="en-US" dirty="0" smtClean="0">
                <a:solidFill>
                  <a:srgbClr val="002060"/>
                </a:solidFill>
              </a:rPr>
              <a:t>)</a:t>
            </a:r>
          </a:p>
          <a:p>
            <a:pPr>
              <a:buNone/>
            </a:pPr>
            <a:r>
              <a:rPr lang="en-US" dirty="0" smtClean="0">
                <a:solidFill>
                  <a:srgbClr val="002060"/>
                </a:solidFill>
              </a:rPr>
              <a:t>Help on built-in function </a:t>
            </a:r>
            <a:r>
              <a:rPr lang="en-US" dirty="0" err="1" smtClean="0">
                <a:solidFill>
                  <a:srgbClr val="002060"/>
                </a:solidFill>
              </a:rPr>
              <a:t>len</a:t>
            </a:r>
            <a:r>
              <a:rPr lang="en-US" dirty="0" smtClean="0">
                <a:solidFill>
                  <a:srgbClr val="002060"/>
                </a:solidFill>
              </a:rPr>
              <a:t>:</a:t>
            </a:r>
          </a:p>
          <a:p>
            <a:pPr>
              <a:buNone/>
            </a:pPr>
            <a:r>
              <a:rPr lang="en-US" dirty="0" err="1" smtClean="0">
                <a:solidFill>
                  <a:srgbClr val="002060"/>
                </a:solidFill>
              </a:rPr>
              <a:t>len</a:t>
            </a:r>
            <a:r>
              <a:rPr lang="en-US" dirty="0" smtClean="0">
                <a:solidFill>
                  <a:srgbClr val="002060"/>
                </a:solidFill>
              </a:rPr>
              <a:t>(...)</a:t>
            </a:r>
          </a:p>
          <a:p>
            <a:pPr>
              <a:buNone/>
            </a:pPr>
            <a:r>
              <a:rPr lang="en-US" dirty="0" smtClean="0">
                <a:solidFill>
                  <a:srgbClr val="002060"/>
                </a:solidFill>
              </a:rPr>
              <a:t>	</a:t>
            </a:r>
            <a:r>
              <a:rPr lang="en-US" dirty="0" err="1" smtClean="0">
                <a:solidFill>
                  <a:srgbClr val="002060"/>
                </a:solidFill>
              </a:rPr>
              <a:t>len</a:t>
            </a:r>
            <a:r>
              <a:rPr lang="en-US" dirty="0" smtClean="0">
                <a:solidFill>
                  <a:srgbClr val="002060"/>
                </a:solidFill>
              </a:rPr>
              <a:t>(object) -&gt; integer</a:t>
            </a:r>
          </a:p>
          <a:p>
            <a:pPr>
              <a:buNone/>
            </a:pPr>
            <a:r>
              <a:rPr lang="en-US" dirty="0" smtClean="0">
                <a:solidFill>
                  <a:srgbClr val="002060"/>
                </a:solidFill>
              </a:rPr>
              <a:t>  	Return the number of items of a sequence or mapping.</a:t>
            </a:r>
          </a:p>
          <a:p>
            <a:pPr>
              <a:buNone/>
            </a:pPr>
            <a:endParaRPr lang="en-US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dirty="0" smtClean="0">
                <a:solidFill>
                  <a:srgbClr val="002060"/>
                </a:solidFill>
              </a:rPr>
              <a:t>Или так:</a:t>
            </a:r>
          </a:p>
          <a:p>
            <a:pPr>
              <a:buNone/>
            </a:pPr>
            <a:r>
              <a:rPr lang="ru-RU" dirty="0" smtClean="0">
                <a:solidFill>
                  <a:srgbClr val="002060"/>
                </a:solidFill>
              </a:rPr>
              <a:t>&gt;&gt;&gt; </a:t>
            </a:r>
            <a:r>
              <a:rPr lang="en-US" dirty="0" smtClean="0">
                <a:solidFill>
                  <a:srgbClr val="002060"/>
                </a:solidFill>
              </a:rPr>
              <a:t>print </a:t>
            </a:r>
            <a:r>
              <a:rPr lang="en-US" dirty="0" err="1" smtClean="0">
                <a:solidFill>
                  <a:srgbClr val="002060"/>
                </a:solidFill>
              </a:rPr>
              <a:t>len.__doc</a:t>
            </a:r>
            <a:r>
              <a:rPr lang="en-US" dirty="0" smtClean="0">
                <a:solidFill>
                  <a:srgbClr val="002060"/>
                </a:solidFill>
              </a:rPr>
              <a:t>__</a:t>
            </a:r>
          </a:p>
          <a:p>
            <a:pPr>
              <a:buNone/>
            </a:pPr>
            <a:r>
              <a:rPr lang="en-US" dirty="0" err="1" smtClean="0">
                <a:solidFill>
                  <a:srgbClr val="002060"/>
                </a:solidFill>
              </a:rPr>
              <a:t>len</a:t>
            </a:r>
            <a:r>
              <a:rPr lang="en-US" dirty="0" smtClean="0">
                <a:solidFill>
                  <a:srgbClr val="002060"/>
                </a:solidFill>
              </a:rPr>
              <a:t>(object) -&gt; integer</a:t>
            </a:r>
          </a:p>
          <a:p>
            <a:pPr>
              <a:buNone/>
            </a:pPr>
            <a:r>
              <a:rPr lang="en-US" dirty="0" smtClean="0">
                <a:solidFill>
                  <a:srgbClr val="002060"/>
                </a:solidFill>
              </a:rPr>
              <a:t>Return the number of items of a sequence or mapping</a:t>
            </a:r>
            <a:r>
              <a:rPr lang="en-US" dirty="0" smtClean="0">
                <a:solidFill>
                  <a:srgbClr val="FF0000"/>
                </a:solidFill>
              </a:rPr>
              <a:t>.</a:t>
            </a:r>
            <a:endParaRPr lang="ru-RU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8162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Функции преобразования типов и классы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ru-RU" dirty="0" smtClean="0">
                <a:solidFill>
                  <a:srgbClr val="002060"/>
                </a:solidFill>
              </a:rPr>
              <a:t>Функции и классы из этой категории служат для преобразования типов данных.</a:t>
            </a:r>
            <a:endParaRPr lang="en-US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dirty="0" smtClean="0">
                <a:solidFill>
                  <a:srgbClr val="002060"/>
                </a:solidFill>
              </a:rPr>
              <a:t>В старых версиях </a:t>
            </a:r>
            <a:r>
              <a:rPr lang="ru-RU" dirty="0" err="1" smtClean="0">
                <a:solidFill>
                  <a:srgbClr val="002060"/>
                </a:solidFill>
              </a:rPr>
              <a:t>Python</a:t>
            </a:r>
            <a:r>
              <a:rPr lang="ru-RU" dirty="0" smtClean="0">
                <a:solidFill>
                  <a:srgbClr val="002060"/>
                </a:solidFill>
              </a:rPr>
              <a:t> для преобразования к нужному типу использовалась</a:t>
            </a:r>
            <a:endParaRPr lang="en-US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dirty="0" smtClean="0">
                <a:solidFill>
                  <a:srgbClr val="002060"/>
                </a:solidFill>
              </a:rPr>
              <a:t>одноименная функция. В новых версиях </a:t>
            </a:r>
            <a:r>
              <a:rPr lang="ru-RU" dirty="0" err="1" smtClean="0">
                <a:solidFill>
                  <a:srgbClr val="002060"/>
                </a:solidFill>
              </a:rPr>
              <a:t>Python</a:t>
            </a:r>
            <a:r>
              <a:rPr lang="ru-RU" dirty="0" smtClean="0">
                <a:solidFill>
                  <a:srgbClr val="002060"/>
                </a:solidFill>
              </a:rPr>
              <a:t> роль таких функций играют</a:t>
            </a:r>
            <a:endParaRPr lang="en-US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dirty="0" smtClean="0">
                <a:solidFill>
                  <a:srgbClr val="002060"/>
                </a:solidFill>
              </a:rPr>
              <a:t>имена встроенных классов (однако семантика не изменилась). Для понимания</a:t>
            </a:r>
            <a:endParaRPr lang="en-US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dirty="0" smtClean="0">
                <a:solidFill>
                  <a:srgbClr val="002060"/>
                </a:solidFill>
              </a:rPr>
              <a:t>сути достаточно небольшого примера:</a:t>
            </a:r>
          </a:p>
          <a:p>
            <a:pPr>
              <a:buNone/>
            </a:pPr>
            <a:r>
              <a:rPr lang="ru-RU" dirty="0" smtClean="0">
                <a:solidFill>
                  <a:srgbClr val="002060"/>
                </a:solidFill>
              </a:rPr>
              <a:t>&gt;&gt;&gt; </a:t>
            </a:r>
            <a:r>
              <a:rPr lang="ru-RU" dirty="0" err="1" smtClean="0">
                <a:solidFill>
                  <a:srgbClr val="002060"/>
                </a:solidFill>
              </a:rPr>
              <a:t>int</a:t>
            </a:r>
            <a:r>
              <a:rPr lang="ru-RU" dirty="0" smtClean="0">
                <a:solidFill>
                  <a:srgbClr val="002060"/>
                </a:solidFill>
              </a:rPr>
              <a:t>(23.5)</a:t>
            </a:r>
          </a:p>
          <a:p>
            <a:pPr>
              <a:buNone/>
            </a:pPr>
            <a:r>
              <a:rPr lang="ru-RU" dirty="0" smtClean="0">
                <a:solidFill>
                  <a:srgbClr val="002060"/>
                </a:solidFill>
              </a:rPr>
              <a:t>23</a:t>
            </a:r>
          </a:p>
          <a:p>
            <a:pPr>
              <a:buNone/>
            </a:pPr>
            <a:r>
              <a:rPr lang="ru-RU" dirty="0" smtClean="0">
                <a:solidFill>
                  <a:srgbClr val="002060"/>
                </a:solidFill>
              </a:rPr>
              <a:t>&gt;&gt;&gt; </a:t>
            </a:r>
            <a:r>
              <a:rPr lang="ru-RU" dirty="0" err="1" smtClean="0">
                <a:solidFill>
                  <a:srgbClr val="002060"/>
                </a:solidFill>
              </a:rPr>
              <a:t>float</a:t>
            </a:r>
            <a:r>
              <a:rPr lang="ru-RU" dirty="0" smtClean="0">
                <a:solidFill>
                  <a:srgbClr val="002060"/>
                </a:solidFill>
              </a:rPr>
              <a:t>('12.345')</a:t>
            </a:r>
          </a:p>
          <a:p>
            <a:pPr>
              <a:buNone/>
            </a:pPr>
            <a:r>
              <a:rPr lang="ru-RU" dirty="0" smtClean="0">
                <a:solidFill>
                  <a:srgbClr val="002060"/>
                </a:solidFill>
              </a:rPr>
              <a:t>12.345000000000001</a:t>
            </a:r>
          </a:p>
          <a:p>
            <a:pPr>
              <a:buNone/>
            </a:pPr>
            <a:r>
              <a:rPr lang="ru-RU" dirty="0" smtClean="0">
                <a:solidFill>
                  <a:srgbClr val="002060"/>
                </a:solidFill>
              </a:rPr>
              <a:t>&gt;&gt;&gt; </a:t>
            </a:r>
            <a:r>
              <a:rPr lang="ru-RU" dirty="0" err="1" smtClean="0">
                <a:solidFill>
                  <a:srgbClr val="002060"/>
                </a:solidFill>
              </a:rPr>
              <a:t>dict</a:t>
            </a:r>
            <a:r>
              <a:rPr lang="ru-RU" dirty="0" smtClean="0">
                <a:solidFill>
                  <a:srgbClr val="002060"/>
                </a:solidFill>
              </a:rPr>
              <a:t>([('</a:t>
            </a:r>
            <a:r>
              <a:rPr lang="ru-RU" dirty="0" err="1" smtClean="0">
                <a:solidFill>
                  <a:srgbClr val="002060"/>
                </a:solidFill>
              </a:rPr>
              <a:t>a</a:t>
            </a:r>
            <a:r>
              <a:rPr lang="ru-RU" dirty="0" smtClean="0">
                <a:solidFill>
                  <a:srgbClr val="002060"/>
                </a:solidFill>
              </a:rPr>
              <a:t>', 2), ('</a:t>
            </a:r>
            <a:r>
              <a:rPr lang="ru-RU" dirty="0" err="1" smtClean="0">
                <a:solidFill>
                  <a:srgbClr val="002060"/>
                </a:solidFill>
              </a:rPr>
              <a:t>b</a:t>
            </a:r>
            <a:r>
              <a:rPr lang="ru-RU" dirty="0" smtClean="0">
                <a:solidFill>
                  <a:srgbClr val="002060"/>
                </a:solidFill>
              </a:rPr>
              <a:t>', 3)])</a:t>
            </a:r>
          </a:p>
          <a:p>
            <a:pPr>
              <a:buNone/>
            </a:pPr>
            <a:r>
              <a:rPr lang="ru-RU" dirty="0" smtClean="0">
                <a:solidFill>
                  <a:srgbClr val="002060"/>
                </a:solidFill>
              </a:rPr>
              <a:t>{'</a:t>
            </a:r>
            <a:r>
              <a:rPr lang="ru-RU" dirty="0" err="1" smtClean="0">
                <a:solidFill>
                  <a:srgbClr val="002060"/>
                </a:solidFill>
              </a:rPr>
              <a:t>a</a:t>
            </a:r>
            <a:r>
              <a:rPr lang="ru-RU" dirty="0" smtClean="0">
                <a:solidFill>
                  <a:srgbClr val="002060"/>
                </a:solidFill>
              </a:rPr>
              <a:t>': 2, '</a:t>
            </a:r>
            <a:r>
              <a:rPr lang="ru-RU" dirty="0" err="1" smtClean="0">
                <a:solidFill>
                  <a:srgbClr val="002060"/>
                </a:solidFill>
              </a:rPr>
              <a:t>b</a:t>
            </a:r>
            <a:r>
              <a:rPr lang="ru-RU" dirty="0" smtClean="0">
                <a:solidFill>
                  <a:srgbClr val="002060"/>
                </a:solidFill>
              </a:rPr>
              <a:t>': 3}</a:t>
            </a:r>
          </a:p>
          <a:p>
            <a:pPr>
              <a:buNone/>
            </a:pPr>
            <a:r>
              <a:rPr lang="ru-RU" dirty="0" smtClean="0">
                <a:solidFill>
                  <a:srgbClr val="002060"/>
                </a:solidFill>
              </a:rPr>
              <a:t>&gt;&gt;&gt; </a:t>
            </a:r>
            <a:r>
              <a:rPr lang="ru-RU" dirty="0" err="1" smtClean="0">
                <a:solidFill>
                  <a:srgbClr val="002060"/>
                </a:solidFill>
              </a:rPr>
              <a:t>object</a:t>
            </a:r>
            <a:endParaRPr lang="ru-RU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dirty="0" smtClean="0">
                <a:solidFill>
                  <a:srgbClr val="002060"/>
                </a:solidFill>
              </a:rPr>
              <a:t>&lt;</a:t>
            </a:r>
            <a:r>
              <a:rPr lang="ru-RU" dirty="0" err="1" smtClean="0">
                <a:solidFill>
                  <a:srgbClr val="002060"/>
                </a:solidFill>
              </a:rPr>
              <a:t>type</a:t>
            </a:r>
            <a:r>
              <a:rPr lang="ru-RU" dirty="0" smtClean="0">
                <a:solidFill>
                  <a:srgbClr val="002060"/>
                </a:solidFill>
              </a:rPr>
              <a:t> '</a:t>
            </a:r>
            <a:r>
              <a:rPr lang="ru-RU" dirty="0" err="1" smtClean="0">
                <a:solidFill>
                  <a:srgbClr val="002060"/>
                </a:solidFill>
              </a:rPr>
              <a:t>object</a:t>
            </a:r>
            <a:r>
              <a:rPr lang="ru-RU" dirty="0" smtClean="0">
                <a:solidFill>
                  <a:srgbClr val="002060"/>
                </a:solidFill>
              </a:rPr>
              <a:t>'&gt;</a:t>
            </a:r>
          </a:p>
          <a:p>
            <a:pPr>
              <a:buNone/>
            </a:pPr>
            <a:r>
              <a:rPr lang="ru-RU" dirty="0" smtClean="0">
                <a:solidFill>
                  <a:srgbClr val="002060"/>
                </a:solidFill>
              </a:rPr>
              <a:t>&gt;&gt;&gt; </a:t>
            </a:r>
            <a:r>
              <a:rPr lang="ru-RU" dirty="0" err="1" smtClean="0">
                <a:solidFill>
                  <a:srgbClr val="002060"/>
                </a:solidFill>
              </a:rPr>
              <a:t>class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MyObject</a:t>
            </a:r>
            <a:r>
              <a:rPr lang="ru-RU" dirty="0" smtClean="0">
                <a:solidFill>
                  <a:srgbClr val="002060"/>
                </a:solidFill>
              </a:rPr>
              <a:t>(</a:t>
            </a:r>
            <a:r>
              <a:rPr lang="ru-RU" dirty="0" err="1" smtClean="0">
                <a:solidFill>
                  <a:srgbClr val="002060"/>
                </a:solidFill>
              </a:rPr>
              <a:t>object</a:t>
            </a:r>
            <a:r>
              <a:rPr lang="ru-RU" dirty="0" smtClean="0">
                <a:solidFill>
                  <a:srgbClr val="002060"/>
                </a:solidFill>
              </a:rPr>
              <a:t>):</a:t>
            </a:r>
          </a:p>
          <a:p>
            <a:pPr>
              <a:buNone/>
            </a:pPr>
            <a:r>
              <a:rPr lang="ru-RU" dirty="0" smtClean="0">
                <a:solidFill>
                  <a:srgbClr val="002060"/>
                </a:solidFill>
              </a:rPr>
              <a:t>...   </a:t>
            </a:r>
            <a:r>
              <a:rPr lang="ru-RU" dirty="0" err="1" smtClean="0">
                <a:solidFill>
                  <a:srgbClr val="002060"/>
                </a:solidFill>
              </a:rPr>
              <a:t>pass</a:t>
            </a:r>
            <a:endParaRPr lang="ru-RU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dirty="0" smtClean="0">
                <a:solidFill>
                  <a:srgbClr val="002060"/>
                </a:solidFill>
              </a:rPr>
              <a:t>...</a:t>
            </a:r>
            <a:endParaRPr lang="ru-RU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0439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Числовые и строковые функции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84472" y="1513573"/>
            <a:ext cx="10972800" cy="4525963"/>
          </a:xfrm>
        </p:spPr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ru-RU" dirty="0" smtClean="0">
                <a:solidFill>
                  <a:srgbClr val="002060"/>
                </a:solidFill>
              </a:rPr>
              <a:t>Функции работают с числовыми или строковыми аргументами.</a:t>
            </a:r>
            <a:endParaRPr lang="en-US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dirty="0" err="1" smtClean="0">
                <a:solidFill>
                  <a:srgbClr val="002060"/>
                </a:solidFill>
              </a:rPr>
              <a:t>abs</a:t>
            </a:r>
            <a:r>
              <a:rPr lang="ru-RU" dirty="0" smtClean="0">
                <a:solidFill>
                  <a:srgbClr val="002060"/>
                </a:solidFill>
              </a:rPr>
              <a:t>(</a:t>
            </a:r>
            <a:r>
              <a:rPr lang="ru-RU" dirty="0" err="1" smtClean="0">
                <a:solidFill>
                  <a:srgbClr val="002060"/>
                </a:solidFill>
              </a:rPr>
              <a:t>x</a:t>
            </a:r>
            <a:r>
              <a:rPr lang="ru-RU" dirty="0" smtClean="0">
                <a:solidFill>
                  <a:srgbClr val="002060"/>
                </a:solidFill>
              </a:rPr>
              <a:t>)</a:t>
            </a:r>
            <a:r>
              <a:rPr lang="en-US" dirty="0" smtClean="0">
                <a:solidFill>
                  <a:srgbClr val="002060"/>
                </a:solidFill>
              </a:rPr>
              <a:t>	</a:t>
            </a:r>
            <a:r>
              <a:rPr lang="ru-RU" dirty="0" smtClean="0">
                <a:solidFill>
                  <a:srgbClr val="002060"/>
                </a:solidFill>
              </a:rPr>
              <a:t>Модуль числа </a:t>
            </a:r>
            <a:r>
              <a:rPr lang="ru-RU" dirty="0" err="1" smtClean="0">
                <a:solidFill>
                  <a:srgbClr val="002060"/>
                </a:solidFill>
              </a:rPr>
              <a:t>x</a:t>
            </a:r>
            <a:r>
              <a:rPr lang="ru-RU" dirty="0" smtClean="0">
                <a:solidFill>
                  <a:srgbClr val="002060"/>
                </a:solidFill>
              </a:rPr>
              <a:t>. Результат: </a:t>
            </a:r>
            <a:r>
              <a:rPr lang="ru-RU" dirty="0" err="1" smtClean="0">
                <a:solidFill>
                  <a:srgbClr val="002060"/>
                </a:solidFill>
              </a:rPr>
              <a:t>|x|</a:t>
            </a:r>
            <a:r>
              <a:rPr lang="ru-RU" dirty="0" smtClean="0">
                <a:solidFill>
                  <a:srgbClr val="002060"/>
                </a:solidFill>
              </a:rPr>
              <a:t>.</a:t>
            </a:r>
          </a:p>
          <a:p>
            <a:pPr>
              <a:buNone/>
            </a:pPr>
            <a:r>
              <a:rPr lang="ru-RU" dirty="0" err="1" smtClean="0">
                <a:solidFill>
                  <a:srgbClr val="002060"/>
                </a:solidFill>
              </a:rPr>
              <a:t>divmod</a:t>
            </a:r>
            <a:r>
              <a:rPr lang="ru-RU" dirty="0" smtClean="0">
                <a:solidFill>
                  <a:srgbClr val="002060"/>
                </a:solidFill>
              </a:rPr>
              <a:t>(</a:t>
            </a:r>
            <a:r>
              <a:rPr lang="ru-RU" dirty="0" err="1" smtClean="0">
                <a:solidFill>
                  <a:srgbClr val="002060"/>
                </a:solidFill>
              </a:rPr>
              <a:t>x</a:t>
            </a:r>
            <a:r>
              <a:rPr lang="ru-RU" dirty="0" smtClean="0">
                <a:solidFill>
                  <a:srgbClr val="002060"/>
                </a:solidFill>
              </a:rPr>
              <a:t>, </a:t>
            </a:r>
            <a:r>
              <a:rPr lang="ru-RU" dirty="0" err="1" smtClean="0">
                <a:solidFill>
                  <a:srgbClr val="002060"/>
                </a:solidFill>
              </a:rPr>
              <a:t>y</a:t>
            </a:r>
            <a:r>
              <a:rPr lang="ru-RU" dirty="0" smtClean="0">
                <a:solidFill>
                  <a:srgbClr val="002060"/>
                </a:solidFill>
              </a:rPr>
              <a:t>)</a:t>
            </a:r>
            <a:r>
              <a:rPr lang="en-US" dirty="0" smtClean="0">
                <a:solidFill>
                  <a:srgbClr val="002060"/>
                </a:solidFill>
              </a:rPr>
              <a:t>	</a:t>
            </a:r>
            <a:r>
              <a:rPr lang="ru-RU" dirty="0" smtClean="0">
                <a:solidFill>
                  <a:srgbClr val="002060"/>
                </a:solidFill>
              </a:rPr>
              <a:t>Частное и остаток от деления. Результат: (частное, остаток).</a:t>
            </a:r>
          </a:p>
          <a:p>
            <a:pPr>
              <a:buNone/>
            </a:pPr>
            <a:r>
              <a:rPr lang="ru-RU" dirty="0" err="1" smtClean="0">
                <a:solidFill>
                  <a:srgbClr val="002060"/>
                </a:solidFill>
              </a:rPr>
              <a:t>pow</a:t>
            </a:r>
            <a:r>
              <a:rPr lang="ru-RU" dirty="0" smtClean="0">
                <a:solidFill>
                  <a:srgbClr val="002060"/>
                </a:solidFill>
              </a:rPr>
              <a:t>(</a:t>
            </a:r>
            <a:r>
              <a:rPr lang="ru-RU" dirty="0" err="1" smtClean="0">
                <a:solidFill>
                  <a:srgbClr val="002060"/>
                </a:solidFill>
              </a:rPr>
              <a:t>x</a:t>
            </a:r>
            <a:r>
              <a:rPr lang="ru-RU" dirty="0" smtClean="0">
                <a:solidFill>
                  <a:srgbClr val="002060"/>
                </a:solidFill>
              </a:rPr>
              <a:t>, </a:t>
            </a:r>
            <a:r>
              <a:rPr lang="ru-RU" dirty="0" err="1" smtClean="0">
                <a:solidFill>
                  <a:srgbClr val="002060"/>
                </a:solidFill>
              </a:rPr>
              <a:t>y</a:t>
            </a:r>
            <a:r>
              <a:rPr lang="ru-RU" dirty="0" smtClean="0">
                <a:solidFill>
                  <a:srgbClr val="002060"/>
                </a:solidFill>
              </a:rPr>
              <a:t>[, </a:t>
            </a:r>
            <a:r>
              <a:rPr lang="ru-RU" dirty="0" err="1" smtClean="0">
                <a:solidFill>
                  <a:srgbClr val="002060"/>
                </a:solidFill>
              </a:rPr>
              <a:t>m</a:t>
            </a:r>
            <a:r>
              <a:rPr lang="ru-RU" dirty="0" smtClean="0">
                <a:solidFill>
                  <a:srgbClr val="002060"/>
                </a:solidFill>
              </a:rPr>
              <a:t>])	Возведение </a:t>
            </a:r>
            <a:r>
              <a:rPr lang="ru-RU" dirty="0" err="1" smtClean="0">
                <a:solidFill>
                  <a:srgbClr val="002060"/>
                </a:solidFill>
              </a:rPr>
              <a:t>x</a:t>
            </a:r>
            <a:r>
              <a:rPr lang="ru-RU" dirty="0" smtClean="0">
                <a:solidFill>
                  <a:srgbClr val="002060"/>
                </a:solidFill>
              </a:rPr>
              <a:t> в степень </a:t>
            </a:r>
            <a:r>
              <a:rPr lang="ru-RU" dirty="0" err="1" smtClean="0">
                <a:solidFill>
                  <a:srgbClr val="002060"/>
                </a:solidFill>
              </a:rPr>
              <a:t>y</a:t>
            </a:r>
            <a:r>
              <a:rPr lang="ru-RU" dirty="0" smtClean="0">
                <a:solidFill>
                  <a:srgbClr val="002060"/>
                </a:solidFill>
              </a:rPr>
              <a:t> по модулю </a:t>
            </a:r>
            <a:r>
              <a:rPr lang="ru-RU" dirty="0" err="1" smtClean="0">
                <a:solidFill>
                  <a:srgbClr val="002060"/>
                </a:solidFill>
              </a:rPr>
              <a:t>m</a:t>
            </a:r>
            <a:r>
              <a:rPr lang="ru-RU" dirty="0" smtClean="0">
                <a:solidFill>
                  <a:srgbClr val="002060"/>
                </a:solidFill>
              </a:rPr>
              <a:t>. Результат: </a:t>
            </a:r>
            <a:r>
              <a:rPr lang="ru-RU" dirty="0" err="1" smtClean="0">
                <a:solidFill>
                  <a:srgbClr val="002060"/>
                </a:solidFill>
              </a:rPr>
              <a:t>x</a:t>
            </a:r>
            <a:r>
              <a:rPr lang="ru-RU" dirty="0" smtClean="0">
                <a:solidFill>
                  <a:srgbClr val="002060"/>
                </a:solidFill>
              </a:rPr>
              <a:t>**</a:t>
            </a:r>
            <a:r>
              <a:rPr lang="ru-RU" dirty="0" err="1" smtClean="0">
                <a:solidFill>
                  <a:srgbClr val="002060"/>
                </a:solidFill>
              </a:rPr>
              <a:t>y</a:t>
            </a:r>
            <a:r>
              <a:rPr lang="ru-RU" dirty="0" smtClean="0">
                <a:solidFill>
                  <a:srgbClr val="002060"/>
                </a:solidFill>
              </a:rPr>
              <a:t> % </a:t>
            </a:r>
            <a:r>
              <a:rPr lang="ru-RU" dirty="0" err="1" smtClean="0">
                <a:solidFill>
                  <a:srgbClr val="002060"/>
                </a:solidFill>
              </a:rPr>
              <a:t>m</a:t>
            </a:r>
            <a:r>
              <a:rPr lang="ru-RU" dirty="0" smtClean="0">
                <a:solidFill>
                  <a:srgbClr val="002060"/>
                </a:solidFill>
              </a:rPr>
              <a:t>.</a:t>
            </a:r>
          </a:p>
          <a:p>
            <a:pPr>
              <a:buNone/>
            </a:pPr>
            <a:r>
              <a:rPr lang="ru-RU" dirty="0" err="1" smtClean="0">
                <a:solidFill>
                  <a:srgbClr val="002060"/>
                </a:solidFill>
              </a:rPr>
              <a:t>round</a:t>
            </a:r>
            <a:r>
              <a:rPr lang="ru-RU" dirty="0" smtClean="0">
                <a:solidFill>
                  <a:srgbClr val="002060"/>
                </a:solidFill>
              </a:rPr>
              <a:t>(</a:t>
            </a:r>
            <a:r>
              <a:rPr lang="ru-RU" dirty="0" err="1" smtClean="0">
                <a:solidFill>
                  <a:srgbClr val="002060"/>
                </a:solidFill>
              </a:rPr>
              <a:t>n</a:t>
            </a:r>
            <a:r>
              <a:rPr lang="ru-RU" dirty="0" smtClean="0">
                <a:solidFill>
                  <a:srgbClr val="002060"/>
                </a:solidFill>
              </a:rPr>
              <a:t>[, </a:t>
            </a:r>
            <a:r>
              <a:rPr lang="ru-RU" dirty="0" err="1" smtClean="0">
                <a:solidFill>
                  <a:srgbClr val="002060"/>
                </a:solidFill>
              </a:rPr>
              <a:t>z</a:t>
            </a:r>
            <a:r>
              <a:rPr lang="ru-RU" dirty="0" smtClean="0">
                <a:solidFill>
                  <a:srgbClr val="002060"/>
                </a:solidFill>
              </a:rPr>
              <a:t>])	Округление чисел до заданного знака после (или до) точки.</a:t>
            </a:r>
          </a:p>
          <a:p>
            <a:pPr>
              <a:buNone/>
            </a:pPr>
            <a:r>
              <a:rPr lang="ru-RU" dirty="0" err="1" smtClean="0">
                <a:solidFill>
                  <a:srgbClr val="002060"/>
                </a:solidFill>
              </a:rPr>
              <a:t>ord</a:t>
            </a:r>
            <a:r>
              <a:rPr lang="ru-RU" dirty="0" smtClean="0">
                <a:solidFill>
                  <a:srgbClr val="002060"/>
                </a:solidFill>
              </a:rPr>
              <a:t>(</a:t>
            </a:r>
            <a:r>
              <a:rPr lang="ru-RU" dirty="0" err="1" smtClean="0">
                <a:solidFill>
                  <a:srgbClr val="002060"/>
                </a:solidFill>
              </a:rPr>
              <a:t>s</a:t>
            </a:r>
            <a:r>
              <a:rPr lang="ru-RU" dirty="0" smtClean="0">
                <a:solidFill>
                  <a:srgbClr val="002060"/>
                </a:solidFill>
              </a:rPr>
              <a:t>)	Функция возвращает код (или </a:t>
            </a:r>
            <a:r>
              <a:rPr lang="ru-RU" dirty="0" err="1" smtClean="0">
                <a:solidFill>
                  <a:srgbClr val="002060"/>
                </a:solidFill>
              </a:rPr>
              <a:t>Unicode</a:t>
            </a:r>
            <a:r>
              <a:rPr lang="ru-RU" dirty="0" smtClean="0">
                <a:solidFill>
                  <a:srgbClr val="002060"/>
                </a:solidFill>
              </a:rPr>
              <a:t>) заданного ей символа в </a:t>
            </a:r>
            <a:r>
              <a:rPr lang="ru-RU" dirty="0" err="1" smtClean="0">
                <a:solidFill>
                  <a:srgbClr val="002060"/>
                </a:solidFill>
              </a:rPr>
              <a:t>односимвольной</a:t>
            </a:r>
            <a:r>
              <a:rPr lang="ru-RU" dirty="0" smtClean="0">
                <a:solidFill>
                  <a:srgbClr val="002060"/>
                </a:solidFill>
              </a:rPr>
              <a:t> строке.</a:t>
            </a:r>
          </a:p>
          <a:p>
            <a:pPr>
              <a:buNone/>
            </a:pPr>
            <a:r>
              <a:rPr lang="ru-RU" dirty="0" err="1" smtClean="0">
                <a:solidFill>
                  <a:srgbClr val="002060"/>
                </a:solidFill>
              </a:rPr>
              <a:t>chr</a:t>
            </a:r>
            <a:r>
              <a:rPr lang="ru-RU" dirty="0" smtClean="0">
                <a:solidFill>
                  <a:srgbClr val="002060"/>
                </a:solidFill>
              </a:rPr>
              <a:t>(</a:t>
            </a:r>
            <a:r>
              <a:rPr lang="ru-RU" dirty="0" err="1" smtClean="0">
                <a:solidFill>
                  <a:srgbClr val="002060"/>
                </a:solidFill>
              </a:rPr>
              <a:t>n</a:t>
            </a:r>
            <a:r>
              <a:rPr lang="ru-RU" dirty="0" smtClean="0">
                <a:solidFill>
                  <a:srgbClr val="002060"/>
                </a:solidFill>
              </a:rPr>
              <a:t>)	Возвращает строку с символом с заданным кодом.</a:t>
            </a:r>
          </a:p>
          <a:p>
            <a:pPr>
              <a:buNone/>
            </a:pPr>
            <a:r>
              <a:rPr lang="ru-RU" dirty="0" err="1" smtClean="0">
                <a:solidFill>
                  <a:srgbClr val="002060"/>
                </a:solidFill>
              </a:rPr>
              <a:t>len</a:t>
            </a:r>
            <a:r>
              <a:rPr lang="ru-RU" dirty="0" smtClean="0">
                <a:solidFill>
                  <a:srgbClr val="002060"/>
                </a:solidFill>
              </a:rPr>
              <a:t>(</a:t>
            </a:r>
            <a:r>
              <a:rPr lang="ru-RU" dirty="0" err="1" smtClean="0">
                <a:solidFill>
                  <a:srgbClr val="002060"/>
                </a:solidFill>
              </a:rPr>
              <a:t>s</a:t>
            </a:r>
            <a:r>
              <a:rPr lang="ru-RU" dirty="0" smtClean="0">
                <a:solidFill>
                  <a:srgbClr val="002060"/>
                </a:solidFill>
              </a:rPr>
              <a:t>)	Возвращает число элементов последовательности или отображения.</a:t>
            </a:r>
          </a:p>
          <a:p>
            <a:pPr>
              <a:buNone/>
            </a:pPr>
            <a:r>
              <a:rPr lang="ru-RU" dirty="0" err="1" smtClean="0">
                <a:solidFill>
                  <a:srgbClr val="002060"/>
                </a:solidFill>
              </a:rPr>
              <a:t>oct</a:t>
            </a:r>
            <a:r>
              <a:rPr lang="ru-RU" dirty="0" smtClean="0">
                <a:solidFill>
                  <a:srgbClr val="002060"/>
                </a:solidFill>
              </a:rPr>
              <a:t>(</a:t>
            </a:r>
            <a:r>
              <a:rPr lang="ru-RU" dirty="0" err="1" smtClean="0">
                <a:solidFill>
                  <a:srgbClr val="002060"/>
                </a:solidFill>
              </a:rPr>
              <a:t>n</a:t>
            </a:r>
            <a:r>
              <a:rPr lang="ru-RU" dirty="0" smtClean="0">
                <a:solidFill>
                  <a:srgbClr val="002060"/>
                </a:solidFill>
              </a:rPr>
              <a:t>), </a:t>
            </a:r>
            <a:r>
              <a:rPr lang="ru-RU" dirty="0" err="1" smtClean="0">
                <a:solidFill>
                  <a:srgbClr val="002060"/>
                </a:solidFill>
              </a:rPr>
              <a:t>hex</a:t>
            </a:r>
            <a:r>
              <a:rPr lang="ru-RU" dirty="0" smtClean="0">
                <a:solidFill>
                  <a:srgbClr val="002060"/>
                </a:solidFill>
              </a:rPr>
              <a:t>(</a:t>
            </a:r>
            <a:r>
              <a:rPr lang="ru-RU" dirty="0" err="1" smtClean="0">
                <a:solidFill>
                  <a:srgbClr val="002060"/>
                </a:solidFill>
              </a:rPr>
              <a:t>n</a:t>
            </a:r>
            <a:r>
              <a:rPr lang="ru-RU" dirty="0" smtClean="0">
                <a:solidFill>
                  <a:srgbClr val="002060"/>
                </a:solidFill>
              </a:rPr>
              <a:t>)	Функции возвращают строку с восьмеричным или шестнадцатеричным представлением целого числа </a:t>
            </a:r>
            <a:r>
              <a:rPr lang="ru-RU" dirty="0" err="1" smtClean="0">
                <a:solidFill>
                  <a:srgbClr val="002060"/>
                </a:solidFill>
              </a:rPr>
              <a:t>n</a:t>
            </a:r>
            <a:r>
              <a:rPr lang="ru-RU" dirty="0" smtClean="0">
                <a:solidFill>
                  <a:srgbClr val="002060"/>
                </a:solidFill>
              </a:rPr>
              <a:t>.</a:t>
            </a:r>
          </a:p>
          <a:p>
            <a:pPr>
              <a:buNone/>
            </a:pPr>
            <a:r>
              <a:rPr lang="ru-RU" dirty="0" err="1" smtClean="0">
                <a:solidFill>
                  <a:srgbClr val="002060"/>
                </a:solidFill>
              </a:rPr>
              <a:t>cmp</a:t>
            </a:r>
            <a:r>
              <a:rPr lang="ru-RU" dirty="0" smtClean="0">
                <a:solidFill>
                  <a:srgbClr val="002060"/>
                </a:solidFill>
              </a:rPr>
              <a:t>(</a:t>
            </a:r>
            <a:r>
              <a:rPr lang="ru-RU" dirty="0" err="1" smtClean="0">
                <a:solidFill>
                  <a:srgbClr val="002060"/>
                </a:solidFill>
              </a:rPr>
              <a:t>x</a:t>
            </a:r>
            <a:r>
              <a:rPr lang="ru-RU" dirty="0" smtClean="0">
                <a:solidFill>
                  <a:srgbClr val="002060"/>
                </a:solidFill>
              </a:rPr>
              <a:t>, </a:t>
            </a:r>
            <a:r>
              <a:rPr lang="ru-RU" dirty="0" err="1" smtClean="0">
                <a:solidFill>
                  <a:srgbClr val="002060"/>
                </a:solidFill>
              </a:rPr>
              <a:t>y</a:t>
            </a:r>
            <a:r>
              <a:rPr lang="ru-RU" dirty="0" smtClean="0">
                <a:solidFill>
                  <a:srgbClr val="002060"/>
                </a:solidFill>
              </a:rPr>
              <a:t>)	</a:t>
            </a:r>
            <a:r>
              <a:rPr lang="en-US" dirty="0" smtClean="0">
                <a:solidFill>
                  <a:srgbClr val="002060"/>
                </a:solidFill>
              </a:rPr>
              <a:t>	</a:t>
            </a:r>
            <a:r>
              <a:rPr lang="ru-RU" dirty="0" smtClean="0">
                <a:solidFill>
                  <a:srgbClr val="002060"/>
                </a:solidFill>
              </a:rPr>
              <a:t>Сравнение двух значений. Результат: отрицательный, ноль или положительный, в зависимости от результата сравнения.</a:t>
            </a:r>
          </a:p>
          <a:p>
            <a:pPr>
              <a:buNone/>
            </a:pPr>
            <a:r>
              <a:rPr lang="ru-RU" dirty="0" err="1" smtClean="0">
                <a:solidFill>
                  <a:srgbClr val="002060"/>
                </a:solidFill>
              </a:rPr>
              <a:t>unichr</a:t>
            </a:r>
            <a:r>
              <a:rPr lang="ru-RU" dirty="0" smtClean="0">
                <a:solidFill>
                  <a:srgbClr val="002060"/>
                </a:solidFill>
              </a:rPr>
              <a:t>(</a:t>
            </a:r>
            <a:r>
              <a:rPr lang="ru-RU" dirty="0" err="1" smtClean="0">
                <a:solidFill>
                  <a:srgbClr val="002060"/>
                </a:solidFill>
              </a:rPr>
              <a:t>n</a:t>
            </a:r>
            <a:r>
              <a:rPr lang="ru-RU" dirty="0" smtClean="0">
                <a:solidFill>
                  <a:srgbClr val="002060"/>
                </a:solidFill>
              </a:rPr>
              <a:t>)	</a:t>
            </a:r>
            <a:r>
              <a:rPr lang="en-US" dirty="0" smtClean="0">
                <a:solidFill>
                  <a:srgbClr val="002060"/>
                </a:solidFill>
              </a:rPr>
              <a:t>	</a:t>
            </a:r>
            <a:r>
              <a:rPr lang="ru-RU" dirty="0" smtClean="0">
                <a:solidFill>
                  <a:srgbClr val="002060"/>
                </a:solidFill>
              </a:rPr>
              <a:t>Возвращает </a:t>
            </a:r>
            <a:r>
              <a:rPr lang="ru-RU" dirty="0" err="1" smtClean="0">
                <a:solidFill>
                  <a:srgbClr val="002060"/>
                </a:solidFill>
              </a:rPr>
              <a:t>односимвольную</a:t>
            </a:r>
            <a:r>
              <a:rPr lang="ru-RU" dirty="0" smtClean="0">
                <a:solidFill>
                  <a:srgbClr val="002060"/>
                </a:solidFill>
              </a:rPr>
              <a:t> Unicode-строку с символом с кодом </a:t>
            </a:r>
            <a:r>
              <a:rPr lang="ru-RU" dirty="0" err="1" smtClean="0">
                <a:solidFill>
                  <a:srgbClr val="002060"/>
                </a:solidFill>
              </a:rPr>
              <a:t>n</a:t>
            </a:r>
            <a:r>
              <a:rPr lang="ru-RU" dirty="0" smtClean="0">
                <a:solidFill>
                  <a:srgbClr val="002060"/>
                </a:solidFill>
              </a:rPr>
              <a:t>.</a:t>
            </a:r>
          </a:p>
          <a:p>
            <a:pPr>
              <a:buNone/>
            </a:pPr>
            <a:r>
              <a:rPr lang="ru-RU" dirty="0" err="1" smtClean="0">
                <a:solidFill>
                  <a:srgbClr val="002060"/>
                </a:solidFill>
              </a:rPr>
              <a:t>unicode</a:t>
            </a:r>
            <a:r>
              <a:rPr lang="ru-RU" dirty="0" smtClean="0">
                <a:solidFill>
                  <a:srgbClr val="002060"/>
                </a:solidFill>
              </a:rPr>
              <a:t>(</a:t>
            </a:r>
            <a:r>
              <a:rPr lang="ru-RU" dirty="0" err="1" smtClean="0">
                <a:solidFill>
                  <a:srgbClr val="002060"/>
                </a:solidFill>
              </a:rPr>
              <a:t>s</a:t>
            </a:r>
            <a:r>
              <a:rPr lang="ru-RU" dirty="0" smtClean="0">
                <a:solidFill>
                  <a:srgbClr val="002060"/>
                </a:solidFill>
              </a:rPr>
              <a:t> [, </a:t>
            </a:r>
            <a:r>
              <a:rPr lang="ru-RU" dirty="0" err="1" smtClean="0">
                <a:solidFill>
                  <a:srgbClr val="002060"/>
                </a:solidFill>
              </a:rPr>
              <a:t>encoding</a:t>
            </a:r>
            <a:r>
              <a:rPr lang="ru-RU" dirty="0" smtClean="0">
                <a:solidFill>
                  <a:srgbClr val="002060"/>
                </a:solidFill>
              </a:rPr>
              <a:t>[, </a:t>
            </a:r>
            <a:r>
              <a:rPr lang="ru-RU" dirty="0" err="1" smtClean="0">
                <a:solidFill>
                  <a:srgbClr val="002060"/>
                </a:solidFill>
              </a:rPr>
              <a:t>errors</a:t>
            </a:r>
            <a:r>
              <a:rPr lang="ru-RU" dirty="0" smtClean="0">
                <a:solidFill>
                  <a:srgbClr val="002060"/>
                </a:solidFill>
              </a:rPr>
              <a:t>]])	Создает Unicode-объект, соответствующий строке </a:t>
            </a:r>
            <a:r>
              <a:rPr lang="ru-RU" dirty="0" err="1" smtClean="0">
                <a:solidFill>
                  <a:srgbClr val="002060"/>
                </a:solidFill>
              </a:rPr>
              <a:t>s</a:t>
            </a:r>
            <a:r>
              <a:rPr lang="ru-RU" dirty="0" smtClean="0">
                <a:solidFill>
                  <a:srgbClr val="002060"/>
                </a:solidFill>
              </a:rPr>
              <a:t> в заданной кодировке </a:t>
            </a:r>
            <a:r>
              <a:rPr lang="ru-RU" dirty="0" err="1" smtClean="0">
                <a:solidFill>
                  <a:srgbClr val="002060"/>
                </a:solidFill>
              </a:rPr>
              <a:t>encoding</a:t>
            </a:r>
            <a:r>
              <a:rPr lang="ru-RU" dirty="0" smtClean="0">
                <a:solidFill>
                  <a:srgbClr val="002060"/>
                </a:solidFill>
              </a:rPr>
              <a:t>. Ошибки кодирования обрабатываются в соответствии с </a:t>
            </a:r>
            <a:r>
              <a:rPr lang="ru-RU" dirty="0" err="1" smtClean="0">
                <a:solidFill>
                  <a:srgbClr val="002060"/>
                </a:solidFill>
              </a:rPr>
              <a:t>errors</a:t>
            </a:r>
            <a:r>
              <a:rPr lang="ru-RU" dirty="0" smtClean="0">
                <a:solidFill>
                  <a:srgbClr val="002060"/>
                </a:solidFill>
              </a:rPr>
              <a:t>, который может принимать значения: '</a:t>
            </a:r>
            <a:r>
              <a:rPr lang="ru-RU" dirty="0" err="1" smtClean="0">
                <a:solidFill>
                  <a:srgbClr val="002060"/>
                </a:solidFill>
              </a:rPr>
              <a:t>strict</a:t>
            </a:r>
            <a:r>
              <a:rPr lang="ru-RU" dirty="0" smtClean="0">
                <a:solidFill>
                  <a:srgbClr val="002060"/>
                </a:solidFill>
              </a:rPr>
              <a:t>' (строгое преобразование), '</a:t>
            </a:r>
            <a:r>
              <a:rPr lang="ru-RU" dirty="0" err="1" smtClean="0">
                <a:solidFill>
                  <a:srgbClr val="002060"/>
                </a:solidFill>
              </a:rPr>
              <a:t>replace</a:t>
            </a:r>
            <a:r>
              <a:rPr lang="ru-RU" dirty="0" smtClean="0">
                <a:solidFill>
                  <a:srgbClr val="002060"/>
                </a:solidFill>
              </a:rPr>
              <a:t>' (с заменой несуществующих символов) или '</a:t>
            </a:r>
            <a:r>
              <a:rPr lang="ru-RU" dirty="0" err="1" smtClean="0">
                <a:solidFill>
                  <a:srgbClr val="002060"/>
                </a:solidFill>
              </a:rPr>
              <a:t>ignore</a:t>
            </a:r>
            <a:r>
              <a:rPr lang="ru-RU" dirty="0" smtClean="0">
                <a:solidFill>
                  <a:srgbClr val="002060"/>
                </a:solidFill>
              </a:rPr>
              <a:t>' (игнорировать несуществующие символы). По умолчанию: encoding='utf-8', </a:t>
            </a:r>
            <a:r>
              <a:rPr lang="ru-RU" dirty="0" err="1" smtClean="0">
                <a:solidFill>
                  <a:srgbClr val="002060"/>
                </a:solidFill>
              </a:rPr>
              <a:t>errors='strict</a:t>
            </a:r>
            <a:r>
              <a:rPr lang="ru-RU" dirty="0" smtClean="0">
                <a:solidFill>
                  <a:srgbClr val="002060"/>
                </a:solidFill>
              </a:rPr>
              <a:t>'.</a:t>
            </a:r>
            <a:endParaRPr lang="ru-RU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7219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Функции определения свойств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ru-RU" dirty="0" smtClean="0">
                <a:solidFill>
                  <a:srgbClr val="002060"/>
                </a:solidFill>
              </a:rPr>
              <a:t>Эти функции обеспечивают доступ к некоторым встроенным атрибутам</a:t>
            </a:r>
            <a:endParaRPr lang="en-US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dirty="0" smtClean="0">
                <a:solidFill>
                  <a:srgbClr val="002060"/>
                </a:solidFill>
              </a:rPr>
              <a:t>объектов и другим свойствам. Следующий пример показывает</a:t>
            </a:r>
            <a:endParaRPr lang="en-US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dirty="0" smtClean="0">
                <a:solidFill>
                  <a:srgbClr val="002060"/>
                </a:solidFill>
              </a:rPr>
              <a:t>некоторые из этих функций:</a:t>
            </a:r>
          </a:p>
          <a:p>
            <a:pPr>
              <a:buNone/>
            </a:pPr>
            <a:r>
              <a:rPr lang="ru-RU" dirty="0" smtClean="0">
                <a:solidFill>
                  <a:srgbClr val="002060"/>
                </a:solidFill>
              </a:rPr>
              <a:t>&gt;&gt;&gt; </a:t>
            </a:r>
            <a:r>
              <a:rPr lang="ru-RU" dirty="0" err="1" smtClean="0">
                <a:solidFill>
                  <a:srgbClr val="002060"/>
                </a:solidFill>
              </a:rPr>
              <a:t>s</a:t>
            </a:r>
            <a:r>
              <a:rPr lang="ru-RU" dirty="0" smtClean="0">
                <a:solidFill>
                  <a:srgbClr val="002060"/>
                </a:solidFill>
              </a:rPr>
              <a:t> = "</a:t>
            </a:r>
            <a:r>
              <a:rPr lang="ru-RU" dirty="0" err="1" smtClean="0">
                <a:solidFill>
                  <a:srgbClr val="002060"/>
                </a:solidFill>
              </a:rPr>
              <a:t>abcde</a:t>
            </a:r>
            <a:r>
              <a:rPr lang="ru-RU" dirty="0" smtClean="0">
                <a:solidFill>
                  <a:srgbClr val="002060"/>
                </a:solidFill>
              </a:rPr>
              <a:t>"</a:t>
            </a:r>
          </a:p>
          <a:p>
            <a:pPr>
              <a:buNone/>
            </a:pPr>
            <a:r>
              <a:rPr lang="ru-RU" dirty="0" smtClean="0">
                <a:solidFill>
                  <a:srgbClr val="002060"/>
                </a:solidFill>
              </a:rPr>
              <a:t>&gt;&gt;&gt; s1 = "</a:t>
            </a:r>
            <a:r>
              <a:rPr lang="ru-RU" dirty="0" err="1" smtClean="0">
                <a:solidFill>
                  <a:srgbClr val="002060"/>
                </a:solidFill>
              </a:rPr>
              <a:t>abcde</a:t>
            </a:r>
            <a:r>
              <a:rPr lang="ru-RU" dirty="0" smtClean="0">
                <a:solidFill>
                  <a:srgbClr val="002060"/>
                </a:solidFill>
              </a:rPr>
              <a:t>"</a:t>
            </a:r>
          </a:p>
          <a:p>
            <a:pPr>
              <a:buNone/>
            </a:pPr>
            <a:r>
              <a:rPr lang="ru-RU" dirty="0" smtClean="0">
                <a:solidFill>
                  <a:srgbClr val="002060"/>
                </a:solidFill>
              </a:rPr>
              <a:t>&gt;&gt;&gt; s2 = "</a:t>
            </a:r>
            <a:r>
              <a:rPr lang="ru-RU" dirty="0" err="1" smtClean="0">
                <a:solidFill>
                  <a:srgbClr val="002060"/>
                </a:solidFill>
              </a:rPr>
              <a:t>ab</a:t>
            </a:r>
            <a:r>
              <a:rPr lang="ru-RU" dirty="0" smtClean="0">
                <a:solidFill>
                  <a:srgbClr val="002060"/>
                </a:solidFill>
              </a:rPr>
              <a:t>" + "</a:t>
            </a:r>
            <a:r>
              <a:rPr lang="ru-RU" dirty="0" err="1" smtClean="0">
                <a:solidFill>
                  <a:srgbClr val="002060"/>
                </a:solidFill>
              </a:rPr>
              <a:t>cde</a:t>
            </a:r>
            <a:r>
              <a:rPr lang="ru-RU" dirty="0" smtClean="0">
                <a:solidFill>
                  <a:srgbClr val="002060"/>
                </a:solidFill>
              </a:rPr>
              <a:t>"</a:t>
            </a:r>
          </a:p>
          <a:p>
            <a:pPr>
              <a:buNone/>
            </a:pPr>
            <a:r>
              <a:rPr lang="ru-RU" dirty="0" smtClean="0">
                <a:solidFill>
                  <a:srgbClr val="002060"/>
                </a:solidFill>
              </a:rPr>
              <a:t>&gt;&gt;&gt; </a:t>
            </a:r>
            <a:r>
              <a:rPr lang="ru-RU" dirty="0" err="1" smtClean="0">
                <a:solidFill>
                  <a:srgbClr val="002060"/>
                </a:solidFill>
              </a:rPr>
              <a:t>print</a:t>
            </a:r>
            <a:r>
              <a:rPr lang="ru-RU" dirty="0" smtClean="0">
                <a:solidFill>
                  <a:srgbClr val="002060"/>
                </a:solidFill>
              </a:rPr>
              <a:t> "</a:t>
            </a:r>
            <a:r>
              <a:rPr lang="ru-RU" dirty="0" err="1" smtClean="0">
                <a:solidFill>
                  <a:srgbClr val="002060"/>
                </a:solidFill>
              </a:rPr>
              <a:t>hash</a:t>
            </a:r>
            <a:r>
              <a:rPr lang="ru-RU" dirty="0" smtClean="0">
                <a:solidFill>
                  <a:srgbClr val="002060"/>
                </a:solidFill>
              </a:rPr>
              <a:t>:", </a:t>
            </a:r>
            <a:r>
              <a:rPr lang="ru-RU" dirty="0" err="1" smtClean="0">
                <a:solidFill>
                  <a:srgbClr val="002060"/>
                </a:solidFill>
              </a:rPr>
              <a:t>hash</a:t>
            </a:r>
            <a:r>
              <a:rPr lang="ru-RU" dirty="0" smtClean="0">
                <a:solidFill>
                  <a:srgbClr val="002060"/>
                </a:solidFill>
              </a:rPr>
              <a:t>(</a:t>
            </a:r>
            <a:r>
              <a:rPr lang="ru-RU" dirty="0" err="1" smtClean="0">
                <a:solidFill>
                  <a:srgbClr val="002060"/>
                </a:solidFill>
              </a:rPr>
              <a:t>s</a:t>
            </a:r>
            <a:r>
              <a:rPr lang="ru-RU" dirty="0" smtClean="0">
                <a:solidFill>
                  <a:srgbClr val="002060"/>
                </a:solidFill>
              </a:rPr>
              <a:t>), </a:t>
            </a:r>
            <a:r>
              <a:rPr lang="ru-RU" dirty="0" err="1" smtClean="0">
                <a:solidFill>
                  <a:srgbClr val="002060"/>
                </a:solidFill>
              </a:rPr>
              <a:t>hash</a:t>
            </a:r>
            <a:r>
              <a:rPr lang="ru-RU" dirty="0" smtClean="0">
                <a:solidFill>
                  <a:srgbClr val="002060"/>
                </a:solidFill>
              </a:rPr>
              <a:t>(s1), </a:t>
            </a:r>
            <a:r>
              <a:rPr lang="ru-RU" dirty="0" err="1" smtClean="0">
                <a:solidFill>
                  <a:srgbClr val="002060"/>
                </a:solidFill>
              </a:rPr>
              <a:t>hash</a:t>
            </a:r>
            <a:r>
              <a:rPr lang="ru-RU" dirty="0" smtClean="0">
                <a:solidFill>
                  <a:srgbClr val="002060"/>
                </a:solidFill>
              </a:rPr>
              <a:t>(s2)</a:t>
            </a:r>
          </a:p>
          <a:p>
            <a:pPr>
              <a:buNone/>
            </a:pPr>
            <a:r>
              <a:rPr lang="ru-RU" dirty="0" err="1" smtClean="0">
                <a:solidFill>
                  <a:srgbClr val="002060"/>
                </a:solidFill>
              </a:rPr>
              <a:t>hash</a:t>
            </a:r>
            <a:r>
              <a:rPr lang="ru-RU" dirty="0" smtClean="0">
                <a:solidFill>
                  <a:srgbClr val="002060"/>
                </a:solidFill>
              </a:rPr>
              <a:t>: -1332677140 -1332677140 -1332677140</a:t>
            </a:r>
          </a:p>
          <a:p>
            <a:pPr>
              <a:buNone/>
            </a:pPr>
            <a:r>
              <a:rPr lang="ru-RU" dirty="0" smtClean="0">
                <a:solidFill>
                  <a:srgbClr val="002060"/>
                </a:solidFill>
              </a:rPr>
              <a:t>&gt;&gt;&gt; </a:t>
            </a:r>
            <a:r>
              <a:rPr lang="ru-RU" dirty="0" err="1" smtClean="0">
                <a:solidFill>
                  <a:srgbClr val="002060"/>
                </a:solidFill>
              </a:rPr>
              <a:t>print</a:t>
            </a:r>
            <a:r>
              <a:rPr lang="ru-RU" dirty="0" smtClean="0">
                <a:solidFill>
                  <a:srgbClr val="002060"/>
                </a:solidFill>
              </a:rPr>
              <a:t> "</a:t>
            </a:r>
            <a:r>
              <a:rPr lang="ru-RU" dirty="0" err="1" smtClean="0">
                <a:solidFill>
                  <a:srgbClr val="002060"/>
                </a:solidFill>
              </a:rPr>
              <a:t>id</a:t>
            </a:r>
            <a:r>
              <a:rPr lang="ru-RU" dirty="0" smtClean="0">
                <a:solidFill>
                  <a:srgbClr val="002060"/>
                </a:solidFill>
              </a:rPr>
              <a:t>:", </a:t>
            </a:r>
            <a:r>
              <a:rPr lang="ru-RU" dirty="0" err="1" smtClean="0">
                <a:solidFill>
                  <a:srgbClr val="002060"/>
                </a:solidFill>
              </a:rPr>
              <a:t>id</a:t>
            </a:r>
            <a:r>
              <a:rPr lang="ru-RU" dirty="0" smtClean="0">
                <a:solidFill>
                  <a:srgbClr val="002060"/>
                </a:solidFill>
              </a:rPr>
              <a:t>(</a:t>
            </a:r>
            <a:r>
              <a:rPr lang="ru-RU" dirty="0" err="1" smtClean="0">
                <a:solidFill>
                  <a:srgbClr val="002060"/>
                </a:solidFill>
              </a:rPr>
              <a:t>s</a:t>
            </a:r>
            <a:r>
              <a:rPr lang="ru-RU" dirty="0" smtClean="0">
                <a:solidFill>
                  <a:srgbClr val="002060"/>
                </a:solidFill>
              </a:rPr>
              <a:t>), </a:t>
            </a:r>
            <a:r>
              <a:rPr lang="ru-RU" dirty="0" err="1" smtClean="0">
                <a:solidFill>
                  <a:srgbClr val="002060"/>
                </a:solidFill>
              </a:rPr>
              <a:t>id</a:t>
            </a:r>
            <a:r>
              <a:rPr lang="ru-RU" dirty="0" smtClean="0">
                <a:solidFill>
                  <a:srgbClr val="002060"/>
                </a:solidFill>
              </a:rPr>
              <a:t>(s1), </a:t>
            </a:r>
            <a:r>
              <a:rPr lang="ru-RU" dirty="0" err="1" smtClean="0">
                <a:solidFill>
                  <a:srgbClr val="002060"/>
                </a:solidFill>
              </a:rPr>
              <a:t>id</a:t>
            </a:r>
            <a:r>
              <a:rPr lang="ru-RU" dirty="0" smtClean="0">
                <a:solidFill>
                  <a:srgbClr val="002060"/>
                </a:solidFill>
              </a:rPr>
              <a:t>(s2)</a:t>
            </a:r>
          </a:p>
          <a:p>
            <a:pPr>
              <a:buNone/>
            </a:pPr>
            <a:r>
              <a:rPr lang="ru-RU" dirty="0" err="1" smtClean="0">
                <a:solidFill>
                  <a:srgbClr val="002060"/>
                </a:solidFill>
              </a:rPr>
              <a:t>id</a:t>
            </a:r>
            <a:r>
              <a:rPr lang="ru-RU" dirty="0" smtClean="0">
                <a:solidFill>
                  <a:srgbClr val="002060"/>
                </a:solidFill>
              </a:rPr>
              <a:t>: 1076618592 1076618592 1076618656</a:t>
            </a:r>
          </a:p>
          <a:p>
            <a:pPr>
              <a:buNone/>
            </a:pPr>
            <a:endParaRPr lang="ru-RU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dirty="0" smtClean="0">
                <a:solidFill>
                  <a:srgbClr val="002060"/>
                </a:solidFill>
              </a:rPr>
              <a:t>Здесь, можно увидеть, что для одного и того же строкового литерала</a:t>
            </a:r>
            <a:endParaRPr lang="en-US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dirty="0" smtClean="0">
                <a:solidFill>
                  <a:srgbClr val="002060"/>
                </a:solidFill>
              </a:rPr>
              <a:t>"</a:t>
            </a:r>
            <a:r>
              <a:rPr lang="ru-RU" dirty="0" err="1" smtClean="0">
                <a:solidFill>
                  <a:srgbClr val="002060"/>
                </a:solidFill>
              </a:rPr>
              <a:t>abcde</a:t>
            </a:r>
            <a:r>
              <a:rPr lang="ru-RU" dirty="0" smtClean="0">
                <a:solidFill>
                  <a:srgbClr val="002060"/>
                </a:solidFill>
              </a:rPr>
              <a:t>" получается один и тот же объект, тогда как для одинаковых по</a:t>
            </a:r>
            <a:endParaRPr lang="en-US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dirty="0" smtClean="0">
                <a:solidFill>
                  <a:srgbClr val="002060"/>
                </a:solidFill>
              </a:rPr>
              <a:t>значению объектов вполне можно получить разные объекты.</a:t>
            </a:r>
            <a:endParaRPr lang="ru-RU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6596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Функции компиляции и исполнения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pPr>
              <a:buNone/>
            </a:pPr>
            <a:r>
              <a:rPr lang="ru-RU" dirty="0" smtClean="0">
                <a:solidFill>
                  <a:srgbClr val="002060"/>
                </a:solidFill>
              </a:rPr>
              <a:t>Из функций этой категории особого внимания заслуживает </a:t>
            </a:r>
            <a:r>
              <a:rPr lang="ru-RU" dirty="0" err="1" smtClean="0">
                <a:solidFill>
                  <a:srgbClr val="002060"/>
                </a:solidFill>
              </a:rPr>
              <a:t>eval</a:t>
            </a:r>
            <a:r>
              <a:rPr lang="ru-RU" dirty="0" smtClean="0">
                <a:solidFill>
                  <a:srgbClr val="002060"/>
                </a:solidFill>
              </a:rPr>
              <a:t>(). Как следует из</a:t>
            </a:r>
            <a:endParaRPr lang="en-US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dirty="0" smtClean="0">
                <a:solidFill>
                  <a:srgbClr val="002060"/>
                </a:solidFill>
              </a:rPr>
              <a:t>названия, эта функция вычисляет переданное ей выражение. В примере ниже вычисляется</a:t>
            </a:r>
            <a:endParaRPr lang="en-US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dirty="0" smtClean="0">
                <a:solidFill>
                  <a:srgbClr val="002060"/>
                </a:solidFill>
              </a:rPr>
              <a:t>выражение, которое строится динамически:</a:t>
            </a:r>
          </a:p>
          <a:p>
            <a:pPr>
              <a:buNone/>
            </a:pPr>
            <a:r>
              <a:rPr lang="ru-RU" dirty="0" err="1" smtClean="0">
                <a:solidFill>
                  <a:srgbClr val="002060"/>
                </a:solidFill>
              </a:rPr>
              <a:t>a</a:t>
            </a:r>
            <a:r>
              <a:rPr lang="ru-RU" dirty="0" smtClean="0">
                <a:solidFill>
                  <a:srgbClr val="002060"/>
                </a:solidFill>
              </a:rPr>
              <a:t> = 2</a:t>
            </a:r>
          </a:p>
          <a:p>
            <a:pPr>
              <a:buNone/>
            </a:pPr>
            <a:r>
              <a:rPr lang="ru-RU" dirty="0" err="1" smtClean="0">
                <a:solidFill>
                  <a:srgbClr val="002060"/>
                </a:solidFill>
              </a:rPr>
              <a:t>b</a:t>
            </a:r>
            <a:r>
              <a:rPr lang="ru-RU" dirty="0" smtClean="0">
                <a:solidFill>
                  <a:srgbClr val="002060"/>
                </a:solidFill>
              </a:rPr>
              <a:t> = 3</a:t>
            </a:r>
          </a:p>
          <a:p>
            <a:pPr>
              <a:buNone/>
            </a:pPr>
            <a:r>
              <a:rPr lang="ru-RU" dirty="0" err="1" smtClean="0">
                <a:solidFill>
                  <a:srgbClr val="002060"/>
                </a:solidFill>
              </a:rPr>
              <a:t>for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op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in</a:t>
            </a:r>
            <a:r>
              <a:rPr lang="ru-RU" dirty="0" smtClean="0">
                <a:solidFill>
                  <a:srgbClr val="002060"/>
                </a:solidFill>
              </a:rPr>
              <a:t> "+-*/%":</a:t>
            </a:r>
          </a:p>
          <a:p>
            <a:pPr>
              <a:buNone/>
            </a:pPr>
            <a:r>
              <a:rPr lang="ru-RU" dirty="0" smtClean="0">
                <a:solidFill>
                  <a:srgbClr val="002060"/>
                </a:solidFill>
              </a:rPr>
              <a:t>  </a:t>
            </a:r>
            <a:r>
              <a:rPr lang="en-US" dirty="0" smtClean="0">
                <a:solidFill>
                  <a:srgbClr val="002060"/>
                </a:solidFill>
              </a:rPr>
              <a:t>	</a:t>
            </a:r>
            <a:r>
              <a:rPr lang="ru-RU" dirty="0" err="1" smtClean="0">
                <a:solidFill>
                  <a:srgbClr val="002060"/>
                </a:solidFill>
              </a:rPr>
              <a:t>e</a:t>
            </a:r>
            <a:r>
              <a:rPr lang="ru-RU" dirty="0" smtClean="0">
                <a:solidFill>
                  <a:srgbClr val="002060"/>
                </a:solidFill>
              </a:rPr>
              <a:t> = "</a:t>
            </a:r>
            <a:r>
              <a:rPr lang="ru-RU" dirty="0" err="1" smtClean="0">
                <a:solidFill>
                  <a:srgbClr val="002060"/>
                </a:solidFill>
              </a:rPr>
              <a:t>a</a:t>
            </a:r>
            <a:r>
              <a:rPr lang="ru-RU" dirty="0" smtClean="0">
                <a:solidFill>
                  <a:srgbClr val="002060"/>
                </a:solidFill>
              </a:rPr>
              <a:t> " + </a:t>
            </a:r>
            <a:r>
              <a:rPr lang="ru-RU" dirty="0" err="1" smtClean="0">
                <a:solidFill>
                  <a:srgbClr val="002060"/>
                </a:solidFill>
              </a:rPr>
              <a:t>op</a:t>
            </a:r>
            <a:r>
              <a:rPr lang="ru-RU" dirty="0" smtClean="0">
                <a:solidFill>
                  <a:srgbClr val="002060"/>
                </a:solidFill>
              </a:rPr>
              <a:t> + " </a:t>
            </a:r>
            <a:r>
              <a:rPr lang="ru-RU" dirty="0" err="1" smtClean="0">
                <a:solidFill>
                  <a:srgbClr val="002060"/>
                </a:solidFill>
              </a:rPr>
              <a:t>b</a:t>
            </a:r>
            <a:r>
              <a:rPr lang="ru-RU" dirty="0" smtClean="0">
                <a:solidFill>
                  <a:srgbClr val="002060"/>
                </a:solidFill>
              </a:rPr>
              <a:t>"</a:t>
            </a:r>
          </a:p>
          <a:p>
            <a:pPr>
              <a:buNone/>
            </a:pPr>
            <a:r>
              <a:rPr lang="ru-RU" dirty="0" smtClean="0">
                <a:solidFill>
                  <a:srgbClr val="002060"/>
                </a:solidFill>
              </a:rPr>
              <a:t>  </a:t>
            </a:r>
            <a:r>
              <a:rPr lang="en-US" dirty="0" smtClean="0">
                <a:solidFill>
                  <a:srgbClr val="002060"/>
                </a:solidFill>
              </a:rPr>
              <a:t>	</a:t>
            </a:r>
            <a:r>
              <a:rPr lang="ru-RU" dirty="0" err="1" smtClean="0">
                <a:solidFill>
                  <a:srgbClr val="002060"/>
                </a:solidFill>
              </a:rPr>
              <a:t>print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e</a:t>
            </a:r>
            <a:r>
              <a:rPr lang="ru-RU" dirty="0" smtClean="0">
                <a:solidFill>
                  <a:srgbClr val="002060"/>
                </a:solidFill>
              </a:rPr>
              <a:t>, "-&gt;", </a:t>
            </a:r>
            <a:r>
              <a:rPr lang="ru-RU" dirty="0" err="1" smtClean="0">
                <a:solidFill>
                  <a:srgbClr val="002060"/>
                </a:solidFill>
              </a:rPr>
              <a:t>eval</a:t>
            </a:r>
            <a:r>
              <a:rPr lang="ru-RU" dirty="0" smtClean="0">
                <a:solidFill>
                  <a:srgbClr val="002060"/>
                </a:solidFill>
              </a:rPr>
              <a:t>(</a:t>
            </a:r>
            <a:r>
              <a:rPr lang="ru-RU" dirty="0" err="1" smtClean="0">
                <a:solidFill>
                  <a:srgbClr val="002060"/>
                </a:solidFill>
              </a:rPr>
              <a:t>e</a:t>
            </a:r>
            <a:r>
              <a:rPr lang="ru-RU" dirty="0" smtClean="0">
                <a:solidFill>
                  <a:srgbClr val="002060"/>
                </a:solidFill>
              </a:rPr>
              <a:t>)</a:t>
            </a:r>
          </a:p>
          <a:p>
            <a:pPr>
              <a:buNone/>
            </a:pPr>
            <a:endParaRPr lang="ru-RU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dirty="0" smtClean="0">
                <a:solidFill>
                  <a:srgbClr val="002060"/>
                </a:solidFill>
              </a:rPr>
              <a:t>У функции </a:t>
            </a:r>
            <a:r>
              <a:rPr lang="ru-RU" dirty="0" err="1" smtClean="0">
                <a:solidFill>
                  <a:srgbClr val="002060"/>
                </a:solidFill>
              </a:rPr>
              <a:t>eval</a:t>
            </a:r>
            <a:r>
              <a:rPr lang="ru-RU" dirty="0" smtClean="0">
                <a:solidFill>
                  <a:srgbClr val="002060"/>
                </a:solidFill>
              </a:rPr>
              <a:t>() кроме подлежащего вычислению выражения есть еще два параметра - с их</a:t>
            </a:r>
            <a:endParaRPr lang="en-US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dirty="0" smtClean="0">
                <a:solidFill>
                  <a:srgbClr val="002060"/>
                </a:solidFill>
              </a:rPr>
              <a:t>помощью можно задать глобальное и локальное пространства имен, из которых будут</a:t>
            </a:r>
            <a:endParaRPr lang="en-US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dirty="0" smtClean="0">
                <a:solidFill>
                  <a:srgbClr val="002060"/>
                </a:solidFill>
              </a:rPr>
              <a:t>разрешаться имена выражения. Пример выше, переписанный для использования с собственным</a:t>
            </a:r>
            <a:endParaRPr lang="en-US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dirty="0" smtClean="0">
                <a:solidFill>
                  <a:srgbClr val="002060"/>
                </a:solidFill>
              </a:rPr>
              <a:t>словарем имен в качестве глобального пространства имен:</a:t>
            </a:r>
          </a:p>
          <a:p>
            <a:pPr>
              <a:buNone/>
            </a:pPr>
            <a:r>
              <a:rPr lang="ru-RU" dirty="0" err="1" smtClean="0">
                <a:solidFill>
                  <a:srgbClr val="002060"/>
                </a:solidFill>
              </a:rPr>
              <a:t>for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op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in</a:t>
            </a:r>
            <a:r>
              <a:rPr lang="ru-RU" dirty="0" smtClean="0">
                <a:solidFill>
                  <a:srgbClr val="002060"/>
                </a:solidFill>
              </a:rPr>
              <a:t> "+-*/%":</a:t>
            </a:r>
          </a:p>
          <a:p>
            <a:pPr>
              <a:buNone/>
            </a:pPr>
            <a:r>
              <a:rPr lang="ru-RU" dirty="0" smtClean="0">
                <a:solidFill>
                  <a:srgbClr val="002060"/>
                </a:solidFill>
              </a:rPr>
              <a:t>  </a:t>
            </a:r>
            <a:r>
              <a:rPr lang="en-US" dirty="0" smtClean="0">
                <a:solidFill>
                  <a:srgbClr val="002060"/>
                </a:solidFill>
              </a:rPr>
              <a:t>	</a:t>
            </a:r>
            <a:r>
              <a:rPr lang="ru-RU" dirty="0" err="1" smtClean="0">
                <a:solidFill>
                  <a:srgbClr val="002060"/>
                </a:solidFill>
              </a:rPr>
              <a:t>e</a:t>
            </a:r>
            <a:r>
              <a:rPr lang="ru-RU" dirty="0" smtClean="0">
                <a:solidFill>
                  <a:srgbClr val="002060"/>
                </a:solidFill>
              </a:rPr>
              <a:t> = "</a:t>
            </a:r>
            <a:r>
              <a:rPr lang="ru-RU" dirty="0" err="1" smtClean="0">
                <a:solidFill>
                  <a:srgbClr val="002060"/>
                </a:solidFill>
              </a:rPr>
              <a:t>a</a:t>
            </a:r>
            <a:r>
              <a:rPr lang="ru-RU" dirty="0" smtClean="0">
                <a:solidFill>
                  <a:srgbClr val="002060"/>
                </a:solidFill>
              </a:rPr>
              <a:t> " + </a:t>
            </a:r>
            <a:r>
              <a:rPr lang="ru-RU" dirty="0" err="1" smtClean="0">
                <a:solidFill>
                  <a:srgbClr val="002060"/>
                </a:solidFill>
              </a:rPr>
              <a:t>op</a:t>
            </a:r>
            <a:r>
              <a:rPr lang="ru-RU" dirty="0" smtClean="0">
                <a:solidFill>
                  <a:srgbClr val="002060"/>
                </a:solidFill>
              </a:rPr>
              <a:t> + " </a:t>
            </a:r>
            <a:r>
              <a:rPr lang="ru-RU" dirty="0" err="1" smtClean="0">
                <a:solidFill>
                  <a:srgbClr val="002060"/>
                </a:solidFill>
              </a:rPr>
              <a:t>b</a:t>
            </a:r>
            <a:r>
              <a:rPr lang="ru-RU" dirty="0" smtClean="0">
                <a:solidFill>
                  <a:srgbClr val="002060"/>
                </a:solidFill>
              </a:rPr>
              <a:t>"</a:t>
            </a:r>
          </a:p>
          <a:p>
            <a:pPr>
              <a:buNone/>
            </a:pPr>
            <a:r>
              <a:rPr lang="en-US" dirty="0" smtClean="0">
                <a:solidFill>
                  <a:srgbClr val="002060"/>
                </a:solidFill>
              </a:rPr>
              <a:t>	</a:t>
            </a:r>
            <a:r>
              <a:rPr lang="ru-RU" dirty="0" err="1" smtClean="0">
                <a:solidFill>
                  <a:srgbClr val="002060"/>
                </a:solidFill>
              </a:rPr>
              <a:t>print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e</a:t>
            </a:r>
            <a:r>
              <a:rPr lang="ru-RU" dirty="0" smtClean="0">
                <a:solidFill>
                  <a:srgbClr val="002060"/>
                </a:solidFill>
              </a:rPr>
              <a:t>, "-&gt;", </a:t>
            </a:r>
            <a:r>
              <a:rPr lang="ru-RU" dirty="0" err="1" smtClean="0">
                <a:solidFill>
                  <a:srgbClr val="002060"/>
                </a:solidFill>
              </a:rPr>
              <a:t>eval</a:t>
            </a:r>
            <a:r>
              <a:rPr lang="ru-RU" dirty="0" smtClean="0">
                <a:solidFill>
                  <a:srgbClr val="002060"/>
                </a:solidFill>
              </a:rPr>
              <a:t>(</a:t>
            </a:r>
            <a:r>
              <a:rPr lang="ru-RU" dirty="0" err="1" smtClean="0">
                <a:solidFill>
                  <a:srgbClr val="002060"/>
                </a:solidFill>
              </a:rPr>
              <a:t>e</a:t>
            </a:r>
            <a:r>
              <a:rPr lang="ru-RU" dirty="0" smtClean="0">
                <a:solidFill>
                  <a:srgbClr val="002060"/>
                </a:solidFill>
              </a:rPr>
              <a:t>, {'</a:t>
            </a:r>
            <a:r>
              <a:rPr lang="ru-RU" dirty="0" err="1" smtClean="0">
                <a:solidFill>
                  <a:srgbClr val="002060"/>
                </a:solidFill>
              </a:rPr>
              <a:t>a</a:t>
            </a:r>
            <a:r>
              <a:rPr lang="ru-RU" dirty="0" smtClean="0">
                <a:solidFill>
                  <a:srgbClr val="002060"/>
                </a:solidFill>
              </a:rPr>
              <a:t>': 2, '</a:t>
            </a:r>
            <a:r>
              <a:rPr lang="ru-RU" dirty="0" err="1" smtClean="0">
                <a:solidFill>
                  <a:srgbClr val="002060"/>
                </a:solidFill>
              </a:rPr>
              <a:t>b</a:t>
            </a:r>
            <a:r>
              <a:rPr lang="ru-RU" dirty="0" smtClean="0">
                <a:solidFill>
                  <a:srgbClr val="002060"/>
                </a:solidFill>
              </a:rPr>
              <a:t>': 3})</a:t>
            </a:r>
          </a:p>
          <a:p>
            <a:pPr>
              <a:buNone/>
            </a:pPr>
            <a:endParaRPr lang="ru-RU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dirty="0" smtClean="0">
                <a:solidFill>
                  <a:srgbClr val="002060"/>
                </a:solidFill>
              </a:rPr>
              <a:t>Функцией </a:t>
            </a:r>
            <a:r>
              <a:rPr lang="ru-RU" dirty="0" err="1" smtClean="0">
                <a:solidFill>
                  <a:srgbClr val="002060"/>
                </a:solidFill>
              </a:rPr>
              <a:t>eval</a:t>
            </a:r>
            <a:r>
              <a:rPr lang="ru-RU" dirty="0" smtClean="0">
                <a:solidFill>
                  <a:srgbClr val="002060"/>
                </a:solidFill>
              </a:rPr>
              <a:t>() легко злоупотребить. Нужно стараться использовать ее только тогда, когда без</a:t>
            </a:r>
            <a:endParaRPr lang="en-US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dirty="0" smtClean="0">
                <a:solidFill>
                  <a:srgbClr val="002060"/>
                </a:solidFill>
              </a:rPr>
              <a:t>нее не обойтись. Из соображений безопасности не следует применять </a:t>
            </a:r>
            <a:r>
              <a:rPr lang="ru-RU" dirty="0" err="1" smtClean="0">
                <a:solidFill>
                  <a:srgbClr val="002060"/>
                </a:solidFill>
              </a:rPr>
              <a:t>eval</a:t>
            </a:r>
            <a:r>
              <a:rPr lang="ru-RU" dirty="0" smtClean="0">
                <a:solidFill>
                  <a:srgbClr val="002060"/>
                </a:solidFill>
              </a:rPr>
              <a:t>() для аргумента, в</a:t>
            </a:r>
            <a:endParaRPr lang="en-US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dirty="0" smtClean="0">
                <a:solidFill>
                  <a:srgbClr val="002060"/>
                </a:solidFill>
              </a:rPr>
              <a:t>котором присутствует непроверенный ввод от пользователя.</a:t>
            </a:r>
            <a:endParaRPr lang="ru-RU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39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Orange Red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Calibri">
      <a:maj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Orange Red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Calibri">
      <a:maj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A3F7D94069FF64A86F7DFF56D60E3BE" ma:contentTypeVersion="6" ma:contentTypeDescription="Create a new document." ma:contentTypeScope="" ma:versionID="c32302c77d4085ecf495bdddb7f5e889">
  <xsd:schema xmlns:xsd="http://www.w3.org/2001/XMLSchema" xmlns:xs="http://www.w3.org/2001/XMLSchema" xmlns:p="http://schemas.microsoft.com/office/2006/metadata/properties" xmlns:ns2="a4f35948-e619-41b3-aa29-22878b09cfd2" xmlns:ns3="40262f94-9f35-4ac3-9a90-690165a166b7" targetNamespace="http://schemas.microsoft.com/office/2006/metadata/properties" ma:root="true" ma:fieldsID="4ab5ae46be95f9d0be6107e8200be7a2" ns2:_="" ns3:_="">
    <xsd:import namespace="a4f35948-e619-41b3-aa29-22878b09cfd2"/>
    <xsd:import namespace="40262f94-9f35-4ac3-9a90-690165a166b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VSO_x0020_item_x0020_id" minOccurs="0"/>
                <xsd:element ref="ns3:Item_x0020_Details" minOccurs="0"/>
                <xsd:element ref="ns3:Template_x0020_details" minOccurs="0"/>
                <xsd:element ref="ns3:Assetid_x0020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f35948-e619-41b3-aa29-22878b09cfd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262f94-9f35-4ac3-9a90-690165a166b7" elementFormDefault="qualified">
    <xsd:import namespace="http://schemas.microsoft.com/office/2006/documentManagement/types"/>
    <xsd:import namespace="http://schemas.microsoft.com/office/infopath/2007/PartnerControls"/>
    <xsd:element name="VSO_x0020_item_x0020_id" ma:index="10" nillable="true" ma:displayName="VSO item id" ma:description="Please add the bug number to refer to VSO items." ma:internalName="VSO_x0020_item_x0020_id">
      <xsd:simpleType>
        <xsd:restriction base="dms:Text">
          <xsd:maxLength value="255"/>
        </xsd:restriction>
      </xsd:simpleType>
    </xsd:element>
    <xsd:element name="Item_x0020_Details" ma:index="11" nillable="true" ma:displayName="Item Details" ma:internalName="Item_x0020_Details">
      <xsd:simpleType>
        <xsd:restriction base="dms:Note">
          <xsd:maxLength value="255"/>
        </xsd:restriction>
      </xsd:simpleType>
    </xsd:element>
    <xsd:element name="Template_x0020_details" ma:index="12" nillable="true" ma:displayName="Template details" ma:internalName="Template_x0020_details">
      <xsd:simpleType>
        <xsd:restriction base="dms:Text"/>
      </xsd:simpleType>
    </xsd:element>
    <xsd:element name="Assetid_x0020_" ma:index="13" nillable="true" ma:displayName="Assetid " ma:internalName="Assetid_x0020_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VSO_x0020_item_x0020_id xmlns="40262f94-9f35-4ac3-9a90-690165a166b7" xsi:nil="true"/>
    <Assetid_x0020_ xmlns="40262f94-9f35-4ac3-9a90-690165a166b7" xsi:nil="true"/>
    <Item_x0020_Details xmlns="40262f94-9f35-4ac3-9a90-690165a166b7" xsi:nil="true"/>
    <Template_x0020_details xmlns="40262f94-9f35-4ac3-9a90-690165a166b7" xsi:nil="true"/>
  </documentManagement>
</p:properties>
</file>

<file path=customXml/itemProps1.xml><?xml version="1.0" encoding="utf-8"?>
<ds:datastoreItem xmlns:ds="http://schemas.openxmlformats.org/officeDocument/2006/customXml" ds:itemID="{05EEE0F9-7BC9-4998-8617-7CC115AD97E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BEBB951-DE64-4CB8-9E1C-184A357AD7F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f35948-e619-41b3-aa29-22878b09cfd2"/>
    <ds:schemaRef ds:uri="40262f94-9f35-4ac3-9a90-690165a166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2A1BD8E5-A18E-435C-B431-90A6B59F4B6F}">
  <ds:schemaRefs>
    <ds:schemaRef ds:uri="http://schemas.microsoft.com/office/2006/metadata/properties"/>
    <ds:schemaRef ds:uri="http://schemas.microsoft.com/office/infopath/2007/PartnerControls"/>
    <ds:schemaRef ds:uri="http://purl.org/dc/terms/"/>
    <ds:schemaRef ds:uri="http://schemas.microsoft.com/office/2006/documentManagement/types"/>
    <ds:schemaRef ds:uri="http://purl.org/dc/dcmitype/"/>
    <ds:schemaRef ds:uri="http://schemas.openxmlformats.org/package/2006/metadata/core-properties"/>
    <ds:schemaRef ds:uri="http://purl.org/dc/elements/1.1/"/>
    <ds:schemaRef ds:uri="40262f94-9f35-4ac3-9a90-690165a166b7"/>
    <ds:schemaRef ds:uri="a4f35948-e619-41b3-aa29-22878b09cfd2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796</TotalTime>
  <Words>1498</Words>
  <Application>Microsoft Office PowerPoint</Application>
  <PresentationFormat>Произвольный</PresentationFormat>
  <Paragraphs>191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Тема Office</vt:lpstr>
      <vt:lpstr>Дисциплина: «Разработка алгоритмов для реализации методов машинного обучения(лек)»  гр:М094-6112-21-ауд:404 Кинтонова А.Ж.</vt:lpstr>
      <vt:lpstr>Презентация PowerPoint</vt:lpstr>
      <vt:lpstr>1.Стандартная библиотека Python. Модули в Python</vt:lpstr>
      <vt:lpstr>Встроенные функции</vt:lpstr>
      <vt:lpstr>Совет: </vt:lpstr>
      <vt:lpstr>Функции преобразования типов и классы</vt:lpstr>
      <vt:lpstr>Числовые и строковые функции</vt:lpstr>
      <vt:lpstr>Функции определения свойств</vt:lpstr>
      <vt:lpstr>Функции компиляции и исполнения</vt:lpstr>
      <vt:lpstr>Функции для работы с атрибутами</vt:lpstr>
      <vt:lpstr>2.Модули стандартной библиотеки</vt:lpstr>
      <vt:lpstr>Сервисы периода выполнения</vt:lpstr>
      <vt:lpstr>3.Хранение данных. Архивация</vt:lpstr>
      <vt:lpstr>Платформо-зависимые модули</vt:lpstr>
      <vt:lpstr>Поддержка сети. Протоколы Интернет</vt:lpstr>
      <vt:lpstr>Источники: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Python</dc:title>
  <dc:creator>Никита Ни</dc:creator>
  <cp:lastModifiedBy>Windows User</cp:lastModifiedBy>
  <cp:revision>67</cp:revision>
  <dcterms:created xsi:type="dcterms:W3CDTF">2020-01-11T05:59:44Z</dcterms:created>
  <dcterms:modified xsi:type="dcterms:W3CDTF">2022-11-06T11:47:30Z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0x010100AA3F7D94069FF64A86F7DFF56D60E3BE</vt:lpwstr>
  </property>
  <property fmtid="{D5CDD505-2E9C-101B-9397-08002B2CF9AE}" pid="3" name="Order">
    <vt:r8>74067900</vt:r8>
  </property>
  <property fmtid="{D5CDD505-2E9C-101B-9397-08002B2CF9AE}" pid="4" name="HiddenCategoryTags">
    <vt:lpwstr/>
  </property>
  <property fmtid="{D5CDD505-2E9C-101B-9397-08002B2CF9AE}" pid="5" name="InternalTags">
    <vt:lpwstr/>
  </property>
  <property fmtid="{D5CDD505-2E9C-101B-9397-08002B2CF9AE}" pid="6" name="FeatureTags">
    <vt:lpwstr/>
  </property>
  <property fmtid="{D5CDD505-2E9C-101B-9397-08002B2CF9AE}" pid="7" name="LocalizationTags">
    <vt:lpwstr/>
  </property>
  <property fmtid="{D5CDD505-2E9C-101B-9397-08002B2CF9AE}" pid="8" name="CategoryTags">
    <vt:lpwstr/>
  </property>
  <property fmtid="{D5CDD505-2E9C-101B-9397-08002B2CF9AE}" pid="9" name="Applications">
    <vt:lpwstr/>
  </property>
  <property fmtid="{D5CDD505-2E9C-101B-9397-08002B2CF9AE}" pid="10" name="CampaignTags">
    <vt:lpwstr/>
  </property>
  <property fmtid="{D5CDD505-2E9C-101B-9397-08002B2CF9AE}" pid="11" name="ScenarioTags">
    <vt:lpwstr/>
  </property>
</Properties>
</file>