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1"/>
  </p:notesMasterIdLst>
  <p:handoutMasterIdLst>
    <p:handoutMasterId r:id="rId22"/>
  </p:handoutMasterIdLst>
  <p:sldIdLst>
    <p:sldId id="277" r:id="rId5"/>
    <p:sldId id="278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6" r:id="rId17"/>
    <p:sldId id="297" r:id="rId18"/>
    <p:sldId id="298" r:id="rId19"/>
    <p:sldId id="282" r:id="rId20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9154" autoAdjust="0"/>
  </p:normalViewPr>
  <p:slideViewPr>
    <p:cSldViewPr snapToGrid="0">
      <p:cViewPr>
        <p:scale>
          <a:sx n="79" d="100"/>
          <a:sy n="79" d="100"/>
        </p:scale>
        <p:origin x="-763" y="-1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2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279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53C015C-0EF5-49F7-9E01-582B585ABACA}" type="datetime1">
              <a:rPr lang="ru-RU" smtClean="0"/>
              <a:t>06.11.2022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E286890-466E-41CD-A28A-B1EBDF22CA3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2942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2BFA235-31F1-4890-8B77-802E398D12C6}" type="datetime1">
              <a:rPr lang="ru-RU" noProof="0" smtClean="0"/>
              <a:t>06.11.2022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27CD11A-EED3-40CE-98A3-28FEE84867B3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95761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40A245C-01DF-4738-95E1-A937925DD2F1}" type="datetime1">
              <a:rPr lang="ru-RU" noProof="0" smtClean="0"/>
              <a:t>06.11.2022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B29C50-D6F1-4DB6-9B68-F4CD3996E9C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45582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CEF5AE2-A617-4D10-AE3F-743DB285430B}" type="datetime1">
              <a:rPr lang="ru-RU" noProof="0" smtClean="0"/>
              <a:t>06.11.2022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B29C50-D6F1-4DB6-9B68-F4CD3996E9C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5299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6B7E0C4-AD29-44BF-B816-44BB346984E4}" type="datetime1">
              <a:rPr lang="ru-RU" noProof="0" smtClean="0"/>
              <a:t>06.11.2022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B29C50-D6F1-4DB6-9B68-F4CD3996E9C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05582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312D46A-9331-4E58-9868-B6ECF00A1A93}" type="datetime1">
              <a:rPr lang="ru-RU" noProof="0" smtClean="0"/>
              <a:t>06.11.2022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B29C50-D6F1-4DB6-9B68-F4CD3996E9C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9677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E920193-2B05-4257-A1D7-7CD6038489A8}" type="datetime1">
              <a:rPr lang="ru-RU" noProof="0" smtClean="0"/>
              <a:t>06.11.2022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B29C50-D6F1-4DB6-9B68-F4CD3996E9C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9509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3F70773-252F-46A4-859F-4D91426BD6D8}" type="datetime1">
              <a:rPr lang="ru-RU" noProof="0" smtClean="0"/>
              <a:t>06.11.2022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B29C50-D6F1-4DB6-9B68-F4CD3996E9CF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6189623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237B7A2-263E-4006-82C8-F8A3F838290A}" type="datetime1">
              <a:rPr lang="ru-RU" smtClean="0"/>
              <a:t>06.11.2022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B29C50-D6F1-4DB6-9B68-F4CD3996E9C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707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3F70773-252F-46A4-859F-4D91426BD6D8}" type="datetime1">
              <a:rPr lang="ru-RU" noProof="0" smtClean="0"/>
              <a:t>06.11.2022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B29C50-D6F1-4DB6-9B68-F4CD3996E9CF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4365439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D95CD1-4E33-45E7-90A8-63B59DCB1BF2}" type="datetime1">
              <a:rPr lang="ru-RU" noProof="0" smtClean="0"/>
              <a:t>06.11.2022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B29C50-D6F1-4DB6-9B68-F4CD3996E9C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4890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37691E6-B3C1-4B5F-BA52-EDD503422929}" type="datetime1">
              <a:rPr lang="ru-RU" smtClean="0"/>
              <a:t>06.11.2022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smtClean="0"/>
              <a:t>Добавить нижний колонтитул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B29C50-D6F1-4DB6-9B68-F4CD3996E9C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66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B6C35A3-A52F-43C1-91D0-1B98C4E987A3}" type="datetime1">
              <a:rPr lang="ru-RU" noProof="0" smtClean="0"/>
              <a:t>06.11.2022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5B29C50-D6F1-4DB6-9B68-F4CD3996E9CF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1087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3F70773-252F-46A4-859F-4D91426BD6D8}" type="datetime1">
              <a:rPr lang="ru-RU" noProof="0" smtClean="0"/>
              <a:t>06.11.2022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5B29C50-D6F1-4DB6-9B68-F4CD3996E9CF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9920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ru-ru/azure/architecture/data-science-process/overview" TargetMode="External"/><Relationship Id="rId2" Type="http://schemas.openxmlformats.org/officeDocument/2006/relationships/hyperlink" Target="https://www.youtube.com/watch?v=eUwsjsEePp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_y8doU6jNo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24417" y="4581526"/>
            <a:ext cx="103632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1800" dirty="0" smtClean="0">
                <a:solidFill>
                  <a:srgbClr val="0070C0"/>
                </a:solidFill>
              </a:rPr>
              <a:t>Дисциплина: «Разработка алгоритмов для реализации методов машинного обучения(лек)»</a:t>
            </a:r>
            <a:br>
              <a:rPr lang="ru-RU" altLang="ru-RU" sz="1800" dirty="0" smtClean="0">
                <a:solidFill>
                  <a:srgbClr val="0070C0"/>
                </a:solidFill>
              </a:rPr>
            </a:br>
            <a:r>
              <a:rPr lang="ru-RU" altLang="ru-RU" sz="1800" dirty="0" smtClean="0">
                <a:solidFill>
                  <a:srgbClr val="0070C0"/>
                </a:solidFill>
              </a:rPr>
              <a:t> гр:М094-6112-21-ауд:404</a:t>
            </a:r>
            <a:br>
              <a:rPr lang="ru-RU" altLang="ru-RU" sz="1800" dirty="0" smtClean="0">
                <a:solidFill>
                  <a:srgbClr val="0070C0"/>
                </a:solidFill>
              </a:rPr>
            </a:br>
            <a:r>
              <a:rPr lang="ru-RU" altLang="ru-RU" sz="1800" dirty="0" err="1" smtClean="0">
                <a:solidFill>
                  <a:srgbClr val="0070C0"/>
                </a:solidFill>
              </a:rPr>
              <a:t>Кинтонова</a:t>
            </a:r>
            <a:r>
              <a:rPr lang="ru-RU" altLang="ru-RU" sz="1800" dirty="0" smtClean="0">
                <a:solidFill>
                  <a:srgbClr val="0070C0"/>
                </a:solidFill>
              </a:rPr>
              <a:t> А.Ж.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75884" y="404813"/>
            <a:ext cx="8534400" cy="1752600"/>
          </a:xfrm>
        </p:spPr>
        <p:txBody>
          <a:bodyPr/>
          <a:lstStyle/>
          <a:p>
            <a:pPr marL="63500" eaLnBrk="1" hangingPunct="1"/>
            <a:r>
              <a:rPr lang="ru-RU" altLang="ru-RU" b="1" dirty="0" smtClean="0">
                <a:solidFill>
                  <a:srgbClr val="0070C0"/>
                </a:solidFill>
              </a:rPr>
              <a:t>Лекция 1</a:t>
            </a:r>
            <a:r>
              <a:rPr lang="en-US" altLang="ru-RU" b="1" dirty="0" smtClean="0">
                <a:solidFill>
                  <a:srgbClr val="0070C0"/>
                </a:solidFill>
              </a:rPr>
              <a:t>5</a:t>
            </a:r>
            <a:r>
              <a:rPr lang="ru-RU" altLang="ru-RU" b="1" dirty="0" smtClean="0">
                <a:solidFill>
                  <a:srgbClr val="0070C0"/>
                </a:solidFill>
              </a:rPr>
              <a:t>.</a:t>
            </a:r>
          </a:p>
          <a:p>
            <a:pPr marL="63500"/>
            <a:r>
              <a:rPr lang="ru-RU" altLang="ru-RU" b="1" dirty="0" smtClean="0">
                <a:solidFill>
                  <a:srgbClr val="0070C0"/>
                </a:solidFill>
              </a:rPr>
              <a:t>Технологии обработки данных. </a:t>
            </a:r>
          </a:p>
        </p:txBody>
      </p:sp>
    </p:spTree>
    <p:extLst>
      <p:ext uri="{BB962C8B-B14F-4D97-AF65-F5344CB8AC3E}">
        <p14:creationId xmlns:p14="http://schemas.microsoft.com/office/powerpoint/2010/main" val="384115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Функции для работы с атрибутами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У объектов в языке </a:t>
            </a:r>
            <a:r>
              <a:rPr lang="en-US" dirty="0" smtClean="0">
                <a:solidFill>
                  <a:srgbClr val="002060"/>
                </a:solidFill>
              </a:rPr>
              <a:t>Python </a:t>
            </a:r>
            <a:r>
              <a:rPr lang="ru-RU" dirty="0" smtClean="0">
                <a:solidFill>
                  <a:srgbClr val="002060"/>
                </a:solidFill>
              </a:rPr>
              <a:t>могут быть атрибуты (в терминологии языка </a:t>
            </a:r>
            <a:r>
              <a:rPr lang="en-US" dirty="0" smtClean="0">
                <a:solidFill>
                  <a:srgbClr val="002060"/>
                </a:solidFill>
              </a:rPr>
              <a:t>C++ - </a:t>
            </a:r>
            <a:r>
              <a:rPr lang="ru-RU" dirty="0" smtClean="0">
                <a:solidFill>
                  <a:srgbClr val="002060"/>
                </a:solidFill>
              </a:rPr>
              <a:t>члены-данные и члены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функции). Следующие две программы эквивалентны: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# первая программа: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class A: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ru-RU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pass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 = A()</a:t>
            </a:r>
          </a:p>
          <a:p>
            <a:pPr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a.attr</a:t>
            </a:r>
            <a:r>
              <a:rPr lang="en-US" dirty="0" smtClean="0">
                <a:solidFill>
                  <a:srgbClr val="002060"/>
                </a:solidFill>
              </a:rPr>
              <a:t> = 1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try: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ru-RU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print </a:t>
            </a:r>
            <a:r>
              <a:rPr lang="en-US" dirty="0" err="1" smtClean="0">
                <a:solidFill>
                  <a:srgbClr val="002060"/>
                </a:solidFill>
              </a:rPr>
              <a:t>a.attr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except: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ru-RU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print None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del </a:t>
            </a:r>
            <a:r>
              <a:rPr lang="en-US" dirty="0" err="1" smtClean="0">
                <a:solidFill>
                  <a:srgbClr val="002060"/>
                </a:solidFill>
              </a:rPr>
              <a:t>a.attr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# </a:t>
            </a:r>
            <a:r>
              <a:rPr lang="ru-RU" dirty="0" smtClean="0">
                <a:solidFill>
                  <a:srgbClr val="002060"/>
                </a:solidFill>
              </a:rPr>
              <a:t>вторая программа: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class A: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ru-RU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pass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 = A()</a:t>
            </a:r>
          </a:p>
          <a:p>
            <a:pPr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setattr</a:t>
            </a:r>
            <a:r>
              <a:rPr lang="en-US" dirty="0" smtClean="0">
                <a:solidFill>
                  <a:srgbClr val="002060"/>
                </a:solidFill>
              </a:rPr>
              <a:t>(a, '</a:t>
            </a:r>
            <a:r>
              <a:rPr lang="en-US" dirty="0" err="1" smtClean="0">
                <a:solidFill>
                  <a:srgbClr val="002060"/>
                </a:solidFill>
              </a:rPr>
              <a:t>attr</a:t>
            </a:r>
            <a:r>
              <a:rPr lang="en-US" dirty="0" smtClean="0">
                <a:solidFill>
                  <a:srgbClr val="002060"/>
                </a:solidFill>
              </a:rPr>
              <a:t>', 1)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if </a:t>
            </a:r>
            <a:r>
              <a:rPr lang="en-US" dirty="0" err="1" smtClean="0">
                <a:solidFill>
                  <a:srgbClr val="002060"/>
                </a:solidFill>
              </a:rPr>
              <a:t>hasattr</a:t>
            </a:r>
            <a:r>
              <a:rPr lang="en-US" dirty="0" smtClean="0">
                <a:solidFill>
                  <a:srgbClr val="002060"/>
                </a:solidFill>
              </a:rPr>
              <a:t>(a, '</a:t>
            </a:r>
            <a:r>
              <a:rPr lang="en-US" dirty="0" err="1" smtClean="0">
                <a:solidFill>
                  <a:srgbClr val="002060"/>
                </a:solidFill>
              </a:rPr>
              <a:t>attr</a:t>
            </a:r>
            <a:r>
              <a:rPr lang="en-US" dirty="0" smtClean="0">
                <a:solidFill>
                  <a:srgbClr val="002060"/>
                </a:solidFill>
              </a:rPr>
              <a:t>'):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ru-RU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print </a:t>
            </a:r>
            <a:r>
              <a:rPr lang="en-US" dirty="0" err="1" smtClean="0">
                <a:solidFill>
                  <a:srgbClr val="002060"/>
                </a:solidFill>
              </a:rPr>
              <a:t>getattr</a:t>
            </a:r>
            <a:r>
              <a:rPr lang="en-US" dirty="0" smtClean="0">
                <a:solidFill>
                  <a:srgbClr val="002060"/>
                </a:solidFill>
              </a:rPr>
              <a:t>(a, '</a:t>
            </a:r>
            <a:r>
              <a:rPr lang="en-US" dirty="0" err="1" smtClean="0">
                <a:solidFill>
                  <a:srgbClr val="002060"/>
                </a:solidFill>
              </a:rPr>
              <a:t>attr</a:t>
            </a:r>
            <a:r>
              <a:rPr lang="en-US" dirty="0" smtClean="0">
                <a:solidFill>
                  <a:srgbClr val="002060"/>
                </a:solidFill>
              </a:rPr>
              <a:t>')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else: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ru-RU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print None</a:t>
            </a:r>
          </a:p>
          <a:p>
            <a:pPr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delattr</a:t>
            </a:r>
            <a:r>
              <a:rPr lang="en-US" dirty="0" smtClean="0">
                <a:solidFill>
                  <a:srgbClr val="002060"/>
                </a:solidFill>
              </a:rPr>
              <a:t>(a, '</a:t>
            </a:r>
            <a:r>
              <a:rPr lang="en-US" dirty="0" err="1" smtClean="0">
                <a:solidFill>
                  <a:srgbClr val="002060"/>
                </a:solidFill>
              </a:rPr>
              <a:t>attr</a:t>
            </a:r>
            <a:r>
              <a:rPr lang="en-US" dirty="0" smtClean="0">
                <a:solidFill>
                  <a:srgbClr val="002060"/>
                </a:solidFill>
              </a:rPr>
              <a:t>')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07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2.</a:t>
            </a:r>
            <a:r>
              <a:rPr lang="ru-RU" dirty="0" smtClean="0">
                <a:solidFill>
                  <a:srgbClr val="0070C0"/>
                </a:solidFill>
              </a:rPr>
              <a:t>Модули стандартной библиотеки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Сервисы периода выполнения. Модули: </a:t>
            </a:r>
            <a:r>
              <a:rPr lang="en-US" dirty="0" smtClean="0">
                <a:solidFill>
                  <a:srgbClr val="002060"/>
                </a:solidFill>
              </a:rPr>
              <a:t>sys, </a:t>
            </a:r>
            <a:r>
              <a:rPr lang="en-US" dirty="0" err="1" smtClean="0">
                <a:solidFill>
                  <a:srgbClr val="002060"/>
                </a:solidFill>
              </a:rPr>
              <a:t>atexit</a:t>
            </a:r>
            <a:r>
              <a:rPr lang="en-US" dirty="0" smtClean="0">
                <a:solidFill>
                  <a:srgbClr val="002060"/>
                </a:solidFill>
              </a:rPr>
              <a:t>, copy, </a:t>
            </a:r>
            <a:r>
              <a:rPr lang="en-US" dirty="0" err="1" smtClean="0">
                <a:solidFill>
                  <a:srgbClr val="002060"/>
                </a:solidFill>
              </a:rPr>
              <a:t>traceback</a:t>
            </a:r>
            <a:r>
              <a:rPr lang="en-US" dirty="0" smtClean="0">
                <a:solidFill>
                  <a:srgbClr val="002060"/>
                </a:solidFill>
              </a:rPr>
              <a:t>, math, </a:t>
            </a:r>
            <a:r>
              <a:rPr lang="en-US" dirty="0" err="1" smtClean="0">
                <a:solidFill>
                  <a:srgbClr val="002060"/>
                </a:solidFill>
              </a:rPr>
              <a:t>cmath</a:t>
            </a:r>
            <a:r>
              <a:rPr lang="en-US" dirty="0" smtClean="0">
                <a:solidFill>
                  <a:srgbClr val="002060"/>
                </a:solidFill>
              </a:rPr>
              <a:t>, random, time, calendar, </a:t>
            </a:r>
            <a:r>
              <a:rPr lang="en-US" dirty="0" err="1" smtClean="0">
                <a:solidFill>
                  <a:srgbClr val="002060"/>
                </a:solidFill>
              </a:rPr>
              <a:t>datetime</a:t>
            </a:r>
            <a:r>
              <a:rPr lang="en-US" dirty="0" smtClean="0">
                <a:solidFill>
                  <a:srgbClr val="002060"/>
                </a:solidFill>
              </a:rPr>
              <a:t>, sets, array, </a:t>
            </a:r>
            <a:r>
              <a:rPr lang="en-US" dirty="0" err="1" smtClean="0">
                <a:solidFill>
                  <a:srgbClr val="002060"/>
                </a:solidFill>
              </a:rPr>
              <a:t>struct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itertools</a:t>
            </a:r>
            <a:r>
              <a:rPr lang="en-US" dirty="0" smtClean="0">
                <a:solidFill>
                  <a:srgbClr val="002060"/>
                </a:solidFill>
              </a:rPr>
              <a:t>, locale, </a:t>
            </a:r>
            <a:r>
              <a:rPr lang="en-US" dirty="0" err="1" smtClean="0">
                <a:solidFill>
                  <a:srgbClr val="002060"/>
                </a:solidFill>
              </a:rPr>
              <a:t>gettext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Поддержка цикла разработки. Модули: </a:t>
            </a:r>
            <a:r>
              <a:rPr lang="en-US" dirty="0" err="1" smtClean="0">
                <a:solidFill>
                  <a:srgbClr val="002060"/>
                </a:solidFill>
              </a:rPr>
              <a:t>pdb</a:t>
            </a:r>
            <a:r>
              <a:rPr lang="en-US" dirty="0" smtClean="0">
                <a:solidFill>
                  <a:srgbClr val="002060"/>
                </a:solidFill>
              </a:rPr>
              <a:t>, hotshot, profile, </a:t>
            </a:r>
            <a:r>
              <a:rPr lang="en-US" dirty="0" err="1" smtClean="0">
                <a:solidFill>
                  <a:srgbClr val="002060"/>
                </a:solidFill>
              </a:rPr>
              <a:t>unittest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pydoc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r>
              <a:rPr lang="ru-RU" dirty="0" smtClean="0">
                <a:solidFill>
                  <a:srgbClr val="002060"/>
                </a:solidFill>
              </a:rPr>
              <a:t>Пакеты </a:t>
            </a:r>
            <a:r>
              <a:rPr lang="en-US" dirty="0" err="1" smtClean="0">
                <a:solidFill>
                  <a:srgbClr val="002060"/>
                </a:solidFill>
              </a:rPr>
              <a:t>docutils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distutils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Взаимодействие с ОС (файлы, процессы). Модули: </a:t>
            </a:r>
            <a:r>
              <a:rPr lang="en-US" dirty="0" err="1" smtClean="0">
                <a:solidFill>
                  <a:srgbClr val="002060"/>
                </a:solidFill>
              </a:rPr>
              <a:t>os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os.path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getopt</a:t>
            </a:r>
            <a:r>
              <a:rPr lang="en-US" dirty="0" smtClean="0">
                <a:solidFill>
                  <a:srgbClr val="002060"/>
                </a:solidFill>
              </a:rPr>
              <a:t>, glob, popen2, </a:t>
            </a:r>
            <a:r>
              <a:rPr lang="en-US" dirty="0" err="1" smtClean="0">
                <a:solidFill>
                  <a:srgbClr val="002060"/>
                </a:solidFill>
              </a:rPr>
              <a:t>shutil</a:t>
            </a:r>
            <a:r>
              <a:rPr lang="en-US" dirty="0" smtClean="0">
                <a:solidFill>
                  <a:srgbClr val="002060"/>
                </a:solidFill>
              </a:rPr>
              <a:t>, select, signal, stat, </a:t>
            </a:r>
            <a:r>
              <a:rPr lang="en-US" dirty="0" err="1" smtClean="0">
                <a:solidFill>
                  <a:srgbClr val="002060"/>
                </a:solidFill>
              </a:rPr>
              <a:t>tempfile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Обработка текстов. Модули: </a:t>
            </a:r>
            <a:r>
              <a:rPr lang="en-US" dirty="0" smtClean="0">
                <a:solidFill>
                  <a:srgbClr val="002060"/>
                </a:solidFill>
              </a:rPr>
              <a:t>string, re, </a:t>
            </a:r>
            <a:r>
              <a:rPr lang="en-US" dirty="0" err="1" smtClean="0">
                <a:solidFill>
                  <a:srgbClr val="002060"/>
                </a:solidFill>
              </a:rPr>
              <a:t>StringIO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codecs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difflib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mmap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sgmllib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htmllib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htmlentitydefs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r>
              <a:rPr lang="ru-RU" dirty="0" smtClean="0">
                <a:solidFill>
                  <a:srgbClr val="002060"/>
                </a:solidFill>
              </a:rPr>
              <a:t>Пакет </a:t>
            </a:r>
            <a:r>
              <a:rPr lang="en-US" dirty="0" smtClean="0">
                <a:solidFill>
                  <a:srgbClr val="002060"/>
                </a:solidFill>
              </a:rPr>
              <a:t>xml.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Многопоточные вычисления. Модули: </a:t>
            </a:r>
            <a:r>
              <a:rPr lang="en-US" dirty="0" smtClean="0">
                <a:solidFill>
                  <a:srgbClr val="002060"/>
                </a:solidFill>
              </a:rPr>
              <a:t>threading, thread, Queue.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Хранение данных. Архивация. Модули: </a:t>
            </a:r>
            <a:r>
              <a:rPr lang="en-US" dirty="0" smtClean="0">
                <a:solidFill>
                  <a:srgbClr val="002060"/>
                </a:solidFill>
              </a:rPr>
              <a:t>pickle, shelve, </a:t>
            </a:r>
            <a:r>
              <a:rPr lang="en-US" dirty="0" err="1" smtClean="0">
                <a:solidFill>
                  <a:srgbClr val="002060"/>
                </a:solidFill>
              </a:rPr>
              <a:t>anydbm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gdbm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gzip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zlib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zipfile</a:t>
            </a:r>
            <a:r>
              <a:rPr lang="en-US" dirty="0" smtClean="0">
                <a:solidFill>
                  <a:srgbClr val="002060"/>
                </a:solidFill>
              </a:rPr>
              <a:t>, bz2, </a:t>
            </a:r>
            <a:r>
              <a:rPr lang="en-US" dirty="0" err="1" smtClean="0">
                <a:solidFill>
                  <a:srgbClr val="002060"/>
                </a:solidFill>
              </a:rPr>
              <a:t>csv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tarfile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Платформо-зависимые</a:t>
            </a:r>
            <a:r>
              <a:rPr lang="ru-RU" dirty="0" smtClean="0">
                <a:solidFill>
                  <a:srgbClr val="002060"/>
                </a:solidFill>
              </a:rPr>
              <a:t> модули. Для </a:t>
            </a:r>
            <a:r>
              <a:rPr lang="en-US" dirty="0" smtClean="0">
                <a:solidFill>
                  <a:srgbClr val="002060"/>
                </a:solidFill>
              </a:rPr>
              <a:t>UNIX: commands, </a:t>
            </a:r>
            <a:r>
              <a:rPr lang="en-US" dirty="0" err="1" smtClean="0">
                <a:solidFill>
                  <a:srgbClr val="002060"/>
                </a:solidFill>
              </a:rPr>
              <a:t>pwd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grp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fcntl</a:t>
            </a:r>
            <a:r>
              <a:rPr lang="en-US" dirty="0" smtClean="0">
                <a:solidFill>
                  <a:srgbClr val="002060"/>
                </a:solidFill>
              </a:rPr>
              <a:t>, resource, </a:t>
            </a:r>
            <a:r>
              <a:rPr lang="en-US" dirty="0" err="1" smtClean="0">
                <a:solidFill>
                  <a:srgbClr val="002060"/>
                </a:solidFill>
              </a:rPr>
              <a:t>termios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readline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rlcompleter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r>
              <a:rPr lang="ru-RU" dirty="0" smtClean="0">
                <a:solidFill>
                  <a:srgbClr val="002060"/>
                </a:solidFill>
              </a:rPr>
              <a:t>Для </a:t>
            </a:r>
            <a:r>
              <a:rPr lang="en-US" dirty="0" smtClean="0">
                <a:solidFill>
                  <a:srgbClr val="002060"/>
                </a:solidFill>
              </a:rPr>
              <a:t>Windows: </a:t>
            </a:r>
            <a:r>
              <a:rPr lang="en-US" dirty="0" err="1" smtClean="0">
                <a:solidFill>
                  <a:srgbClr val="002060"/>
                </a:solidFill>
              </a:rPr>
              <a:t>msvcrt</a:t>
            </a:r>
            <a:r>
              <a:rPr lang="en-US" dirty="0" smtClean="0">
                <a:solidFill>
                  <a:srgbClr val="002060"/>
                </a:solidFill>
              </a:rPr>
              <a:t>, _</a:t>
            </a:r>
            <a:r>
              <a:rPr lang="en-US" dirty="0" err="1" smtClean="0">
                <a:solidFill>
                  <a:srgbClr val="002060"/>
                </a:solidFill>
              </a:rPr>
              <a:t>winreg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winsound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Поддержка сети. Протоколы Интернет. Модули: </a:t>
            </a:r>
            <a:r>
              <a:rPr lang="en-US" dirty="0" err="1" smtClean="0">
                <a:solidFill>
                  <a:srgbClr val="002060"/>
                </a:solidFill>
              </a:rPr>
              <a:t>cgi</a:t>
            </a:r>
            <a:r>
              <a:rPr lang="en-US" dirty="0" smtClean="0">
                <a:solidFill>
                  <a:srgbClr val="002060"/>
                </a:solidFill>
              </a:rPr>
              <a:t>, Cookie, </a:t>
            </a:r>
            <a:r>
              <a:rPr lang="en-US" dirty="0" err="1" smtClean="0">
                <a:solidFill>
                  <a:srgbClr val="002060"/>
                </a:solidFill>
              </a:rPr>
              <a:t>urllib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urlparse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httplib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smtplib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poplib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telnetlib</a:t>
            </a:r>
            <a:r>
              <a:rPr lang="en-US" dirty="0" smtClean="0">
                <a:solidFill>
                  <a:srgbClr val="002060"/>
                </a:solidFill>
              </a:rPr>
              <a:t>, socket, </a:t>
            </a:r>
            <a:r>
              <a:rPr lang="en-US" dirty="0" err="1" smtClean="0">
                <a:solidFill>
                  <a:srgbClr val="002060"/>
                </a:solidFill>
              </a:rPr>
              <a:t>asyncore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r>
              <a:rPr lang="ru-RU" dirty="0" smtClean="0">
                <a:solidFill>
                  <a:srgbClr val="002060"/>
                </a:solidFill>
              </a:rPr>
              <a:t>Примеры серверов: </a:t>
            </a:r>
            <a:r>
              <a:rPr lang="en-US" dirty="0" err="1" smtClean="0">
                <a:solidFill>
                  <a:srgbClr val="002060"/>
                </a:solidFill>
              </a:rPr>
              <a:t>SocketServer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BaseHTTPServer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xmlrpclib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asynchat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Поддержка </a:t>
            </a:r>
            <a:r>
              <a:rPr lang="en-US" dirty="0" smtClean="0">
                <a:solidFill>
                  <a:srgbClr val="002060"/>
                </a:solidFill>
              </a:rPr>
              <a:t>Internet. </a:t>
            </a:r>
            <a:r>
              <a:rPr lang="ru-RU" dirty="0" smtClean="0">
                <a:solidFill>
                  <a:srgbClr val="002060"/>
                </a:solidFill>
              </a:rPr>
              <a:t>Форматы данных. Модули: </a:t>
            </a:r>
            <a:r>
              <a:rPr lang="en-US" dirty="0" err="1" smtClean="0">
                <a:solidFill>
                  <a:srgbClr val="002060"/>
                </a:solidFill>
              </a:rPr>
              <a:t>quopri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uu</a:t>
            </a:r>
            <a:r>
              <a:rPr lang="en-US" dirty="0" smtClean="0">
                <a:solidFill>
                  <a:srgbClr val="002060"/>
                </a:solidFill>
              </a:rPr>
              <a:t>, base64, </a:t>
            </a:r>
            <a:r>
              <a:rPr lang="en-US" dirty="0" err="1" smtClean="0">
                <a:solidFill>
                  <a:srgbClr val="002060"/>
                </a:solidFill>
              </a:rPr>
              <a:t>binhex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binascii</a:t>
            </a:r>
            <a:r>
              <a:rPr lang="en-US" dirty="0" smtClean="0">
                <a:solidFill>
                  <a:srgbClr val="002060"/>
                </a:solidFill>
              </a:rPr>
              <a:t>, rfc822, </a:t>
            </a:r>
            <a:r>
              <a:rPr lang="en-US" dirty="0" err="1" smtClean="0">
                <a:solidFill>
                  <a:srgbClr val="002060"/>
                </a:solidFill>
              </a:rPr>
              <a:t>mimetools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MimeWriter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multifile</a:t>
            </a:r>
            <a:r>
              <a:rPr lang="en-US" dirty="0" smtClean="0">
                <a:solidFill>
                  <a:srgbClr val="002060"/>
                </a:solidFill>
              </a:rPr>
              <a:t>, mailbox. </a:t>
            </a:r>
            <a:r>
              <a:rPr lang="ru-RU" dirty="0" smtClean="0">
                <a:solidFill>
                  <a:srgbClr val="002060"/>
                </a:solidFill>
              </a:rPr>
              <a:t>Пакет </a:t>
            </a:r>
            <a:r>
              <a:rPr lang="en-US" dirty="0" smtClean="0">
                <a:solidFill>
                  <a:srgbClr val="002060"/>
                </a:solidFill>
              </a:rPr>
              <a:t>email.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Python </a:t>
            </a:r>
            <a:r>
              <a:rPr lang="ru-RU" dirty="0" smtClean="0">
                <a:solidFill>
                  <a:srgbClr val="002060"/>
                </a:solidFill>
              </a:rPr>
              <a:t>о себе. Модули: </a:t>
            </a:r>
            <a:r>
              <a:rPr lang="en-US" dirty="0" smtClean="0">
                <a:solidFill>
                  <a:srgbClr val="002060"/>
                </a:solidFill>
              </a:rPr>
              <a:t>parser, symbol, token, keyword, inspect, tokenize, </a:t>
            </a:r>
            <a:r>
              <a:rPr lang="en-US" dirty="0" err="1" smtClean="0">
                <a:solidFill>
                  <a:srgbClr val="002060"/>
                </a:solidFill>
              </a:rPr>
              <a:t>pyclbr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py_compile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compileall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dis</a:t>
            </a:r>
            <a:r>
              <a:rPr lang="en-US" dirty="0" smtClean="0">
                <a:solidFill>
                  <a:srgbClr val="002060"/>
                </a:solidFill>
              </a:rPr>
              <a:t>, compiler.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Графический интерфейс. Модуль </a:t>
            </a:r>
            <a:r>
              <a:rPr lang="en-US" dirty="0" err="1" smtClean="0">
                <a:solidFill>
                  <a:srgbClr val="002060"/>
                </a:solidFill>
              </a:rPr>
              <a:t>Tkinter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24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Сервисы периода выполнения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2060"/>
                </a:solidFill>
              </a:rPr>
              <a:t>Модуль </a:t>
            </a:r>
            <a:r>
              <a:rPr lang="ru-RU" sz="1800" dirty="0" err="1" smtClean="0">
                <a:solidFill>
                  <a:srgbClr val="002060"/>
                </a:solidFill>
              </a:rPr>
              <a:t>sys</a:t>
            </a:r>
            <a:r>
              <a:rPr lang="ru-RU" sz="1800" dirty="0" smtClean="0">
                <a:solidFill>
                  <a:srgbClr val="002060"/>
                </a:solidFill>
              </a:rPr>
              <a:t> содержит информацию о среде выполнения программы, об интерпретаторе </a:t>
            </a:r>
            <a:r>
              <a:rPr lang="ru-RU" sz="1800" dirty="0" err="1" smtClean="0">
                <a:solidFill>
                  <a:srgbClr val="002060"/>
                </a:solidFill>
              </a:rPr>
              <a:t>Python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Модуль </a:t>
            </a:r>
            <a:r>
              <a:rPr lang="en-US" sz="1800" dirty="0" smtClean="0">
                <a:solidFill>
                  <a:srgbClr val="002060"/>
                </a:solidFill>
              </a:rPr>
              <a:t>copy</a:t>
            </a:r>
            <a:r>
              <a:rPr lang="ru-RU" sz="1800" dirty="0" smtClean="0">
                <a:solidFill>
                  <a:srgbClr val="002060"/>
                </a:solidFill>
              </a:rPr>
              <a:t> содержит функции для копирования объектов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В модулях </a:t>
            </a:r>
            <a:r>
              <a:rPr lang="en-US" sz="1800" dirty="0" smtClean="0">
                <a:solidFill>
                  <a:srgbClr val="002060"/>
                </a:solidFill>
              </a:rPr>
              <a:t>math, </a:t>
            </a:r>
            <a:r>
              <a:rPr lang="en-US" sz="1800" dirty="0" err="1" smtClean="0">
                <a:solidFill>
                  <a:srgbClr val="002060"/>
                </a:solidFill>
              </a:rPr>
              <a:t>cmath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собраны математические функции для действительных и комплексных аргументов. Это те же функции, что используются в языке C.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Модуль </a:t>
            </a:r>
            <a:r>
              <a:rPr lang="en-US" sz="1800" dirty="0" smtClean="0">
                <a:solidFill>
                  <a:srgbClr val="002060"/>
                </a:solidFill>
              </a:rPr>
              <a:t>random </a:t>
            </a:r>
            <a:r>
              <a:rPr lang="ru-RU" sz="1800" dirty="0" smtClean="0">
                <a:solidFill>
                  <a:srgbClr val="002060"/>
                </a:solidFill>
              </a:rPr>
              <a:t>генерирует псевдослучайные числа для нескольких различных распределений.</a:t>
            </a:r>
            <a:endParaRPr lang="en-US" sz="18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Модуль </a:t>
            </a:r>
            <a:r>
              <a:rPr lang="en-US" sz="1800" dirty="0" smtClean="0">
                <a:solidFill>
                  <a:srgbClr val="002060"/>
                </a:solidFill>
              </a:rPr>
              <a:t>time </a:t>
            </a:r>
            <a:r>
              <a:rPr lang="ru-RU" sz="1800" dirty="0" smtClean="0">
                <a:solidFill>
                  <a:srgbClr val="002060"/>
                </a:solidFill>
              </a:rPr>
              <a:t>дает функции для получения текущего времени и преобразования форматов времени.</a:t>
            </a:r>
            <a:endParaRPr lang="en-US" sz="18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Модуль </a:t>
            </a:r>
            <a:r>
              <a:rPr lang="ru-RU" sz="1800" dirty="0" err="1" smtClean="0">
                <a:solidFill>
                  <a:srgbClr val="002060"/>
                </a:solidFill>
              </a:rPr>
              <a:t>sets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реализует тип данных для множеств.</a:t>
            </a:r>
            <a:endParaRPr lang="en-US" sz="18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Модули </a:t>
            </a:r>
            <a:r>
              <a:rPr lang="ru-RU" sz="1800" dirty="0" err="1" smtClean="0">
                <a:solidFill>
                  <a:srgbClr val="002060"/>
                </a:solidFill>
              </a:rPr>
              <a:t>array</a:t>
            </a:r>
            <a:r>
              <a:rPr lang="ru-RU" sz="1800" dirty="0" smtClean="0">
                <a:solidFill>
                  <a:srgbClr val="002060"/>
                </a:solidFill>
              </a:rPr>
              <a:t> и </a:t>
            </a:r>
            <a:r>
              <a:rPr lang="ru-RU" sz="1800" dirty="0" err="1" smtClean="0">
                <a:solidFill>
                  <a:srgbClr val="002060"/>
                </a:solidFill>
              </a:rPr>
              <a:t>struct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реализуют низкоуровневый массив и структуру данных. Основное их назначение - разбор двоичных форматов данных.</a:t>
            </a:r>
            <a:endParaRPr lang="en-US" sz="18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Модуль </a:t>
            </a:r>
            <a:r>
              <a:rPr lang="ru-RU" sz="1800" dirty="0" err="1" smtClean="0">
                <a:solidFill>
                  <a:srgbClr val="002060"/>
                </a:solidFill>
              </a:rPr>
              <a:t>itertools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содержит набор функций для работы с итераторами.</a:t>
            </a:r>
            <a:endParaRPr lang="en-US" sz="18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Модуль </a:t>
            </a:r>
            <a:r>
              <a:rPr lang="ru-RU" sz="1800" dirty="0" err="1" smtClean="0">
                <a:solidFill>
                  <a:srgbClr val="002060"/>
                </a:solidFill>
              </a:rPr>
              <a:t>locale</a:t>
            </a:r>
            <a:r>
              <a:rPr lang="ru-RU" sz="1800" dirty="0" smtClean="0">
                <a:solidFill>
                  <a:srgbClr val="002060"/>
                </a:solidFill>
              </a:rPr>
              <a:t> применяется для работы с культурной средой. В конкретной культурной среде могут использоваться свои правила для написания чисел, валют, времени и даты и т.п.</a:t>
            </a:r>
            <a:endParaRPr lang="en-US" sz="1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94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3.</a:t>
            </a:r>
            <a:r>
              <a:rPr lang="ru-RU" dirty="0" smtClean="0">
                <a:solidFill>
                  <a:srgbClr val="0070C0"/>
                </a:solidFill>
              </a:rPr>
              <a:t>Хранение данных. Архивация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К этой категории отнесены модули, которые работают с внешними</a:t>
            </a:r>
            <a:endParaRPr lang="en-US" sz="1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хранилищами данных.</a:t>
            </a:r>
            <a:endParaRPr lang="en-US" sz="18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Модуль </a:t>
            </a:r>
            <a:r>
              <a:rPr lang="ru-RU" sz="1800" dirty="0" err="1" smtClean="0">
                <a:solidFill>
                  <a:srgbClr val="002060"/>
                </a:solidFill>
              </a:rPr>
              <a:t>pickle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Процесс записи объекта в виде последовательности байтов называется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сериализацией</a:t>
            </a:r>
            <a:r>
              <a:rPr lang="ru-RU" sz="1800" dirty="0" smtClean="0">
                <a:solidFill>
                  <a:srgbClr val="002060"/>
                </a:solidFill>
              </a:rPr>
              <a:t>. Для того чтобы сохранить объект во внешней памяти или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передать его по каналам связи, его нужно вначале </a:t>
            </a:r>
            <a:r>
              <a:rPr lang="ru-RU" sz="1800" dirty="0" err="1" smtClean="0">
                <a:solidFill>
                  <a:srgbClr val="002060"/>
                </a:solidFill>
              </a:rPr>
              <a:t>сериализовать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Модуль </a:t>
            </a:r>
            <a:r>
              <a:rPr lang="ru-RU" sz="1800" dirty="0" err="1" smtClean="0">
                <a:solidFill>
                  <a:srgbClr val="002060"/>
                </a:solidFill>
              </a:rPr>
              <a:t>pickle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позволяет </a:t>
            </a:r>
            <a:r>
              <a:rPr lang="ru-RU" sz="1800" dirty="0" err="1" smtClean="0">
                <a:solidFill>
                  <a:srgbClr val="002060"/>
                </a:solidFill>
              </a:rPr>
              <a:t>сериализовывать</a:t>
            </a:r>
            <a:r>
              <a:rPr lang="ru-RU" sz="1800" dirty="0" smtClean="0">
                <a:solidFill>
                  <a:srgbClr val="002060"/>
                </a:solidFill>
              </a:rPr>
              <a:t> объекты и сохранять их в строке или файле.</a:t>
            </a:r>
            <a:endParaRPr lang="en-US" sz="18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Для хранения объектов в родном для </a:t>
            </a:r>
            <a:r>
              <a:rPr lang="ru-RU" sz="1800" dirty="0" err="1" smtClean="0">
                <a:solidFill>
                  <a:srgbClr val="002060"/>
                </a:solidFill>
              </a:rPr>
              <a:t>Python</a:t>
            </a:r>
            <a:r>
              <a:rPr lang="ru-RU" sz="1800" dirty="0" smtClean="0">
                <a:solidFill>
                  <a:srgbClr val="002060"/>
                </a:solidFill>
              </a:rPr>
              <a:t> формате можно применять полку (</a:t>
            </a:r>
            <a:r>
              <a:rPr lang="ru-RU" sz="1800" dirty="0" err="1" smtClean="0">
                <a:solidFill>
                  <a:srgbClr val="002060"/>
                </a:solidFill>
              </a:rPr>
              <a:t>shelve</a:t>
            </a:r>
            <a:r>
              <a:rPr lang="ru-RU" sz="1800" dirty="0" smtClean="0">
                <a:solidFill>
                  <a:srgbClr val="002060"/>
                </a:solidFill>
              </a:rPr>
              <a:t>). По своему интерфейсу полка ничем не отличается от словаря.</a:t>
            </a:r>
            <a:endParaRPr lang="en-US" sz="1800" dirty="0" smtClean="0">
              <a:solidFill>
                <a:srgbClr val="002060"/>
              </a:solidFill>
            </a:endParaRPr>
          </a:p>
          <a:p>
            <a:r>
              <a:rPr lang="ru-RU" sz="1800" dirty="0" smtClean="0">
                <a:solidFill>
                  <a:srgbClr val="002060"/>
                </a:solidFill>
              </a:rPr>
              <a:t>Для внешнего хранения данных можно использовать примитивные базы данных, содержащие пары ключ-значение. В </a:t>
            </a:r>
            <a:r>
              <a:rPr lang="ru-RU" sz="1800" dirty="0" err="1" smtClean="0">
                <a:solidFill>
                  <a:srgbClr val="002060"/>
                </a:solidFill>
              </a:rPr>
              <a:t>Python</a:t>
            </a:r>
            <a:r>
              <a:rPr lang="ru-RU" sz="1800" dirty="0" smtClean="0">
                <a:solidFill>
                  <a:srgbClr val="002060"/>
                </a:solidFill>
              </a:rPr>
              <a:t> имеется несколько модулей для работы с такими базами: </a:t>
            </a:r>
            <a:r>
              <a:rPr lang="ru-RU" sz="1800" dirty="0" err="1" smtClean="0">
                <a:solidFill>
                  <a:srgbClr val="002060"/>
                </a:solidFill>
              </a:rPr>
              <a:t>bsddb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gdbm</a:t>
            </a:r>
            <a:r>
              <a:rPr lang="ru-RU" sz="1800" dirty="0" smtClean="0">
                <a:solidFill>
                  <a:srgbClr val="002060"/>
                </a:solidFill>
              </a:rPr>
              <a:t>, </a:t>
            </a:r>
            <a:r>
              <a:rPr lang="ru-RU" sz="1800" dirty="0" err="1" smtClean="0">
                <a:solidFill>
                  <a:srgbClr val="002060"/>
                </a:solidFill>
              </a:rPr>
              <a:t>dbhash</a:t>
            </a:r>
            <a:r>
              <a:rPr lang="ru-RU" sz="1800" dirty="0" smtClean="0">
                <a:solidFill>
                  <a:srgbClr val="002060"/>
                </a:solidFill>
              </a:rPr>
              <a:t> и т.п.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06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Платформо-зависимые</a:t>
            </a:r>
            <a:r>
              <a:rPr lang="ru-RU" dirty="0" smtClean="0"/>
              <a:t> модули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Эта категория модулей имеет применение только для конкретных операционных систем и семейств операционных систем. Довольно большое число модулей в стандартной поставке </a:t>
            </a:r>
            <a:r>
              <a:rPr lang="ru-RU" dirty="0" err="1" smtClean="0">
                <a:solidFill>
                  <a:srgbClr val="002060"/>
                </a:solidFill>
              </a:rPr>
              <a:t>Python</a:t>
            </a:r>
            <a:r>
              <a:rPr lang="ru-RU" dirty="0" smtClean="0">
                <a:solidFill>
                  <a:srgbClr val="002060"/>
                </a:solidFill>
              </a:rPr>
              <a:t> посвящено трем платформам: </a:t>
            </a:r>
            <a:r>
              <a:rPr lang="ru-RU" dirty="0" err="1" smtClean="0">
                <a:solidFill>
                  <a:srgbClr val="002060"/>
                </a:solidFill>
              </a:rPr>
              <a:t>Unix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Windows</a:t>
            </a:r>
            <a:r>
              <a:rPr lang="ru-RU" dirty="0" smtClean="0">
                <a:solidFill>
                  <a:srgbClr val="002060"/>
                </a:solidFill>
              </a:rPr>
              <a:t> и </a:t>
            </a:r>
            <a:r>
              <a:rPr lang="ru-RU" dirty="0" err="1" smtClean="0">
                <a:solidFill>
                  <a:srgbClr val="002060"/>
                </a:solidFill>
              </a:rPr>
              <a:t>Macintosh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При создании переносимых приложений использовать </a:t>
            </a:r>
            <a:r>
              <a:rPr lang="ru-RU" dirty="0" err="1" smtClean="0">
                <a:solidFill>
                  <a:srgbClr val="002060"/>
                </a:solidFill>
              </a:rPr>
              <a:t>платформо-зависимые</a:t>
            </a:r>
            <a:r>
              <a:rPr lang="ru-RU" dirty="0" smtClean="0">
                <a:solidFill>
                  <a:srgbClr val="002060"/>
                </a:solidFill>
              </a:rPr>
              <a:t> модули можно только при условии реализации альтернативных веток алгоритма, либо с отказом от свойств, которые доступны не на всех платформах. Так, под </a:t>
            </a:r>
            <a:r>
              <a:rPr lang="ru-RU" dirty="0" err="1" smtClean="0">
                <a:solidFill>
                  <a:srgbClr val="002060"/>
                </a:solidFill>
              </a:rPr>
              <a:t>Windows</a:t>
            </a:r>
            <a:r>
              <a:rPr lang="ru-RU" dirty="0" smtClean="0">
                <a:solidFill>
                  <a:srgbClr val="002060"/>
                </a:solidFill>
              </a:rPr>
              <a:t> не работает достаточно обычная для </a:t>
            </a:r>
            <a:r>
              <a:rPr lang="ru-RU" dirty="0" err="1" smtClean="0">
                <a:solidFill>
                  <a:srgbClr val="002060"/>
                </a:solidFill>
              </a:rPr>
              <a:t>Unix</a:t>
            </a:r>
            <a:r>
              <a:rPr lang="ru-RU" dirty="0" smtClean="0">
                <a:solidFill>
                  <a:srgbClr val="002060"/>
                </a:solidFill>
              </a:rPr>
              <a:t> функция </a:t>
            </a:r>
            <a:r>
              <a:rPr lang="ru-RU" dirty="0" err="1" smtClean="0">
                <a:solidFill>
                  <a:srgbClr val="002060"/>
                </a:solidFill>
              </a:rPr>
              <a:t>os.fork</a:t>
            </a:r>
            <a:r>
              <a:rPr lang="ru-RU" dirty="0" smtClean="0">
                <a:solidFill>
                  <a:srgbClr val="002060"/>
                </a:solidFill>
              </a:rPr>
              <a:t>(), поэтому при создании переносимых приложений нужно использовать другие средства для распараллеленных вычислений, например, </a:t>
            </a:r>
            <a:r>
              <a:rPr lang="ru-RU" dirty="0" err="1" smtClean="0">
                <a:solidFill>
                  <a:srgbClr val="002060"/>
                </a:solidFill>
              </a:rPr>
              <a:t>многопоточность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В документации по языку обычно отмечено, для каких платформ доступен тот или иной модуль или даже отдельная функция.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19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Поддержка сети. Протоколы Интернет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Почти все модули из этой категории, обслуживающие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клиентскую часть протокола, построены по одному и тому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же принципу: из модуля необходим только класс, объект которого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содержит информацию о соединении с сервером, а методы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реализуют взаимодействие с сервером по соответствующему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протоколу. Таким образом, чем сложнее протокол, тем больше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методов и других деталей требуется для реализации клиента.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Примеры серверов используются по другому принципу. В модуле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с реализацией сервера описан базовый класс, из которого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пользователь модуля должен наследовать свой класс,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реализующий требуемую функциональность. Правда, иногда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замещать нужно всего один или два метода.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20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112184" y="100013"/>
            <a:ext cx="11582400" cy="1066800"/>
          </a:xfrm>
        </p:spPr>
        <p:txBody>
          <a:bodyPr/>
          <a:lstStyle/>
          <a:p>
            <a:pPr marL="63500" eaLnBrk="1" hangingPunct="1"/>
            <a:r>
              <a:rPr lang="ru-RU" altLang="ru-RU" sz="3200" smtClean="0">
                <a:solidFill>
                  <a:srgbClr val="0070C0"/>
                </a:solidFill>
              </a:rPr>
              <a:t>Источники: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9EE4C-FEC9-4241-9E35-D2D09498023A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26628" name="Прямоугольник 1"/>
          <p:cNvSpPr>
            <a:spLocks noChangeArrowheads="1"/>
          </p:cNvSpPr>
          <p:nvPr/>
        </p:nvSpPr>
        <p:spPr bwMode="auto">
          <a:xfrm>
            <a:off x="143933" y="1052513"/>
            <a:ext cx="12048067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altLang="ru-RU" sz="2000">
                <a:solidFill>
                  <a:srgbClr val="002060"/>
                </a:solidFill>
                <a:latin typeface="Arial" charset="0"/>
              </a:rPr>
              <a:t>Интеллектуальный анализ данных: концепции и методы. Издание третье, </a:t>
            </a:r>
            <a:r>
              <a:rPr lang="en-US" altLang="ru-RU" sz="2000">
                <a:solidFill>
                  <a:srgbClr val="002060"/>
                </a:solidFill>
                <a:latin typeface="Arial" charset="0"/>
              </a:rPr>
              <a:t>Morgan Kaufmann Publishers, 2011. </a:t>
            </a:r>
            <a:r>
              <a:rPr lang="ru-RU" altLang="ru-RU" sz="2000">
                <a:solidFill>
                  <a:srgbClr val="002060"/>
                </a:solidFill>
                <a:latin typeface="Arial" charset="0"/>
              </a:rPr>
              <a:t>Цзявей Хань (</a:t>
            </a:r>
            <a:r>
              <a:rPr lang="en-US" altLang="ru-RU" sz="2000">
                <a:solidFill>
                  <a:srgbClr val="002060"/>
                </a:solidFill>
                <a:latin typeface="Arial" charset="0"/>
              </a:rPr>
              <a:t>Jiawei Han), </a:t>
            </a:r>
            <a:r>
              <a:rPr lang="ru-RU" altLang="ru-RU" sz="2000">
                <a:solidFill>
                  <a:srgbClr val="002060"/>
                </a:solidFill>
                <a:latin typeface="Arial" charset="0"/>
              </a:rPr>
              <a:t>Мишлин Кэмбер (</a:t>
            </a:r>
            <a:r>
              <a:rPr lang="en-US" altLang="ru-RU" sz="2000">
                <a:solidFill>
                  <a:srgbClr val="002060"/>
                </a:solidFill>
                <a:latin typeface="Arial" charset="0"/>
              </a:rPr>
              <a:t>Micheline Kamber) </a:t>
            </a:r>
            <a:r>
              <a:rPr lang="ru-RU" altLang="ru-RU" sz="2000">
                <a:solidFill>
                  <a:srgbClr val="002060"/>
                </a:solidFill>
                <a:latin typeface="Arial" charset="0"/>
              </a:rPr>
              <a:t>и Цзянь Пей (</a:t>
            </a:r>
            <a:r>
              <a:rPr lang="en-US" altLang="ru-RU" sz="2000">
                <a:solidFill>
                  <a:srgbClr val="002060"/>
                </a:solidFill>
                <a:latin typeface="Arial" charset="0"/>
              </a:rPr>
              <a:t>Jian Pei)</a:t>
            </a:r>
            <a:r>
              <a:rPr lang="ru-RU" altLang="ru-RU" sz="2000">
                <a:solidFill>
                  <a:srgbClr val="002060"/>
                </a:solidFill>
                <a:latin typeface="Arial" charset="0"/>
              </a:rPr>
              <a:t>.</a:t>
            </a:r>
            <a:endParaRPr lang="en-US" altLang="ru-RU" sz="2000">
              <a:solidFill>
                <a:srgbClr val="002060"/>
              </a:solidFill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altLang="ru-RU" sz="2000">
                <a:latin typeface="Arial" charset="0"/>
                <a:hlinkClick r:id="rId2"/>
              </a:rPr>
              <a:t>Обзор машинного обучения </a:t>
            </a:r>
            <a:r>
              <a:rPr lang="en-US" altLang="ru-RU" sz="2000">
                <a:latin typeface="Arial" charset="0"/>
                <a:hlinkClick r:id="rId2"/>
              </a:rPr>
              <a:t>Azure. Azure Machine Learning – YouTube</a:t>
            </a:r>
            <a:endParaRPr lang="en-US" altLang="ru-RU" sz="200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altLang="ru-RU" sz="2000">
                <a:latin typeface="Arial" charset="0"/>
                <a:hlinkClick r:id="rId3"/>
              </a:rPr>
              <a:t>Что такое процесс обработки и анализа данных группы? - Azure Architecture Center | Microsoft Docs</a:t>
            </a:r>
            <a:endParaRPr lang="en-US" altLang="ru-RU" sz="2000">
              <a:latin typeface="Arial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en-US" altLang="ru-RU" sz="2000">
                <a:latin typeface="Arial" charset="0"/>
                <a:hlinkClick r:id="rId4"/>
              </a:rPr>
              <a:t>Azure Machine Learning Services - Webinar - YouTube</a:t>
            </a:r>
            <a:endParaRPr lang="ru-RU" altLang="ru-RU" sz="2000">
              <a:solidFill>
                <a:srgbClr val="00206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42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75884" y="404813"/>
            <a:ext cx="8534400" cy="1752600"/>
          </a:xfrm>
        </p:spPr>
        <p:txBody>
          <a:bodyPr>
            <a:normAutofit fontScale="85000" lnSpcReduction="20000"/>
          </a:bodyPr>
          <a:lstStyle/>
          <a:p>
            <a:pPr marL="63500" eaLnBrk="1" hangingPunct="1"/>
            <a:r>
              <a:rPr lang="ru-RU" altLang="ru-RU" dirty="0" smtClean="0">
                <a:solidFill>
                  <a:srgbClr val="0070C0"/>
                </a:solidFill>
              </a:rPr>
              <a:t>ПЛАН:</a:t>
            </a:r>
          </a:p>
          <a:p>
            <a:pPr marL="63500" algn="l"/>
            <a:r>
              <a:rPr lang="ru-RU" altLang="ru-RU" dirty="0">
                <a:solidFill>
                  <a:srgbClr val="0070C0"/>
                </a:solidFill>
              </a:rPr>
              <a:t>1.Стандартная библиотека </a:t>
            </a:r>
            <a:r>
              <a:rPr lang="en-US" altLang="ru-RU" dirty="0">
                <a:solidFill>
                  <a:srgbClr val="0070C0"/>
                </a:solidFill>
              </a:rPr>
              <a:t>Python</a:t>
            </a:r>
            <a:r>
              <a:rPr lang="ru-RU" altLang="ru-RU" dirty="0" smtClean="0">
                <a:solidFill>
                  <a:srgbClr val="0070C0"/>
                </a:solidFill>
              </a:rPr>
              <a:t>. </a:t>
            </a:r>
          </a:p>
          <a:p>
            <a:pPr marL="63500" algn="l"/>
            <a:r>
              <a:rPr lang="ru-RU" altLang="ru-RU" dirty="0">
                <a:solidFill>
                  <a:srgbClr val="0070C0"/>
                </a:solidFill>
              </a:rPr>
              <a:t>2.Модули стандартной </a:t>
            </a:r>
            <a:r>
              <a:rPr lang="ru-RU" altLang="ru-RU" dirty="0" smtClean="0">
                <a:solidFill>
                  <a:srgbClr val="0070C0"/>
                </a:solidFill>
              </a:rPr>
              <a:t>библиотеки</a:t>
            </a:r>
            <a:r>
              <a:rPr lang="en-US" altLang="ru-RU" dirty="0" smtClean="0">
                <a:solidFill>
                  <a:srgbClr val="0070C0"/>
                </a:solidFill>
              </a:rPr>
              <a:t>.</a:t>
            </a:r>
          </a:p>
          <a:p>
            <a:pPr marL="63500" algn="l"/>
            <a:r>
              <a:rPr lang="ru-RU" altLang="ru-RU" dirty="0">
                <a:solidFill>
                  <a:srgbClr val="0070C0"/>
                </a:solidFill>
              </a:rPr>
              <a:t>3.Хранение данных. Архивация</a:t>
            </a:r>
            <a:r>
              <a:rPr lang="ru-RU" altLang="ru-RU" dirty="0" smtClean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500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1.</a:t>
            </a:r>
            <a:r>
              <a:rPr lang="ru-RU" dirty="0" smtClean="0">
                <a:solidFill>
                  <a:srgbClr val="0070C0"/>
                </a:solidFill>
              </a:rPr>
              <a:t>Стандартная библиотека </a:t>
            </a:r>
            <a:r>
              <a:rPr lang="en-US" dirty="0" smtClean="0">
                <a:solidFill>
                  <a:srgbClr val="0070C0"/>
                </a:solidFill>
              </a:rPr>
              <a:t>Python.</a:t>
            </a:r>
            <a:r>
              <a:rPr lang="ru-RU" dirty="0">
                <a:solidFill>
                  <a:srgbClr val="0070C0"/>
                </a:solidFill>
              </a:rPr>
              <a:t> Модули в </a:t>
            </a:r>
            <a:r>
              <a:rPr lang="en-US" dirty="0">
                <a:solidFill>
                  <a:srgbClr val="0070C0"/>
                </a:solidFill>
              </a:rPr>
              <a:t>Python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Модули в </a:t>
            </a:r>
            <a:r>
              <a:rPr lang="en-US" dirty="0" smtClean="0">
                <a:solidFill>
                  <a:srgbClr val="002060"/>
                </a:solidFill>
              </a:rPr>
              <a:t>Python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Модуль оформляется в виде отдельного файла с исходным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кодом. Стандартные модули находятся в каталоге, где их может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найти соответствующий интерпретатор языка. Пути к каталогам,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в которых </a:t>
            </a:r>
            <a:r>
              <a:rPr lang="en-US" dirty="0" smtClean="0">
                <a:solidFill>
                  <a:srgbClr val="002060"/>
                </a:solidFill>
              </a:rPr>
              <a:t>Python </a:t>
            </a:r>
            <a:r>
              <a:rPr lang="ru-RU" dirty="0" smtClean="0">
                <a:solidFill>
                  <a:srgbClr val="002060"/>
                </a:solidFill>
              </a:rPr>
              <a:t>ищет модули, можно увидеть в значении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переменной </a:t>
            </a:r>
            <a:r>
              <a:rPr lang="en-US" dirty="0" err="1" smtClean="0">
                <a:solidFill>
                  <a:srgbClr val="FF0000"/>
                </a:solidFill>
              </a:rPr>
              <a:t>sys.path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&gt;&gt;&gt; </a:t>
            </a:r>
            <a:r>
              <a:rPr lang="en-US" dirty="0" err="1" smtClean="0">
                <a:solidFill>
                  <a:srgbClr val="FF0000"/>
                </a:solidFill>
              </a:rPr>
              <a:t>sys.path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['', '/</a:t>
            </a:r>
            <a:r>
              <a:rPr lang="en-US" dirty="0" err="1" smtClean="0">
                <a:solidFill>
                  <a:srgbClr val="FF0000"/>
                </a:solidFill>
              </a:rPr>
              <a:t>usr</a:t>
            </a:r>
            <a:r>
              <a:rPr lang="en-US" dirty="0" smtClean="0">
                <a:solidFill>
                  <a:srgbClr val="FF0000"/>
                </a:solidFill>
              </a:rPr>
              <a:t>/local/lib/python23.zip', '/</a:t>
            </a:r>
            <a:r>
              <a:rPr lang="en-US" dirty="0" err="1" smtClean="0">
                <a:solidFill>
                  <a:srgbClr val="FF0000"/>
                </a:solidFill>
              </a:rPr>
              <a:t>usr</a:t>
            </a:r>
            <a:r>
              <a:rPr lang="en-US" dirty="0" smtClean="0">
                <a:solidFill>
                  <a:srgbClr val="FF0000"/>
                </a:solidFill>
              </a:rPr>
              <a:t>/local/lib/python2.3',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'/</a:t>
            </a:r>
            <a:r>
              <a:rPr lang="en-US" dirty="0" err="1" smtClean="0">
                <a:solidFill>
                  <a:srgbClr val="FF0000"/>
                </a:solidFill>
              </a:rPr>
              <a:t>usr</a:t>
            </a:r>
            <a:r>
              <a:rPr lang="en-US" dirty="0" smtClean="0">
                <a:solidFill>
                  <a:srgbClr val="FF0000"/>
                </a:solidFill>
              </a:rPr>
              <a:t>/local/lib/python2.3/plat-linux2', '/</a:t>
            </a:r>
            <a:r>
              <a:rPr lang="en-US" dirty="0" err="1" smtClean="0">
                <a:solidFill>
                  <a:srgbClr val="FF0000"/>
                </a:solidFill>
              </a:rPr>
              <a:t>usr</a:t>
            </a:r>
            <a:r>
              <a:rPr lang="en-US" dirty="0" smtClean="0">
                <a:solidFill>
                  <a:srgbClr val="FF0000"/>
                </a:solidFill>
              </a:rPr>
              <a:t>/local/lib/python2.3/lib-</a:t>
            </a:r>
            <a:r>
              <a:rPr lang="en-US" dirty="0" err="1" smtClean="0">
                <a:solidFill>
                  <a:srgbClr val="FF0000"/>
                </a:solidFill>
              </a:rPr>
              <a:t>tk</a:t>
            </a:r>
            <a:r>
              <a:rPr lang="en-US" dirty="0" smtClean="0">
                <a:solidFill>
                  <a:srgbClr val="FF0000"/>
                </a:solidFill>
              </a:rPr>
              <a:t>',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'/</a:t>
            </a:r>
            <a:r>
              <a:rPr lang="en-US" dirty="0" err="1" smtClean="0">
                <a:solidFill>
                  <a:srgbClr val="FF0000"/>
                </a:solidFill>
              </a:rPr>
              <a:t>usr</a:t>
            </a:r>
            <a:r>
              <a:rPr lang="en-US" dirty="0" smtClean="0">
                <a:solidFill>
                  <a:srgbClr val="FF0000"/>
                </a:solidFill>
              </a:rPr>
              <a:t>/local/lib/python2.3/lib-</a:t>
            </a:r>
            <a:r>
              <a:rPr lang="en-US" dirty="0" err="1" smtClean="0">
                <a:solidFill>
                  <a:srgbClr val="FF0000"/>
                </a:solidFill>
              </a:rPr>
              <a:t>dynload</a:t>
            </a:r>
            <a:r>
              <a:rPr lang="en-US" dirty="0" smtClean="0">
                <a:solidFill>
                  <a:srgbClr val="FF0000"/>
                </a:solidFill>
              </a:rPr>
              <a:t>',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'/</a:t>
            </a:r>
            <a:r>
              <a:rPr lang="en-US" dirty="0" err="1" smtClean="0">
                <a:solidFill>
                  <a:srgbClr val="FF0000"/>
                </a:solidFill>
              </a:rPr>
              <a:t>usr</a:t>
            </a:r>
            <a:r>
              <a:rPr lang="en-US" dirty="0" smtClean="0">
                <a:solidFill>
                  <a:srgbClr val="FF0000"/>
                </a:solidFill>
              </a:rPr>
              <a:t>/local/lib/python2.3/site-packages']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65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Встроенные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4472" y="1417321"/>
            <a:ext cx="10972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В среде </a:t>
            </a:r>
            <a:r>
              <a:rPr lang="en-US" sz="1600" dirty="0" smtClean="0">
                <a:solidFill>
                  <a:srgbClr val="002060"/>
                </a:solidFill>
              </a:rPr>
              <a:t>Python </a:t>
            </a:r>
            <a:r>
              <a:rPr lang="ru-RU" sz="1600" dirty="0" smtClean="0">
                <a:solidFill>
                  <a:srgbClr val="002060"/>
                </a:solidFill>
              </a:rPr>
              <a:t>без дополнительных операций импорта доступно более сотни встроенных</a:t>
            </a:r>
            <a:endParaRPr lang="en-US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объектов, в основном, функций и исключений. Для удобства функции условно разделены</a:t>
            </a:r>
            <a:endParaRPr lang="en-US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по категориям: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Функции преобразования типов и классы: </a:t>
            </a:r>
            <a:r>
              <a:rPr lang="en-US" sz="1600" dirty="0" smtClean="0">
                <a:solidFill>
                  <a:srgbClr val="002060"/>
                </a:solidFill>
              </a:rPr>
              <a:t>coerce, </a:t>
            </a:r>
            <a:r>
              <a:rPr lang="en-US" sz="1600" dirty="0" err="1" smtClean="0">
                <a:solidFill>
                  <a:srgbClr val="002060"/>
                </a:solidFill>
              </a:rPr>
              <a:t>str</a:t>
            </a:r>
            <a:r>
              <a:rPr lang="en-US" sz="1600" dirty="0" smtClean="0">
                <a:solidFill>
                  <a:srgbClr val="002060"/>
                </a:solidFill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</a:rPr>
              <a:t>repr</a:t>
            </a:r>
            <a:r>
              <a:rPr lang="en-US" sz="1600" dirty="0" smtClean="0">
                <a:solidFill>
                  <a:srgbClr val="002060"/>
                </a:solidFill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</a:rPr>
              <a:t>int</a:t>
            </a:r>
            <a:r>
              <a:rPr lang="en-US" sz="1600" dirty="0" smtClean="0">
                <a:solidFill>
                  <a:srgbClr val="002060"/>
                </a:solidFill>
              </a:rPr>
              <a:t>, list, </a:t>
            </a:r>
            <a:r>
              <a:rPr lang="en-US" sz="1600" dirty="0" err="1" smtClean="0">
                <a:solidFill>
                  <a:srgbClr val="002060"/>
                </a:solidFill>
              </a:rPr>
              <a:t>tuple</a:t>
            </a:r>
            <a:r>
              <a:rPr lang="en-US" sz="1600" dirty="0" smtClean="0">
                <a:solidFill>
                  <a:srgbClr val="002060"/>
                </a:solidFill>
              </a:rPr>
              <a:t>, long, float, complex, </a:t>
            </a:r>
            <a:r>
              <a:rPr lang="en-US" sz="1600" dirty="0" err="1" smtClean="0">
                <a:solidFill>
                  <a:srgbClr val="002060"/>
                </a:solidFill>
              </a:rPr>
              <a:t>dict</a:t>
            </a:r>
            <a:r>
              <a:rPr lang="en-US" sz="1600" dirty="0" smtClean="0">
                <a:solidFill>
                  <a:srgbClr val="002060"/>
                </a:solidFill>
              </a:rPr>
              <a:t>, super, file, </a:t>
            </a:r>
            <a:r>
              <a:rPr lang="en-US" sz="1600" dirty="0" err="1" smtClean="0">
                <a:solidFill>
                  <a:srgbClr val="002060"/>
                </a:solidFill>
              </a:rPr>
              <a:t>bool</a:t>
            </a:r>
            <a:r>
              <a:rPr lang="en-US" sz="1600" dirty="0" smtClean="0">
                <a:solidFill>
                  <a:srgbClr val="002060"/>
                </a:solidFill>
              </a:rPr>
              <a:t>, object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Числовые и строковые функции: </a:t>
            </a:r>
            <a:r>
              <a:rPr lang="en-US" sz="1600" dirty="0" smtClean="0">
                <a:solidFill>
                  <a:srgbClr val="002060"/>
                </a:solidFill>
              </a:rPr>
              <a:t>abs, </a:t>
            </a:r>
            <a:r>
              <a:rPr lang="en-US" sz="1600" dirty="0" err="1" smtClean="0">
                <a:solidFill>
                  <a:srgbClr val="002060"/>
                </a:solidFill>
              </a:rPr>
              <a:t>divmod</a:t>
            </a:r>
            <a:r>
              <a:rPr lang="en-US" sz="1600" dirty="0" smtClean="0">
                <a:solidFill>
                  <a:srgbClr val="002060"/>
                </a:solidFill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</a:rPr>
              <a:t>ord</a:t>
            </a:r>
            <a:r>
              <a:rPr lang="en-US" sz="1600" dirty="0" smtClean="0">
                <a:solidFill>
                  <a:srgbClr val="002060"/>
                </a:solidFill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</a:rPr>
              <a:t>pow</a:t>
            </a:r>
            <a:r>
              <a:rPr lang="en-US" sz="1600" dirty="0" smtClean="0">
                <a:solidFill>
                  <a:srgbClr val="002060"/>
                </a:solidFill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</a:rPr>
              <a:t>len</a:t>
            </a:r>
            <a:r>
              <a:rPr lang="en-US" sz="1600" dirty="0" smtClean="0">
                <a:solidFill>
                  <a:srgbClr val="002060"/>
                </a:solidFill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</a:rPr>
              <a:t>chr</a:t>
            </a:r>
            <a:r>
              <a:rPr lang="en-US" sz="1600" dirty="0" smtClean="0">
                <a:solidFill>
                  <a:srgbClr val="002060"/>
                </a:solidFill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</a:rPr>
              <a:t>unichr</a:t>
            </a:r>
            <a:r>
              <a:rPr lang="en-US" sz="1600" dirty="0" smtClean="0">
                <a:solidFill>
                  <a:srgbClr val="002060"/>
                </a:solidFill>
              </a:rPr>
              <a:t>, hex, </a:t>
            </a:r>
            <a:r>
              <a:rPr lang="en-US" sz="1600" dirty="0" err="1" smtClean="0">
                <a:solidFill>
                  <a:srgbClr val="002060"/>
                </a:solidFill>
              </a:rPr>
              <a:t>oct</a:t>
            </a:r>
            <a:r>
              <a:rPr lang="en-US" sz="1600" dirty="0" smtClean="0">
                <a:solidFill>
                  <a:srgbClr val="002060"/>
                </a:solidFill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</a:rPr>
              <a:t>cmp</a:t>
            </a:r>
            <a:r>
              <a:rPr lang="en-US" sz="1600" dirty="0" smtClean="0">
                <a:solidFill>
                  <a:srgbClr val="002060"/>
                </a:solidFill>
              </a:rPr>
              <a:t>, round, </a:t>
            </a:r>
            <a:r>
              <a:rPr lang="en-US" sz="1600" dirty="0" err="1" smtClean="0">
                <a:solidFill>
                  <a:srgbClr val="002060"/>
                </a:solidFill>
              </a:rPr>
              <a:t>unicode</a:t>
            </a:r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Функции обработки данных: </a:t>
            </a:r>
            <a:r>
              <a:rPr lang="en-US" sz="1600" dirty="0" smtClean="0">
                <a:solidFill>
                  <a:srgbClr val="002060"/>
                </a:solidFill>
              </a:rPr>
              <a:t>apply, map, filter, reduce, zip, range, </a:t>
            </a:r>
            <a:r>
              <a:rPr lang="en-US" sz="1600" dirty="0" err="1" smtClean="0">
                <a:solidFill>
                  <a:srgbClr val="002060"/>
                </a:solidFill>
              </a:rPr>
              <a:t>xrange</a:t>
            </a:r>
            <a:r>
              <a:rPr lang="en-US" sz="1600" dirty="0" smtClean="0">
                <a:solidFill>
                  <a:srgbClr val="002060"/>
                </a:solidFill>
              </a:rPr>
              <a:t>, max, min, </a:t>
            </a:r>
            <a:r>
              <a:rPr lang="en-US" sz="1600" dirty="0" err="1" smtClean="0">
                <a:solidFill>
                  <a:srgbClr val="002060"/>
                </a:solidFill>
              </a:rPr>
              <a:t>iter</a:t>
            </a:r>
            <a:r>
              <a:rPr lang="en-US" sz="1600" dirty="0" smtClean="0">
                <a:solidFill>
                  <a:srgbClr val="002060"/>
                </a:solidFill>
              </a:rPr>
              <a:t>, enumerate, sum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Функции определения свойств: </a:t>
            </a:r>
            <a:r>
              <a:rPr lang="en-US" sz="1600" dirty="0" smtClean="0">
                <a:solidFill>
                  <a:srgbClr val="002060"/>
                </a:solidFill>
              </a:rPr>
              <a:t>hash, id, callable, </a:t>
            </a:r>
            <a:r>
              <a:rPr lang="en-US" sz="1600" dirty="0" err="1" smtClean="0">
                <a:solidFill>
                  <a:srgbClr val="002060"/>
                </a:solidFill>
              </a:rPr>
              <a:t>issubclass</a:t>
            </a:r>
            <a:r>
              <a:rPr lang="en-US" sz="1600" dirty="0" smtClean="0">
                <a:solidFill>
                  <a:srgbClr val="002060"/>
                </a:solidFill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</a:rPr>
              <a:t>isinstance</a:t>
            </a:r>
            <a:r>
              <a:rPr lang="en-US" sz="1600" dirty="0" smtClean="0">
                <a:solidFill>
                  <a:srgbClr val="002060"/>
                </a:solidFill>
              </a:rPr>
              <a:t>, type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Функции для доступа к внутренним структурам: </a:t>
            </a:r>
            <a:r>
              <a:rPr lang="en-US" sz="1600" dirty="0" smtClean="0">
                <a:solidFill>
                  <a:srgbClr val="002060"/>
                </a:solidFill>
              </a:rPr>
              <a:t>locals, </a:t>
            </a:r>
            <a:r>
              <a:rPr lang="en-US" sz="1600" dirty="0" err="1" smtClean="0">
                <a:solidFill>
                  <a:srgbClr val="002060"/>
                </a:solidFill>
              </a:rPr>
              <a:t>globals</a:t>
            </a:r>
            <a:r>
              <a:rPr lang="en-US" sz="1600" dirty="0" smtClean="0">
                <a:solidFill>
                  <a:srgbClr val="002060"/>
                </a:solidFill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</a:rPr>
              <a:t>vars</a:t>
            </a:r>
            <a:r>
              <a:rPr lang="en-US" sz="1600" dirty="0" smtClean="0">
                <a:solidFill>
                  <a:srgbClr val="002060"/>
                </a:solidFill>
              </a:rPr>
              <a:t>, intern, dir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Функции компиляции и исполнения: </a:t>
            </a:r>
            <a:r>
              <a:rPr lang="en-US" sz="1600" dirty="0" err="1" smtClean="0">
                <a:solidFill>
                  <a:srgbClr val="002060"/>
                </a:solidFill>
              </a:rPr>
              <a:t>eval</a:t>
            </a:r>
            <a:r>
              <a:rPr lang="en-US" sz="1600" dirty="0" smtClean="0">
                <a:solidFill>
                  <a:srgbClr val="002060"/>
                </a:solidFill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</a:rPr>
              <a:t>execfile</a:t>
            </a:r>
            <a:r>
              <a:rPr lang="en-US" sz="1600" dirty="0" smtClean="0">
                <a:solidFill>
                  <a:srgbClr val="002060"/>
                </a:solidFill>
              </a:rPr>
              <a:t>, reload, __import__, compile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Функции ввода-вывода: </a:t>
            </a:r>
            <a:r>
              <a:rPr lang="en-US" sz="1600" dirty="0" smtClean="0">
                <a:solidFill>
                  <a:srgbClr val="002060"/>
                </a:solidFill>
              </a:rPr>
              <a:t>input, </a:t>
            </a:r>
            <a:r>
              <a:rPr lang="en-US" sz="1600" dirty="0" err="1" smtClean="0">
                <a:solidFill>
                  <a:srgbClr val="002060"/>
                </a:solidFill>
              </a:rPr>
              <a:t>raw_input</a:t>
            </a:r>
            <a:r>
              <a:rPr lang="en-US" sz="1600" dirty="0" smtClean="0">
                <a:solidFill>
                  <a:srgbClr val="002060"/>
                </a:solidFill>
              </a:rPr>
              <a:t>, open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Функции для работы с атрибутами: </a:t>
            </a:r>
            <a:r>
              <a:rPr lang="en-US" sz="1600" dirty="0" err="1" smtClean="0">
                <a:solidFill>
                  <a:srgbClr val="002060"/>
                </a:solidFill>
              </a:rPr>
              <a:t>getattr</a:t>
            </a:r>
            <a:r>
              <a:rPr lang="en-US" sz="1600" dirty="0" smtClean="0">
                <a:solidFill>
                  <a:srgbClr val="002060"/>
                </a:solidFill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</a:rPr>
              <a:t>setattr</a:t>
            </a:r>
            <a:r>
              <a:rPr lang="en-US" sz="1600" dirty="0" smtClean="0">
                <a:solidFill>
                  <a:srgbClr val="002060"/>
                </a:solidFill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</a:rPr>
              <a:t>delattr</a:t>
            </a:r>
            <a:r>
              <a:rPr lang="en-US" sz="1600" dirty="0" smtClean="0">
                <a:solidFill>
                  <a:srgbClr val="002060"/>
                </a:solidFill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</a:rPr>
              <a:t>hasattr</a:t>
            </a:r>
            <a:endParaRPr lang="en-US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Функции-"украшатели" методов классов: </a:t>
            </a:r>
            <a:r>
              <a:rPr lang="en-US" sz="1600" dirty="0" err="1" smtClean="0">
                <a:solidFill>
                  <a:srgbClr val="002060"/>
                </a:solidFill>
              </a:rPr>
              <a:t>staticmethod</a:t>
            </a:r>
            <a:r>
              <a:rPr lang="en-US" sz="1600" dirty="0" smtClean="0">
                <a:solidFill>
                  <a:srgbClr val="002060"/>
                </a:solidFill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</a:rPr>
              <a:t>classmethod</a:t>
            </a:r>
            <a:r>
              <a:rPr lang="en-US" sz="1600" dirty="0" smtClean="0">
                <a:solidFill>
                  <a:srgbClr val="002060"/>
                </a:solidFill>
              </a:rPr>
              <a:t>, property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Прочие функции: </a:t>
            </a:r>
            <a:r>
              <a:rPr lang="en-US" sz="1600" dirty="0" smtClean="0">
                <a:solidFill>
                  <a:srgbClr val="002060"/>
                </a:solidFill>
              </a:rPr>
              <a:t>buffer, slice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32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Совет:</a:t>
            </a:r>
            <a:b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Уточнить назначение функции, ее аргументов и результата можно в интерактивной сессии интерпретатора </a:t>
            </a:r>
            <a:r>
              <a:rPr lang="en-US" dirty="0" smtClean="0">
                <a:solidFill>
                  <a:srgbClr val="002060"/>
                </a:solidFill>
              </a:rPr>
              <a:t>Python: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&gt;&gt;&gt; help(</a:t>
            </a:r>
            <a:r>
              <a:rPr lang="en-US" dirty="0" err="1" smtClean="0">
                <a:solidFill>
                  <a:srgbClr val="002060"/>
                </a:solidFill>
              </a:rPr>
              <a:t>len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Help on built-in function </a:t>
            </a:r>
            <a:r>
              <a:rPr lang="en-US" dirty="0" err="1" smtClean="0">
                <a:solidFill>
                  <a:srgbClr val="002060"/>
                </a:solidFill>
              </a:rPr>
              <a:t>len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len</a:t>
            </a:r>
            <a:r>
              <a:rPr lang="en-US" dirty="0" smtClean="0">
                <a:solidFill>
                  <a:srgbClr val="002060"/>
                </a:solidFill>
              </a:rPr>
              <a:t>(...)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en-US" dirty="0" err="1" smtClean="0">
                <a:solidFill>
                  <a:srgbClr val="002060"/>
                </a:solidFill>
              </a:rPr>
              <a:t>len</a:t>
            </a:r>
            <a:r>
              <a:rPr lang="en-US" dirty="0" smtClean="0">
                <a:solidFill>
                  <a:srgbClr val="002060"/>
                </a:solidFill>
              </a:rPr>
              <a:t>(object) -&gt; integer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	Return the number of items of a sequence or mapping.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Или так: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&gt;&gt;&gt; </a:t>
            </a:r>
            <a:r>
              <a:rPr lang="en-US" dirty="0" smtClean="0">
                <a:solidFill>
                  <a:srgbClr val="002060"/>
                </a:solidFill>
              </a:rPr>
              <a:t>print </a:t>
            </a:r>
            <a:r>
              <a:rPr lang="en-US" dirty="0" err="1" smtClean="0">
                <a:solidFill>
                  <a:srgbClr val="002060"/>
                </a:solidFill>
              </a:rPr>
              <a:t>len.__doc</a:t>
            </a:r>
            <a:r>
              <a:rPr lang="en-US" dirty="0" smtClean="0">
                <a:solidFill>
                  <a:srgbClr val="002060"/>
                </a:solidFill>
              </a:rPr>
              <a:t>__</a:t>
            </a:r>
          </a:p>
          <a:p>
            <a:pPr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len</a:t>
            </a:r>
            <a:r>
              <a:rPr lang="en-US" dirty="0" smtClean="0">
                <a:solidFill>
                  <a:srgbClr val="002060"/>
                </a:solidFill>
              </a:rPr>
              <a:t>(object) -&gt; integer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Return the number of items of a sequence or mapping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16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Функции преобразования типов и классы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Функции и классы из этой категории служат для преобразования типов данных.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В старых версиях </a:t>
            </a:r>
            <a:r>
              <a:rPr lang="ru-RU" dirty="0" err="1" smtClean="0">
                <a:solidFill>
                  <a:srgbClr val="002060"/>
                </a:solidFill>
              </a:rPr>
              <a:t>Python</a:t>
            </a:r>
            <a:r>
              <a:rPr lang="ru-RU" dirty="0" smtClean="0">
                <a:solidFill>
                  <a:srgbClr val="002060"/>
                </a:solidFill>
              </a:rPr>
              <a:t> для преобразования к нужному типу использовалась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одноименная функция. В новых версиях </a:t>
            </a:r>
            <a:r>
              <a:rPr lang="ru-RU" dirty="0" err="1" smtClean="0">
                <a:solidFill>
                  <a:srgbClr val="002060"/>
                </a:solidFill>
              </a:rPr>
              <a:t>Python</a:t>
            </a:r>
            <a:r>
              <a:rPr lang="ru-RU" dirty="0" smtClean="0">
                <a:solidFill>
                  <a:srgbClr val="002060"/>
                </a:solidFill>
              </a:rPr>
              <a:t> роль таких функций играют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имена встроенных классов (однако семантика не изменилась). Для понимания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сути достаточно небольшого примера: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&gt;&gt;&gt; </a:t>
            </a:r>
            <a:r>
              <a:rPr lang="ru-RU" dirty="0" err="1" smtClean="0">
                <a:solidFill>
                  <a:srgbClr val="002060"/>
                </a:solidFill>
              </a:rPr>
              <a:t>int</a:t>
            </a:r>
            <a:r>
              <a:rPr lang="ru-RU" dirty="0" smtClean="0">
                <a:solidFill>
                  <a:srgbClr val="002060"/>
                </a:solidFill>
              </a:rPr>
              <a:t>(23.5)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23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&gt;&gt;&gt; </a:t>
            </a:r>
            <a:r>
              <a:rPr lang="ru-RU" dirty="0" err="1" smtClean="0">
                <a:solidFill>
                  <a:srgbClr val="002060"/>
                </a:solidFill>
              </a:rPr>
              <a:t>float</a:t>
            </a:r>
            <a:r>
              <a:rPr lang="ru-RU" dirty="0" smtClean="0">
                <a:solidFill>
                  <a:srgbClr val="002060"/>
                </a:solidFill>
              </a:rPr>
              <a:t>('12.345')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12.345000000000001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&gt;&gt;&gt; </a:t>
            </a:r>
            <a:r>
              <a:rPr lang="ru-RU" dirty="0" err="1" smtClean="0">
                <a:solidFill>
                  <a:srgbClr val="002060"/>
                </a:solidFill>
              </a:rPr>
              <a:t>dict</a:t>
            </a:r>
            <a:r>
              <a:rPr lang="ru-RU" dirty="0" smtClean="0">
                <a:solidFill>
                  <a:srgbClr val="002060"/>
                </a:solidFill>
              </a:rPr>
              <a:t>([('</a:t>
            </a:r>
            <a:r>
              <a:rPr lang="ru-RU" dirty="0" err="1" smtClean="0">
                <a:solidFill>
                  <a:srgbClr val="002060"/>
                </a:solidFill>
              </a:rPr>
              <a:t>a</a:t>
            </a:r>
            <a:r>
              <a:rPr lang="ru-RU" dirty="0" smtClean="0">
                <a:solidFill>
                  <a:srgbClr val="002060"/>
                </a:solidFill>
              </a:rPr>
              <a:t>', 2), ('</a:t>
            </a:r>
            <a:r>
              <a:rPr lang="ru-RU" dirty="0" err="1" smtClean="0">
                <a:solidFill>
                  <a:srgbClr val="002060"/>
                </a:solidFill>
              </a:rPr>
              <a:t>b</a:t>
            </a:r>
            <a:r>
              <a:rPr lang="ru-RU" dirty="0" smtClean="0">
                <a:solidFill>
                  <a:srgbClr val="002060"/>
                </a:solidFill>
              </a:rPr>
              <a:t>', 3)])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{'</a:t>
            </a:r>
            <a:r>
              <a:rPr lang="ru-RU" dirty="0" err="1" smtClean="0">
                <a:solidFill>
                  <a:srgbClr val="002060"/>
                </a:solidFill>
              </a:rPr>
              <a:t>a</a:t>
            </a:r>
            <a:r>
              <a:rPr lang="ru-RU" dirty="0" smtClean="0">
                <a:solidFill>
                  <a:srgbClr val="002060"/>
                </a:solidFill>
              </a:rPr>
              <a:t>': 2, '</a:t>
            </a:r>
            <a:r>
              <a:rPr lang="ru-RU" dirty="0" err="1" smtClean="0">
                <a:solidFill>
                  <a:srgbClr val="002060"/>
                </a:solidFill>
              </a:rPr>
              <a:t>b</a:t>
            </a:r>
            <a:r>
              <a:rPr lang="ru-RU" dirty="0" smtClean="0">
                <a:solidFill>
                  <a:srgbClr val="002060"/>
                </a:solidFill>
              </a:rPr>
              <a:t>': 3}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&gt;&gt;&gt; </a:t>
            </a:r>
            <a:r>
              <a:rPr lang="ru-RU" dirty="0" err="1" smtClean="0">
                <a:solidFill>
                  <a:srgbClr val="002060"/>
                </a:solidFill>
              </a:rPr>
              <a:t>object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&lt;</a:t>
            </a:r>
            <a:r>
              <a:rPr lang="ru-RU" dirty="0" err="1" smtClean="0">
                <a:solidFill>
                  <a:srgbClr val="002060"/>
                </a:solidFill>
              </a:rPr>
              <a:t>type</a:t>
            </a:r>
            <a:r>
              <a:rPr lang="ru-RU" dirty="0" smtClean="0">
                <a:solidFill>
                  <a:srgbClr val="002060"/>
                </a:solidFill>
              </a:rPr>
              <a:t> '</a:t>
            </a:r>
            <a:r>
              <a:rPr lang="ru-RU" dirty="0" err="1" smtClean="0">
                <a:solidFill>
                  <a:srgbClr val="002060"/>
                </a:solidFill>
              </a:rPr>
              <a:t>object</a:t>
            </a:r>
            <a:r>
              <a:rPr lang="ru-RU" dirty="0" smtClean="0">
                <a:solidFill>
                  <a:srgbClr val="002060"/>
                </a:solidFill>
              </a:rPr>
              <a:t>'&gt;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&gt;&gt;&gt; </a:t>
            </a:r>
            <a:r>
              <a:rPr lang="ru-RU" dirty="0" err="1" smtClean="0">
                <a:solidFill>
                  <a:srgbClr val="002060"/>
                </a:solidFill>
              </a:rPr>
              <a:t>class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MyObject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 err="1" smtClean="0">
                <a:solidFill>
                  <a:srgbClr val="002060"/>
                </a:solidFill>
              </a:rPr>
              <a:t>object</a:t>
            </a:r>
            <a:r>
              <a:rPr lang="ru-RU" dirty="0" smtClean="0">
                <a:solidFill>
                  <a:srgbClr val="002060"/>
                </a:solidFill>
              </a:rPr>
              <a:t>):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...   </a:t>
            </a:r>
            <a:r>
              <a:rPr lang="ru-RU" dirty="0" err="1" smtClean="0">
                <a:solidFill>
                  <a:srgbClr val="002060"/>
                </a:solidFill>
              </a:rPr>
              <a:t>pass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...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43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Числовые и строковые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4472" y="1513573"/>
            <a:ext cx="109728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Функции работают с числовыми или строковыми аргументами.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abs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 err="1" smtClean="0">
                <a:solidFill>
                  <a:srgbClr val="002060"/>
                </a:solidFill>
              </a:rPr>
              <a:t>x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ru-RU" dirty="0" smtClean="0">
                <a:solidFill>
                  <a:srgbClr val="002060"/>
                </a:solidFill>
              </a:rPr>
              <a:t>Модуль числа </a:t>
            </a:r>
            <a:r>
              <a:rPr lang="ru-RU" dirty="0" err="1" smtClean="0">
                <a:solidFill>
                  <a:srgbClr val="002060"/>
                </a:solidFill>
              </a:rPr>
              <a:t>x</a:t>
            </a:r>
            <a:r>
              <a:rPr lang="ru-RU" dirty="0" smtClean="0">
                <a:solidFill>
                  <a:srgbClr val="002060"/>
                </a:solidFill>
              </a:rPr>
              <a:t>. Результат: </a:t>
            </a:r>
            <a:r>
              <a:rPr lang="ru-RU" dirty="0" err="1" smtClean="0">
                <a:solidFill>
                  <a:srgbClr val="002060"/>
                </a:solidFill>
              </a:rPr>
              <a:t>|x|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divmod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 err="1" smtClean="0">
                <a:solidFill>
                  <a:srgbClr val="002060"/>
                </a:solidFill>
              </a:rPr>
              <a:t>x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y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ru-RU" dirty="0" smtClean="0">
                <a:solidFill>
                  <a:srgbClr val="002060"/>
                </a:solidFill>
              </a:rPr>
              <a:t>Частное и остаток от деления. Результат: (частное, остаток).</a:t>
            </a:r>
          </a:p>
          <a:p>
            <a:pPr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pow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 err="1" smtClean="0">
                <a:solidFill>
                  <a:srgbClr val="002060"/>
                </a:solidFill>
              </a:rPr>
              <a:t>x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y</a:t>
            </a:r>
            <a:r>
              <a:rPr lang="ru-RU" dirty="0" smtClean="0">
                <a:solidFill>
                  <a:srgbClr val="002060"/>
                </a:solidFill>
              </a:rPr>
              <a:t>[, </a:t>
            </a:r>
            <a:r>
              <a:rPr lang="ru-RU" dirty="0" err="1" smtClean="0">
                <a:solidFill>
                  <a:srgbClr val="002060"/>
                </a:solidFill>
              </a:rPr>
              <a:t>m</a:t>
            </a:r>
            <a:r>
              <a:rPr lang="ru-RU" dirty="0" smtClean="0">
                <a:solidFill>
                  <a:srgbClr val="002060"/>
                </a:solidFill>
              </a:rPr>
              <a:t>])	Возведение </a:t>
            </a:r>
            <a:r>
              <a:rPr lang="ru-RU" dirty="0" err="1" smtClean="0">
                <a:solidFill>
                  <a:srgbClr val="002060"/>
                </a:solidFill>
              </a:rPr>
              <a:t>x</a:t>
            </a:r>
            <a:r>
              <a:rPr lang="ru-RU" dirty="0" smtClean="0">
                <a:solidFill>
                  <a:srgbClr val="002060"/>
                </a:solidFill>
              </a:rPr>
              <a:t> в степень </a:t>
            </a:r>
            <a:r>
              <a:rPr lang="ru-RU" dirty="0" err="1" smtClean="0">
                <a:solidFill>
                  <a:srgbClr val="002060"/>
                </a:solidFill>
              </a:rPr>
              <a:t>y</a:t>
            </a:r>
            <a:r>
              <a:rPr lang="ru-RU" dirty="0" smtClean="0">
                <a:solidFill>
                  <a:srgbClr val="002060"/>
                </a:solidFill>
              </a:rPr>
              <a:t> по модулю </a:t>
            </a:r>
            <a:r>
              <a:rPr lang="ru-RU" dirty="0" err="1" smtClean="0">
                <a:solidFill>
                  <a:srgbClr val="002060"/>
                </a:solidFill>
              </a:rPr>
              <a:t>m</a:t>
            </a:r>
            <a:r>
              <a:rPr lang="ru-RU" dirty="0" smtClean="0">
                <a:solidFill>
                  <a:srgbClr val="002060"/>
                </a:solidFill>
              </a:rPr>
              <a:t>. Результат: </a:t>
            </a:r>
            <a:r>
              <a:rPr lang="ru-RU" dirty="0" err="1" smtClean="0">
                <a:solidFill>
                  <a:srgbClr val="002060"/>
                </a:solidFill>
              </a:rPr>
              <a:t>x</a:t>
            </a:r>
            <a:r>
              <a:rPr lang="ru-RU" dirty="0" smtClean="0">
                <a:solidFill>
                  <a:srgbClr val="002060"/>
                </a:solidFill>
              </a:rPr>
              <a:t>**</a:t>
            </a:r>
            <a:r>
              <a:rPr lang="ru-RU" dirty="0" err="1" smtClean="0">
                <a:solidFill>
                  <a:srgbClr val="002060"/>
                </a:solidFill>
              </a:rPr>
              <a:t>y</a:t>
            </a:r>
            <a:r>
              <a:rPr lang="ru-RU" dirty="0" smtClean="0">
                <a:solidFill>
                  <a:srgbClr val="002060"/>
                </a:solidFill>
              </a:rPr>
              <a:t> % </a:t>
            </a:r>
            <a:r>
              <a:rPr lang="ru-RU" dirty="0" err="1" smtClean="0">
                <a:solidFill>
                  <a:srgbClr val="002060"/>
                </a:solidFill>
              </a:rPr>
              <a:t>m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round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 err="1" smtClean="0">
                <a:solidFill>
                  <a:srgbClr val="002060"/>
                </a:solidFill>
              </a:rPr>
              <a:t>n</a:t>
            </a:r>
            <a:r>
              <a:rPr lang="ru-RU" dirty="0" smtClean="0">
                <a:solidFill>
                  <a:srgbClr val="002060"/>
                </a:solidFill>
              </a:rPr>
              <a:t>[, </a:t>
            </a:r>
            <a:r>
              <a:rPr lang="ru-RU" dirty="0" err="1" smtClean="0">
                <a:solidFill>
                  <a:srgbClr val="002060"/>
                </a:solidFill>
              </a:rPr>
              <a:t>z</a:t>
            </a:r>
            <a:r>
              <a:rPr lang="ru-RU" dirty="0" smtClean="0">
                <a:solidFill>
                  <a:srgbClr val="002060"/>
                </a:solidFill>
              </a:rPr>
              <a:t>])	Округление чисел до заданного знака после (или до) точки.</a:t>
            </a:r>
          </a:p>
          <a:p>
            <a:pPr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ord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 err="1" smtClean="0">
                <a:solidFill>
                  <a:srgbClr val="002060"/>
                </a:solidFill>
              </a:rPr>
              <a:t>s</a:t>
            </a:r>
            <a:r>
              <a:rPr lang="ru-RU" dirty="0" smtClean="0">
                <a:solidFill>
                  <a:srgbClr val="002060"/>
                </a:solidFill>
              </a:rPr>
              <a:t>)	Функция возвращает код (или </a:t>
            </a:r>
            <a:r>
              <a:rPr lang="ru-RU" dirty="0" err="1" smtClean="0">
                <a:solidFill>
                  <a:srgbClr val="002060"/>
                </a:solidFill>
              </a:rPr>
              <a:t>Unicode</a:t>
            </a:r>
            <a:r>
              <a:rPr lang="ru-RU" dirty="0" smtClean="0">
                <a:solidFill>
                  <a:srgbClr val="002060"/>
                </a:solidFill>
              </a:rPr>
              <a:t>) заданного ей символа в </a:t>
            </a:r>
            <a:r>
              <a:rPr lang="ru-RU" dirty="0" err="1" smtClean="0">
                <a:solidFill>
                  <a:srgbClr val="002060"/>
                </a:solidFill>
              </a:rPr>
              <a:t>односимвольной</a:t>
            </a:r>
            <a:r>
              <a:rPr lang="ru-RU" dirty="0" smtClean="0">
                <a:solidFill>
                  <a:srgbClr val="002060"/>
                </a:solidFill>
              </a:rPr>
              <a:t> строке.</a:t>
            </a:r>
          </a:p>
          <a:p>
            <a:pPr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chr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 err="1" smtClean="0">
                <a:solidFill>
                  <a:srgbClr val="002060"/>
                </a:solidFill>
              </a:rPr>
              <a:t>n</a:t>
            </a:r>
            <a:r>
              <a:rPr lang="ru-RU" dirty="0" smtClean="0">
                <a:solidFill>
                  <a:srgbClr val="002060"/>
                </a:solidFill>
              </a:rPr>
              <a:t>)	Возвращает строку с символом с заданным кодом.</a:t>
            </a:r>
          </a:p>
          <a:p>
            <a:pPr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len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 err="1" smtClean="0">
                <a:solidFill>
                  <a:srgbClr val="002060"/>
                </a:solidFill>
              </a:rPr>
              <a:t>s</a:t>
            </a:r>
            <a:r>
              <a:rPr lang="ru-RU" dirty="0" smtClean="0">
                <a:solidFill>
                  <a:srgbClr val="002060"/>
                </a:solidFill>
              </a:rPr>
              <a:t>)	Возвращает число элементов последовательности или отображения.</a:t>
            </a:r>
          </a:p>
          <a:p>
            <a:pPr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oct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 err="1" smtClean="0">
                <a:solidFill>
                  <a:srgbClr val="002060"/>
                </a:solidFill>
              </a:rPr>
              <a:t>n</a:t>
            </a:r>
            <a:r>
              <a:rPr lang="ru-RU" dirty="0" smtClean="0">
                <a:solidFill>
                  <a:srgbClr val="002060"/>
                </a:solidFill>
              </a:rPr>
              <a:t>), </a:t>
            </a:r>
            <a:r>
              <a:rPr lang="ru-RU" dirty="0" err="1" smtClean="0">
                <a:solidFill>
                  <a:srgbClr val="002060"/>
                </a:solidFill>
              </a:rPr>
              <a:t>hex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 err="1" smtClean="0">
                <a:solidFill>
                  <a:srgbClr val="002060"/>
                </a:solidFill>
              </a:rPr>
              <a:t>n</a:t>
            </a:r>
            <a:r>
              <a:rPr lang="ru-RU" dirty="0" smtClean="0">
                <a:solidFill>
                  <a:srgbClr val="002060"/>
                </a:solidFill>
              </a:rPr>
              <a:t>)	Функции возвращают строку с восьмеричным или шестнадцатеричным представлением целого числа </a:t>
            </a:r>
            <a:r>
              <a:rPr lang="ru-RU" dirty="0" err="1" smtClean="0">
                <a:solidFill>
                  <a:srgbClr val="002060"/>
                </a:solidFill>
              </a:rPr>
              <a:t>n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cmp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 err="1" smtClean="0">
                <a:solidFill>
                  <a:srgbClr val="002060"/>
                </a:solidFill>
              </a:rPr>
              <a:t>x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y</a:t>
            </a:r>
            <a:r>
              <a:rPr lang="ru-RU" dirty="0" smtClean="0">
                <a:solidFill>
                  <a:srgbClr val="002060"/>
                </a:solidFill>
              </a:rPr>
              <a:t>)	</a:t>
            </a: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ru-RU" dirty="0" smtClean="0">
                <a:solidFill>
                  <a:srgbClr val="002060"/>
                </a:solidFill>
              </a:rPr>
              <a:t>Сравнение двух значений. Результат: отрицательный, ноль или положительный, в зависимости от результата сравнения.</a:t>
            </a:r>
          </a:p>
          <a:p>
            <a:pPr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unichr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 err="1" smtClean="0">
                <a:solidFill>
                  <a:srgbClr val="002060"/>
                </a:solidFill>
              </a:rPr>
              <a:t>n</a:t>
            </a:r>
            <a:r>
              <a:rPr lang="ru-RU" dirty="0" smtClean="0">
                <a:solidFill>
                  <a:srgbClr val="002060"/>
                </a:solidFill>
              </a:rPr>
              <a:t>)	</a:t>
            </a: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ru-RU" dirty="0" smtClean="0">
                <a:solidFill>
                  <a:srgbClr val="002060"/>
                </a:solidFill>
              </a:rPr>
              <a:t>Возвращает </a:t>
            </a:r>
            <a:r>
              <a:rPr lang="ru-RU" dirty="0" err="1" smtClean="0">
                <a:solidFill>
                  <a:srgbClr val="002060"/>
                </a:solidFill>
              </a:rPr>
              <a:t>односимвольную</a:t>
            </a:r>
            <a:r>
              <a:rPr lang="ru-RU" dirty="0" smtClean="0">
                <a:solidFill>
                  <a:srgbClr val="002060"/>
                </a:solidFill>
              </a:rPr>
              <a:t> Unicode-строку с символом с кодом </a:t>
            </a:r>
            <a:r>
              <a:rPr lang="ru-RU" dirty="0" err="1" smtClean="0">
                <a:solidFill>
                  <a:srgbClr val="002060"/>
                </a:solidFill>
              </a:rPr>
              <a:t>n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unicode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 err="1" smtClean="0">
                <a:solidFill>
                  <a:srgbClr val="002060"/>
                </a:solidFill>
              </a:rPr>
              <a:t>s</a:t>
            </a:r>
            <a:r>
              <a:rPr lang="ru-RU" dirty="0" smtClean="0">
                <a:solidFill>
                  <a:srgbClr val="002060"/>
                </a:solidFill>
              </a:rPr>
              <a:t> [, </a:t>
            </a:r>
            <a:r>
              <a:rPr lang="ru-RU" dirty="0" err="1" smtClean="0">
                <a:solidFill>
                  <a:srgbClr val="002060"/>
                </a:solidFill>
              </a:rPr>
              <a:t>encoding</a:t>
            </a:r>
            <a:r>
              <a:rPr lang="ru-RU" dirty="0" smtClean="0">
                <a:solidFill>
                  <a:srgbClr val="002060"/>
                </a:solidFill>
              </a:rPr>
              <a:t>[, </a:t>
            </a:r>
            <a:r>
              <a:rPr lang="ru-RU" dirty="0" err="1" smtClean="0">
                <a:solidFill>
                  <a:srgbClr val="002060"/>
                </a:solidFill>
              </a:rPr>
              <a:t>errors</a:t>
            </a:r>
            <a:r>
              <a:rPr lang="ru-RU" dirty="0" smtClean="0">
                <a:solidFill>
                  <a:srgbClr val="002060"/>
                </a:solidFill>
              </a:rPr>
              <a:t>]])	Создает Unicode-объект, соответствующий строке </a:t>
            </a:r>
            <a:r>
              <a:rPr lang="ru-RU" dirty="0" err="1" smtClean="0">
                <a:solidFill>
                  <a:srgbClr val="002060"/>
                </a:solidFill>
              </a:rPr>
              <a:t>s</a:t>
            </a:r>
            <a:r>
              <a:rPr lang="ru-RU" dirty="0" smtClean="0">
                <a:solidFill>
                  <a:srgbClr val="002060"/>
                </a:solidFill>
              </a:rPr>
              <a:t> в заданной кодировке </a:t>
            </a:r>
            <a:r>
              <a:rPr lang="ru-RU" dirty="0" err="1" smtClean="0">
                <a:solidFill>
                  <a:srgbClr val="002060"/>
                </a:solidFill>
              </a:rPr>
              <a:t>encoding</a:t>
            </a:r>
            <a:r>
              <a:rPr lang="ru-RU" dirty="0" smtClean="0">
                <a:solidFill>
                  <a:srgbClr val="002060"/>
                </a:solidFill>
              </a:rPr>
              <a:t>. Ошибки кодирования обрабатываются в соответствии с </a:t>
            </a:r>
            <a:r>
              <a:rPr lang="ru-RU" dirty="0" err="1" smtClean="0">
                <a:solidFill>
                  <a:srgbClr val="002060"/>
                </a:solidFill>
              </a:rPr>
              <a:t>errors</a:t>
            </a:r>
            <a:r>
              <a:rPr lang="ru-RU" dirty="0" smtClean="0">
                <a:solidFill>
                  <a:srgbClr val="002060"/>
                </a:solidFill>
              </a:rPr>
              <a:t>, который может принимать значения: '</a:t>
            </a:r>
            <a:r>
              <a:rPr lang="ru-RU" dirty="0" err="1" smtClean="0">
                <a:solidFill>
                  <a:srgbClr val="002060"/>
                </a:solidFill>
              </a:rPr>
              <a:t>strict</a:t>
            </a:r>
            <a:r>
              <a:rPr lang="ru-RU" dirty="0" smtClean="0">
                <a:solidFill>
                  <a:srgbClr val="002060"/>
                </a:solidFill>
              </a:rPr>
              <a:t>' (строгое преобразование), '</a:t>
            </a:r>
            <a:r>
              <a:rPr lang="ru-RU" dirty="0" err="1" smtClean="0">
                <a:solidFill>
                  <a:srgbClr val="002060"/>
                </a:solidFill>
              </a:rPr>
              <a:t>replace</a:t>
            </a:r>
            <a:r>
              <a:rPr lang="ru-RU" dirty="0" smtClean="0">
                <a:solidFill>
                  <a:srgbClr val="002060"/>
                </a:solidFill>
              </a:rPr>
              <a:t>' (с заменой несуществующих символов) или '</a:t>
            </a:r>
            <a:r>
              <a:rPr lang="ru-RU" dirty="0" err="1" smtClean="0">
                <a:solidFill>
                  <a:srgbClr val="002060"/>
                </a:solidFill>
              </a:rPr>
              <a:t>ignore</a:t>
            </a:r>
            <a:r>
              <a:rPr lang="ru-RU" dirty="0" smtClean="0">
                <a:solidFill>
                  <a:srgbClr val="002060"/>
                </a:solidFill>
              </a:rPr>
              <a:t>' (игнорировать несуществующие символы). По умолчанию: encoding='utf-8', </a:t>
            </a:r>
            <a:r>
              <a:rPr lang="ru-RU" dirty="0" err="1" smtClean="0">
                <a:solidFill>
                  <a:srgbClr val="002060"/>
                </a:solidFill>
              </a:rPr>
              <a:t>errors='strict</a:t>
            </a:r>
            <a:r>
              <a:rPr lang="ru-RU" dirty="0" smtClean="0">
                <a:solidFill>
                  <a:srgbClr val="002060"/>
                </a:solidFill>
              </a:rPr>
              <a:t>'.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21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Функции определения свойств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Эти функции обеспечивают доступ к некоторым встроенным атрибутам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объектов и другим свойствам. Следующий пример показывает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некоторые из этих функций: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&gt;&gt;&gt; </a:t>
            </a:r>
            <a:r>
              <a:rPr lang="ru-RU" dirty="0" err="1" smtClean="0">
                <a:solidFill>
                  <a:srgbClr val="002060"/>
                </a:solidFill>
              </a:rPr>
              <a:t>s</a:t>
            </a:r>
            <a:r>
              <a:rPr lang="ru-RU" dirty="0" smtClean="0">
                <a:solidFill>
                  <a:srgbClr val="002060"/>
                </a:solidFill>
              </a:rPr>
              <a:t> = "</a:t>
            </a:r>
            <a:r>
              <a:rPr lang="ru-RU" dirty="0" err="1" smtClean="0">
                <a:solidFill>
                  <a:srgbClr val="002060"/>
                </a:solidFill>
              </a:rPr>
              <a:t>abcde</a:t>
            </a:r>
            <a:r>
              <a:rPr lang="ru-RU" dirty="0" smtClean="0">
                <a:solidFill>
                  <a:srgbClr val="002060"/>
                </a:solidFill>
              </a:rPr>
              <a:t>"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&gt;&gt;&gt; s1 = "</a:t>
            </a:r>
            <a:r>
              <a:rPr lang="ru-RU" dirty="0" err="1" smtClean="0">
                <a:solidFill>
                  <a:srgbClr val="002060"/>
                </a:solidFill>
              </a:rPr>
              <a:t>abcde</a:t>
            </a:r>
            <a:r>
              <a:rPr lang="ru-RU" dirty="0" smtClean="0">
                <a:solidFill>
                  <a:srgbClr val="002060"/>
                </a:solidFill>
              </a:rPr>
              <a:t>"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&gt;&gt;&gt; s2 = "</a:t>
            </a:r>
            <a:r>
              <a:rPr lang="ru-RU" dirty="0" err="1" smtClean="0">
                <a:solidFill>
                  <a:srgbClr val="002060"/>
                </a:solidFill>
              </a:rPr>
              <a:t>ab</a:t>
            </a:r>
            <a:r>
              <a:rPr lang="ru-RU" dirty="0" smtClean="0">
                <a:solidFill>
                  <a:srgbClr val="002060"/>
                </a:solidFill>
              </a:rPr>
              <a:t>" + "</a:t>
            </a:r>
            <a:r>
              <a:rPr lang="ru-RU" dirty="0" err="1" smtClean="0">
                <a:solidFill>
                  <a:srgbClr val="002060"/>
                </a:solidFill>
              </a:rPr>
              <a:t>cde</a:t>
            </a:r>
            <a:r>
              <a:rPr lang="ru-RU" dirty="0" smtClean="0">
                <a:solidFill>
                  <a:srgbClr val="002060"/>
                </a:solidFill>
              </a:rPr>
              <a:t>"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&gt;&gt;&gt; </a:t>
            </a:r>
            <a:r>
              <a:rPr lang="ru-RU" dirty="0" err="1" smtClean="0">
                <a:solidFill>
                  <a:srgbClr val="002060"/>
                </a:solidFill>
              </a:rPr>
              <a:t>print</a:t>
            </a:r>
            <a:r>
              <a:rPr lang="ru-RU" dirty="0" smtClean="0">
                <a:solidFill>
                  <a:srgbClr val="002060"/>
                </a:solidFill>
              </a:rPr>
              <a:t> "</a:t>
            </a:r>
            <a:r>
              <a:rPr lang="ru-RU" dirty="0" err="1" smtClean="0">
                <a:solidFill>
                  <a:srgbClr val="002060"/>
                </a:solidFill>
              </a:rPr>
              <a:t>hash</a:t>
            </a:r>
            <a:r>
              <a:rPr lang="ru-RU" dirty="0" smtClean="0">
                <a:solidFill>
                  <a:srgbClr val="002060"/>
                </a:solidFill>
              </a:rPr>
              <a:t>:", </a:t>
            </a:r>
            <a:r>
              <a:rPr lang="ru-RU" dirty="0" err="1" smtClean="0">
                <a:solidFill>
                  <a:srgbClr val="002060"/>
                </a:solidFill>
              </a:rPr>
              <a:t>hash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 err="1" smtClean="0">
                <a:solidFill>
                  <a:srgbClr val="002060"/>
                </a:solidFill>
              </a:rPr>
              <a:t>s</a:t>
            </a:r>
            <a:r>
              <a:rPr lang="ru-RU" dirty="0" smtClean="0">
                <a:solidFill>
                  <a:srgbClr val="002060"/>
                </a:solidFill>
              </a:rPr>
              <a:t>), </a:t>
            </a:r>
            <a:r>
              <a:rPr lang="ru-RU" dirty="0" err="1" smtClean="0">
                <a:solidFill>
                  <a:srgbClr val="002060"/>
                </a:solidFill>
              </a:rPr>
              <a:t>hash</a:t>
            </a:r>
            <a:r>
              <a:rPr lang="ru-RU" dirty="0" smtClean="0">
                <a:solidFill>
                  <a:srgbClr val="002060"/>
                </a:solidFill>
              </a:rPr>
              <a:t>(s1), </a:t>
            </a:r>
            <a:r>
              <a:rPr lang="ru-RU" dirty="0" err="1" smtClean="0">
                <a:solidFill>
                  <a:srgbClr val="002060"/>
                </a:solidFill>
              </a:rPr>
              <a:t>hash</a:t>
            </a:r>
            <a:r>
              <a:rPr lang="ru-RU" dirty="0" smtClean="0">
                <a:solidFill>
                  <a:srgbClr val="002060"/>
                </a:solidFill>
              </a:rPr>
              <a:t>(s2)</a:t>
            </a:r>
          </a:p>
          <a:p>
            <a:pPr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hash</a:t>
            </a:r>
            <a:r>
              <a:rPr lang="ru-RU" dirty="0" smtClean="0">
                <a:solidFill>
                  <a:srgbClr val="002060"/>
                </a:solidFill>
              </a:rPr>
              <a:t>: -1332677140 -1332677140 -1332677140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&gt;&gt;&gt; </a:t>
            </a:r>
            <a:r>
              <a:rPr lang="ru-RU" dirty="0" err="1" smtClean="0">
                <a:solidFill>
                  <a:srgbClr val="002060"/>
                </a:solidFill>
              </a:rPr>
              <a:t>print</a:t>
            </a:r>
            <a:r>
              <a:rPr lang="ru-RU" dirty="0" smtClean="0">
                <a:solidFill>
                  <a:srgbClr val="002060"/>
                </a:solidFill>
              </a:rPr>
              <a:t> "</a:t>
            </a:r>
            <a:r>
              <a:rPr lang="ru-RU" dirty="0" err="1" smtClean="0">
                <a:solidFill>
                  <a:srgbClr val="002060"/>
                </a:solidFill>
              </a:rPr>
              <a:t>id</a:t>
            </a:r>
            <a:r>
              <a:rPr lang="ru-RU" dirty="0" smtClean="0">
                <a:solidFill>
                  <a:srgbClr val="002060"/>
                </a:solidFill>
              </a:rPr>
              <a:t>:", </a:t>
            </a:r>
            <a:r>
              <a:rPr lang="ru-RU" dirty="0" err="1" smtClean="0">
                <a:solidFill>
                  <a:srgbClr val="002060"/>
                </a:solidFill>
              </a:rPr>
              <a:t>id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 err="1" smtClean="0">
                <a:solidFill>
                  <a:srgbClr val="002060"/>
                </a:solidFill>
              </a:rPr>
              <a:t>s</a:t>
            </a:r>
            <a:r>
              <a:rPr lang="ru-RU" dirty="0" smtClean="0">
                <a:solidFill>
                  <a:srgbClr val="002060"/>
                </a:solidFill>
              </a:rPr>
              <a:t>), </a:t>
            </a:r>
            <a:r>
              <a:rPr lang="ru-RU" dirty="0" err="1" smtClean="0">
                <a:solidFill>
                  <a:srgbClr val="002060"/>
                </a:solidFill>
              </a:rPr>
              <a:t>id</a:t>
            </a:r>
            <a:r>
              <a:rPr lang="ru-RU" dirty="0" smtClean="0">
                <a:solidFill>
                  <a:srgbClr val="002060"/>
                </a:solidFill>
              </a:rPr>
              <a:t>(s1), </a:t>
            </a:r>
            <a:r>
              <a:rPr lang="ru-RU" dirty="0" err="1" smtClean="0">
                <a:solidFill>
                  <a:srgbClr val="002060"/>
                </a:solidFill>
              </a:rPr>
              <a:t>id</a:t>
            </a:r>
            <a:r>
              <a:rPr lang="ru-RU" dirty="0" smtClean="0">
                <a:solidFill>
                  <a:srgbClr val="002060"/>
                </a:solidFill>
              </a:rPr>
              <a:t>(s2)</a:t>
            </a:r>
          </a:p>
          <a:p>
            <a:pPr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id</a:t>
            </a:r>
            <a:r>
              <a:rPr lang="ru-RU" dirty="0" smtClean="0">
                <a:solidFill>
                  <a:srgbClr val="002060"/>
                </a:solidFill>
              </a:rPr>
              <a:t>: 1076618592 1076618592 1076618656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Здесь, можно увидеть, что для одного и того же строкового литерала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"</a:t>
            </a:r>
            <a:r>
              <a:rPr lang="ru-RU" dirty="0" err="1" smtClean="0">
                <a:solidFill>
                  <a:srgbClr val="002060"/>
                </a:solidFill>
              </a:rPr>
              <a:t>abcde</a:t>
            </a:r>
            <a:r>
              <a:rPr lang="ru-RU" dirty="0" smtClean="0">
                <a:solidFill>
                  <a:srgbClr val="002060"/>
                </a:solidFill>
              </a:rPr>
              <a:t>" получается один и тот же объект, тогда как для одинаковых по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значению объектов вполне можно получить разные объекты.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59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Функции компиляции и исполнения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Из функций этой категории особого внимания заслуживает </a:t>
            </a:r>
            <a:r>
              <a:rPr lang="ru-RU" dirty="0" err="1" smtClean="0">
                <a:solidFill>
                  <a:srgbClr val="002060"/>
                </a:solidFill>
              </a:rPr>
              <a:t>eval</a:t>
            </a:r>
            <a:r>
              <a:rPr lang="ru-RU" dirty="0" smtClean="0">
                <a:solidFill>
                  <a:srgbClr val="002060"/>
                </a:solidFill>
              </a:rPr>
              <a:t>(). Как следует из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названия, эта функция вычисляет переданное ей выражение. В примере ниже вычисляется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выражение, которое строится динамически:</a:t>
            </a:r>
          </a:p>
          <a:p>
            <a:pPr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a</a:t>
            </a:r>
            <a:r>
              <a:rPr lang="ru-RU" dirty="0" smtClean="0">
                <a:solidFill>
                  <a:srgbClr val="002060"/>
                </a:solidFill>
              </a:rPr>
              <a:t> = 2</a:t>
            </a:r>
          </a:p>
          <a:p>
            <a:pPr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b</a:t>
            </a:r>
            <a:r>
              <a:rPr lang="ru-RU" dirty="0" smtClean="0">
                <a:solidFill>
                  <a:srgbClr val="002060"/>
                </a:solidFill>
              </a:rPr>
              <a:t> = 3</a:t>
            </a:r>
          </a:p>
          <a:p>
            <a:pPr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for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op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in</a:t>
            </a:r>
            <a:r>
              <a:rPr lang="ru-RU" dirty="0" smtClean="0">
                <a:solidFill>
                  <a:srgbClr val="002060"/>
                </a:solidFill>
              </a:rPr>
              <a:t> "+-*/%":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ru-RU" dirty="0" err="1" smtClean="0">
                <a:solidFill>
                  <a:srgbClr val="002060"/>
                </a:solidFill>
              </a:rPr>
              <a:t>e</a:t>
            </a:r>
            <a:r>
              <a:rPr lang="ru-RU" dirty="0" smtClean="0">
                <a:solidFill>
                  <a:srgbClr val="002060"/>
                </a:solidFill>
              </a:rPr>
              <a:t> = "</a:t>
            </a:r>
            <a:r>
              <a:rPr lang="ru-RU" dirty="0" err="1" smtClean="0">
                <a:solidFill>
                  <a:srgbClr val="002060"/>
                </a:solidFill>
              </a:rPr>
              <a:t>a</a:t>
            </a:r>
            <a:r>
              <a:rPr lang="ru-RU" dirty="0" smtClean="0">
                <a:solidFill>
                  <a:srgbClr val="002060"/>
                </a:solidFill>
              </a:rPr>
              <a:t> " + </a:t>
            </a:r>
            <a:r>
              <a:rPr lang="ru-RU" dirty="0" err="1" smtClean="0">
                <a:solidFill>
                  <a:srgbClr val="002060"/>
                </a:solidFill>
              </a:rPr>
              <a:t>op</a:t>
            </a:r>
            <a:r>
              <a:rPr lang="ru-RU" dirty="0" smtClean="0">
                <a:solidFill>
                  <a:srgbClr val="002060"/>
                </a:solidFill>
              </a:rPr>
              <a:t> + " </a:t>
            </a:r>
            <a:r>
              <a:rPr lang="ru-RU" dirty="0" err="1" smtClean="0">
                <a:solidFill>
                  <a:srgbClr val="002060"/>
                </a:solidFill>
              </a:rPr>
              <a:t>b</a:t>
            </a:r>
            <a:r>
              <a:rPr lang="ru-RU" dirty="0" smtClean="0">
                <a:solidFill>
                  <a:srgbClr val="002060"/>
                </a:solidFill>
              </a:rPr>
              <a:t>"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ru-RU" dirty="0" err="1" smtClean="0">
                <a:solidFill>
                  <a:srgbClr val="002060"/>
                </a:solidFill>
              </a:rPr>
              <a:t>print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e</a:t>
            </a:r>
            <a:r>
              <a:rPr lang="ru-RU" dirty="0" smtClean="0">
                <a:solidFill>
                  <a:srgbClr val="002060"/>
                </a:solidFill>
              </a:rPr>
              <a:t>, "-&gt;", </a:t>
            </a:r>
            <a:r>
              <a:rPr lang="ru-RU" dirty="0" err="1" smtClean="0">
                <a:solidFill>
                  <a:srgbClr val="002060"/>
                </a:solidFill>
              </a:rPr>
              <a:t>eval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 err="1" smtClean="0">
                <a:solidFill>
                  <a:srgbClr val="002060"/>
                </a:solidFill>
              </a:rPr>
              <a:t>e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У функции </a:t>
            </a:r>
            <a:r>
              <a:rPr lang="ru-RU" dirty="0" err="1" smtClean="0">
                <a:solidFill>
                  <a:srgbClr val="002060"/>
                </a:solidFill>
              </a:rPr>
              <a:t>eval</a:t>
            </a:r>
            <a:r>
              <a:rPr lang="ru-RU" dirty="0" smtClean="0">
                <a:solidFill>
                  <a:srgbClr val="002060"/>
                </a:solidFill>
              </a:rPr>
              <a:t>() кроме подлежащего вычислению выражения есть еще два параметра - с их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помощью можно задать глобальное и локальное пространства имен, из которых будут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разрешаться имена выражения. Пример выше, переписанный для использования с собственным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словарем имен в качестве глобального пространства имен:</a:t>
            </a:r>
          </a:p>
          <a:p>
            <a:pPr>
              <a:buNone/>
            </a:pPr>
            <a:r>
              <a:rPr lang="ru-RU" dirty="0" err="1" smtClean="0">
                <a:solidFill>
                  <a:srgbClr val="002060"/>
                </a:solidFill>
              </a:rPr>
              <a:t>for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op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in</a:t>
            </a:r>
            <a:r>
              <a:rPr lang="ru-RU" dirty="0" smtClean="0">
                <a:solidFill>
                  <a:srgbClr val="002060"/>
                </a:solidFill>
              </a:rPr>
              <a:t> "+-*/%":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ru-RU" dirty="0" err="1" smtClean="0">
                <a:solidFill>
                  <a:srgbClr val="002060"/>
                </a:solidFill>
              </a:rPr>
              <a:t>e</a:t>
            </a:r>
            <a:r>
              <a:rPr lang="ru-RU" dirty="0" smtClean="0">
                <a:solidFill>
                  <a:srgbClr val="002060"/>
                </a:solidFill>
              </a:rPr>
              <a:t> = "</a:t>
            </a:r>
            <a:r>
              <a:rPr lang="ru-RU" dirty="0" err="1" smtClean="0">
                <a:solidFill>
                  <a:srgbClr val="002060"/>
                </a:solidFill>
              </a:rPr>
              <a:t>a</a:t>
            </a:r>
            <a:r>
              <a:rPr lang="ru-RU" dirty="0" smtClean="0">
                <a:solidFill>
                  <a:srgbClr val="002060"/>
                </a:solidFill>
              </a:rPr>
              <a:t> " + </a:t>
            </a:r>
            <a:r>
              <a:rPr lang="ru-RU" dirty="0" err="1" smtClean="0">
                <a:solidFill>
                  <a:srgbClr val="002060"/>
                </a:solidFill>
              </a:rPr>
              <a:t>op</a:t>
            </a:r>
            <a:r>
              <a:rPr lang="ru-RU" dirty="0" smtClean="0">
                <a:solidFill>
                  <a:srgbClr val="002060"/>
                </a:solidFill>
              </a:rPr>
              <a:t> + " </a:t>
            </a:r>
            <a:r>
              <a:rPr lang="ru-RU" dirty="0" err="1" smtClean="0">
                <a:solidFill>
                  <a:srgbClr val="002060"/>
                </a:solidFill>
              </a:rPr>
              <a:t>b</a:t>
            </a:r>
            <a:r>
              <a:rPr lang="ru-RU" dirty="0" smtClean="0">
                <a:solidFill>
                  <a:srgbClr val="002060"/>
                </a:solidFill>
              </a:rPr>
              <a:t>"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ru-RU" dirty="0" err="1" smtClean="0">
                <a:solidFill>
                  <a:srgbClr val="002060"/>
                </a:solidFill>
              </a:rPr>
              <a:t>print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e</a:t>
            </a:r>
            <a:r>
              <a:rPr lang="ru-RU" dirty="0" smtClean="0">
                <a:solidFill>
                  <a:srgbClr val="002060"/>
                </a:solidFill>
              </a:rPr>
              <a:t>, "-&gt;", </a:t>
            </a:r>
            <a:r>
              <a:rPr lang="ru-RU" dirty="0" err="1" smtClean="0">
                <a:solidFill>
                  <a:srgbClr val="002060"/>
                </a:solidFill>
              </a:rPr>
              <a:t>eval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 err="1" smtClean="0">
                <a:solidFill>
                  <a:srgbClr val="002060"/>
                </a:solidFill>
              </a:rPr>
              <a:t>e</a:t>
            </a:r>
            <a:r>
              <a:rPr lang="ru-RU" dirty="0" smtClean="0">
                <a:solidFill>
                  <a:srgbClr val="002060"/>
                </a:solidFill>
              </a:rPr>
              <a:t>, {'</a:t>
            </a:r>
            <a:r>
              <a:rPr lang="ru-RU" dirty="0" err="1" smtClean="0">
                <a:solidFill>
                  <a:srgbClr val="002060"/>
                </a:solidFill>
              </a:rPr>
              <a:t>a</a:t>
            </a:r>
            <a:r>
              <a:rPr lang="ru-RU" dirty="0" smtClean="0">
                <a:solidFill>
                  <a:srgbClr val="002060"/>
                </a:solidFill>
              </a:rPr>
              <a:t>': 2, '</a:t>
            </a:r>
            <a:r>
              <a:rPr lang="ru-RU" dirty="0" err="1" smtClean="0">
                <a:solidFill>
                  <a:srgbClr val="002060"/>
                </a:solidFill>
              </a:rPr>
              <a:t>b</a:t>
            </a:r>
            <a:r>
              <a:rPr lang="ru-RU" dirty="0" smtClean="0">
                <a:solidFill>
                  <a:srgbClr val="002060"/>
                </a:solidFill>
              </a:rPr>
              <a:t>': 3})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Функцией </a:t>
            </a:r>
            <a:r>
              <a:rPr lang="ru-RU" dirty="0" err="1" smtClean="0">
                <a:solidFill>
                  <a:srgbClr val="002060"/>
                </a:solidFill>
              </a:rPr>
              <a:t>eval</a:t>
            </a:r>
            <a:r>
              <a:rPr lang="ru-RU" dirty="0" smtClean="0">
                <a:solidFill>
                  <a:srgbClr val="002060"/>
                </a:solidFill>
              </a:rPr>
              <a:t>() легко злоупотребить. Нужно стараться использовать ее только тогда, когда без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нее не обойтись. Из соображений безопасности не следует применять </a:t>
            </a:r>
            <a:r>
              <a:rPr lang="ru-RU" dirty="0" err="1" smtClean="0">
                <a:solidFill>
                  <a:srgbClr val="002060"/>
                </a:solidFill>
              </a:rPr>
              <a:t>eval</a:t>
            </a:r>
            <a:r>
              <a:rPr lang="ru-RU" dirty="0" smtClean="0">
                <a:solidFill>
                  <a:srgbClr val="002060"/>
                </a:solidFill>
              </a:rPr>
              <a:t>() для аргумента, в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котором присутствует непроверенный ввод от пользователя.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05EEE0F9-7BC9-4998-8617-7CC115AD97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EBB951-DE64-4CB8-9E1C-184A357AD7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1BD8E5-A18E-435C-B431-90A6B59F4B6F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</TotalTime>
  <Words>1498</Words>
  <Application>Microsoft Office PowerPoint</Application>
  <PresentationFormat>Произвольный</PresentationFormat>
  <Paragraphs>191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Дисциплина: «Разработка алгоритмов для реализации методов машинного обучения(лек)»  гр:М094-6112-21-ауд:404 Кинтонова А.Ж.</vt:lpstr>
      <vt:lpstr>Презентация PowerPoint</vt:lpstr>
      <vt:lpstr>1.Стандартная библиотека Python. Модули в Python</vt:lpstr>
      <vt:lpstr>Встроенные функции</vt:lpstr>
      <vt:lpstr>Совет: </vt:lpstr>
      <vt:lpstr>Функции преобразования типов и классы</vt:lpstr>
      <vt:lpstr>Числовые и строковые функции</vt:lpstr>
      <vt:lpstr>Функции определения свойств</vt:lpstr>
      <vt:lpstr>Функции компиляции и исполнения</vt:lpstr>
      <vt:lpstr>Функции для работы с атрибутами</vt:lpstr>
      <vt:lpstr>2.Модули стандартной библиотеки</vt:lpstr>
      <vt:lpstr>Сервисы периода выполнения</vt:lpstr>
      <vt:lpstr>3.Хранение данных. Архивация</vt:lpstr>
      <vt:lpstr>Платформо-зависимые модули</vt:lpstr>
      <vt:lpstr>Поддержка сети. Протоколы Интернет</vt:lpstr>
      <vt:lpstr>Источники: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Никита Ни</dc:creator>
  <cp:lastModifiedBy>Windows User</cp:lastModifiedBy>
  <cp:revision>67</cp:revision>
  <dcterms:created xsi:type="dcterms:W3CDTF">2020-01-11T05:59:44Z</dcterms:created>
  <dcterms:modified xsi:type="dcterms:W3CDTF">2022-11-06T11:47:30Z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