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8" r:id="rId6"/>
    <p:sldId id="259" r:id="rId7"/>
    <p:sldId id="264" r:id="rId8"/>
    <p:sldId id="269" r:id="rId9"/>
    <p:sldId id="260" r:id="rId10"/>
    <p:sldId id="263" r:id="rId11"/>
    <p:sldId id="262" r:id="rId12"/>
    <p:sldId id="265" r:id="rId13"/>
    <p:sldId id="261" r:id="rId14"/>
    <p:sldId id="266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F575E7-AED4-4FAF-B18D-E7960FD92665}" v="174" dt="2022-11-28T05:53:23.114"/>
    <p1510:client id="{7A38F49B-9EDB-4AE7-832C-49ED49F7D92A}" v="165" dt="2022-11-29T20:57:53.441"/>
    <p1510:client id="{C058D028-9EA1-42CC-9595-BA3E3D6D586E}" v="304" dt="2022-11-28T05:43:52.347"/>
    <p1510:client id="{F2838848-07A5-416D-8DE0-DE894A9B31CF}" v="665" dt="2022-11-29T21:59:30.7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>
        <p:scale>
          <a:sx n="120" d="100"/>
          <a:sy n="120" d="100"/>
        </p:scale>
        <p:origin x="-120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04E93F-C1B9-47C9-9F27-88D98FABBCF8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1B5E51B-B86F-4A90-A6CB-610AD61DF5E3}">
      <dgm:prSet/>
      <dgm:spPr/>
      <dgm:t>
        <a:bodyPr/>
        <a:lstStyle/>
        <a:p>
          <a:r>
            <a:rPr lang="ru-RU" dirty="0" smtClean="0">
              <a:latin typeface="Arial"/>
              <a:cs typeface="Arial"/>
            </a:rPr>
            <a:t>1. </a:t>
          </a:r>
          <a:r>
            <a:rPr lang="ru-RU" dirty="0" err="1" smtClean="0">
              <a:latin typeface="Arial"/>
              <a:cs typeface="Arial"/>
            </a:rPr>
            <a:t>Австралияның</a:t>
          </a:r>
          <a:r>
            <a:rPr lang="ru-RU" dirty="0" smtClean="0">
              <a:latin typeface="Arial"/>
              <a:cs typeface="Arial"/>
            </a:rPr>
            <a:t> </a:t>
          </a:r>
          <a:r>
            <a:rPr lang="ru-RU" dirty="0">
              <a:latin typeface="Arial"/>
              <a:cs typeface="Arial"/>
            </a:rPr>
            <a:t>климат </a:t>
          </a:r>
          <a:r>
            <a:rPr lang="ru-RU" dirty="0" err="1">
              <a:latin typeface="Arial"/>
              <a:cs typeface="Arial"/>
            </a:rPr>
            <a:t>құрушы</a:t>
          </a:r>
          <a:r>
            <a:rPr lang="ru-RU" dirty="0">
              <a:latin typeface="Arial"/>
              <a:cs typeface="Arial"/>
            </a:rPr>
            <a:t> </a:t>
          </a:r>
          <a:r>
            <a:rPr lang="ru-RU" dirty="0" err="1">
              <a:latin typeface="Arial"/>
              <a:cs typeface="Arial"/>
            </a:rPr>
            <a:t>факторлары</a:t>
          </a:r>
          <a:r>
            <a:rPr lang="ru-RU" dirty="0">
              <a:latin typeface="Arial"/>
              <a:cs typeface="Arial"/>
            </a:rPr>
            <a:t> </a:t>
          </a:r>
          <a:endParaRPr lang="en-US" dirty="0">
            <a:latin typeface="Arial"/>
            <a:cs typeface="Arial"/>
          </a:endParaRPr>
        </a:p>
      </dgm:t>
    </dgm:pt>
    <dgm:pt modelId="{13438B69-F1E4-4F81-9C1A-B16C1C7ADC6F}" type="parTrans" cxnId="{0E8BED26-646D-4C71-BAAE-26B69ADD1538}">
      <dgm:prSet/>
      <dgm:spPr/>
      <dgm:t>
        <a:bodyPr/>
        <a:lstStyle/>
        <a:p>
          <a:endParaRPr lang="en-US"/>
        </a:p>
      </dgm:t>
    </dgm:pt>
    <dgm:pt modelId="{C66428F4-902F-4EE4-A5B1-EB53F5390FAD}" type="sibTrans" cxnId="{0E8BED26-646D-4C71-BAAE-26B69ADD1538}">
      <dgm:prSet/>
      <dgm:spPr/>
      <dgm:t>
        <a:bodyPr/>
        <a:lstStyle/>
        <a:p>
          <a:endParaRPr lang="en-US"/>
        </a:p>
      </dgm:t>
    </dgm:pt>
    <dgm:pt modelId="{A2120C20-593C-40B6-862E-8329AFEF4644}">
      <dgm:prSet/>
      <dgm:spPr/>
      <dgm:t>
        <a:bodyPr/>
        <a:lstStyle/>
        <a:p>
          <a:r>
            <a:rPr lang="ru-RU" dirty="0" smtClean="0">
              <a:latin typeface="Arial"/>
              <a:cs typeface="Arial"/>
            </a:rPr>
            <a:t>2. Климат </a:t>
          </a:r>
          <a:r>
            <a:rPr lang="ru-RU" dirty="0" err="1">
              <a:latin typeface="Arial"/>
              <a:cs typeface="Arial"/>
            </a:rPr>
            <a:t>жағдайларының</a:t>
          </a:r>
          <a:r>
            <a:rPr lang="ru-RU" dirty="0">
              <a:latin typeface="Arial"/>
              <a:cs typeface="Arial"/>
            </a:rPr>
            <a:t> </a:t>
          </a:r>
          <a:r>
            <a:rPr lang="ru-RU" dirty="0" err="1">
              <a:latin typeface="Arial"/>
              <a:cs typeface="Arial"/>
            </a:rPr>
            <a:t>қалыптасу</a:t>
          </a:r>
          <a:r>
            <a:rPr lang="ru-RU" dirty="0">
              <a:latin typeface="Arial"/>
              <a:cs typeface="Arial"/>
            </a:rPr>
            <a:t> </a:t>
          </a:r>
          <a:r>
            <a:rPr lang="ru-RU" dirty="0" err="1">
              <a:latin typeface="Arial"/>
              <a:cs typeface="Arial"/>
            </a:rPr>
            <a:t>заңдылықтары</a:t>
          </a:r>
          <a:r>
            <a:rPr lang="ru-RU" dirty="0">
              <a:latin typeface="Arial"/>
              <a:cs typeface="Arial"/>
            </a:rPr>
            <a:t> </a:t>
          </a:r>
          <a:endParaRPr lang="en-US" dirty="0">
            <a:latin typeface="Arial"/>
            <a:cs typeface="Arial"/>
          </a:endParaRPr>
        </a:p>
      </dgm:t>
    </dgm:pt>
    <dgm:pt modelId="{70D1269F-A70D-4CDC-86FA-7891E07269DF}" type="parTrans" cxnId="{F1B6CD07-B9E1-4DE0-98CF-70E0010B182A}">
      <dgm:prSet/>
      <dgm:spPr/>
      <dgm:t>
        <a:bodyPr/>
        <a:lstStyle/>
        <a:p>
          <a:endParaRPr lang="en-US"/>
        </a:p>
      </dgm:t>
    </dgm:pt>
    <dgm:pt modelId="{60E3E387-6D41-4444-A56E-9D6AD90623DB}" type="sibTrans" cxnId="{F1B6CD07-B9E1-4DE0-98CF-70E0010B182A}">
      <dgm:prSet/>
      <dgm:spPr/>
      <dgm:t>
        <a:bodyPr/>
        <a:lstStyle/>
        <a:p>
          <a:endParaRPr lang="en-US"/>
        </a:p>
      </dgm:t>
    </dgm:pt>
    <dgm:pt modelId="{E491542A-B9EC-42FD-9B2F-53750E0AE916}">
      <dgm:prSet/>
      <dgm:spPr/>
      <dgm:t>
        <a:bodyPr/>
        <a:lstStyle/>
        <a:p>
          <a:r>
            <a:rPr lang="ru-RU" dirty="0" smtClean="0">
              <a:latin typeface="Arial"/>
              <a:cs typeface="Arial"/>
            </a:rPr>
            <a:t>3. Австралия </a:t>
          </a:r>
          <a:r>
            <a:rPr lang="ru-RU" dirty="0">
              <a:latin typeface="Arial"/>
              <a:cs typeface="Arial"/>
            </a:rPr>
            <a:t>мен </a:t>
          </a:r>
          <a:r>
            <a:rPr lang="ru-RU" dirty="0" err="1">
              <a:latin typeface="Arial"/>
              <a:cs typeface="Arial"/>
            </a:rPr>
            <a:t>көрші</a:t>
          </a:r>
          <a:r>
            <a:rPr lang="ru-RU" dirty="0">
              <a:latin typeface="Arial"/>
              <a:cs typeface="Arial"/>
            </a:rPr>
            <a:t> </a:t>
          </a:r>
          <a:r>
            <a:rPr lang="ru-RU" dirty="0" err="1">
              <a:latin typeface="Arial"/>
              <a:cs typeface="Arial"/>
            </a:rPr>
            <a:t>аралдардың</a:t>
          </a:r>
          <a:r>
            <a:rPr lang="ru-RU" dirty="0">
              <a:latin typeface="Arial"/>
              <a:cs typeface="Arial"/>
            </a:rPr>
            <a:t> </a:t>
          </a:r>
          <a:r>
            <a:rPr lang="ru-RU" dirty="0" err="1">
              <a:latin typeface="Arial"/>
              <a:cs typeface="Arial"/>
            </a:rPr>
            <a:t>климаттық</a:t>
          </a:r>
          <a:r>
            <a:rPr lang="ru-RU" dirty="0">
              <a:latin typeface="Arial"/>
              <a:cs typeface="Arial"/>
            </a:rPr>
            <a:t> </a:t>
          </a:r>
          <a:r>
            <a:rPr lang="ru-RU" dirty="0" err="1">
              <a:latin typeface="Arial"/>
              <a:cs typeface="Arial"/>
            </a:rPr>
            <a:t>белдеулері</a:t>
          </a:r>
          <a:endParaRPr lang="en-US" dirty="0" err="1">
            <a:latin typeface="Arial"/>
            <a:cs typeface="Arial"/>
          </a:endParaRPr>
        </a:p>
      </dgm:t>
    </dgm:pt>
    <dgm:pt modelId="{B81E2B6A-8752-4C80-B462-6E45B174EF30}" type="parTrans" cxnId="{83ADD633-7316-4261-951F-EBB5AB188651}">
      <dgm:prSet/>
      <dgm:spPr/>
      <dgm:t>
        <a:bodyPr/>
        <a:lstStyle/>
        <a:p>
          <a:endParaRPr lang="en-US"/>
        </a:p>
      </dgm:t>
    </dgm:pt>
    <dgm:pt modelId="{1F8F5437-9502-4530-9E9D-98E6DA6C4F47}" type="sibTrans" cxnId="{83ADD633-7316-4261-951F-EBB5AB188651}">
      <dgm:prSet/>
      <dgm:spPr/>
      <dgm:t>
        <a:bodyPr/>
        <a:lstStyle/>
        <a:p>
          <a:endParaRPr lang="en-US"/>
        </a:p>
      </dgm:t>
    </dgm:pt>
    <dgm:pt modelId="{EFD06D5F-C26E-45B5-AAA1-3D714E78A94C}" type="pres">
      <dgm:prSet presAssocID="{BD04E93F-C1B9-47C9-9F27-88D98FABBCF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C06C7FC-1C9F-483C-9E68-C650FF86DC39}" type="pres">
      <dgm:prSet presAssocID="{01B5E51B-B86F-4A90-A6CB-610AD61DF5E3}" presName="thickLine" presStyleLbl="alignNode1" presStyleIdx="0" presStyleCnt="3"/>
      <dgm:spPr/>
    </dgm:pt>
    <dgm:pt modelId="{83D62B0E-6510-40B5-AD5B-3030B75235FC}" type="pres">
      <dgm:prSet presAssocID="{01B5E51B-B86F-4A90-A6CB-610AD61DF5E3}" presName="horz1" presStyleCnt="0"/>
      <dgm:spPr/>
    </dgm:pt>
    <dgm:pt modelId="{4DF7BD7A-D02F-4CE3-8259-CC6BA8730C6F}" type="pres">
      <dgm:prSet presAssocID="{01B5E51B-B86F-4A90-A6CB-610AD61DF5E3}" presName="tx1" presStyleLbl="revTx" presStyleIdx="0" presStyleCnt="3"/>
      <dgm:spPr/>
      <dgm:t>
        <a:bodyPr/>
        <a:lstStyle/>
        <a:p>
          <a:endParaRPr lang="ru-RU"/>
        </a:p>
      </dgm:t>
    </dgm:pt>
    <dgm:pt modelId="{7AA6B1F9-A8EE-4945-BC04-FA85FEDEF476}" type="pres">
      <dgm:prSet presAssocID="{01B5E51B-B86F-4A90-A6CB-610AD61DF5E3}" presName="vert1" presStyleCnt="0"/>
      <dgm:spPr/>
    </dgm:pt>
    <dgm:pt modelId="{76E26955-B5F6-4009-8BCB-175FB98727DD}" type="pres">
      <dgm:prSet presAssocID="{A2120C20-593C-40B6-862E-8329AFEF4644}" presName="thickLine" presStyleLbl="alignNode1" presStyleIdx="1" presStyleCnt="3"/>
      <dgm:spPr/>
    </dgm:pt>
    <dgm:pt modelId="{E807480E-0F43-435C-B844-D3C0D0D25CAB}" type="pres">
      <dgm:prSet presAssocID="{A2120C20-593C-40B6-862E-8329AFEF4644}" presName="horz1" presStyleCnt="0"/>
      <dgm:spPr/>
    </dgm:pt>
    <dgm:pt modelId="{C1E506C7-4E63-47E8-A95E-55A6A9326A35}" type="pres">
      <dgm:prSet presAssocID="{A2120C20-593C-40B6-862E-8329AFEF4644}" presName="tx1" presStyleLbl="revTx" presStyleIdx="1" presStyleCnt="3"/>
      <dgm:spPr/>
      <dgm:t>
        <a:bodyPr/>
        <a:lstStyle/>
        <a:p>
          <a:endParaRPr lang="ru-RU"/>
        </a:p>
      </dgm:t>
    </dgm:pt>
    <dgm:pt modelId="{E3B580DE-7C32-479F-8F34-962242050C6D}" type="pres">
      <dgm:prSet presAssocID="{A2120C20-593C-40B6-862E-8329AFEF4644}" presName="vert1" presStyleCnt="0"/>
      <dgm:spPr/>
    </dgm:pt>
    <dgm:pt modelId="{17680565-3B45-41D5-8406-85ACC4845441}" type="pres">
      <dgm:prSet presAssocID="{E491542A-B9EC-42FD-9B2F-53750E0AE916}" presName="thickLine" presStyleLbl="alignNode1" presStyleIdx="2" presStyleCnt="3"/>
      <dgm:spPr/>
    </dgm:pt>
    <dgm:pt modelId="{EE508E88-3594-4FCE-9313-A202762028ED}" type="pres">
      <dgm:prSet presAssocID="{E491542A-B9EC-42FD-9B2F-53750E0AE916}" presName="horz1" presStyleCnt="0"/>
      <dgm:spPr/>
    </dgm:pt>
    <dgm:pt modelId="{0B952527-9459-40D7-A8D2-61D56BD6EF8A}" type="pres">
      <dgm:prSet presAssocID="{E491542A-B9EC-42FD-9B2F-53750E0AE916}" presName="tx1" presStyleLbl="revTx" presStyleIdx="2" presStyleCnt="3"/>
      <dgm:spPr/>
      <dgm:t>
        <a:bodyPr/>
        <a:lstStyle/>
        <a:p>
          <a:endParaRPr lang="ru-RU"/>
        </a:p>
      </dgm:t>
    </dgm:pt>
    <dgm:pt modelId="{392B2C54-8339-49E9-8C1A-6676E0439696}" type="pres">
      <dgm:prSet presAssocID="{E491542A-B9EC-42FD-9B2F-53750E0AE916}" presName="vert1" presStyleCnt="0"/>
      <dgm:spPr/>
    </dgm:pt>
  </dgm:ptLst>
  <dgm:cxnLst>
    <dgm:cxn modelId="{F1B6CD07-B9E1-4DE0-98CF-70E0010B182A}" srcId="{BD04E93F-C1B9-47C9-9F27-88D98FABBCF8}" destId="{A2120C20-593C-40B6-862E-8329AFEF4644}" srcOrd="1" destOrd="0" parTransId="{70D1269F-A70D-4CDC-86FA-7891E07269DF}" sibTransId="{60E3E387-6D41-4444-A56E-9D6AD90623DB}"/>
    <dgm:cxn modelId="{30932345-5891-44C3-93A0-40937AEAE333}" type="presOf" srcId="{BD04E93F-C1B9-47C9-9F27-88D98FABBCF8}" destId="{EFD06D5F-C26E-45B5-AAA1-3D714E78A94C}" srcOrd="0" destOrd="0" presId="urn:microsoft.com/office/officeart/2008/layout/LinedList"/>
    <dgm:cxn modelId="{DC0C5CB0-61D3-4F87-A194-4E33F4AD8D16}" type="presOf" srcId="{01B5E51B-B86F-4A90-A6CB-610AD61DF5E3}" destId="{4DF7BD7A-D02F-4CE3-8259-CC6BA8730C6F}" srcOrd="0" destOrd="0" presId="urn:microsoft.com/office/officeart/2008/layout/LinedList"/>
    <dgm:cxn modelId="{34AF6CB4-31FA-4BB4-91AC-AAE3E7E977B7}" type="presOf" srcId="{A2120C20-593C-40B6-862E-8329AFEF4644}" destId="{C1E506C7-4E63-47E8-A95E-55A6A9326A35}" srcOrd="0" destOrd="0" presId="urn:microsoft.com/office/officeart/2008/layout/LinedList"/>
    <dgm:cxn modelId="{83ADD633-7316-4261-951F-EBB5AB188651}" srcId="{BD04E93F-C1B9-47C9-9F27-88D98FABBCF8}" destId="{E491542A-B9EC-42FD-9B2F-53750E0AE916}" srcOrd="2" destOrd="0" parTransId="{B81E2B6A-8752-4C80-B462-6E45B174EF30}" sibTransId="{1F8F5437-9502-4530-9E9D-98E6DA6C4F47}"/>
    <dgm:cxn modelId="{A9187F28-E130-4C56-B326-D9E44F0A2FDB}" type="presOf" srcId="{E491542A-B9EC-42FD-9B2F-53750E0AE916}" destId="{0B952527-9459-40D7-A8D2-61D56BD6EF8A}" srcOrd="0" destOrd="0" presId="urn:microsoft.com/office/officeart/2008/layout/LinedList"/>
    <dgm:cxn modelId="{0E8BED26-646D-4C71-BAAE-26B69ADD1538}" srcId="{BD04E93F-C1B9-47C9-9F27-88D98FABBCF8}" destId="{01B5E51B-B86F-4A90-A6CB-610AD61DF5E3}" srcOrd="0" destOrd="0" parTransId="{13438B69-F1E4-4F81-9C1A-B16C1C7ADC6F}" sibTransId="{C66428F4-902F-4EE4-A5B1-EB53F5390FAD}"/>
    <dgm:cxn modelId="{C050D6E7-1556-462D-8557-1B7A74F4220B}" type="presParOf" srcId="{EFD06D5F-C26E-45B5-AAA1-3D714E78A94C}" destId="{6C06C7FC-1C9F-483C-9E68-C650FF86DC39}" srcOrd="0" destOrd="0" presId="urn:microsoft.com/office/officeart/2008/layout/LinedList"/>
    <dgm:cxn modelId="{AB24A14A-25DE-46C2-B9B5-844B4573AF7D}" type="presParOf" srcId="{EFD06D5F-C26E-45B5-AAA1-3D714E78A94C}" destId="{83D62B0E-6510-40B5-AD5B-3030B75235FC}" srcOrd="1" destOrd="0" presId="urn:microsoft.com/office/officeart/2008/layout/LinedList"/>
    <dgm:cxn modelId="{2618AD6A-4C16-4409-AD5E-73257A890AA8}" type="presParOf" srcId="{83D62B0E-6510-40B5-AD5B-3030B75235FC}" destId="{4DF7BD7A-D02F-4CE3-8259-CC6BA8730C6F}" srcOrd="0" destOrd="0" presId="urn:microsoft.com/office/officeart/2008/layout/LinedList"/>
    <dgm:cxn modelId="{9B9CBB18-C9ED-41AB-A4B4-AEFD7EA70619}" type="presParOf" srcId="{83D62B0E-6510-40B5-AD5B-3030B75235FC}" destId="{7AA6B1F9-A8EE-4945-BC04-FA85FEDEF476}" srcOrd="1" destOrd="0" presId="urn:microsoft.com/office/officeart/2008/layout/LinedList"/>
    <dgm:cxn modelId="{BA987380-3850-4803-A39C-9620EFCFD6D9}" type="presParOf" srcId="{EFD06D5F-C26E-45B5-AAA1-3D714E78A94C}" destId="{76E26955-B5F6-4009-8BCB-175FB98727DD}" srcOrd="2" destOrd="0" presId="urn:microsoft.com/office/officeart/2008/layout/LinedList"/>
    <dgm:cxn modelId="{718B94C5-A583-4499-9C0E-8EF687594DAC}" type="presParOf" srcId="{EFD06D5F-C26E-45B5-AAA1-3D714E78A94C}" destId="{E807480E-0F43-435C-B844-D3C0D0D25CAB}" srcOrd="3" destOrd="0" presId="urn:microsoft.com/office/officeart/2008/layout/LinedList"/>
    <dgm:cxn modelId="{94D4CAD9-7600-414C-AF9F-A5B697079615}" type="presParOf" srcId="{E807480E-0F43-435C-B844-D3C0D0D25CAB}" destId="{C1E506C7-4E63-47E8-A95E-55A6A9326A35}" srcOrd="0" destOrd="0" presId="urn:microsoft.com/office/officeart/2008/layout/LinedList"/>
    <dgm:cxn modelId="{FD813F6F-E830-4AF0-93DD-A25B068F7B52}" type="presParOf" srcId="{E807480E-0F43-435C-B844-D3C0D0D25CAB}" destId="{E3B580DE-7C32-479F-8F34-962242050C6D}" srcOrd="1" destOrd="0" presId="urn:microsoft.com/office/officeart/2008/layout/LinedList"/>
    <dgm:cxn modelId="{68766A4C-66CA-413C-BC09-9E5BB03DF688}" type="presParOf" srcId="{EFD06D5F-C26E-45B5-AAA1-3D714E78A94C}" destId="{17680565-3B45-41D5-8406-85ACC4845441}" srcOrd="4" destOrd="0" presId="urn:microsoft.com/office/officeart/2008/layout/LinedList"/>
    <dgm:cxn modelId="{0DD6DDB9-9F04-4E5D-B3CB-B5DFD725D2E0}" type="presParOf" srcId="{EFD06D5F-C26E-45B5-AAA1-3D714E78A94C}" destId="{EE508E88-3594-4FCE-9313-A202762028ED}" srcOrd="5" destOrd="0" presId="urn:microsoft.com/office/officeart/2008/layout/LinedList"/>
    <dgm:cxn modelId="{B9F352DC-B31D-4DB2-919D-2E5E951460FB}" type="presParOf" srcId="{EE508E88-3594-4FCE-9313-A202762028ED}" destId="{0B952527-9459-40D7-A8D2-61D56BD6EF8A}" srcOrd="0" destOrd="0" presId="urn:microsoft.com/office/officeart/2008/layout/LinedList"/>
    <dgm:cxn modelId="{BEF9F36B-8357-4ED5-9B11-98AE811EC765}" type="presParOf" srcId="{EE508E88-3594-4FCE-9313-A202762028ED}" destId="{392B2C54-8339-49E9-8C1A-6676E043969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3363EE-20A9-4CB2-AF73-739459188E9C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4E9C19A4-06E9-43C1-9CFA-745B3AE75743}">
      <dgm:prSet/>
      <dgm:spPr/>
      <dgm:t>
        <a:bodyPr/>
        <a:lstStyle/>
        <a:p>
          <a:r>
            <a:rPr lang="ru-RU" dirty="0" err="1">
              <a:latin typeface="Arial" pitchFamily="34" charset="0"/>
              <a:cs typeface="Arial" pitchFamily="34" charset="0"/>
            </a:rPr>
            <a:t>Австралияның</a:t>
          </a:r>
          <a:r>
            <a:rPr lang="ru-RU" dirty="0">
              <a:latin typeface="Arial" pitchFamily="34" charset="0"/>
              <a:cs typeface="Arial" pitchFamily="34" charset="0"/>
            </a:rPr>
            <a:t> климат </a:t>
          </a:r>
          <a:r>
            <a:rPr lang="ru-RU" dirty="0" err="1">
              <a:latin typeface="Arial" pitchFamily="34" charset="0"/>
              <a:cs typeface="Arial" pitchFamily="34" charset="0"/>
            </a:rPr>
            <a:t>құрушы</a:t>
          </a:r>
          <a:r>
            <a:rPr lang="ru-RU" dirty="0"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latin typeface="Arial" pitchFamily="34" charset="0"/>
              <a:cs typeface="Arial" pitchFamily="34" charset="0"/>
            </a:rPr>
            <a:t>факторларына</a:t>
          </a:r>
          <a:r>
            <a:rPr lang="ru-RU" dirty="0">
              <a:latin typeface="Arial" pitchFamily="34" charset="0"/>
              <a:cs typeface="Arial" pitchFamily="34" charset="0"/>
            </a:rPr>
            <a:t> не </a:t>
          </a:r>
          <a:r>
            <a:rPr lang="ru-RU" dirty="0" err="1">
              <a:latin typeface="Arial" pitchFamily="34" charset="0"/>
              <a:cs typeface="Arial" pitchFamily="34" charset="0"/>
            </a:rPr>
            <a:t>жатады</a:t>
          </a:r>
          <a:r>
            <a:rPr lang="ru-RU" dirty="0">
              <a:latin typeface="Arial" pitchFamily="34" charset="0"/>
              <a:cs typeface="Arial" pitchFamily="34" charset="0"/>
            </a:rPr>
            <a:t>?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A143EF24-2048-4843-8727-36B6EB97185E}" type="parTrans" cxnId="{468FAAAE-13D5-4FD3-A9D3-120EA1D127B1}">
      <dgm:prSet/>
      <dgm:spPr/>
      <dgm:t>
        <a:bodyPr/>
        <a:lstStyle/>
        <a:p>
          <a:endParaRPr lang="en-US"/>
        </a:p>
      </dgm:t>
    </dgm:pt>
    <dgm:pt modelId="{F15EC180-0C6E-4B60-AA17-64ED300615B3}" type="sibTrans" cxnId="{468FAAAE-13D5-4FD3-A9D3-120EA1D127B1}">
      <dgm:prSet/>
      <dgm:spPr/>
      <dgm:t>
        <a:bodyPr/>
        <a:lstStyle/>
        <a:p>
          <a:endParaRPr lang="en-US"/>
        </a:p>
      </dgm:t>
    </dgm:pt>
    <dgm:pt modelId="{11E46766-AFAF-40FC-8152-52FDB794BC45}">
      <dgm:prSet/>
      <dgm:spPr/>
      <dgm:t>
        <a:bodyPr/>
        <a:lstStyle/>
        <a:p>
          <a:r>
            <a:rPr lang="ru-RU" dirty="0" err="1">
              <a:latin typeface="Arial" pitchFamily="34" charset="0"/>
              <a:cs typeface="Arial" pitchFamily="34" charset="0"/>
            </a:rPr>
            <a:t>Күн</a:t>
          </a:r>
          <a:r>
            <a:rPr lang="ru-RU" dirty="0"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latin typeface="Arial" pitchFamily="34" charset="0"/>
              <a:cs typeface="Arial" pitchFamily="34" charset="0"/>
            </a:rPr>
            <a:t>радияциясының</a:t>
          </a:r>
          <a:r>
            <a:rPr lang="ru-RU" dirty="0"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latin typeface="Arial" pitchFamily="34" charset="0"/>
              <a:cs typeface="Arial" pitchFamily="34" charset="0"/>
            </a:rPr>
            <a:t>ықпалы</a:t>
          </a:r>
          <a:r>
            <a:rPr lang="ru-RU" dirty="0">
              <a:latin typeface="Arial" pitchFamily="34" charset="0"/>
              <a:cs typeface="Arial" pitchFamily="34" charset="0"/>
            </a:rPr>
            <a:t>?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5AF65E3D-54D2-4D7D-8C58-F667D25A8131}" type="parTrans" cxnId="{A16A694F-5928-456C-A7D4-F3B71D8583C8}">
      <dgm:prSet/>
      <dgm:spPr/>
      <dgm:t>
        <a:bodyPr/>
        <a:lstStyle/>
        <a:p>
          <a:endParaRPr lang="en-US"/>
        </a:p>
      </dgm:t>
    </dgm:pt>
    <dgm:pt modelId="{28075F74-B564-4CCE-B49F-F1AFC9EA57EF}" type="sibTrans" cxnId="{A16A694F-5928-456C-A7D4-F3B71D8583C8}">
      <dgm:prSet/>
      <dgm:spPr/>
      <dgm:t>
        <a:bodyPr/>
        <a:lstStyle/>
        <a:p>
          <a:endParaRPr lang="en-US"/>
        </a:p>
      </dgm:t>
    </dgm:pt>
    <dgm:pt modelId="{EB8BAAB4-02A2-4E38-BECA-AD9896CA8DAF}">
      <dgm:prSet/>
      <dgm:spPr/>
      <dgm:t>
        <a:bodyPr/>
        <a:lstStyle/>
        <a:p>
          <a:r>
            <a:rPr lang="ru-RU" dirty="0" err="1">
              <a:latin typeface="Arial" pitchFamily="34" charset="0"/>
              <a:cs typeface="Arial" pitchFamily="34" charset="0"/>
            </a:rPr>
            <a:t>Континентті</a:t>
          </a:r>
          <a:r>
            <a:rPr lang="ru-RU" dirty="0"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latin typeface="Arial" pitchFamily="34" charset="0"/>
              <a:cs typeface="Arial" pitchFamily="34" charset="0"/>
            </a:rPr>
            <a:t>массивтерінің</a:t>
          </a:r>
          <a:r>
            <a:rPr lang="ru-RU" dirty="0"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latin typeface="Arial" pitchFamily="34" charset="0"/>
              <a:cs typeface="Arial" pitchFamily="34" charset="0"/>
            </a:rPr>
            <a:t>рөлі</a:t>
          </a:r>
          <a:r>
            <a:rPr lang="ru-RU" dirty="0">
              <a:latin typeface="Arial" pitchFamily="34" charset="0"/>
              <a:cs typeface="Arial" pitchFamily="34" charset="0"/>
            </a:rPr>
            <a:t> </a:t>
          </a:r>
          <a:r>
            <a:rPr lang="ru-RU" dirty="0" err="1">
              <a:latin typeface="Arial" pitchFamily="34" charset="0"/>
              <a:cs typeface="Arial" pitchFamily="34" charset="0"/>
            </a:rPr>
            <a:t>қандай</a:t>
          </a:r>
          <a:r>
            <a:rPr lang="ru-RU" dirty="0">
              <a:latin typeface="Arial" pitchFamily="34" charset="0"/>
              <a:cs typeface="Arial" pitchFamily="34" charset="0"/>
            </a:rPr>
            <a:t>?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043E5346-5218-40A0-BE3D-587EEDD65227}" type="parTrans" cxnId="{9EDF3216-6ABC-4367-BE0E-EB5AEFC8DCC9}">
      <dgm:prSet/>
      <dgm:spPr/>
      <dgm:t>
        <a:bodyPr/>
        <a:lstStyle/>
        <a:p>
          <a:endParaRPr lang="en-US"/>
        </a:p>
      </dgm:t>
    </dgm:pt>
    <dgm:pt modelId="{33A78C96-91BA-41C8-A37E-34319AE82097}" type="sibTrans" cxnId="{9EDF3216-6ABC-4367-BE0E-EB5AEFC8DCC9}">
      <dgm:prSet/>
      <dgm:spPr/>
      <dgm:t>
        <a:bodyPr/>
        <a:lstStyle/>
        <a:p>
          <a:endParaRPr lang="en-US"/>
        </a:p>
      </dgm:t>
    </dgm:pt>
    <dgm:pt modelId="{BFFE2508-1C27-42EC-98DF-E38355C4554E}" type="pres">
      <dgm:prSet presAssocID="{183363EE-20A9-4CB2-AF73-739459188E9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3BD85D0-357A-4638-B246-CA12A1FCEE2B}" type="pres">
      <dgm:prSet presAssocID="{4E9C19A4-06E9-43C1-9CFA-745B3AE75743}" presName="hierRoot1" presStyleCnt="0"/>
      <dgm:spPr/>
    </dgm:pt>
    <dgm:pt modelId="{10FB207A-06AD-439F-9B96-AD83B6450A14}" type="pres">
      <dgm:prSet presAssocID="{4E9C19A4-06E9-43C1-9CFA-745B3AE75743}" presName="composite" presStyleCnt="0"/>
      <dgm:spPr/>
    </dgm:pt>
    <dgm:pt modelId="{6E31F0CC-D6E1-4118-B399-C1D53B8ACFB7}" type="pres">
      <dgm:prSet presAssocID="{4E9C19A4-06E9-43C1-9CFA-745B3AE75743}" presName="background" presStyleLbl="node0" presStyleIdx="0" presStyleCnt="3"/>
      <dgm:spPr/>
    </dgm:pt>
    <dgm:pt modelId="{4C262829-8396-4051-AD86-AC51610F71C8}" type="pres">
      <dgm:prSet presAssocID="{4E9C19A4-06E9-43C1-9CFA-745B3AE75743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C2FDC9-4B97-40DE-B778-CDF38164C746}" type="pres">
      <dgm:prSet presAssocID="{4E9C19A4-06E9-43C1-9CFA-745B3AE75743}" presName="hierChild2" presStyleCnt="0"/>
      <dgm:spPr/>
    </dgm:pt>
    <dgm:pt modelId="{E125BEC4-C978-4705-AB3D-87A5BFE482C8}" type="pres">
      <dgm:prSet presAssocID="{11E46766-AFAF-40FC-8152-52FDB794BC45}" presName="hierRoot1" presStyleCnt="0"/>
      <dgm:spPr/>
    </dgm:pt>
    <dgm:pt modelId="{88B67DBA-9E14-4F8A-93EC-E999E8E0341C}" type="pres">
      <dgm:prSet presAssocID="{11E46766-AFAF-40FC-8152-52FDB794BC45}" presName="composite" presStyleCnt="0"/>
      <dgm:spPr/>
    </dgm:pt>
    <dgm:pt modelId="{B45EEE51-50A8-4F71-A0D6-4E47CEE9D140}" type="pres">
      <dgm:prSet presAssocID="{11E46766-AFAF-40FC-8152-52FDB794BC45}" presName="background" presStyleLbl="node0" presStyleIdx="1" presStyleCnt="3"/>
      <dgm:spPr/>
    </dgm:pt>
    <dgm:pt modelId="{98A03881-D5AC-42FA-B2D0-F4C15EC4C517}" type="pres">
      <dgm:prSet presAssocID="{11E46766-AFAF-40FC-8152-52FDB794BC45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7F087B-E7BC-42E8-B66E-510C8C4E87E2}" type="pres">
      <dgm:prSet presAssocID="{11E46766-AFAF-40FC-8152-52FDB794BC45}" presName="hierChild2" presStyleCnt="0"/>
      <dgm:spPr/>
    </dgm:pt>
    <dgm:pt modelId="{20EFE012-BAD9-48CC-853B-3155FA30E221}" type="pres">
      <dgm:prSet presAssocID="{EB8BAAB4-02A2-4E38-BECA-AD9896CA8DAF}" presName="hierRoot1" presStyleCnt="0"/>
      <dgm:spPr/>
    </dgm:pt>
    <dgm:pt modelId="{0521FFCA-E4B8-48FB-9306-5D2265B68E0F}" type="pres">
      <dgm:prSet presAssocID="{EB8BAAB4-02A2-4E38-BECA-AD9896CA8DAF}" presName="composite" presStyleCnt="0"/>
      <dgm:spPr/>
    </dgm:pt>
    <dgm:pt modelId="{DE14262F-C0DC-4ADA-990E-966F985C7BEA}" type="pres">
      <dgm:prSet presAssocID="{EB8BAAB4-02A2-4E38-BECA-AD9896CA8DAF}" presName="background" presStyleLbl="node0" presStyleIdx="2" presStyleCnt="3"/>
      <dgm:spPr/>
    </dgm:pt>
    <dgm:pt modelId="{A45C05DE-E82B-48CA-887C-1923CAD5398E}" type="pres">
      <dgm:prSet presAssocID="{EB8BAAB4-02A2-4E38-BECA-AD9896CA8DAF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28D6C9-74D7-4DE6-98BA-E6EF99292CBA}" type="pres">
      <dgm:prSet presAssocID="{EB8BAAB4-02A2-4E38-BECA-AD9896CA8DAF}" presName="hierChild2" presStyleCnt="0"/>
      <dgm:spPr/>
    </dgm:pt>
  </dgm:ptLst>
  <dgm:cxnLst>
    <dgm:cxn modelId="{A16A694F-5928-456C-A7D4-F3B71D8583C8}" srcId="{183363EE-20A9-4CB2-AF73-739459188E9C}" destId="{11E46766-AFAF-40FC-8152-52FDB794BC45}" srcOrd="1" destOrd="0" parTransId="{5AF65E3D-54D2-4D7D-8C58-F667D25A8131}" sibTransId="{28075F74-B564-4CCE-B49F-F1AFC9EA57EF}"/>
    <dgm:cxn modelId="{468FAAAE-13D5-4FD3-A9D3-120EA1D127B1}" srcId="{183363EE-20A9-4CB2-AF73-739459188E9C}" destId="{4E9C19A4-06E9-43C1-9CFA-745B3AE75743}" srcOrd="0" destOrd="0" parTransId="{A143EF24-2048-4843-8727-36B6EB97185E}" sibTransId="{F15EC180-0C6E-4B60-AA17-64ED300615B3}"/>
    <dgm:cxn modelId="{40F5772A-3FB4-44E6-AA07-237A490C253F}" type="presOf" srcId="{11E46766-AFAF-40FC-8152-52FDB794BC45}" destId="{98A03881-D5AC-42FA-B2D0-F4C15EC4C517}" srcOrd="0" destOrd="0" presId="urn:microsoft.com/office/officeart/2005/8/layout/hierarchy1"/>
    <dgm:cxn modelId="{9EDF3216-6ABC-4367-BE0E-EB5AEFC8DCC9}" srcId="{183363EE-20A9-4CB2-AF73-739459188E9C}" destId="{EB8BAAB4-02A2-4E38-BECA-AD9896CA8DAF}" srcOrd="2" destOrd="0" parTransId="{043E5346-5218-40A0-BE3D-587EEDD65227}" sibTransId="{33A78C96-91BA-41C8-A37E-34319AE82097}"/>
    <dgm:cxn modelId="{B4FB5BBD-7CA2-4307-9285-310FECDC1E66}" type="presOf" srcId="{EB8BAAB4-02A2-4E38-BECA-AD9896CA8DAF}" destId="{A45C05DE-E82B-48CA-887C-1923CAD5398E}" srcOrd="0" destOrd="0" presId="urn:microsoft.com/office/officeart/2005/8/layout/hierarchy1"/>
    <dgm:cxn modelId="{C96AECBA-A9D3-446C-A17D-04A1305E19A4}" type="presOf" srcId="{183363EE-20A9-4CB2-AF73-739459188E9C}" destId="{BFFE2508-1C27-42EC-98DF-E38355C4554E}" srcOrd="0" destOrd="0" presId="urn:microsoft.com/office/officeart/2005/8/layout/hierarchy1"/>
    <dgm:cxn modelId="{D5A691C8-0424-41CC-A889-FC8CC912833A}" type="presOf" srcId="{4E9C19A4-06E9-43C1-9CFA-745B3AE75743}" destId="{4C262829-8396-4051-AD86-AC51610F71C8}" srcOrd="0" destOrd="0" presId="urn:microsoft.com/office/officeart/2005/8/layout/hierarchy1"/>
    <dgm:cxn modelId="{1059B98F-4B9D-4BB8-90D0-317ECDEE2D64}" type="presParOf" srcId="{BFFE2508-1C27-42EC-98DF-E38355C4554E}" destId="{F3BD85D0-357A-4638-B246-CA12A1FCEE2B}" srcOrd="0" destOrd="0" presId="urn:microsoft.com/office/officeart/2005/8/layout/hierarchy1"/>
    <dgm:cxn modelId="{4BCA13AC-7153-40DB-B04A-8BAA8BDC359A}" type="presParOf" srcId="{F3BD85D0-357A-4638-B246-CA12A1FCEE2B}" destId="{10FB207A-06AD-439F-9B96-AD83B6450A14}" srcOrd="0" destOrd="0" presId="urn:microsoft.com/office/officeart/2005/8/layout/hierarchy1"/>
    <dgm:cxn modelId="{95BDDBFF-2D39-4143-B094-0CF733EB9AF0}" type="presParOf" srcId="{10FB207A-06AD-439F-9B96-AD83B6450A14}" destId="{6E31F0CC-D6E1-4118-B399-C1D53B8ACFB7}" srcOrd="0" destOrd="0" presId="urn:microsoft.com/office/officeart/2005/8/layout/hierarchy1"/>
    <dgm:cxn modelId="{3408DB43-3F93-4BB0-A346-1497FB902B46}" type="presParOf" srcId="{10FB207A-06AD-439F-9B96-AD83B6450A14}" destId="{4C262829-8396-4051-AD86-AC51610F71C8}" srcOrd="1" destOrd="0" presId="urn:microsoft.com/office/officeart/2005/8/layout/hierarchy1"/>
    <dgm:cxn modelId="{BD99709A-C451-4511-88F8-F266ECA08EC1}" type="presParOf" srcId="{F3BD85D0-357A-4638-B246-CA12A1FCEE2B}" destId="{7FC2FDC9-4B97-40DE-B778-CDF38164C746}" srcOrd="1" destOrd="0" presId="urn:microsoft.com/office/officeart/2005/8/layout/hierarchy1"/>
    <dgm:cxn modelId="{F3BCEFB3-F749-4C01-8A0C-01A2578ED121}" type="presParOf" srcId="{BFFE2508-1C27-42EC-98DF-E38355C4554E}" destId="{E125BEC4-C978-4705-AB3D-87A5BFE482C8}" srcOrd="1" destOrd="0" presId="urn:microsoft.com/office/officeart/2005/8/layout/hierarchy1"/>
    <dgm:cxn modelId="{F82447EF-80B9-4BB1-B917-1F9426319D78}" type="presParOf" srcId="{E125BEC4-C978-4705-AB3D-87A5BFE482C8}" destId="{88B67DBA-9E14-4F8A-93EC-E999E8E0341C}" srcOrd="0" destOrd="0" presId="urn:microsoft.com/office/officeart/2005/8/layout/hierarchy1"/>
    <dgm:cxn modelId="{5520673D-6ED9-47D8-A485-3495CCBF209E}" type="presParOf" srcId="{88B67DBA-9E14-4F8A-93EC-E999E8E0341C}" destId="{B45EEE51-50A8-4F71-A0D6-4E47CEE9D140}" srcOrd="0" destOrd="0" presId="urn:microsoft.com/office/officeart/2005/8/layout/hierarchy1"/>
    <dgm:cxn modelId="{26A52ADD-88D5-4879-B910-65983423A05E}" type="presParOf" srcId="{88B67DBA-9E14-4F8A-93EC-E999E8E0341C}" destId="{98A03881-D5AC-42FA-B2D0-F4C15EC4C517}" srcOrd="1" destOrd="0" presId="urn:microsoft.com/office/officeart/2005/8/layout/hierarchy1"/>
    <dgm:cxn modelId="{9F65FF7A-E08E-4534-B37F-6011F8F32B76}" type="presParOf" srcId="{E125BEC4-C978-4705-AB3D-87A5BFE482C8}" destId="{A67F087B-E7BC-42E8-B66E-510C8C4E87E2}" srcOrd="1" destOrd="0" presId="urn:microsoft.com/office/officeart/2005/8/layout/hierarchy1"/>
    <dgm:cxn modelId="{DE14DCD0-64C2-4547-95FD-CB5ACF7329BF}" type="presParOf" srcId="{BFFE2508-1C27-42EC-98DF-E38355C4554E}" destId="{20EFE012-BAD9-48CC-853B-3155FA30E221}" srcOrd="2" destOrd="0" presId="urn:microsoft.com/office/officeart/2005/8/layout/hierarchy1"/>
    <dgm:cxn modelId="{8BA68472-5A18-458F-BF06-10580A0B767E}" type="presParOf" srcId="{20EFE012-BAD9-48CC-853B-3155FA30E221}" destId="{0521FFCA-E4B8-48FB-9306-5D2265B68E0F}" srcOrd="0" destOrd="0" presId="urn:microsoft.com/office/officeart/2005/8/layout/hierarchy1"/>
    <dgm:cxn modelId="{04648D0D-7C8C-4142-9C12-1A68B89525F1}" type="presParOf" srcId="{0521FFCA-E4B8-48FB-9306-5D2265B68E0F}" destId="{DE14262F-C0DC-4ADA-990E-966F985C7BEA}" srcOrd="0" destOrd="0" presId="urn:microsoft.com/office/officeart/2005/8/layout/hierarchy1"/>
    <dgm:cxn modelId="{81CFCE2D-4D67-4697-80CF-B6B87DD323A5}" type="presParOf" srcId="{0521FFCA-E4B8-48FB-9306-5D2265B68E0F}" destId="{A45C05DE-E82B-48CA-887C-1923CAD5398E}" srcOrd="1" destOrd="0" presId="urn:microsoft.com/office/officeart/2005/8/layout/hierarchy1"/>
    <dgm:cxn modelId="{AAE9D4E8-D6E0-466F-8ED1-B66D97C17FD1}" type="presParOf" srcId="{20EFE012-BAD9-48CC-853B-3155FA30E221}" destId="{F328D6C9-74D7-4DE6-98BA-E6EF99292CB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C3D8A1-3D27-4AD0-B1F8-3D6786842136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436C881E-DCB4-4FAF-89CE-3B760FDB6A43}">
      <dgm:prSet/>
      <dgm:spPr/>
      <dgm:t>
        <a:bodyPr/>
        <a:lstStyle/>
        <a:p>
          <a:r>
            <a:rPr lang="ru-RU"/>
            <a:t>Географиялық орнының климатқа әсері қандай?</a:t>
          </a:r>
          <a:endParaRPr lang="en-US"/>
        </a:p>
      </dgm:t>
    </dgm:pt>
    <dgm:pt modelId="{FC7A0B21-AA88-49BB-9331-903D417CB2B6}" type="parTrans" cxnId="{1648434E-7CC2-47DE-AF51-289C41509305}">
      <dgm:prSet/>
      <dgm:spPr/>
      <dgm:t>
        <a:bodyPr/>
        <a:lstStyle/>
        <a:p>
          <a:endParaRPr lang="en-US"/>
        </a:p>
      </dgm:t>
    </dgm:pt>
    <dgm:pt modelId="{F7B5912F-B953-472A-9400-A07F762EDEE8}" type="sibTrans" cxnId="{1648434E-7CC2-47DE-AF51-289C41509305}">
      <dgm:prSet/>
      <dgm:spPr/>
      <dgm:t>
        <a:bodyPr/>
        <a:lstStyle/>
        <a:p>
          <a:endParaRPr lang="en-US"/>
        </a:p>
      </dgm:t>
    </dgm:pt>
    <dgm:pt modelId="{A3E397B6-3A2A-4689-812A-C377846C77F2}">
      <dgm:prSet/>
      <dgm:spPr/>
      <dgm:t>
        <a:bodyPr/>
        <a:lstStyle/>
        <a:p>
          <a:r>
            <a:rPr lang="ru-RU"/>
            <a:t>Австралияның қай бөлігінде жауын-шашын мөлшері көп?</a:t>
          </a:r>
          <a:endParaRPr lang="en-US"/>
        </a:p>
      </dgm:t>
    </dgm:pt>
    <dgm:pt modelId="{9544A0F6-F1F7-4ABC-BBA0-C98028FBB49D}" type="parTrans" cxnId="{8BCC4D39-2E2F-407A-89AD-B758CBFB9D15}">
      <dgm:prSet/>
      <dgm:spPr/>
      <dgm:t>
        <a:bodyPr/>
        <a:lstStyle/>
        <a:p>
          <a:endParaRPr lang="en-US"/>
        </a:p>
      </dgm:t>
    </dgm:pt>
    <dgm:pt modelId="{FE54B0B3-8D02-4077-AB14-77651E360857}" type="sibTrans" cxnId="{8BCC4D39-2E2F-407A-89AD-B758CBFB9D15}">
      <dgm:prSet/>
      <dgm:spPr/>
      <dgm:t>
        <a:bodyPr/>
        <a:lstStyle/>
        <a:p>
          <a:endParaRPr lang="en-US"/>
        </a:p>
      </dgm:t>
    </dgm:pt>
    <dgm:pt modelId="{B6294498-6E5E-456F-B1F8-7202D2C35A80}">
      <dgm:prSet/>
      <dgm:spPr/>
      <dgm:t>
        <a:bodyPr/>
        <a:lstStyle/>
        <a:p>
          <a:r>
            <a:rPr lang="ru-RU"/>
            <a:t>Климаттың қалыптасуына әсер ететін ауа массалары?</a:t>
          </a:r>
          <a:endParaRPr lang="en-US"/>
        </a:p>
      </dgm:t>
    </dgm:pt>
    <dgm:pt modelId="{FB4F7039-C9C2-41B6-9DE4-FBCC16C057D2}" type="parTrans" cxnId="{85AAF9D5-9387-44A9-87F5-1EADA5A25452}">
      <dgm:prSet/>
      <dgm:spPr/>
      <dgm:t>
        <a:bodyPr/>
        <a:lstStyle/>
        <a:p>
          <a:endParaRPr lang="en-US"/>
        </a:p>
      </dgm:t>
    </dgm:pt>
    <dgm:pt modelId="{89679797-7B4B-431A-934B-EAC3B1E30BBE}" type="sibTrans" cxnId="{85AAF9D5-9387-44A9-87F5-1EADA5A25452}">
      <dgm:prSet/>
      <dgm:spPr/>
      <dgm:t>
        <a:bodyPr/>
        <a:lstStyle/>
        <a:p>
          <a:endParaRPr lang="en-US"/>
        </a:p>
      </dgm:t>
    </dgm:pt>
    <dgm:pt modelId="{7684DA31-1579-4B5F-8B6F-00D442366686}" type="pres">
      <dgm:prSet presAssocID="{AFC3D8A1-3D27-4AD0-B1F8-3D678684213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0955C55-6188-44E9-8666-209F09C36EEE}" type="pres">
      <dgm:prSet presAssocID="{436C881E-DCB4-4FAF-89CE-3B760FDB6A43}" presName="hierRoot1" presStyleCnt="0"/>
      <dgm:spPr/>
    </dgm:pt>
    <dgm:pt modelId="{A2FC3D5A-75DD-4C00-84F5-0273B26F7987}" type="pres">
      <dgm:prSet presAssocID="{436C881E-DCB4-4FAF-89CE-3B760FDB6A43}" presName="composite" presStyleCnt="0"/>
      <dgm:spPr/>
    </dgm:pt>
    <dgm:pt modelId="{415C5A29-DE0F-4496-B373-48189907907D}" type="pres">
      <dgm:prSet presAssocID="{436C881E-DCB4-4FAF-89CE-3B760FDB6A43}" presName="background" presStyleLbl="node0" presStyleIdx="0" presStyleCnt="3"/>
      <dgm:spPr/>
    </dgm:pt>
    <dgm:pt modelId="{1BBF44B9-32DC-417C-8805-5D6757A26B92}" type="pres">
      <dgm:prSet presAssocID="{436C881E-DCB4-4FAF-89CE-3B760FDB6A43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F5BCA2-8A68-43AF-91CB-0117F65EC6E3}" type="pres">
      <dgm:prSet presAssocID="{436C881E-DCB4-4FAF-89CE-3B760FDB6A43}" presName="hierChild2" presStyleCnt="0"/>
      <dgm:spPr/>
    </dgm:pt>
    <dgm:pt modelId="{B1A0A660-CC70-4B1B-BFE2-FA3CE325D5D8}" type="pres">
      <dgm:prSet presAssocID="{A3E397B6-3A2A-4689-812A-C377846C77F2}" presName="hierRoot1" presStyleCnt="0"/>
      <dgm:spPr/>
    </dgm:pt>
    <dgm:pt modelId="{BE752B33-9F84-4E03-BFCE-F8AC9812A8C4}" type="pres">
      <dgm:prSet presAssocID="{A3E397B6-3A2A-4689-812A-C377846C77F2}" presName="composite" presStyleCnt="0"/>
      <dgm:spPr/>
    </dgm:pt>
    <dgm:pt modelId="{28381194-3BA1-42A0-BCDC-86C3E682189B}" type="pres">
      <dgm:prSet presAssocID="{A3E397B6-3A2A-4689-812A-C377846C77F2}" presName="background" presStyleLbl="node0" presStyleIdx="1" presStyleCnt="3"/>
      <dgm:spPr/>
    </dgm:pt>
    <dgm:pt modelId="{1D20EC66-E246-47AA-835F-2A6929EE4E5C}" type="pres">
      <dgm:prSet presAssocID="{A3E397B6-3A2A-4689-812A-C377846C77F2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7E22C6-0680-4DCA-9064-D8E0AF2F3565}" type="pres">
      <dgm:prSet presAssocID="{A3E397B6-3A2A-4689-812A-C377846C77F2}" presName="hierChild2" presStyleCnt="0"/>
      <dgm:spPr/>
    </dgm:pt>
    <dgm:pt modelId="{AEE3F2B8-2E3C-42C9-A442-BFD335F1C249}" type="pres">
      <dgm:prSet presAssocID="{B6294498-6E5E-456F-B1F8-7202D2C35A80}" presName="hierRoot1" presStyleCnt="0"/>
      <dgm:spPr/>
    </dgm:pt>
    <dgm:pt modelId="{3537AA1F-816D-4C29-8BE9-120D0ED08406}" type="pres">
      <dgm:prSet presAssocID="{B6294498-6E5E-456F-B1F8-7202D2C35A80}" presName="composite" presStyleCnt="0"/>
      <dgm:spPr/>
    </dgm:pt>
    <dgm:pt modelId="{C8E9C4F0-C165-4909-A053-0EBAAF666507}" type="pres">
      <dgm:prSet presAssocID="{B6294498-6E5E-456F-B1F8-7202D2C35A80}" presName="background" presStyleLbl="node0" presStyleIdx="2" presStyleCnt="3"/>
      <dgm:spPr/>
    </dgm:pt>
    <dgm:pt modelId="{BCF43866-C699-4DAB-8EDE-23481C0122EB}" type="pres">
      <dgm:prSet presAssocID="{B6294498-6E5E-456F-B1F8-7202D2C35A80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E83DF2-DFBC-4350-B5B6-D2342131B89E}" type="pres">
      <dgm:prSet presAssocID="{B6294498-6E5E-456F-B1F8-7202D2C35A80}" presName="hierChild2" presStyleCnt="0"/>
      <dgm:spPr/>
    </dgm:pt>
  </dgm:ptLst>
  <dgm:cxnLst>
    <dgm:cxn modelId="{46657B17-10E9-428F-9705-DE8E1E8C710B}" type="presOf" srcId="{A3E397B6-3A2A-4689-812A-C377846C77F2}" destId="{1D20EC66-E246-47AA-835F-2A6929EE4E5C}" srcOrd="0" destOrd="0" presId="urn:microsoft.com/office/officeart/2005/8/layout/hierarchy1"/>
    <dgm:cxn modelId="{85AAF9D5-9387-44A9-87F5-1EADA5A25452}" srcId="{AFC3D8A1-3D27-4AD0-B1F8-3D6786842136}" destId="{B6294498-6E5E-456F-B1F8-7202D2C35A80}" srcOrd="2" destOrd="0" parTransId="{FB4F7039-C9C2-41B6-9DE4-FBCC16C057D2}" sibTransId="{89679797-7B4B-431A-934B-EAC3B1E30BBE}"/>
    <dgm:cxn modelId="{873E72C4-DA54-41D5-99F2-D8BD0F0E6FA1}" type="presOf" srcId="{AFC3D8A1-3D27-4AD0-B1F8-3D6786842136}" destId="{7684DA31-1579-4B5F-8B6F-00D442366686}" srcOrd="0" destOrd="0" presId="urn:microsoft.com/office/officeart/2005/8/layout/hierarchy1"/>
    <dgm:cxn modelId="{1648434E-7CC2-47DE-AF51-289C41509305}" srcId="{AFC3D8A1-3D27-4AD0-B1F8-3D6786842136}" destId="{436C881E-DCB4-4FAF-89CE-3B760FDB6A43}" srcOrd="0" destOrd="0" parTransId="{FC7A0B21-AA88-49BB-9331-903D417CB2B6}" sibTransId="{F7B5912F-B953-472A-9400-A07F762EDEE8}"/>
    <dgm:cxn modelId="{D238FC79-8FD5-4DFD-8A7D-AA277E3433CC}" type="presOf" srcId="{B6294498-6E5E-456F-B1F8-7202D2C35A80}" destId="{BCF43866-C699-4DAB-8EDE-23481C0122EB}" srcOrd="0" destOrd="0" presId="urn:microsoft.com/office/officeart/2005/8/layout/hierarchy1"/>
    <dgm:cxn modelId="{8BCC4D39-2E2F-407A-89AD-B758CBFB9D15}" srcId="{AFC3D8A1-3D27-4AD0-B1F8-3D6786842136}" destId="{A3E397B6-3A2A-4689-812A-C377846C77F2}" srcOrd="1" destOrd="0" parTransId="{9544A0F6-F1F7-4ABC-BBA0-C98028FBB49D}" sibTransId="{FE54B0B3-8D02-4077-AB14-77651E360857}"/>
    <dgm:cxn modelId="{BB63726F-6FA2-4DEA-A70E-BA0DB4F3A24B}" type="presOf" srcId="{436C881E-DCB4-4FAF-89CE-3B760FDB6A43}" destId="{1BBF44B9-32DC-417C-8805-5D6757A26B92}" srcOrd="0" destOrd="0" presId="urn:microsoft.com/office/officeart/2005/8/layout/hierarchy1"/>
    <dgm:cxn modelId="{6E055AA6-15B9-4FEF-9808-1EB63D0AD0B8}" type="presParOf" srcId="{7684DA31-1579-4B5F-8B6F-00D442366686}" destId="{10955C55-6188-44E9-8666-209F09C36EEE}" srcOrd="0" destOrd="0" presId="urn:microsoft.com/office/officeart/2005/8/layout/hierarchy1"/>
    <dgm:cxn modelId="{41F23821-152E-4FE6-9D5F-0E2BAB3DCE97}" type="presParOf" srcId="{10955C55-6188-44E9-8666-209F09C36EEE}" destId="{A2FC3D5A-75DD-4C00-84F5-0273B26F7987}" srcOrd="0" destOrd="0" presId="urn:microsoft.com/office/officeart/2005/8/layout/hierarchy1"/>
    <dgm:cxn modelId="{40F461CD-8954-416C-A0E9-F23893FEE882}" type="presParOf" srcId="{A2FC3D5A-75DD-4C00-84F5-0273B26F7987}" destId="{415C5A29-DE0F-4496-B373-48189907907D}" srcOrd="0" destOrd="0" presId="urn:microsoft.com/office/officeart/2005/8/layout/hierarchy1"/>
    <dgm:cxn modelId="{0D401580-A341-4E46-9CB0-C3CAF0B5FAED}" type="presParOf" srcId="{A2FC3D5A-75DD-4C00-84F5-0273B26F7987}" destId="{1BBF44B9-32DC-417C-8805-5D6757A26B92}" srcOrd="1" destOrd="0" presId="urn:microsoft.com/office/officeart/2005/8/layout/hierarchy1"/>
    <dgm:cxn modelId="{BE6A3B1E-F81C-4449-8AF9-8EE4B5571F80}" type="presParOf" srcId="{10955C55-6188-44E9-8666-209F09C36EEE}" destId="{C3F5BCA2-8A68-43AF-91CB-0117F65EC6E3}" srcOrd="1" destOrd="0" presId="urn:microsoft.com/office/officeart/2005/8/layout/hierarchy1"/>
    <dgm:cxn modelId="{7B434C5F-3162-4A63-9A90-3F87E5E888E9}" type="presParOf" srcId="{7684DA31-1579-4B5F-8B6F-00D442366686}" destId="{B1A0A660-CC70-4B1B-BFE2-FA3CE325D5D8}" srcOrd="1" destOrd="0" presId="urn:microsoft.com/office/officeart/2005/8/layout/hierarchy1"/>
    <dgm:cxn modelId="{FB5EC959-97D2-48E0-800A-1F95DB2A6F37}" type="presParOf" srcId="{B1A0A660-CC70-4B1B-BFE2-FA3CE325D5D8}" destId="{BE752B33-9F84-4E03-BFCE-F8AC9812A8C4}" srcOrd="0" destOrd="0" presId="urn:microsoft.com/office/officeart/2005/8/layout/hierarchy1"/>
    <dgm:cxn modelId="{193E890E-71E3-4AD1-9C7C-3A5DA7E54D3D}" type="presParOf" srcId="{BE752B33-9F84-4E03-BFCE-F8AC9812A8C4}" destId="{28381194-3BA1-42A0-BCDC-86C3E682189B}" srcOrd="0" destOrd="0" presId="urn:microsoft.com/office/officeart/2005/8/layout/hierarchy1"/>
    <dgm:cxn modelId="{FE0D7F7D-9983-498A-BB8A-0D62BDAF2E73}" type="presParOf" srcId="{BE752B33-9F84-4E03-BFCE-F8AC9812A8C4}" destId="{1D20EC66-E246-47AA-835F-2A6929EE4E5C}" srcOrd="1" destOrd="0" presId="urn:microsoft.com/office/officeart/2005/8/layout/hierarchy1"/>
    <dgm:cxn modelId="{CE49FC75-017E-4407-8376-17756BD8FA4C}" type="presParOf" srcId="{B1A0A660-CC70-4B1B-BFE2-FA3CE325D5D8}" destId="{5F7E22C6-0680-4DCA-9064-D8E0AF2F3565}" srcOrd="1" destOrd="0" presId="urn:microsoft.com/office/officeart/2005/8/layout/hierarchy1"/>
    <dgm:cxn modelId="{BFAB0C40-2B7A-41D6-8CE5-1849C0130A1E}" type="presParOf" srcId="{7684DA31-1579-4B5F-8B6F-00D442366686}" destId="{AEE3F2B8-2E3C-42C9-A442-BFD335F1C249}" srcOrd="2" destOrd="0" presId="urn:microsoft.com/office/officeart/2005/8/layout/hierarchy1"/>
    <dgm:cxn modelId="{E81B942E-DF29-43E1-A116-FE6EF317D7EE}" type="presParOf" srcId="{AEE3F2B8-2E3C-42C9-A442-BFD335F1C249}" destId="{3537AA1F-816D-4C29-8BE9-120D0ED08406}" srcOrd="0" destOrd="0" presId="urn:microsoft.com/office/officeart/2005/8/layout/hierarchy1"/>
    <dgm:cxn modelId="{1C6A7D7B-CE5F-4DC9-8118-A1EC5D8EE94A}" type="presParOf" srcId="{3537AA1F-816D-4C29-8BE9-120D0ED08406}" destId="{C8E9C4F0-C165-4909-A053-0EBAAF666507}" srcOrd="0" destOrd="0" presId="urn:microsoft.com/office/officeart/2005/8/layout/hierarchy1"/>
    <dgm:cxn modelId="{BB1248FD-8364-4897-9D04-1648BD7E02BF}" type="presParOf" srcId="{3537AA1F-816D-4C29-8BE9-120D0ED08406}" destId="{BCF43866-C699-4DAB-8EDE-23481C0122EB}" srcOrd="1" destOrd="0" presId="urn:microsoft.com/office/officeart/2005/8/layout/hierarchy1"/>
    <dgm:cxn modelId="{1DF86328-0B17-4BEF-957F-A757057536BE}" type="presParOf" srcId="{AEE3F2B8-2E3C-42C9-A442-BFD335F1C249}" destId="{BEE83DF2-DFBC-4350-B5B6-D2342131B89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6C7FC-1C9F-483C-9E68-C650FF86DC39}">
      <dsp:nvSpPr>
        <dsp:cNvPr id="0" name=""/>
        <dsp:cNvSpPr/>
      </dsp:nvSpPr>
      <dsp:spPr>
        <a:xfrm>
          <a:off x="0" y="2274"/>
          <a:ext cx="644805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F7BD7A-D02F-4CE3-8259-CC6BA8730C6F}">
      <dsp:nvSpPr>
        <dsp:cNvPr id="0" name=""/>
        <dsp:cNvSpPr/>
      </dsp:nvSpPr>
      <dsp:spPr>
        <a:xfrm>
          <a:off x="0" y="2274"/>
          <a:ext cx="6448052" cy="1550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Arial"/>
              <a:cs typeface="Arial"/>
            </a:rPr>
            <a:t>1. </a:t>
          </a:r>
          <a:r>
            <a:rPr lang="ru-RU" sz="3200" kern="1200" dirty="0" err="1" smtClean="0">
              <a:latin typeface="Arial"/>
              <a:cs typeface="Arial"/>
            </a:rPr>
            <a:t>Австралияның</a:t>
          </a:r>
          <a:r>
            <a:rPr lang="ru-RU" sz="3200" kern="1200" dirty="0" smtClean="0">
              <a:latin typeface="Arial"/>
              <a:cs typeface="Arial"/>
            </a:rPr>
            <a:t> </a:t>
          </a:r>
          <a:r>
            <a:rPr lang="ru-RU" sz="3200" kern="1200" dirty="0">
              <a:latin typeface="Arial"/>
              <a:cs typeface="Arial"/>
            </a:rPr>
            <a:t>климат </a:t>
          </a:r>
          <a:r>
            <a:rPr lang="ru-RU" sz="3200" kern="1200" dirty="0" err="1">
              <a:latin typeface="Arial"/>
              <a:cs typeface="Arial"/>
            </a:rPr>
            <a:t>құрушы</a:t>
          </a:r>
          <a:r>
            <a:rPr lang="ru-RU" sz="3200" kern="1200" dirty="0">
              <a:latin typeface="Arial"/>
              <a:cs typeface="Arial"/>
            </a:rPr>
            <a:t> </a:t>
          </a:r>
          <a:r>
            <a:rPr lang="ru-RU" sz="3200" kern="1200" dirty="0" err="1">
              <a:latin typeface="Arial"/>
              <a:cs typeface="Arial"/>
            </a:rPr>
            <a:t>факторлары</a:t>
          </a:r>
          <a:r>
            <a:rPr lang="ru-RU" sz="3200" kern="1200" dirty="0">
              <a:latin typeface="Arial"/>
              <a:cs typeface="Arial"/>
            </a:rPr>
            <a:t> </a:t>
          </a:r>
          <a:endParaRPr lang="en-US" sz="3200" kern="1200" dirty="0">
            <a:latin typeface="Arial"/>
            <a:cs typeface="Arial"/>
          </a:endParaRPr>
        </a:p>
      </dsp:txBody>
      <dsp:txXfrm>
        <a:off x="0" y="2274"/>
        <a:ext cx="6448052" cy="1550872"/>
      </dsp:txXfrm>
    </dsp:sp>
    <dsp:sp modelId="{76E26955-B5F6-4009-8BCB-175FB98727DD}">
      <dsp:nvSpPr>
        <dsp:cNvPr id="0" name=""/>
        <dsp:cNvSpPr/>
      </dsp:nvSpPr>
      <dsp:spPr>
        <a:xfrm>
          <a:off x="0" y="1553146"/>
          <a:ext cx="644805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E506C7-4E63-47E8-A95E-55A6A9326A35}">
      <dsp:nvSpPr>
        <dsp:cNvPr id="0" name=""/>
        <dsp:cNvSpPr/>
      </dsp:nvSpPr>
      <dsp:spPr>
        <a:xfrm>
          <a:off x="0" y="1553146"/>
          <a:ext cx="6448052" cy="1550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Arial"/>
              <a:cs typeface="Arial"/>
            </a:rPr>
            <a:t>2. Климат </a:t>
          </a:r>
          <a:r>
            <a:rPr lang="ru-RU" sz="3200" kern="1200" dirty="0" err="1">
              <a:latin typeface="Arial"/>
              <a:cs typeface="Arial"/>
            </a:rPr>
            <a:t>жағдайларының</a:t>
          </a:r>
          <a:r>
            <a:rPr lang="ru-RU" sz="3200" kern="1200" dirty="0">
              <a:latin typeface="Arial"/>
              <a:cs typeface="Arial"/>
            </a:rPr>
            <a:t> </a:t>
          </a:r>
          <a:r>
            <a:rPr lang="ru-RU" sz="3200" kern="1200" dirty="0" err="1">
              <a:latin typeface="Arial"/>
              <a:cs typeface="Arial"/>
            </a:rPr>
            <a:t>қалыптасу</a:t>
          </a:r>
          <a:r>
            <a:rPr lang="ru-RU" sz="3200" kern="1200" dirty="0">
              <a:latin typeface="Arial"/>
              <a:cs typeface="Arial"/>
            </a:rPr>
            <a:t> </a:t>
          </a:r>
          <a:r>
            <a:rPr lang="ru-RU" sz="3200" kern="1200" dirty="0" err="1">
              <a:latin typeface="Arial"/>
              <a:cs typeface="Arial"/>
            </a:rPr>
            <a:t>заңдылықтары</a:t>
          </a:r>
          <a:r>
            <a:rPr lang="ru-RU" sz="3200" kern="1200" dirty="0">
              <a:latin typeface="Arial"/>
              <a:cs typeface="Arial"/>
            </a:rPr>
            <a:t> </a:t>
          </a:r>
          <a:endParaRPr lang="en-US" sz="3200" kern="1200" dirty="0">
            <a:latin typeface="Arial"/>
            <a:cs typeface="Arial"/>
          </a:endParaRPr>
        </a:p>
      </dsp:txBody>
      <dsp:txXfrm>
        <a:off x="0" y="1553146"/>
        <a:ext cx="6448052" cy="1550872"/>
      </dsp:txXfrm>
    </dsp:sp>
    <dsp:sp modelId="{17680565-3B45-41D5-8406-85ACC4845441}">
      <dsp:nvSpPr>
        <dsp:cNvPr id="0" name=""/>
        <dsp:cNvSpPr/>
      </dsp:nvSpPr>
      <dsp:spPr>
        <a:xfrm>
          <a:off x="0" y="3104018"/>
          <a:ext cx="644805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952527-9459-40D7-A8D2-61D56BD6EF8A}">
      <dsp:nvSpPr>
        <dsp:cNvPr id="0" name=""/>
        <dsp:cNvSpPr/>
      </dsp:nvSpPr>
      <dsp:spPr>
        <a:xfrm>
          <a:off x="0" y="3104018"/>
          <a:ext cx="6448052" cy="1550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Arial"/>
              <a:cs typeface="Arial"/>
            </a:rPr>
            <a:t>3. Австралия </a:t>
          </a:r>
          <a:r>
            <a:rPr lang="ru-RU" sz="3200" kern="1200" dirty="0">
              <a:latin typeface="Arial"/>
              <a:cs typeface="Arial"/>
            </a:rPr>
            <a:t>мен </a:t>
          </a:r>
          <a:r>
            <a:rPr lang="ru-RU" sz="3200" kern="1200" dirty="0" err="1">
              <a:latin typeface="Arial"/>
              <a:cs typeface="Arial"/>
            </a:rPr>
            <a:t>көрші</a:t>
          </a:r>
          <a:r>
            <a:rPr lang="ru-RU" sz="3200" kern="1200" dirty="0">
              <a:latin typeface="Arial"/>
              <a:cs typeface="Arial"/>
            </a:rPr>
            <a:t> </a:t>
          </a:r>
          <a:r>
            <a:rPr lang="ru-RU" sz="3200" kern="1200" dirty="0" err="1">
              <a:latin typeface="Arial"/>
              <a:cs typeface="Arial"/>
            </a:rPr>
            <a:t>аралдардың</a:t>
          </a:r>
          <a:r>
            <a:rPr lang="ru-RU" sz="3200" kern="1200" dirty="0">
              <a:latin typeface="Arial"/>
              <a:cs typeface="Arial"/>
            </a:rPr>
            <a:t> </a:t>
          </a:r>
          <a:r>
            <a:rPr lang="ru-RU" sz="3200" kern="1200" dirty="0" err="1">
              <a:latin typeface="Arial"/>
              <a:cs typeface="Arial"/>
            </a:rPr>
            <a:t>климаттық</a:t>
          </a:r>
          <a:r>
            <a:rPr lang="ru-RU" sz="3200" kern="1200" dirty="0">
              <a:latin typeface="Arial"/>
              <a:cs typeface="Arial"/>
            </a:rPr>
            <a:t> </a:t>
          </a:r>
          <a:r>
            <a:rPr lang="ru-RU" sz="3200" kern="1200" dirty="0" err="1">
              <a:latin typeface="Arial"/>
              <a:cs typeface="Arial"/>
            </a:rPr>
            <a:t>белдеулері</a:t>
          </a:r>
          <a:endParaRPr lang="en-US" sz="3200" kern="1200" dirty="0" err="1">
            <a:latin typeface="Arial"/>
            <a:cs typeface="Arial"/>
          </a:endParaRPr>
        </a:p>
      </dsp:txBody>
      <dsp:txXfrm>
        <a:off x="0" y="3104018"/>
        <a:ext cx="6448052" cy="15508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1F0CC-D6E1-4118-B399-C1D53B8ACFB7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262829-8396-4051-AD86-AC51610F71C8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err="1">
              <a:latin typeface="Arial" pitchFamily="34" charset="0"/>
              <a:cs typeface="Arial" pitchFamily="34" charset="0"/>
            </a:rPr>
            <a:t>Австралияның</a:t>
          </a:r>
          <a:r>
            <a:rPr lang="ru-RU" sz="2700" kern="1200" dirty="0">
              <a:latin typeface="Arial" pitchFamily="34" charset="0"/>
              <a:cs typeface="Arial" pitchFamily="34" charset="0"/>
            </a:rPr>
            <a:t> климат </a:t>
          </a:r>
          <a:r>
            <a:rPr lang="ru-RU" sz="2700" kern="1200" dirty="0" err="1">
              <a:latin typeface="Arial" pitchFamily="34" charset="0"/>
              <a:cs typeface="Arial" pitchFamily="34" charset="0"/>
            </a:rPr>
            <a:t>құрушы</a:t>
          </a:r>
          <a:r>
            <a:rPr lang="ru-RU" sz="270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2700" kern="1200" dirty="0" err="1">
              <a:latin typeface="Arial" pitchFamily="34" charset="0"/>
              <a:cs typeface="Arial" pitchFamily="34" charset="0"/>
            </a:rPr>
            <a:t>факторларына</a:t>
          </a:r>
          <a:r>
            <a:rPr lang="ru-RU" sz="2700" kern="1200" dirty="0">
              <a:latin typeface="Arial" pitchFamily="34" charset="0"/>
              <a:cs typeface="Arial" pitchFamily="34" charset="0"/>
            </a:rPr>
            <a:t> не </a:t>
          </a:r>
          <a:r>
            <a:rPr lang="ru-RU" sz="2700" kern="1200" dirty="0" err="1">
              <a:latin typeface="Arial" pitchFamily="34" charset="0"/>
              <a:cs typeface="Arial" pitchFamily="34" charset="0"/>
            </a:rPr>
            <a:t>жатады</a:t>
          </a:r>
          <a:r>
            <a:rPr lang="ru-RU" sz="2700" kern="1200" dirty="0">
              <a:latin typeface="Arial" pitchFamily="34" charset="0"/>
              <a:cs typeface="Arial" pitchFamily="34" charset="0"/>
            </a:rPr>
            <a:t>?</a:t>
          </a:r>
          <a:endParaRPr lang="en-US" sz="2700" kern="1200" dirty="0">
            <a:latin typeface="Arial" pitchFamily="34" charset="0"/>
            <a:cs typeface="Arial" pitchFamily="34" charset="0"/>
          </a:endParaRPr>
        </a:p>
      </dsp:txBody>
      <dsp:txXfrm>
        <a:off x="378614" y="886531"/>
        <a:ext cx="2810360" cy="1744948"/>
      </dsp:txXfrm>
    </dsp:sp>
    <dsp:sp modelId="{B45EEE51-50A8-4F71-A0D6-4E47CEE9D140}">
      <dsp:nvSpPr>
        <dsp:cNvPr id="0" name=""/>
        <dsp:cNvSpPr/>
      </dsp:nvSpPr>
      <dsp:spPr>
        <a:xfrm>
          <a:off x="3567588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03881-D5AC-42FA-B2D0-F4C15EC4C517}">
      <dsp:nvSpPr>
        <dsp:cNvPr id="0" name=""/>
        <dsp:cNvSpPr/>
      </dsp:nvSpPr>
      <dsp:spPr>
        <a:xfrm>
          <a:off x="3891915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err="1">
              <a:latin typeface="Arial" pitchFamily="34" charset="0"/>
              <a:cs typeface="Arial" pitchFamily="34" charset="0"/>
            </a:rPr>
            <a:t>Күн</a:t>
          </a:r>
          <a:r>
            <a:rPr lang="ru-RU" sz="270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2700" kern="1200" dirty="0" err="1">
              <a:latin typeface="Arial" pitchFamily="34" charset="0"/>
              <a:cs typeface="Arial" pitchFamily="34" charset="0"/>
            </a:rPr>
            <a:t>радияциясының</a:t>
          </a:r>
          <a:r>
            <a:rPr lang="ru-RU" sz="270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2700" kern="1200" dirty="0" err="1">
              <a:latin typeface="Arial" pitchFamily="34" charset="0"/>
              <a:cs typeface="Arial" pitchFamily="34" charset="0"/>
            </a:rPr>
            <a:t>ықпалы</a:t>
          </a:r>
          <a:r>
            <a:rPr lang="ru-RU" sz="2700" kern="1200" dirty="0">
              <a:latin typeface="Arial" pitchFamily="34" charset="0"/>
              <a:cs typeface="Arial" pitchFamily="34" charset="0"/>
            </a:rPr>
            <a:t>?</a:t>
          </a:r>
          <a:endParaRPr lang="en-US" sz="2700" kern="1200" dirty="0">
            <a:latin typeface="Arial" pitchFamily="34" charset="0"/>
            <a:cs typeface="Arial" pitchFamily="34" charset="0"/>
          </a:endParaRPr>
        </a:p>
      </dsp:txBody>
      <dsp:txXfrm>
        <a:off x="3946203" y="886531"/>
        <a:ext cx="2810360" cy="1744948"/>
      </dsp:txXfrm>
    </dsp:sp>
    <dsp:sp modelId="{DE14262F-C0DC-4ADA-990E-966F985C7BEA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5C05DE-E82B-48CA-887C-1923CAD5398E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err="1">
              <a:latin typeface="Arial" pitchFamily="34" charset="0"/>
              <a:cs typeface="Arial" pitchFamily="34" charset="0"/>
            </a:rPr>
            <a:t>Континентті</a:t>
          </a:r>
          <a:r>
            <a:rPr lang="ru-RU" sz="270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2700" kern="1200" dirty="0" err="1">
              <a:latin typeface="Arial" pitchFamily="34" charset="0"/>
              <a:cs typeface="Arial" pitchFamily="34" charset="0"/>
            </a:rPr>
            <a:t>массивтерінің</a:t>
          </a:r>
          <a:r>
            <a:rPr lang="ru-RU" sz="270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2700" kern="1200" dirty="0" err="1">
              <a:latin typeface="Arial" pitchFamily="34" charset="0"/>
              <a:cs typeface="Arial" pitchFamily="34" charset="0"/>
            </a:rPr>
            <a:t>рөлі</a:t>
          </a:r>
          <a:r>
            <a:rPr lang="ru-RU" sz="270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2700" kern="1200" dirty="0" err="1">
              <a:latin typeface="Arial" pitchFamily="34" charset="0"/>
              <a:cs typeface="Arial" pitchFamily="34" charset="0"/>
            </a:rPr>
            <a:t>қандай</a:t>
          </a:r>
          <a:r>
            <a:rPr lang="ru-RU" sz="2700" kern="1200" dirty="0">
              <a:latin typeface="Arial" pitchFamily="34" charset="0"/>
              <a:cs typeface="Arial" pitchFamily="34" charset="0"/>
            </a:rPr>
            <a:t>?</a:t>
          </a:r>
          <a:endParaRPr lang="en-US" sz="2700" kern="1200" dirty="0">
            <a:latin typeface="Arial" pitchFamily="34" charset="0"/>
            <a:cs typeface="Arial" pitchFamily="34" charset="0"/>
          </a:endParaRPr>
        </a:p>
      </dsp:txBody>
      <dsp:txXfrm>
        <a:off x="7513791" y="886531"/>
        <a:ext cx="2810360" cy="17449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5C5A29-DE0F-4496-B373-48189907907D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BF44B9-32DC-417C-8805-5D6757A26B92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/>
            <a:t>Географиялық орнының климатқа әсері қандай?</a:t>
          </a:r>
          <a:endParaRPr lang="en-US" sz="2700" kern="1200"/>
        </a:p>
      </dsp:txBody>
      <dsp:txXfrm>
        <a:off x="378614" y="886531"/>
        <a:ext cx="2810360" cy="1744948"/>
      </dsp:txXfrm>
    </dsp:sp>
    <dsp:sp modelId="{28381194-3BA1-42A0-BCDC-86C3E682189B}">
      <dsp:nvSpPr>
        <dsp:cNvPr id="0" name=""/>
        <dsp:cNvSpPr/>
      </dsp:nvSpPr>
      <dsp:spPr>
        <a:xfrm>
          <a:off x="3567588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20EC66-E246-47AA-835F-2A6929EE4E5C}">
      <dsp:nvSpPr>
        <dsp:cNvPr id="0" name=""/>
        <dsp:cNvSpPr/>
      </dsp:nvSpPr>
      <dsp:spPr>
        <a:xfrm>
          <a:off x="3891915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/>
            <a:t>Австралияның қай бөлігінде жауын-шашын мөлшері көп?</a:t>
          </a:r>
          <a:endParaRPr lang="en-US" sz="2700" kern="1200"/>
        </a:p>
      </dsp:txBody>
      <dsp:txXfrm>
        <a:off x="3946203" y="886531"/>
        <a:ext cx="2810360" cy="1744948"/>
      </dsp:txXfrm>
    </dsp:sp>
    <dsp:sp modelId="{C8E9C4F0-C165-4909-A053-0EBAAF666507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F43866-C699-4DAB-8EDE-23481C0122EB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/>
            <a:t>Климаттың қалыптасуына әсер ететін ауа массалары?</a:t>
          </a:r>
          <a:endParaRPr lang="en-US" sz="2700" kern="1200"/>
        </a:p>
      </dsp:txBody>
      <dsp:txXfrm>
        <a:off x="7513791" y="886531"/>
        <a:ext cx="2810360" cy="1744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85016AEC-0320-4ED0-8ECB-FE11DDDFE1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3CDB30C-1F82-41E6-A067-831D6E8918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DDA86DD-F997-4F66-A87C-5B58AB6D19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241B827-437E-40A3-A732-669230D6A5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9131" y="-245761"/>
            <a:ext cx="9465131" cy="1184111"/>
          </a:xfrm>
        </p:spPr>
        <p:txBody>
          <a:bodyPr>
            <a:normAutofit/>
          </a:bodyPr>
          <a:lstStyle/>
          <a:p>
            <a:r>
              <a:rPr lang="ru-RU" sz="1400" dirty="0" err="1">
                <a:latin typeface="Arial"/>
                <a:cs typeface="Calibri Light"/>
              </a:rPr>
              <a:t>Л.Н.Гумилев</a:t>
            </a:r>
            <a:r>
              <a:rPr lang="ru-RU" sz="1400" dirty="0">
                <a:latin typeface="Arial"/>
                <a:cs typeface="Calibri Light"/>
              </a:rPr>
              <a:t> </a:t>
            </a:r>
            <a:r>
              <a:rPr lang="ru-RU" sz="1400" dirty="0" err="1">
                <a:latin typeface="Arial"/>
                <a:cs typeface="Calibri Light"/>
              </a:rPr>
              <a:t>атындағы</a:t>
            </a:r>
            <a:r>
              <a:rPr lang="ru-RU" sz="1400" dirty="0">
                <a:latin typeface="Arial"/>
                <a:cs typeface="Calibri Light"/>
              </a:rPr>
              <a:t> Евразия </a:t>
            </a:r>
            <a:r>
              <a:rPr lang="ru-RU" sz="1400" dirty="0" err="1">
                <a:latin typeface="Arial"/>
                <a:cs typeface="Calibri Light"/>
              </a:rPr>
              <a:t>ұлттық</a:t>
            </a:r>
            <a:r>
              <a:rPr lang="ru-RU" sz="1400" dirty="0">
                <a:latin typeface="Arial"/>
                <a:cs typeface="Calibri Light"/>
              </a:rPr>
              <a:t> </a:t>
            </a:r>
            <a:r>
              <a:rPr lang="ru-RU" sz="1400" dirty="0" err="1">
                <a:latin typeface="Arial"/>
                <a:cs typeface="Calibri Light"/>
              </a:rPr>
              <a:t>университеті</a:t>
            </a:r>
            <a:endParaRPr lang="ru-RU" sz="1400" dirty="0">
              <a:latin typeface="Arial"/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9C63AB4-BD5E-837C-2020-391E46028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2088" y="1379364"/>
            <a:ext cx="9465564" cy="34009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ru-RU" sz="3200" smtClean="0">
                <a:latin typeface="Arial"/>
                <a:cs typeface="Calibri" panose="020F0502020204030204"/>
              </a:rPr>
              <a:t>Лекция-14</a:t>
            </a:r>
            <a:endParaRPr lang="ru-RU" dirty="0"/>
          </a:p>
          <a:p>
            <a:pPr marL="0" indent="0">
              <a:buNone/>
            </a:pPr>
            <a:endParaRPr lang="ru-RU" sz="2400" dirty="0">
              <a:cs typeface="Calibri" panose="020F0502020204030204"/>
            </a:endParaRPr>
          </a:p>
          <a:p>
            <a:pPr marL="0" indent="0">
              <a:buNone/>
            </a:pPr>
            <a:endParaRPr lang="ru-RU" sz="2400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" panose="020F0502020204030204"/>
              </a:rPr>
              <a:t>Австралияның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" panose="020F0502020204030204"/>
              </a:rPr>
              <a:t> климаты</a:t>
            </a: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вода, океан, день&#10;&#10;Автоматически созданное описание">
            <a:extLst>
              <a:ext uri="{FF2B5EF4-FFF2-40B4-BE49-F238E27FC236}">
                <a16:creationId xmlns="" xmlns:a16="http://schemas.microsoft.com/office/drawing/2014/main" id="{F0969C42-C9BC-8BAA-A092-3524E0F84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7" name="Freeform 5">
            <a:extLst>
              <a:ext uri="{FF2B5EF4-FFF2-40B4-BE49-F238E27FC236}">
                <a16:creationId xmlns=""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4532C7-D8B2-8D79-BD2B-85E8E7030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>
                <a:latin typeface="Arial"/>
                <a:cs typeface="Calibri Light"/>
              </a:rPr>
              <a:t>Субэкваторлық</a:t>
            </a:r>
            <a:r>
              <a:rPr lang="ru-RU" sz="2800" dirty="0">
                <a:latin typeface="Arial"/>
                <a:cs typeface="Calibri Light"/>
              </a:rPr>
              <a:t> </a:t>
            </a:r>
            <a:r>
              <a:rPr lang="ru-RU" sz="2800" dirty="0" err="1">
                <a:latin typeface="Arial"/>
                <a:cs typeface="Calibri Light"/>
              </a:rPr>
              <a:t>белдеу</a:t>
            </a:r>
            <a:endParaRPr lang="ru-RU" sz="2800" dirty="0">
              <a:latin typeface="Arial"/>
              <a:cs typeface="Arial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C8043EB-E283-0748-3251-6B9BFE432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11" y="3552043"/>
            <a:ext cx="5836873" cy="264225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1400" dirty="0" err="1">
                <a:latin typeface="Arial"/>
                <a:cs typeface="Calibri"/>
              </a:rPr>
              <a:t>Субэкваторлық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белдеудің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шегіне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Австралиянын</a:t>
            </a:r>
            <a:r>
              <a:rPr lang="ru-RU" sz="1400" dirty="0">
                <a:latin typeface="Arial"/>
                <a:cs typeface="Calibri"/>
              </a:rPr>
              <a:t>, </a:t>
            </a:r>
            <a:r>
              <a:rPr lang="ru-RU" sz="1400" dirty="0" err="1">
                <a:latin typeface="Arial"/>
                <a:cs typeface="Calibri"/>
              </a:rPr>
              <a:t>солтүстігіне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Жаңа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Гвинеяның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оңтүстігі</a:t>
            </a:r>
            <a:r>
              <a:rPr lang="ru-RU" sz="1400" dirty="0">
                <a:latin typeface="Arial"/>
                <a:cs typeface="Calibri"/>
              </a:rPr>
              <a:t> мен </a:t>
            </a:r>
            <a:r>
              <a:rPr lang="ru-RU" sz="1400" dirty="0" err="1">
                <a:latin typeface="Arial"/>
                <a:cs typeface="Calibri"/>
              </a:rPr>
              <a:t>көрші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ұсақ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аралдар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кіреді</a:t>
            </a:r>
            <a:r>
              <a:rPr lang="ru-RU" sz="1400" dirty="0">
                <a:latin typeface="Arial"/>
                <a:cs typeface="Calibri"/>
              </a:rPr>
              <a:t>. Климаты </a:t>
            </a:r>
            <a:r>
              <a:rPr lang="ru-RU" sz="1400" dirty="0" err="1">
                <a:latin typeface="Arial"/>
                <a:cs typeface="Calibri"/>
              </a:rPr>
              <a:t>маусымдылығының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айқын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білінуімен</a:t>
            </a:r>
            <a:r>
              <a:rPr lang="ru-RU" sz="1400" dirty="0">
                <a:latin typeface="Arial"/>
                <a:cs typeface="Calibri"/>
              </a:rPr>
              <a:t>, </a:t>
            </a:r>
            <a:r>
              <a:rPr lang="ru-RU" sz="1400" dirty="0" err="1">
                <a:latin typeface="Arial"/>
                <a:cs typeface="Calibri"/>
              </a:rPr>
              <a:t>әсіресе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материкте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айқын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білінуімен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сипатталады</a:t>
            </a:r>
            <a:r>
              <a:rPr lang="ru-RU" sz="1400" dirty="0">
                <a:latin typeface="Arial"/>
                <a:cs typeface="Calibri"/>
              </a:rPr>
              <a:t>. </a:t>
            </a:r>
            <a:r>
              <a:rPr lang="ru-RU" sz="1400" dirty="0" err="1">
                <a:latin typeface="Arial"/>
                <a:cs typeface="Calibri"/>
              </a:rPr>
              <a:t>Жауын-шашын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жазда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көп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мәлшерде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жауады</a:t>
            </a:r>
            <a:r>
              <a:rPr lang="ru-RU" sz="1400" dirty="0">
                <a:latin typeface="Arial"/>
                <a:cs typeface="Calibri"/>
              </a:rPr>
              <a:t>. </a:t>
            </a:r>
            <a:r>
              <a:rPr lang="ru-RU" sz="1400" dirty="0" err="1">
                <a:latin typeface="Arial"/>
                <a:cs typeface="Calibri"/>
              </a:rPr>
              <a:t>Қысқы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кезең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құрғақ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келеді</a:t>
            </a:r>
            <a:r>
              <a:rPr lang="ru-RU" sz="1400" dirty="0">
                <a:latin typeface="Arial"/>
                <a:cs typeface="Calibri"/>
              </a:rPr>
              <a:t>, </a:t>
            </a:r>
            <a:r>
              <a:rPr lang="ru-RU" sz="1400" dirty="0" err="1">
                <a:latin typeface="Arial"/>
                <a:cs typeface="Calibri"/>
              </a:rPr>
              <a:t>алайда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аралдарда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ол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пассатқа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қатысты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алғанда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ық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жақтағы</a:t>
            </a:r>
            <a:r>
              <a:rPr lang="ru-RU" sz="1400" dirty="0">
                <a:latin typeface="Arial"/>
                <a:cs typeface="Calibri"/>
              </a:rPr>
              <a:t> тау </a:t>
            </a:r>
            <a:r>
              <a:rPr lang="ru-RU" sz="1400" dirty="0" err="1">
                <a:latin typeface="Arial"/>
                <a:cs typeface="Calibri"/>
              </a:rPr>
              <a:t>баурайларында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ғана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айкын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байқалады</a:t>
            </a:r>
            <a:r>
              <a:rPr lang="ru-RU" sz="1400" dirty="0">
                <a:latin typeface="Arial"/>
                <a:cs typeface="Calibri"/>
              </a:rPr>
              <a:t>. </a:t>
            </a:r>
            <a:r>
              <a:rPr lang="ru-RU" sz="1400" dirty="0" err="1">
                <a:latin typeface="Arial"/>
                <a:cs typeface="Calibri"/>
              </a:rPr>
              <a:t>Алайда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таудың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жел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жақ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баурайларында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жауын-шашын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қыста</a:t>
            </a:r>
            <a:r>
              <a:rPr lang="ru-RU" sz="1400" dirty="0">
                <a:latin typeface="Arial"/>
                <a:cs typeface="Calibri"/>
              </a:rPr>
              <a:t> да </a:t>
            </a:r>
            <a:r>
              <a:rPr lang="ru-RU" sz="1400" dirty="0" err="1">
                <a:latin typeface="Arial"/>
                <a:cs typeface="Calibri"/>
              </a:rPr>
              <a:t>жауады</a:t>
            </a:r>
            <a:r>
              <a:rPr lang="ru-RU" sz="1400" dirty="0">
                <a:latin typeface="Arial"/>
                <a:cs typeface="Calibri"/>
              </a:rPr>
              <a:t>, </a:t>
            </a:r>
            <a:r>
              <a:rPr lang="ru-RU" sz="1400" dirty="0" err="1">
                <a:latin typeface="Arial"/>
                <a:cs typeface="Calibri"/>
              </a:rPr>
              <a:t>әйткенмен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жазбен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салыстырғанда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онын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мөлшері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недәуір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азаяды</a:t>
            </a:r>
            <a:r>
              <a:rPr lang="ru-RU" sz="1400" dirty="0">
                <a:latin typeface="Arial"/>
                <a:cs typeface="Calibri"/>
              </a:rPr>
              <a:t>. </a:t>
            </a:r>
            <a:r>
              <a:rPr lang="ru-RU" sz="1400" dirty="0" err="1">
                <a:latin typeface="Arial"/>
                <a:cs typeface="Calibri"/>
              </a:rPr>
              <a:t>Жылдық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жауын-шашын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мөлшері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бұған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рельефі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қолайлы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ықпал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жасайтын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аудандарда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өте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көп</a:t>
            </a:r>
            <a:r>
              <a:rPr lang="ru-RU" sz="1400" dirty="0">
                <a:latin typeface="Arial"/>
                <a:cs typeface="Calibri"/>
              </a:rPr>
              <a:t>. </a:t>
            </a:r>
            <a:r>
              <a:rPr lang="ru-RU" sz="1400" dirty="0" err="1">
                <a:latin typeface="Arial"/>
                <a:cs typeface="Calibri"/>
              </a:rPr>
              <a:t>Материкте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температураның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ауытқу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амплитудасы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недәуір</a:t>
            </a:r>
            <a:r>
              <a:rPr lang="ru-RU" sz="1400" dirty="0">
                <a:latin typeface="Arial"/>
                <a:cs typeface="Calibri"/>
              </a:rPr>
              <a:t>, </a:t>
            </a:r>
            <a:r>
              <a:rPr lang="ru-RU" sz="1400" dirty="0" err="1">
                <a:latin typeface="Arial"/>
                <a:cs typeface="Calibri"/>
              </a:rPr>
              <a:t>алайда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ең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салқын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айдың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орташа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температурасы</a:t>
            </a:r>
            <a:r>
              <a:rPr lang="ru-RU" sz="1400" dirty="0">
                <a:latin typeface="Arial"/>
                <a:cs typeface="Calibri"/>
              </a:rPr>
              <a:t> 20°С-ден </a:t>
            </a:r>
            <a:r>
              <a:rPr lang="ru-RU" sz="1400" dirty="0" err="1">
                <a:latin typeface="Arial"/>
                <a:cs typeface="Calibri"/>
              </a:rPr>
              <a:t>төмен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болған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емес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дерлік</a:t>
            </a:r>
            <a:r>
              <a:rPr lang="ru-RU" sz="1400" dirty="0">
                <a:latin typeface="Arial"/>
                <a:cs typeface="Calibri"/>
              </a:rPr>
              <a:t>. </a:t>
            </a:r>
            <a:r>
              <a:rPr lang="ru-RU" sz="1400" dirty="0" err="1">
                <a:latin typeface="Arial"/>
                <a:cs typeface="Calibri"/>
              </a:rPr>
              <a:t>Аралдардағы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температуралық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айырмашылық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экваторлық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белдеудегі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сияқты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соншалық</a:t>
            </a:r>
            <a:r>
              <a:rPr lang="ru-RU" sz="1400" dirty="0">
                <a:latin typeface="Arial"/>
                <a:cs typeface="Calibri"/>
              </a:rPr>
              <a:t> аз.</a:t>
            </a:r>
            <a:endParaRPr lang="ru-RU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8431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=""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дерево, внешний, гора, природа&#10;&#10;Автоматически созданное описание">
            <a:extLst>
              <a:ext uri="{FF2B5EF4-FFF2-40B4-BE49-F238E27FC236}">
                <a16:creationId xmlns="" xmlns:a16="http://schemas.microsoft.com/office/drawing/2014/main" id="{A169383B-15A9-4C03-86A9-3FAFC2EF7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3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524D30-9333-FF6E-B844-25F413D8B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ru-RU" sz="2800" b="1" dirty="0" err="1">
                <a:latin typeface="Arial"/>
                <a:cs typeface="Calibri Light"/>
              </a:rPr>
              <a:t>Тропикалық</a:t>
            </a:r>
            <a:r>
              <a:rPr lang="ru-RU" sz="2800" b="1" dirty="0">
                <a:latin typeface="Arial"/>
                <a:cs typeface="Calibri Light"/>
              </a:rPr>
              <a:t> </a:t>
            </a:r>
            <a:r>
              <a:rPr lang="ru-RU" sz="2800" b="1" dirty="0" err="1">
                <a:latin typeface="Arial"/>
                <a:cs typeface="Calibri Light"/>
              </a:rPr>
              <a:t>белдеу</a:t>
            </a:r>
            <a:endParaRPr lang="ru-RU" sz="2800" b="1" dirty="0">
              <a:latin typeface="Arial"/>
              <a:cs typeface="Arial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2D01501-2593-FF7F-77D6-2A7577793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65" y="2041995"/>
            <a:ext cx="5962512" cy="457199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1600" dirty="0" err="1">
                <a:latin typeface="Arial"/>
                <a:cs typeface="Calibri"/>
              </a:rPr>
              <a:t>Австралиядағы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тропикалық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белдеу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аридтік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жағдайлардың</a:t>
            </a:r>
            <a:r>
              <a:rPr lang="ru-RU" sz="1600" dirty="0">
                <a:latin typeface="Arial"/>
                <a:cs typeface="Calibri"/>
              </a:rPr>
              <a:t> басым </a:t>
            </a:r>
            <a:r>
              <a:rPr lang="ru-RU" sz="1600" dirty="0" err="1">
                <a:latin typeface="Arial"/>
                <a:cs typeface="Calibri"/>
              </a:rPr>
              <a:t>болып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келетіндігімен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сипатталады</a:t>
            </a:r>
            <a:r>
              <a:rPr lang="ru-RU" sz="1600" dirty="0">
                <a:latin typeface="Arial"/>
                <a:cs typeface="Calibri"/>
              </a:rPr>
              <a:t>. </a:t>
            </a:r>
            <a:r>
              <a:rPr lang="ru-RU" sz="1600" dirty="0" err="1">
                <a:latin typeface="Arial"/>
                <a:cs typeface="Calibri"/>
              </a:rPr>
              <a:t>Тропиктік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белдеудін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Шығыс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бөлігі</a:t>
            </a:r>
            <a:r>
              <a:rPr lang="ru-RU" sz="1600" dirty="0">
                <a:latin typeface="Arial"/>
                <a:cs typeface="Calibri"/>
              </a:rPr>
              <a:t>, </a:t>
            </a:r>
            <a:r>
              <a:rPr lang="ru-RU" sz="1600" dirty="0" err="1">
                <a:latin typeface="Arial"/>
                <a:cs typeface="Calibri"/>
              </a:rPr>
              <a:t>яғни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солтүстігі</a:t>
            </a:r>
            <a:r>
              <a:rPr lang="ru-RU" sz="1600" dirty="0">
                <a:latin typeface="Arial"/>
                <a:cs typeface="Calibri"/>
              </a:rPr>
              <a:t> мен </a:t>
            </a:r>
            <a:r>
              <a:rPr lang="ru-RU" sz="1600" dirty="0" err="1">
                <a:latin typeface="Arial"/>
                <a:cs typeface="Calibri"/>
              </a:rPr>
              <a:t>оңтүстік-шығысынан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басқа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жағалаулары</a:t>
            </a:r>
            <a:r>
              <a:rPr lang="ru-RU" sz="1600" dirty="0">
                <a:latin typeface="Arial"/>
                <a:cs typeface="Calibri"/>
              </a:rPr>
              <a:t> мен </a:t>
            </a:r>
            <a:r>
              <a:rPr lang="ru-RU" sz="1600" dirty="0" err="1">
                <a:latin typeface="Arial"/>
                <a:cs typeface="Calibri"/>
              </a:rPr>
              <a:t>Шығыс</a:t>
            </a:r>
            <a:r>
              <a:rPr lang="ru-RU" sz="1600" dirty="0">
                <a:latin typeface="Arial"/>
                <a:cs typeface="Calibri"/>
              </a:rPr>
              <a:t>-Австралия </a:t>
            </a:r>
            <a:r>
              <a:rPr lang="ru-RU" sz="1600" dirty="0" err="1">
                <a:latin typeface="Arial"/>
                <a:cs typeface="Calibri"/>
              </a:rPr>
              <a:t>таулары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бүкіл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жыл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бойына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Оңтүстік-Тынық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мұхит</a:t>
            </a:r>
            <a:r>
              <a:rPr lang="ru-RU" sz="1600" dirty="0">
                <a:latin typeface="Arial"/>
                <a:cs typeface="Calibri"/>
              </a:rPr>
              <a:t> максимумы мен </a:t>
            </a:r>
            <a:r>
              <a:rPr lang="ru-RU" sz="1600" dirty="0" err="1">
                <a:latin typeface="Arial"/>
                <a:cs typeface="Calibri"/>
              </a:rPr>
              <a:t>пассаттық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айналымының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батыс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аймағының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ықпалына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ұшырайды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және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бір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қалыпты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ылғал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климатты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келеді</a:t>
            </a:r>
            <a:r>
              <a:rPr lang="ru-RU" sz="1600" dirty="0">
                <a:latin typeface="Arial"/>
                <a:cs typeface="Calibri"/>
              </a:rPr>
              <a:t>. </a:t>
            </a:r>
            <a:r>
              <a:rPr lang="ru-RU" sz="1600" dirty="0" err="1">
                <a:latin typeface="Arial"/>
                <a:cs typeface="Calibri"/>
              </a:rPr>
              <a:t>Материктің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ішкі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аудандарында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бүкіл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жыл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бойына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континентальды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тропиктік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ауа</a:t>
            </a:r>
            <a:r>
              <a:rPr lang="ru-RU" sz="1600" dirty="0">
                <a:latin typeface="Arial"/>
                <a:cs typeface="Calibri"/>
              </a:rPr>
              <a:t> басым </a:t>
            </a:r>
            <a:r>
              <a:rPr lang="ru-RU" sz="1600" dirty="0" err="1">
                <a:latin typeface="Arial"/>
                <a:cs typeface="Calibri"/>
              </a:rPr>
              <a:t>болады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және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жылдық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жауын-шашын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қосындысы</a:t>
            </a:r>
            <a:r>
              <a:rPr lang="ru-RU" sz="1600" dirty="0">
                <a:latin typeface="Arial"/>
                <a:cs typeface="Calibri"/>
              </a:rPr>
              <a:t> 250 </a:t>
            </a:r>
            <a:r>
              <a:rPr lang="ru-RU" sz="1600" dirty="0" err="1">
                <a:latin typeface="Arial"/>
                <a:cs typeface="Calibri"/>
              </a:rPr>
              <a:t>миллиметрден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аспайды</a:t>
            </a:r>
            <a:r>
              <a:rPr lang="ru-RU" sz="1600" dirty="0">
                <a:latin typeface="Arial"/>
                <a:cs typeface="Calibri"/>
              </a:rPr>
              <a:t>. </a:t>
            </a:r>
            <a:r>
              <a:rPr lang="ru-RU" sz="1600" dirty="0" err="1">
                <a:latin typeface="Arial"/>
                <a:cs typeface="Calibri"/>
              </a:rPr>
              <a:t>Салыстырмалы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ылғалдылық</a:t>
            </a:r>
            <a:r>
              <a:rPr lang="ru-RU" sz="1600" dirty="0">
                <a:latin typeface="Arial"/>
                <a:cs typeface="Calibri"/>
              </a:rPr>
              <a:t> 30-40%-</a:t>
            </a:r>
            <a:r>
              <a:rPr lang="ru-RU" sz="1600" dirty="0" err="1">
                <a:latin typeface="Arial"/>
                <a:cs typeface="Calibri"/>
              </a:rPr>
              <a:t>ке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тең</a:t>
            </a:r>
            <a:r>
              <a:rPr lang="ru-RU" sz="1600" dirty="0">
                <a:latin typeface="Arial"/>
                <a:cs typeface="Calibri"/>
              </a:rPr>
              <a:t>, ал </a:t>
            </a:r>
            <a:r>
              <a:rPr lang="ru-RU" sz="1600" dirty="0" err="1">
                <a:latin typeface="Arial"/>
                <a:cs typeface="Calibri"/>
              </a:rPr>
              <a:t>жылдық</a:t>
            </a:r>
            <a:r>
              <a:rPr lang="ru-RU" sz="1600" dirty="0">
                <a:latin typeface="Arial"/>
                <a:cs typeface="Calibri"/>
              </a:rPr>
              <a:t>, </a:t>
            </a:r>
            <a:r>
              <a:rPr lang="ru-RU" sz="1600" dirty="0" err="1">
                <a:latin typeface="Arial"/>
                <a:cs typeface="Calibri"/>
              </a:rPr>
              <a:t>әсіресе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тәуліктік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температуралық</a:t>
            </a:r>
            <a:r>
              <a:rPr lang="ru-RU" sz="1600" dirty="0">
                <a:latin typeface="Arial"/>
                <a:cs typeface="Calibri"/>
              </a:rPr>
              <a:t> амплитуда </a:t>
            </a:r>
            <a:r>
              <a:rPr lang="ru-RU" sz="1600" dirty="0" err="1">
                <a:latin typeface="Arial"/>
                <a:cs typeface="Calibri"/>
              </a:rPr>
              <a:t>өте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үлкен</a:t>
            </a:r>
            <a:r>
              <a:rPr lang="ru-RU" sz="1600" dirty="0">
                <a:latin typeface="Arial"/>
                <a:cs typeface="Calibri"/>
              </a:rPr>
              <a:t> (</a:t>
            </a:r>
            <a:r>
              <a:rPr lang="ru-RU" sz="1600" dirty="0" err="1">
                <a:latin typeface="Arial"/>
                <a:cs typeface="Calibri"/>
              </a:rPr>
              <a:t>соңғысы</a:t>
            </a:r>
            <a:r>
              <a:rPr lang="ru-RU" sz="1600" dirty="0">
                <a:latin typeface="Arial"/>
                <a:cs typeface="Calibri"/>
              </a:rPr>
              <a:t> 35—40°С-қа </a:t>
            </a:r>
            <a:r>
              <a:rPr lang="ru-RU" sz="1600" dirty="0" err="1">
                <a:latin typeface="Arial"/>
                <a:cs typeface="Calibri"/>
              </a:rPr>
              <a:t>жетуі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мүмкін</a:t>
            </a:r>
            <a:r>
              <a:rPr lang="ru-RU" sz="1600" dirty="0">
                <a:latin typeface="Arial"/>
                <a:cs typeface="Calibri"/>
              </a:rPr>
              <a:t>). </a:t>
            </a:r>
            <a:r>
              <a:rPr lang="ru-RU" sz="1600" dirty="0" err="1">
                <a:latin typeface="Arial"/>
                <a:cs typeface="Calibri"/>
              </a:rPr>
              <a:t>Қыста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оңтүстіктен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суық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ауа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массасының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енуіне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байланысты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суық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бірден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түседі</a:t>
            </a:r>
            <a:r>
              <a:rPr lang="ru-RU" sz="1600" dirty="0">
                <a:latin typeface="Arial"/>
                <a:cs typeface="Calibri"/>
              </a:rPr>
              <a:t>. </a:t>
            </a:r>
            <a:r>
              <a:rPr lang="ru-RU" sz="1600" dirty="0" err="1">
                <a:latin typeface="Arial"/>
                <a:cs typeface="Calibri"/>
              </a:rPr>
              <a:t>Топырақ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бетіндегі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аяз</a:t>
            </a:r>
            <a:r>
              <a:rPr lang="ru-RU" sz="1600" dirty="0">
                <a:latin typeface="Arial"/>
                <a:cs typeface="Calibri"/>
              </a:rPr>
              <a:t> - 5°С-ге </a:t>
            </a:r>
            <a:r>
              <a:rPr lang="ru-RU" sz="1600" dirty="0" err="1">
                <a:latin typeface="Arial"/>
                <a:cs typeface="Calibri"/>
              </a:rPr>
              <a:t>жетеді</a:t>
            </a:r>
            <a:r>
              <a:rPr lang="ru-RU" sz="1600" dirty="0">
                <a:latin typeface="Arial"/>
                <a:cs typeface="Calibri"/>
              </a:rPr>
              <a:t>. </a:t>
            </a:r>
            <a:endParaRPr lang="ru-RU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4211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Изображение выглядит как внешний, дерево, небо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7D68D1E9-5328-D069-632A-0D91839B6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9">
            <a:extLst>
              <a:ext uri="{FF2B5EF4-FFF2-40B4-BE49-F238E27FC236}">
                <a16:creationId xmlns="" xmlns:a16="http://schemas.microsoft.com/office/drawing/2014/main" id="{86C7B4A1-154A-4DF0-AC46-F88D75A2E0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B48C433E-FB4B-17FF-06B7-2E7F3655A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775" y="35145"/>
            <a:ext cx="6619811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 err="1">
                <a:latin typeface="Arial"/>
                <a:cs typeface="Arial"/>
              </a:rPr>
              <a:t>Субтропиктік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белдеу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17E6454-417C-DA3E-4109-F7638CEE9EF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7581" y="833087"/>
            <a:ext cx="7180798" cy="37730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/>
            <a:endParaRPr lang="en-US" sz="1100" dirty="0"/>
          </a:p>
          <a:p>
            <a:r>
              <a:rPr lang="en-US" sz="1400" dirty="0" err="1">
                <a:latin typeface="Arial"/>
                <a:cs typeface="Arial"/>
              </a:rPr>
              <a:t>Австралияның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қиыр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оңтүстігі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err="1">
                <a:latin typeface="Arial"/>
                <a:cs typeface="Arial"/>
              </a:rPr>
              <a:t>Тасманияның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солтүстігі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мен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Жаңа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Зеландияның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Солтүстік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аралдары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субтропиктік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климат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белдеуінің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алабына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енеді</a:t>
            </a:r>
            <a:r>
              <a:rPr lang="en-US" sz="1400" dirty="0">
                <a:latin typeface="Arial"/>
                <a:cs typeface="Arial"/>
              </a:rPr>
              <a:t>. </a:t>
            </a:r>
            <a:r>
              <a:rPr lang="en-US" sz="1400" dirty="0" err="1">
                <a:latin typeface="Arial"/>
                <a:cs typeface="Arial"/>
              </a:rPr>
              <a:t>Материктің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оңтүстік-батысында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жауын-шашын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тек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қыста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жауады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дерлік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және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оның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мөлшері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батыстан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шығысқа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қарай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кеми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береді</a:t>
            </a:r>
            <a:r>
              <a:rPr lang="en-US" sz="1400" dirty="0">
                <a:latin typeface="Arial"/>
                <a:cs typeface="Arial"/>
              </a:rPr>
              <a:t>. </a:t>
            </a:r>
            <a:r>
              <a:rPr lang="en-US" sz="1400" dirty="0" err="1">
                <a:latin typeface="Arial"/>
                <a:cs typeface="Arial"/>
              </a:rPr>
              <a:t>Жазда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аймақ</a:t>
            </a:r>
            <a:r>
              <a:rPr lang="en-US" sz="1400" dirty="0">
                <a:latin typeface="Arial"/>
                <a:cs typeface="Arial"/>
              </a:rPr>
              <a:t> Оңтүстік </a:t>
            </a:r>
            <a:r>
              <a:rPr lang="en-US" sz="1400" dirty="0" err="1">
                <a:latin typeface="Arial"/>
                <a:cs typeface="Arial"/>
              </a:rPr>
              <a:t>Үндінің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максимумының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ықпалына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ұшырайды</a:t>
            </a:r>
            <a:r>
              <a:rPr lang="en-US" sz="1400" dirty="0">
                <a:latin typeface="Arial"/>
                <a:cs typeface="Arial"/>
              </a:rPr>
              <a:t>. </a:t>
            </a:r>
            <a:r>
              <a:rPr lang="en-US" sz="1400" dirty="0" err="1">
                <a:latin typeface="Arial"/>
                <a:cs typeface="Arial"/>
              </a:rPr>
              <a:t>Температура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жағдайы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әсіресе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жазда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өте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түрақсыз</a:t>
            </a:r>
            <a:r>
              <a:rPr lang="en-US" sz="1400" dirty="0">
                <a:latin typeface="Arial"/>
                <a:cs typeface="Arial"/>
              </a:rPr>
              <a:t>. </a:t>
            </a:r>
            <a:r>
              <a:rPr lang="en-US" sz="1400" dirty="0" err="1">
                <a:latin typeface="Arial"/>
                <a:cs typeface="Arial"/>
              </a:rPr>
              <a:t>Әдетте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оның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бұзылуы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солтүстіктен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күшті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ысыған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ауаның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кіруіне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байланысты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err="1">
                <a:latin typeface="Arial"/>
                <a:cs typeface="Arial"/>
              </a:rPr>
              <a:t>ол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кейде</a:t>
            </a:r>
            <a:r>
              <a:rPr lang="en-US" sz="1400" dirty="0">
                <a:latin typeface="Arial"/>
                <a:cs typeface="Arial"/>
              </a:rPr>
              <a:t> 40°С-ден </a:t>
            </a:r>
            <a:r>
              <a:rPr lang="en-US" sz="1400" dirty="0" err="1">
                <a:latin typeface="Arial"/>
                <a:cs typeface="Arial"/>
              </a:rPr>
              <a:t>де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асып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түседі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err="1">
                <a:latin typeface="Arial"/>
                <a:cs typeface="Arial"/>
              </a:rPr>
              <a:t>алайда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оңтүстіктен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жиі-жиі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келетін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суық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пен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ылғалды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желдер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бұл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жылы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ауа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ағысын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ауыстырып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тұрады</a:t>
            </a:r>
            <a:r>
              <a:rPr lang="en-US" sz="1400" dirty="0">
                <a:latin typeface="Arial"/>
                <a:cs typeface="Arial"/>
              </a:rPr>
              <a:t>. </a:t>
            </a:r>
            <a:r>
              <a:rPr lang="en-US" sz="1400" dirty="0" err="1">
                <a:latin typeface="Arial"/>
                <a:cs typeface="Arial"/>
              </a:rPr>
              <a:t>Австралияның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оңтүстік-шығысында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err="1">
                <a:latin typeface="Arial"/>
                <a:cs typeface="Arial"/>
              </a:rPr>
              <a:t>Тасманияның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солтүстігі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мен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Жаңа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Зеландияда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климат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бір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қалыпты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ылғалды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err="1">
                <a:latin typeface="Arial"/>
                <a:cs typeface="Arial"/>
              </a:rPr>
              <a:t>жауын-шашын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жазда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ең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көп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жауады</a:t>
            </a:r>
            <a:r>
              <a:rPr lang="en-US" sz="1400" dirty="0">
                <a:latin typeface="Arial"/>
                <a:cs typeface="Arial"/>
              </a:rPr>
              <a:t>; </a:t>
            </a:r>
            <a:r>
              <a:rPr lang="en-US" sz="1400" dirty="0" err="1">
                <a:latin typeface="Arial"/>
                <a:cs typeface="Arial"/>
              </a:rPr>
              <a:t>оны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шығыс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және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солтүстік-шығыс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желдері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тікелей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теңіз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жақтан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әкеледі</a:t>
            </a:r>
            <a:r>
              <a:rPr lang="en-US" sz="1400" dirty="0">
                <a:latin typeface="Arial"/>
                <a:cs typeface="Arial"/>
              </a:rPr>
              <a:t>. </a:t>
            </a:r>
            <a:r>
              <a:rPr lang="en-US" sz="1400" dirty="0" err="1">
                <a:latin typeface="Arial"/>
                <a:cs typeface="Arial"/>
              </a:rPr>
              <a:t>Қыста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жауын-шашын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полярлық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фронтқа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байланысты.Тропикалық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фронттан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бұл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аймақ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қыста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орташа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температурасының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неғұрлым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төмен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болуымен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ерекшеленеді</a:t>
            </a:r>
            <a:r>
              <a:rPr lang="en-US" sz="1400" dirty="0">
                <a:latin typeface="Arial"/>
                <a:cs typeface="Arial"/>
              </a:rPr>
              <a:t> ( + 5, + 10°С). </a:t>
            </a:r>
            <a:r>
              <a:rPr lang="en-US" sz="1400" dirty="0" err="1">
                <a:latin typeface="Arial"/>
                <a:cs typeface="Arial"/>
              </a:rPr>
              <a:t>Тауда</a:t>
            </a:r>
            <a:r>
              <a:rPr lang="en-US" sz="1400" dirty="0">
                <a:latin typeface="Arial"/>
                <a:cs typeface="Arial"/>
              </a:rPr>
              <a:t> аяз-20°С-ге </a:t>
            </a:r>
            <a:r>
              <a:rPr lang="en-US" sz="1400" dirty="0" err="1">
                <a:latin typeface="Arial"/>
                <a:cs typeface="Arial"/>
              </a:rPr>
              <a:t>дейін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болады</a:t>
            </a:r>
            <a:r>
              <a:rPr lang="en-US" sz="1400" dirty="0">
                <a:latin typeface="Arial"/>
                <a:cs typeface="Arial"/>
              </a:rPr>
              <a:t>. </a:t>
            </a:r>
            <a:r>
              <a:rPr lang="en-US" sz="1400" dirty="0" err="1">
                <a:latin typeface="Arial"/>
                <a:cs typeface="Arial"/>
              </a:rPr>
              <a:t>Австралияның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оңтүстік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жағалауларының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орта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бөлігі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Эйр</a:t>
            </a:r>
            <a:r>
              <a:rPr lang="en-US" sz="1400" dirty="0">
                <a:latin typeface="Arial"/>
                <a:cs typeface="Arial"/>
              </a:rPr>
              <a:t> і </a:t>
            </a:r>
            <a:r>
              <a:rPr lang="en-US" sz="1400" dirty="0" err="1">
                <a:latin typeface="Arial"/>
                <a:cs typeface="Arial"/>
              </a:rPr>
              <a:t>түбегінің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екі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жағынан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жауын-шашынды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өте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аз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алады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және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маусымдық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температураның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недәуір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айырмашылығымен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сипатталады</a:t>
            </a:r>
            <a:r>
              <a:rPr lang="en-US" sz="1400" dirty="0">
                <a:latin typeface="Arial"/>
                <a:cs typeface="Arial"/>
              </a:rPr>
              <a:t>. </a:t>
            </a:r>
            <a:r>
              <a:rPr lang="en-US" sz="1400" dirty="0" err="1">
                <a:latin typeface="Arial"/>
                <a:cs typeface="Arial"/>
              </a:rPr>
              <a:t>Жауын-шашын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онда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қыста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аз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мелшерде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жауады</a:t>
            </a:r>
            <a:r>
              <a:rPr lang="en-US" sz="1400" dirty="0">
                <a:latin typeface="Arial"/>
                <a:cs typeface="Arial"/>
              </a:rPr>
              <a:t>. </a:t>
            </a:r>
            <a:r>
              <a:rPr lang="en-US" sz="1400" dirty="0" err="1">
                <a:latin typeface="Arial"/>
                <a:cs typeface="Arial"/>
              </a:rPr>
              <a:t>Тасманияның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оңтүстік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бөліктері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мен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Жаңа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Зеландия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қоңыржай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белдеуге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енеді</a:t>
            </a:r>
            <a:r>
              <a:rPr lang="en-US" sz="1400" dirty="0">
                <a:latin typeface="Arial"/>
                <a:cs typeface="Arial"/>
              </a:rPr>
              <a:t>. </a:t>
            </a:r>
            <a:r>
              <a:rPr lang="en-US" sz="1400" dirty="0" err="1">
                <a:latin typeface="Arial"/>
                <a:cs typeface="Arial"/>
              </a:rPr>
              <a:t>Бұл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аралдардың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климат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жағдайлары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үлкен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ылғалдылық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және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температурасының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бір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қалыптылығымен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көзге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түседі</a:t>
            </a:r>
            <a:r>
              <a:rPr lang="en-US" sz="1400" dirty="0">
                <a:latin typeface="Arial"/>
                <a:cs typeface="Arial"/>
              </a:rPr>
              <a:t>. </a:t>
            </a:r>
            <a:r>
              <a:rPr lang="en-US" sz="1400" dirty="0" err="1">
                <a:latin typeface="Arial"/>
                <a:cs typeface="Arial"/>
              </a:rPr>
              <a:t>Батыс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айналымның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тұрақты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әсері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әсіресе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жауын</a:t>
            </a:r>
            <a:r>
              <a:rPr lang="en-US" sz="1400" dirty="0">
                <a:latin typeface="Arial"/>
                <a:cs typeface="Arial"/>
              </a:rPr>
              <a:t>- </a:t>
            </a:r>
            <a:r>
              <a:rPr lang="en-US" sz="1400" dirty="0" err="1">
                <a:latin typeface="Arial"/>
                <a:cs typeface="Arial"/>
              </a:rPr>
              <a:t>шашынның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батыс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жағалауларда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және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таудың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батыс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баурайларында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мол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түсуіне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жағдай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туғызады</a:t>
            </a:r>
            <a:r>
              <a:rPr lang="en-US" sz="1400" dirty="0">
                <a:latin typeface="Arial"/>
                <a:cs typeface="Arial"/>
              </a:rPr>
              <a:t>. </a:t>
            </a:r>
            <a:r>
              <a:rPr lang="en-US" sz="1400" dirty="0" err="1">
                <a:latin typeface="Arial"/>
                <a:cs typeface="Arial"/>
              </a:rPr>
              <a:t>Қыстағы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аяз</a:t>
            </a:r>
            <a:r>
              <a:rPr lang="en-US" sz="1400" dirty="0">
                <a:latin typeface="Arial"/>
                <a:cs typeface="Arial"/>
              </a:rPr>
              <a:t> - 5, 7°С-ге </a:t>
            </a:r>
            <a:r>
              <a:rPr lang="en-US" sz="1400" dirty="0" err="1">
                <a:latin typeface="Arial"/>
                <a:cs typeface="Arial"/>
              </a:rPr>
              <a:t>дейін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болатын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таулы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аудандардан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өзге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жерлерде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жаз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бен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қыстағы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температураның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айырмашылығы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шамалы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болады</a:t>
            </a:r>
            <a:r>
              <a:rPr lang="en-US" sz="1400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44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="" xmlns:a16="http://schemas.microsoft.com/office/drawing/2014/main" id="{283E562F-40A9-198F-918F-3CCC06B50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648208"/>
            <a:ext cx="10905066" cy="5561582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94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ода, гавань, внешний, сце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D7CDE27D-15EB-A2DB-2BEE-B2E4F7E63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2" r="-1" b="4252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5E8D2E83-FB3A-40E7-A9E5-7AB389D612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BDED8CC-A816-131D-4158-C4C03B92E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"/>
              </a:rPr>
              <a:t>Назарларыңызға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"/>
              </a:rPr>
              <a:t>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"/>
              </a:rPr>
              <a:t>рахмет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6622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Шолу сұрақтары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>
                <a:latin typeface="Arial" pitchFamily="34" charset="0"/>
                <a:cs typeface="Arial" pitchFamily="34" charset="0"/>
              </a:rPr>
              <a:t>Теңіз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деңгейінен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шамалы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биіктіктегі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орташа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айлық</a:t>
            </a:r>
            <a:r>
              <a:rPr lang="ru-RU" dirty="0">
                <a:latin typeface="Arial" pitchFamily="34" charset="0"/>
                <a:cs typeface="Arial" pitchFamily="34" charset="0"/>
              </a:rPr>
              <a:t> температура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қалай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ауыткиды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Австралия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материгіндегі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с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алыстырмалы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ылғалдылық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пен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тәуліктік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температуралық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амплитудасын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атаңыз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err="1">
                <a:latin typeface="Arial" pitchFamily="34" charset="0"/>
                <a:cs typeface="Arial" pitchFamily="34" charset="0"/>
              </a:rPr>
              <a:t>Тасманияның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солтүстігі</a:t>
            </a:r>
            <a:r>
              <a:rPr lang="ru-RU" dirty="0">
                <a:latin typeface="Arial" pitchFamily="34" charset="0"/>
                <a:cs typeface="Arial" pitchFamily="34" charset="0"/>
              </a:rPr>
              <a:t> мен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Жаңа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Зеландиядағы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климат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3815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Пайдалынған әдебиеттер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Рябчиков А.В. Физическая география материков и океанов. Москва.2006г.324стр. </a:t>
            </a:r>
          </a:p>
          <a:p>
            <a:r>
              <a:rPr lang="ru-RU" dirty="0" err="1">
                <a:latin typeface="Arial" pitchFamily="34" charset="0"/>
                <a:cs typeface="Arial" pitchFamily="34" charset="0"/>
              </a:rPr>
              <a:t>Алпатьев</a:t>
            </a:r>
            <a:r>
              <a:rPr lang="ru-RU" dirty="0">
                <a:latin typeface="Arial" pitchFamily="34" charset="0"/>
                <a:cs typeface="Arial" pitchFamily="34" charset="0"/>
              </a:rPr>
              <a:t> А.М.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и.др</a:t>
            </a:r>
            <a:r>
              <a:rPr lang="ru-RU" dirty="0">
                <a:latin typeface="Arial" pitchFamily="34" charset="0"/>
                <a:cs typeface="Arial" pitchFamily="34" charset="0"/>
              </a:rPr>
              <a:t>. Физическая география материков и океанов. МГУ. 2010г.228стр. </a:t>
            </a:r>
          </a:p>
          <a:p>
            <a:r>
              <a:rPr lang="ru-RU" dirty="0" err="1">
                <a:latin typeface="Arial" pitchFamily="34" charset="0"/>
                <a:cs typeface="Arial" pitchFamily="34" charset="0"/>
              </a:rPr>
              <a:t>Гвоздецский</a:t>
            </a:r>
            <a:r>
              <a:rPr lang="ru-RU" dirty="0">
                <a:latin typeface="Arial" pitchFamily="34" charset="0"/>
                <a:cs typeface="Arial" pitchFamily="34" charset="0"/>
              </a:rPr>
              <a:t> Н.А., Михайлов Н.И., Физическая география. Москва.2009г.197стр. 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Chorley R. L., Kennedy B.A.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Physsical</a:t>
            </a:r>
            <a:r>
              <a:rPr lang="en-US" dirty="0">
                <a:latin typeface="Arial" pitchFamily="34" charset="0"/>
                <a:cs typeface="Arial" pitchFamily="34" charset="0"/>
              </a:rPr>
              <a:t> geography- A system approach –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Власова М.И., и др. Физическая география материков и океанов. Москва.2008г.214стр.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Исаченко А.Г. География современного мире. Москва.2013г.432стр.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err="1">
                <a:latin typeface="Arial" pitchFamily="34" charset="0"/>
                <a:cs typeface="Arial" pitchFamily="34" charset="0"/>
              </a:rPr>
              <a:t>Қосымша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әдебиеттер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Мусабаева М.Н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Материктер</a:t>
            </a:r>
            <a:r>
              <a:rPr lang="ru-RU" dirty="0">
                <a:latin typeface="Arial" pitchFamily="34" charset="0"/>
                <a:cs typeface="Arial" pitchFamily="34" charset="0"/>
              </a:rPr>
              <a:t> мен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мқхиттардың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физикалық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географиясы</a:t>
            </a:r>
            <a:r>
              <a:rPr lang="ru-RU" dirty="0">
                <a:latin typeface="Arial" pitchFamily="34" charset="0"/>
                <a:cs typeface="Arial" pitchFamily="34" charset="0"/>
              </a:rPr>
              <a:t>. – «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Еуразия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ұлттық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университеті</a:t>
            </a:r>
            <a:r>
              <a:rPr lang="ru-RU" dirty="0">
                <a:latin typeface="Arial" pitchFamily="34" charset="0"/>
                <a:cs typeface="Arial" pitchFamily="34" charset="0"/>
              </a:rPr>
              <a:t>» баспасы.2012ж -125бет.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Мусабаева М.Н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Геожүйенің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алаптық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тәсілдері</a:t>
            </a:r>
            <a:r>
              <a:rPr lang="ru-RU" dirty="0">
                <a:latin typeface="Arial" pitchFamily="34" charset="0"/>
                <a:cs typeface="Arial" pitchFamily="34" charset="0"/>
              </a:rPr>
              <a:t>. 2018ж – 238 бет.</a:t>
            </a:r>
          </a:p>
          <a:p>
            <a:r>
              <a:rPr lang="ru-RU" dirty="0" err="1">
                <a:latin typeface="Arial" pitchFamily="34" charset="0"/>
                <a:cs typeface="Arial" pitchFamily="34" charset="0"/>
              </a:rPr>
              <a:t>Мясков</a:t>
            </a:r>
            <a:r>
              <a:rPr lang="ru-RU" dirty="0">
                <a:latin typeface="Arial" pitchFamily="34" charset="0"/>
                <a:cs typeface="Arial" pitchFamily="34" charset="0"/>
              </a:rPr>
              <a:t> Н.М. Климат СССР. М; Высшая школа, 1983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Смирнова М.Н. Основы геологии СССР. Высшая школа, 1984.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Моисеев Н. Н. Человек и ноосфера. М.: Молодая гвардия, 1990.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16. Братков В.В.,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Овдиенко</a:t>
            </a:r>
            <a:r>
              <a:rPr lang="ru-RU" dirty="0">
                <a:latin typeface="Arial" pitchFamily="34" charset="0"/>
                <a:cs typeface="Arial" pitchFamily="34" charset="0"/>
              </a:rPr>
              <a:t> Н.И. Геоэкология: Учебное пособие. – М.: В.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шк</a:t>
            </a:r>
            <a:r>
              <a:rPr lang="ru-RU" dirty="0">
                <a:latin typeface="Arial" pitchFamily="34" charset="0"/>
                <a:cs typeface="Arial" pitchFamily="34" charset="0"/>
              </a:rPr>
              <a:t>., 2006. – 271 с.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6518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42285737-90EE-47DC-AC80-8AE156B119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B57BDC17-F1B3-455F-BBF1-680AA1F25C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26" name="Freeform 6">
              <a:extLst>
                <a:ext uri="{FF2B5EF4-FFF2-40B4-BE49-F238E27FC236}">
                  <a16:creationId xmlns="" xmlns:a16="http://schemas.microsoft.com/office/drawing/2014/main" id="{64E2FA9A-FEF7-4501-B0EB-5E45EDD217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7" name="Freeform 7">
              <a:extLst>
                <a:ext uri="{FF2B5EF4-FFF2-40B4-BE49-F238E27FC236}">
                  <a16:creationId xmlns="" xmlns:a16="http://schemas.microsoft.com/office/drawing/2014/main" id="{BC38192B-B4CB-47D4-A3B1-10010247F15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8" name="Freeform 8">
              <a:extLst>
                <a:ext uri="{FF2B5EF4-FFF2-40B4-BE49-F238E27FC236}">
                  <a16:creationId xmlns="" xmlns:a16="http://schemas.microsoft.com/office/drawing/2014/main" id="{96330E33-E171-4B0F-82B5-AF7230399B5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9" name="Freeform 9">
              <a:extLst>
                <a:ext uri="{FF2B5EF4-FFF2-40B4-BE49-F238E27FC236}">
                  <a16:creationId xmlns="" xmlns:a16="http://schemas.microsoft.com/office/drawing/2014/main" id="{332B1723-69BF-42D7-B757-0FA059E152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0" name="Freeform 10">
              <a:extLst>
                <a:ext uri="{FF2B5EF4-FFF2-40B4-BE49-F238E27FC236}">
                  <a16:creationId xmlns="" xmlns:a16="http://schemas.microsoft.com/office/drawing/2014/main" id="{F115D62D-1E96-48D1-A78D-D370A0BFB9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1" name="Freeform 11">
              <a:extLst>
                <a:ext uri="{FF2B5EF4-FFF2-40B4-BE49-F238E27FC236}">
                  <a16:creationId xmlns="" xmlns:a16="http://schemas.microsoft.com/office/drawing/2014/main" id="{91C2876A-169D-4822-A766-C00578C88B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C91B0BF-2201-BC79-D7BB-579D603D7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Жоспары</a:t>
            </a:r>
            <a:r>
              <a:rPr lang="ru-RU" sz="4000" dirty="0">
                <a:solidFill>
                  <a:srgbClr val="FFFFFF"/>
                </a:solidFill>
                <a:cs typeface="Calibri Light"/>
              </a:rPr>
              <a:t> </a:t>
            </a:r>
            <a:endParaRPr lang="ru-RU" sz="4000" dirty="0">
              <a:solidFill>
                <a:srgbClr val="FFFFFF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="" xmlns:a16="http://schemas.microsoft.com/office/drawing/2014/main" id="{3F454F5E-74CE-D9D8-A7ED-E07DD4D32D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8590555"/>
              </p:ext>
            </p:extLst>
          </p:nvPr>
        </p:nvGraphicFramePr>
        <p:xfrm>
          <a:off x="5054973" y="1134035"/>
          <a:ext cx="6448052" cy="4657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9390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>
              <a:ext uri="{FF2B5EF4-FFF2-40B4-BE49-F238E27FC236}">
                <a16:creationId xmlns=""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0D3A7B-53DA-32FC-8C2F-7E0FB396A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1.Австралияның климат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құрушы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факторлары</a:t>
            </a:r>
            <a:r>
              <a:rPr lang="ru-RU" sz="2800" b="1" dirty="0">
                <a:latin typeface="Arial"/>
                <a:cs typeface="Calibri Light"/>
              </a:rPr>
              <a:t> 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CA72DD5-A4AC-D1FA-55FC-396320371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116" y="1715746"/>
            <a:ext cx="4624707" cy="45732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1400" dirty="0" err="1">
                <a:latin typeface="Arial"/>
                <a:cs typeface="Calibri"/>
              </a:rPr>
              <a:t>Австралияның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және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көршілес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аралдардың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климаттық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жағдайлары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олардың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көпшілік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белігінің</a:t>
            </a:r>
            <a:r>
              <a:rPr lang="ru-RU" sz="1400" dirty="0">
                <a:latin typeface="Arial"/>
                <a:cs typeface="Calibri"/>
              </a:rPr>
              <a:t> экватор мен </a:t>
            </a:r>
            <a:r>
              <a:rPr lang="ru-RU" sz="1400" dirty="0" err="1">
                <a:latin typeface="Arial"/>
                <a:cs typeface="Calibri"/>
              </a:rPr>
              <a:t>тропикке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жақын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біршама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жылы</a:t>
            </a:r>
            <a:r>
              <a:rPr lang="ru-RU" sz="1400" dirty="0">
                <a:latin typeface="Arial"/>
                <a:cs typeface="Calibri"/>
              </a:rPr>
              <a:t> су </a:t>
            </a:r>
            <a:r>
              <a:rPr lang="ru-RU" sz="1400" dirty="0" err="1">
                <a:latin typeface="Arial"/>
                <a:cs typeface="Calibri"/>
              </a:rPr>
              <a:t>бассейндерінің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қоршауында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жатқанына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байланысты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болады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және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жылына</a:t>
            </a:r>
            <a:r>
              <a:rPr lang="ru-RU" sz="1400" dirty="0">
                <a:latin typeface="Arial"/>
                <a:cs typeface="Calibri"/>
              </a:rPr>
              <a:t> 140-тан 180- ккал см2-ге </a:t>
            </a:r>
            <a:r>
              <a:rPr lang="ru-RU" sz="1400" dirty="0" err="1">
                <a:latin typeface="Arial"/>
                <a:cs typeface="Calibri"/>
              </a:rPr>
              <a:t>дейінгі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күн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радиациясының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жоғарғы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жиынтығымен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сипатталады</a:t>
            </a:r>
            <a:r>
              <a:rPr lang="ru-RU" sz="1400" dirty="0">
                <a:latin typeface="Arial"/>
                <a:cs typeface="Calibri"/>
              </a:rPr>
              <a:t>. Тек 35° </a:t>
            </a:r>
            <a:r>
              <a:rPr lang="ru-RU" sz="1400" dirty="0" err="1">
                <a:latin typeface="Arial"/>
                <a:cs typeface="Calibri"/>
              </a:rPr>
              <a:t>оңтүстік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ендіктен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оңтүстікке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қарай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жатқан</a:t>
            </a:r>
            <a:r>
              <a:rPr lang="ru-RU" sz="1400" dirty="0">
                <a:latin typeface="Arial"/>
                <a:cs typeface="Calibri"/>
              </a:rPr>
              <a:t> Тасмания мен Жана Зеландия </a:t>
            </a:r>
            <a:r>
              <a:rPr lang="ru-RU" sz="1400" dirty="0" err="1">
                <a:latin typeface="Arial"/>
                <a:cs typeface="Calibri"/>
              </a:rPr>
              <a:t>аралдары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ғана</a:t>
            </a:r>
            <a:r>
              <a:rPr lang="ru-RU" sz="1400" dirty="0">
                <a:latin typeface="Arial"/>
                <a:cs typeface="Calibri"/>
              </a:rPr>
              <a:t> 120 ккал см2-ден </a:t>
            </a:r>
            <a:r>
              <a:rPr lang="ru-RU" sz="1400" dirty="0" err="1">
                <a:latin typeface="Arial"/>
                <a:cs typeface="Calibri"/>
              </a:rPr>
              <a:t>кемірек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алады</a:t>
            </a:r>
            <a:r>
              <a:rPr lang="ru-RU" sz="1400" dirty="0">
                <a:latin typeface="Arial"/>
                <a:cs typeface="Calibri"/>
              </a:rPr>
              <a:t>. </a:t>
            </a:r>
            <a:r>
              <a:rPr lang="ru-RU" sz="1400" dirty="0" err="1">
                <a:latin typeface="Arial"/>
                <a:cs typeface="Calibri"/>
              </a:rPr>
              <a:t>Австралияның</a:t>
            </a:r>
            <a:r>
              <a:rPr lang="ru-RU" sz="1400" dirty="0">
                <a:latin typeface="Arial"/>
                <a:cs typeface="Calibri"/>
              </a:rPr>
              <a:t> климат </a:t>
            </a:r>
            <a:r>
              <a:rPr lang="ru-RU" sz="1400" dirty="0" err="1">
                <a:latin typeface="Arial"/>
                <a:cs typeface="Calibri"/>
              </a:rPr>
              <a:t>жағдайларының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қалыптасуында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Тынық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Мұхит</a:t>
            </a:r>
            <a:r>
              <a:rPr lang="ru-RU" sz="1400" dirty="0">
                <a:latin typeface="Arial"/>
                <a:cs typeface="Calibri"/>
              </a:rPr>
              <a:t> пен </a:t>
            </a:r>
            <a:r>
              <a:rPr lang="ru-RU" sz="1400" dirty="0" err="1">
                <a:latin typeface="Arial"/>
                <a:cs typeface="Calibri"/>
              </a:rPr>
              <a:t>оның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үстіндегі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солтүстік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және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оңтүстік</a:t>
            </a:r>
            <a:r>
              <a:rPr lang="ru-RU" sz="1400" dirty="0">
                <a:latin typeface="Arial"/>
                <a:cs typeface="Calibri"/>
              </a:rPr>
              <a:t> жарты </a:t>
            </a:r>
            <a:r>
              <a:rPr lang="ru-RU" sz="1400" dirty="0" err="1">
                <a:latin typeface="Arial"/>
                <a:cs typeface="Calibri"/>
              </a:rPr>
              <a:t>шардың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пассатты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ауа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ағыстары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жүйесінің</a:t>
            </a:r>
            <a:r>
              <a:rPr lang="ru-RU" sz="1400" dirty="0">
                <a:latin typeface="Arial"/>
                <a:cs typeface="Calibri"/>
              </a:rPr>
              <a:t>, </a:t>
            </a:r>
            <a:r>
              <a:rPr lang="ru-RU" sz="1400" dirty="0" err="1">
                <a:latin typeface="Arial"/>
                <a:cs typeface="Calibri"/>
              </a:rPr>
              <a:t>сондай-ақ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қыста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недәуір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салқындап</a:t>
            </a:r>
            <a:r>
              <a:rPr lang="ru-RU" sz="1400" dirty="0">
                <a:latin typeface="Arial"/>
                <a:cs typeface="Calibri"/>
              </a:rPr>
              <a:t>, </a:t>
            </a:r>
            <a:r>
              <a:rPr lang="ru-RU" sz="1400" dirty="0" err="1">
                <a:latin typeface="Arial"/>
                <a:cs typeface="Calibri"/>
              </a:rPr>
              <a:t>Жазда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күшті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ысып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кететін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Австралияның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контииентті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массивтерінің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ролі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зор</a:t>
            </a:r>
            <a:r>
              <a:rPr lang="ru-RU" sz="1400" dirty="0">
                <a:latin typeface="Arial"/>
                <a:cs typeface="Calibri"/>
              </a:rPr>
              <a:t>.</a:t>
            </a:r>
          </a:p>
        </p:txBody>
      </p:sp>
      <p:grpSp>
        <p:nvGrpSpPr>
          <p:cNvPr id="10" name="Group 10">
            <a:extLst>
              <a:ext uri="{FF2B5EF4-FFF2-40B4-BE49-F238E27FC236}">
                <a16:creationId xmlns=""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2" name="Isosceles Triangle 11">
              <a:extLst>
                <a:ext uri="{FF2B5EF4-FFF2-40B4-BE49-F238E27FC236}">
                  <a16:creationId xmlns=""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="" xmlns:a16="http://schemas.microsoft.com/office/drawing/2014/main" id="{46B7C658-E4BE-4846-1F9A-9B0DD4CC4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055" y="1667815"/>
            <a:ext cx="6253212" cy="3942283"/>
          </a:xfrm>
          <a:prstGeom prst="rect">
            <a:avLst/>
          </a:prstGeom>
        </p:spPr>
      </p:pic>
      <p:grpSp>
        <p:nvGrpSpPr>
          <p:cNvPr id="14" name="Group 14">
            <a:extLst>
              <a:ext uri="{FF2B5EF4-FFF2-40B4-BE49-F238E27FC236}">
                <a16:creationId xmlns=""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=""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47353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="" xmlns:a16="http://schemas.microsoft.com/office/drawing/2014/main" id="{3AFE8227-C443-417B-BA91-520EB1EF45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A3852713-8064-0DD2-C5D7-B6ACDB55D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2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A50271C-6819-6DA6-5154-637A90DEA0ED}"/>
              </a:ext>
            </a:extLst>
          </p:cNvPr>
          <p:cNvSpPr txBox="1"/>
          <p:nvPr/>
        </p:nvSpPr>
        <p:spPr>
          <a:xfrm>
            <a:off x="8643193" y="2418408"/>
            <a:ext cx="2942813" cy="354026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 </a:t>
            </a:r>
            <a:r>
              <a:rPr lang="en-US" sz="1600" b="1" dirty="0">
                <a:latin typeface="Arial"/>
                <a:cs typeface="Arial"/>
              </a:rPr>
              <a:t>Сурет-1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latin typeface="Arial"/>
                <a:cs typeface="Arial"/>
              </a:rPr>
              <a:t>Климат</a:t>
            </a:r>
            <a:r>
              <a:rPr lang="en-US" sz="1600" dirty="0">
                <a:latin typeface="Arial"/>
                <a:cs typeface="Arial"/>
              </a:rPr>
              <a:t> </a:t>
            </a:r>
            <a:r>
              <a:rPr lang="en-US" sz="1600" dirty="0" err="1">
                <a:latin typeface="Arial"/>
                <a:cs typeface="Arial"/>
              </a:rPr>
              <a:t>қалыптастырушы</a:t>
            </a:r>
            <a:r>
              <a:rPr lang="en-US" sz="1600" dirty="0">
                <a:latin typeface="Arial"/>
                <a:cs typeface="Arial"/>
              </a:rPr>
              <a:t> </a:t>
            </a:r>
            <a:r>
              <a:rPr lang="en-US" sz="1600" dirty="0" err="1">
                <a:latin typeface="Arial"/>
                <a:cs typeface="Arial"/>
              </a:rPr>
              <a:t>факторлар</a:t>
            </a:r>
            <a:r>
              <a:rPr lang="en-US" sz="1600" dirty="0">
                <a:latin typeface="Arial"/>
                <a:cs typeface="Arial"/>
              </a:rPr>
              <a:t> </a:t>
            </a:r>
            <a:r>
              <a:rPr lang="en-US" sz="1600" dirty="0" err="1">
                <a:latin typeface="Arial"/>
                <a:cs typeface="Arial"/>
              </a:rPr>
              <a:t>картасы</a:t>
            </a:r>
            <a:r>
              <a:rPr lang="en-US" sz="1600" dirty="0">
                <a:latin typeface="Arial"/>
                <a:cs typeface="Arial"/>
              </a:rPr>
              <a:t>​</a:t>
            </a:r>
            <a:endParaRPr lang="ru-RU" dirty="0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907741FC-B544-4A6E-B831-6789D04233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3F0BE7ED-7814-4273-B18A-F26CC0380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70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56E9B3E6-E277-4D68-BA48-9CB43FFBD6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E1C45F0-260A-458C-96ED-C1F6D2151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6604B49-AD5C-4590-B051-06C8222EC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43ECCAF-29C5-4537-947C-7EA1292463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D49787B-8DE6-4467-AD0A-8DECC6E0C2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5B0017B-2ECA-49AF-B397-DC140825D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2D0792-3D13-F0E7-0272-B94D3AEAA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Шолу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сұрақтары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 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CF1BAF6-AD41-4082-B212-8A1F9A2E8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Объект 2">
            <a:extLst>
              <a:ext uri="{FF2B5EF4-FFF2-40B4-BE49-F238E27FC236}">
                <a16:creationId xmlns="" xmlns:a16="http://schemas.microsoft.com/office/drawing/2014/main" id="{27FE214F-D564-D64C-449D-75F7CBA0B2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1544403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4897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="" xmlns:a16="http://schemas.microsoft.com/office/drawing/2014/main" id="{A2581CE7-0475-8F14-81CB-9575EB449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16" r="9091" b="191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6">
            <a:extLst>
              <a:ext uri="{FF2B5EF4-FFF2-40B4-BE49-F238E27FC236}">
                <a16:creationId xmlns="" xmlns:a16="http://schemas.microsoft.com/office/drawing/2014/main" id="{86C7B4A1-154A-4DF0-AC46-F88D75A2E0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69D1C13-6ECF-4401-6D57-05407B4A2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434" y="642587"/>
            <a:ext cx="7001503" cy="52521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"/>
              </a:rPr>
              <a:t>2.Климат 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"/>
              </a:rPr>
              <a:t>жағдайларының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"/>
              </a:rPr>
              <a:t> 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"/>
              </a:rPr>
              <a:t>қалыптасу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"/>
              </a:rPr>
              <a:t> 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"/>
              </a:rPr>
              <a:t>заңдылықтары</a:t>
            </a:r>
            <a:r>
              <a:rPr lang="ru-RU" b="1" dirty="0">
                <a:latin typeface="Arial"/>
                <a:cs typeface="Calibri"/>
              </a:rPr>
              <a:t> </a:t>
            </a:r>
          </a:p>
          <a:p>
            <a:r>
              <a:rPr lang="ru-RU" sz="1400" dirty="0" err="1">
                <a:latin typeface="Arial"/>
                <a:cs typeface="Calibri"/>
              </a:rPr>
              <a:t>Өзінің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географиялық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жағдайы</a:t>
            </a:r>
            <a:r>
              <a:rPr lang="ru-RU" sz="1400" dirty="0">
                <a:latin typeface="Arial"/>
                <a:cs typeface="Calibri"/>
              </a:rPr>
              <a:t> мен </a:t>
            </a:r>
            <a:r>
              <a:rPr lang="ru-RU" sz="1400" dirty="0" err="1">
                <a:latin typeface="Arial"/>
                <a:cs typeface="Calibri"/>
              </a:rPr>
              <a:t>орографиялық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ерекшелігі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бойынша</a:t>
            </a:r>
            <a:r>
              <a:rPr lang="ru-RU" sz="1400" dirty="0">
                <a:latin typeface="Arial"/>
                <a:cs typeface="Calibri"/>
              </a:rPr>
              <a:t> Австралия 10° </a:t>
            </a:r>
            <a:r>
              <a:rPr lang="ru-RU" sz="1400" dirty="0" err="1">
                <a:latin typeface="Arial"/>
                <a:cs typeface="Calibri"/>
              </a:rPr>
              <a:t>оңтүстік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ендіктен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оңтүстікке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қарайғы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А.ф-рикаға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біршама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ұқсас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келеді</a:t>
            </a:r>
            <a:r>
              <a:rPr lang="ru-RU" sz="1400" dirty="0">
                <a:latin typeface="Arial"/>
                <a:cs typeface="Calibri"/>
              </a:rPr>
              <a:t>, климат </a:t>
            </a:r>
            <a:r>
              <a:rPr lang="ru-RU" sz="1400" dirty="0" err="1">
                <a:latin typeface="Arial"/>
                <a:cs typeface="Calibri"/>
              </a:rPr>
              <a:t>жағдайларының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қалыптасу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заңдылықтары</a:t>
            </a:r>
            <a:r>
              <a:rPr lang="ru-RU" sz="1400" dirty="0">
                <a:latin typeface="Arial"/>
                <a:cs typeface="Calibri"/>
              </a:rPr>
              <a:t> да </a:t>
            </a:r>
            <a:r>
              <a:rPr lang="ru-RU" sz="1400" dirty="0" err="1">
                <a:latin typeface="Arial"/>
                <a:cs typeface="Calibri"/>
              </a:rPr>
              <a:t>біркелкі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болады</a:t>
            </a:r>
            <a:r>
              <a:rPr lang="ru-RU" sz="1400" dirty="0">
                <a:latin typeface="Arial"/>
                <a:cs typeface="Calibri"/>
              </a:rPr>
              <a:t>. </a:t>
            </a:r>
            <a:r>
              <a:rPr lang="ru-RU" sz="1400" dirty="0" err="1">
                <a:latin typeface="Arial"/>
                <a:cs typeface="Calibri"/>
              </a:rPr>
              <a:t>Тынық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мұхиттың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экваторға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жақын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шығыс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бөлігіндегі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атмосфераның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айналым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жағдайы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қантар</a:t>
            </a:r>
            <a:r>
              <a:rPr lang="ru-RU" sz="1400" dirty="0">
                <a:latin typeface="Arial"/>
                <a:cs typeface="Calibri"/>
              </a:rPr>
              <a:t> мен </a:t>
            </a:r>
            <a:r>
              <a:rPr lang="ru-RU" sz="1400" dirty="0" err="1">
                <a:latin typeface="Arial"/>
                <a:cs typeface="Calibri"/>
              </a:rPr>
              <a:t>шілдеде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біршама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болады</a:t>
            </a:r>
            <a:r>
              <a:rPr lang="ru-RU" sz="1400" dirty="0">
                <a:latin typeface="Arial"/>
                <a:cs typeface="Calibri"/>
              </a:rPr>
              <a:t>. </a:t>
            </a:r>
            <a:r>
              <a:rPr lang="ru-RU" sz="1400" dirty="0" err="1">
                <a:latin typeface="Arial"/>
                <a:cs typeface="Calibri"/>
              </a:rPr>
              <a:t>Оңтүстік</a:t>
            </a:r>
            <a:r>
              <a:rPr lang="ru-RU" sz="1400" dirty="0">
                <a:latin typeface="Arial"/>
                <a:cs typeface="Calibri"/>
              </a:rPr>
              <a:t> жарты шар пассаты бар 1 минимумы </a:t>
            </a:r>
            <a:r>
              <a:rPr lang="ru-RU" sz="1400" dirty="0" err="1">
                <a:latin typeface="Arial"/>
                <a:cs typeface="Calibri"/>
              </a:rPr>
              <a:t>бойынша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ең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төмен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өлшемнің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ықпал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етуіне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қарай</a:t>
            </a:r>
            <a:r>
              <a:rPr lang="ru-RU" sz="1400" dirty="0">
                <a:latin typeface="Arial"/>
                <a:cs typeface="Calibri"/>
              </a:rPr>
              <a:t> Австралия </a:t>
            </a:r>
            <a:r>
              <a:rPr lang="ru-RU" sz="1400" dirty="0" err="1">
                <a:latin typeface="Arial"/>
                <a:cs typeface="Calibri"/>
              </a:rPr>
              <a:t>үстінде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айрықша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күшті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әсер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етеді</a:t>
            </a:r>
            <a:r>
              <a:rPr lang="ru-RU" sz="1400" dirty="0">
                <a:latin typeface="Arial"/>
                <a:cs typeface="Calibri"/>
              </a:rPr>
              <a:t>, </a:t>
            </a:r>
            <a:r>
              <a:rPr lang="ru-RU" sz="1400" dirty="0" err="1">
                <a:latin typeface="Arial"/>
                <a:cs typeface="Calibri"/>
              </a:rPr>
              <a:t>әрі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Тынық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мұхиттың</a:t>
            </a:r>
            <a:r>
              <a:rPr lang="ru-RU" sz="1400" dirty="0">
                <a:latin typeface="Arial"/>
                <a:cs typeface="Calibri"/>
              </a:rPr>
              <a:t> 1 </a:t>
            </a:r>
            <a:r>
              <a:rPr lang="ru-RU" sz="1400" dirty="0" err="1">
                <a:latin typeface="Arial"/>
                <a:cs typeface="Calibri"/>
              </a:rPr>
              <a:t>батыс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бөлігі</a:t>
            </a:r>
            <a:r>
              <a:rPr lang="ru-RU" sz="1400" dirty="0">
                <a:latin typeface="Arial"/>
                <a:cs typeface="Calibri"/>
              </a:rPr>
              <a:t> мен </a:t>
            </a:r>
            <a:r>
              <a:rPr lang="ru-RU" sz="1400" dirty="0" err="1">
                <a:latin typeface="Arial"/>
                <a:cs typeface="Calibri"/>
              </a:rPr>
              <a:t>Австралияның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шығыс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жағалауларында</a:t>
            </a:r>
            <a:r>
              <a:rPr lang="ru-RU" sz="1400" dirty="0">
                <a:latin typeface="Arial"/>
                <a:cs typeface="Calibri"/>
              </a:rPr>
              <a:t> тура 1 </a:t>
            </a:r>
            <a:r>
              <a:rPr lang="ru-RU" sz="1400" dirty="0" err="1">
                <a:latin typeface="Arial"/>
                <a:cs typeface="Calibri"/>
              </a:rPr>
              <a:t>шығысқа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қарайғы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дерлік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бағыт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алады</a:t>
            </a:r>
            <a:r>
              <a:rPr lang="ru-RU" sz="1400" dirty="0">
                <a:latin typeface="Arial"/>
                <a:cs typeface="Calibri"/>
              </a:rPr>
              <a:t>, </a:t>
            </a:r>
            <a:r>
              <a:rPr lang="ru-RU" sz="1400" dirty="0" err="1">
                <a:latin typeface="Arial"/>
                <a:cs typeface="Calibri"/>
              </a:rPr>
              <a:t>бұл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жерлерде</a:t>
            </a:r>
            <a:r>
              <a:rPr lang="ru-RU" sz="1400" dirty="0">
                <a:latin typeface="Arial"/>
                <a:cs typeface="Calibri"/>
              </a:rPr>
              <a:t> мол </a:t>
            </a:r>
            <a:r>
              <a:rPr lang="ru-RU" sz="1400" dirty="0" err="1">
                <a:latin typeface="Arial"/>
                <a:cs typeface="Calibri"/>
              </a:rPr>
              <a:t>ылғал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қалдырады</a:t>
            </a:r>
            <a:r>
              <a:rPr lang="ru-RU" sz="1400" dirty="0">
                <a:latin typeface="Arial"/>
                <a:cs typeface="Calibri"/>
              </a:rPr>
              <a:t>. </a:t>
            </a:r>
            <a:r>
              <a:rPr lang="ru-RU" sz="1400" dirty="0" err="1">
                <a:latin typeface="Arial"/>
                <a:cs typeface="Calibri"/>
              </a:rPr>
              <a:t>Шығыс</a:t>
            </a:r>
            <a:r>
              <a:rPr lang="ru-RU" sz="1400" dirty="0">
                <a:latin typeface="Arial"/>
                <a:cs typeface="Calibri"/>
              </a:rPr>
              <a:t> Австралия </a:t>
            </a:r>
            <a:r>
              <a:rPr lang="ru-RU" sz="1400" dirty="0" err="1">
                <a:latin typeface="Arial"/>
                <a:cs typeface="Calibri"/>
              </a:rPr>
              <a:t>тауларынан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асып</a:t>
            </a:r>
            <a:r>
              <a:rPr lang="ru-RU" sz="1400" dirty="0">
                <a:latin typeface="Arial"/>
                <a:cs typeface="Calibri"/>
              </a:rPr>
              <a:t>, </a:t>
            </a:r>
            <a:r>
              <a:rPr lang="ru-RU" sz="1400" dirty="0" err="1">
                <a:latin typeface="Arial"/>
                <a:cs typeface="Calibri"/>
              </a:rPr>
              <a:t>ол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біршама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құрғақ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ауа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таскынына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айналады</a:t>
            </a:r>
            <a:r>
              <a:rPr lang="ru-RU" sz="1400" dirty="0">
                <a:latin typeface="Arial"/>
                <a:cs typeface="Calibri"/>
              </a:rPr>
              <a:t>. </a:t>
            </a:r>
            <a:r>
              <a:rPr lang="ru-RU" sz="1400" dirty="0" err="1">
                <a:latin typeface="Arial"/>
                <a:cs typeface="Calibri"/>
              </a:rPr>
              <a:t>Сөйтіп</a:t>
            </a:r>
            <a:r>
              <a:rPr lang="ru-RU" sz="1400" dirty="0">
                <a:latin typeface="Arial"/>
                <a:cs typeface="Calibri"/>
              </a:rPr>
              <a:t>, Австралия </a:t>
            </a:r>
            <a:r>
              <a:rPr lang="ru-RU" sz="1400" dirty="0" err="1">
                <a:latin typeface="Arial"/>
                <a:cs typeface="Calibri"/>
              </a:rPr>
              <a:t>материгінің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шеткі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бөліктері</a:t>
            </a:r>
            <a:r>
              <a:rPr lang="ru-RU" sz="1400" dirty="0">
                <a:latin typeface="Arial"/>
                <a:cs typeface="Calibri"/>
              </a:rPr>
              <a:t> мен </a:t>
            </a:r>
            <a:r>
              <a:rPr lang="ru-RU" sz="1400" dirty="0" err="1">
                <a:latin typeface="Arial"/>
                <a:cs typeface="Calibri"/>
              </a:rPr>
              <a:t>аралдарында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январьда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көп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мөлшерде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жауын-шашын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түседі</a:t>
            </a:r>
            <a:r>
              <a:rPr lang="ru-RU" sz="1400" dirty="0">
                <a:latin typeface="Arial"/>
                <a:cs typeface="Calibri"/>
              </a:rPr>
              <a:t>, </a:t>
            </a:r>
            <a:r>
              <a:rPr lang="ru-RU" sz="1400" dirty="0" err="1">
                <a:latin typeface="Arial"/>
                <a:cs typeface="Calibri"/>
              </a:rPr>
              <a:t>бұл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кезде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солтүстік</a:t>
            </a:r>
            <a:r>
              <a:rPr lang="ru-RU" sz="1400" dirty="0">
                <a:latin typeface="Arial"/>
                <a:cs typeface="Calibri"/>
              </a:rPr>
              <a:t> жарты </a:t>
            </a:r>
            <a:r>
              <a:rPr lang="ru-RU" sz="1400" dirty="0" err="1">
                <a:latin typeface="Arial"/>
                <a:cs typeface="Calibri"/>
              </a:rPr>
              <a:t>шарда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жауын-шашын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мөлшері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күрт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азаяды</a:t>
            </a:r>
            <a:r>
              <a:rPr lang="ru-RU" sz="1400" dirty="0">
                <a:latin typeface="Arial"/>
                <a:cs typeface="Calibri"/>
              </a:rPr>
              <a:t>. </a:t>
            </a:r>
            <a:r>
              <a:rPr lang="ru-RU" sz="1400" dirty="0" err="1">
                <a:latin typeface="Arial"/>
                <a:cs typeface="Calibri"/>
              </a:rPr>
              <a:t>Австралиянын</a:t>
            </a:r>
            <a:r>
              <a:rPr lang="ru-RU" sz="1400" dirty="0">
                <a:latin typeface="Arial"/>
                <a:cs typeface="Calibri"/>
              </a:rPr>
              <a:t>, </a:t>
            </a:r>
            <a:r>
              <a:rPr lang="ru-RU" sz="1400" dirty="0" err="1">
                <a:latin typeface="Arial"/>
                <a:cs typeface="Calibri"/>
              </a:rPr>
              <a:t>оңтүстік-батысы</a:t>
            </a:r>
            <a:r>
              <a:rPr lang="ru-RU" sz="1400" dirty="0">
                <a:latin typeface="Arial"/>
                <a:cs typeface="Calibri"/>
              </a:rPr>
              <a:t> мен </a:t>
            </a:r>
            <a:r>
              <a:rPr lang="ru-RU" sz="1400" dirty="0" err="1">
                <a:latin typeface="Arial"/>
                <a:cs typeface="Calibri"/>
              </a:rPr>
              <a:t>оңтүстігі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қантарда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Оңтүстік-Үнді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максимумның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шеткі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шығыс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аймағының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және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жауын-шашын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бермейтін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оңтүстік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желдердің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ықпалына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ұшырайды</a:t>
            </a:r>
            <a:r>
              <a:rPr lang="ru-RU" sz="1400" dirty="0">
                <a:latin typeface="Arial"/>
                <a:cs typeface="Calibri"/>
              </a:rPr>
              <a:t>. Тасмания мен </a:t>
            </a:r>
            <a:r>
              <a:rPr lang="ru-RU" sz="1400" dirty="0" err="1">
                <a:latin typeface="Arial"/>
                <a:cs typeface="Calibri"/>
              </a:rPr>
              <a:t>Жаңа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Зеландияның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оңтүстігінде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қыстағыдай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ауа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массасының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батысқа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ауысуы</a:t>
            </a:r>
            <a:r>
              <a:rPr lang="ru-RU" sz="1400" dirty="0">
                <a:latin typeface="Arial"/>
                <a:cs typeface="Calibri"/>
              </a:rPr>
              <a:t> басым </a:t>
            </a:r>
            <a:r>
              <a:rPr lang="ru-RU" sz="1400" dirty="0" err="1">
                <a:latin typeface="Arial"/>
                <a:cs typeface="Calibri"/>
              </a:rPr>
              <a:t>болып</a:t>
            </a:r>
            <a:r>
              <a:rPr lang="ru-RU" sz="1400" dirty="0">
                <a:latin typeface="Arial"/>
                <a:cs typeface="Calibri"/>
              </a:rPr>
              <a:t>, </a:t>
            </a:r>
            <a:r>
              <a:rPr lang="ru-RU" sz="1400" dirty="0" err="1">
                <a:latin typeface="Arial"/>
                <a:cs typeface="Calibri"/>
              </a:rPr>
              <a:t>жаңбыр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жауады</a:t>
            </a:r>
            <a:r>
              <a:rPr lang="ru-RU" sz="1400" dirty="0">
                <a:latin typeface="Arial"/>
                <a:cs typeface="Calibri"/>
              </a:rPr>
              <a:t>. </a:t>
            </a:r>
            <a:r>
              <a:rPr lang="ru-RU" sz="1400" dirty="0" err="1">
                <a:latin typeface="Arial"/>
                <a:cs typeface="Calibri"/>
              </a:rPr>
              <a:t>Аралдардың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температуралық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жағдайлары</a:t>
            </a:r>
            <a:r>
              <a:rPr lang="ru-RU" sz="1400" dirty="0">
                <a:latin typeface="Arial"/>
                <a:cs typeface="Calibri"/>
              </a:rPr>
              <a:t>, </a:t>
            </a:r>
            <a:r>
              <a:rPr lang="ru-RU" sz="1400" dirty="0" err="1">
                <a:latin typeface="Arial"/>
                <a:cs typeface="Calibri"/>
              </a:rPr>
              <a:t>тіпті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экватордан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недәуір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қашықтықта</a:t>
            </a:r>
            <a:r>
              <a:rPr lang="ru-RU" sz="1400" dirty="0">
                <a:latin typeface="Arial"/>
                <a:cs typeface="Calibri"/>
              </a:rPr>
              <a:t>, </a:t>
            </a:r>
            <a:r>
              <a:rPr lang="ru-RU" sz="1400" dirty="0" err="1">
                <a:latin typeface="Arial"/>
                <a:cs typeface="Calibri"/>
              </a:rPr>
              <a:t>жыл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бойына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бір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қалыпты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болады</a:t>
            </a:r>
            <a:r>
              <a:rPr lang="ru-RU" sz="1400" dirty="0">
                <a:latin typeface="Arial"/>
                <a:cs typeface="Calibri"/>
              </a:rPr>
              <a:t>. </a:t>
            </a:r>
            <a:r>
              <a:rPr lang="ru-RU" sz="1400" dirty="0" err="1">
                <a:latin typeface="Arial"/>
                <a:cs typeface="Calibri"/>
              </a:rPr>
              <a:t>Бірақ</a:t>
            </a:r>
            <a:r>
              <a:rPr lang="ru-RU" sz="1400" dirty="0">
                <a:latin typeface="Arial"/>
                <a:cs typeface="Calibri"/>
              </a:rPr>
              <a:t> Австралия </a:t>
            </a:r>
            <a:r>
              <a:rPr lang="ru-RU" sz="1400" dirty="0" err="1">
                <a:latin typeface="Arial"/>
                <a:cs typeface="Calibri"/>
              </a:rPr>
              <a:t>әсіресе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оның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ішкі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бөліктері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үшін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температураның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жылдық</a:t>
            </a:r>
            <a:r>
              <a:rPr lang="ru-RU" sz="1400" dirty="0">
                <a:latin typeface="Arial"/>
                <a:cs typeface="Calibri"/>
              </a:rPr>
              <a:t>, </a:t>
            </a:r>
            <a:r>
              <a:rPr lang="ru-RU" sz="1400" dirty="0" err="1">
                <a:latin typeface="Arial"/>
                <a:cs typeface="Calibri"/>
              </a:rPr>
              <a:t>тәуліктік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недәуір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ауытқуы</a:t>
            </a:r>
            <a:r>
              <a:rPr lang="ru-RU" sz="1400" dirty="0">
                <a:latin typeface="Arial"/>
                <a:cs typeface="Calibri"/>
              </a:rPr>
              <a:t> </a:t>
            </a:r>
            <a:r>
              <a:rPr lang="ru-RU" sz="1400" dirty="0" err="1">
                <a:latin typeface="Arial"/>
                <a:cs typeface="Calibri"/>
              </a:rPr>
              <a:t>тән</a:t>
            </a:r>
            <a:r>
              <a:rPr lang="ru-RU" sz="1400" dirty="0">
                <a:latin typeface="Arial"/>
                <a:cs typeface="Calibri"/>
              </a:rPr>
              <a:t>.</a:t>
            </a:r>
            <a:endParaRPr lang="ru-RU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072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="" xmlns:a16="http://schemas.microsoft.com/office/drawing/2014/main" id="{3B99A8A9-EFAA-5176-83EA-F60B3DF8E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930" y="643467"/>
            <a:ext cx="1022213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16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56E9B3E6-E277-4D68-BA48-9CB43FFBD6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E1C45F0-260A-458C-96ED-C1F6D2151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6604B49-AD5C-4590-B051-06C8222EC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43ECCAF-29C5-4537-947C-7EA1292463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D49787B-8DE6-4467-AD0A-8DECC6E0C2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5B0017B-2ECA-49AF-B397-DC140825D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EB89D85-5AA0-4D78-BD83-9BD943C0C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Шолу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сұрақтар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ы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Calibri Light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CF1BAF6-AD41-4082-B212-8A1F9A2E8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Объект 2">
            <a:extLst>
              <a:ext uri="{FF2B5EF4-FFF2-40B4-BE49-F238E27FC236}">
                <a16:creationId xmlns="" xmlns:a16="http://schemas.microsoft.com/office/drawing/2014/main" id="{64FA2C76-023E-1540-A593-0D3E7D7E1B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1942848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658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5BF44A-51CE-6BF3-241B-26B3859E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37" y="3965760"/>
            <a:ext cx="3929621" cy="2441482"/>
          </a:xfrm>
        </p:spPr>
        <p:txBody>
          <a:bodyPr anchor="ctr">
            <a:norm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3.Австралия мен 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көрші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 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аралдар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  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мынадай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 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климаттық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белдеулерге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 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енеді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alibri Light"/>
              </a:rPr>
              <a:t>.</a:t>
            </a:r>
          </a:p>
        </p:txBody>
      </p:sp>
      <p:pic>
        <p:nvPicPr>
          <p:cNvPr id="4" name="Рисунок 4" descr="Изображение выглядит как текст, трава, внешний, природа&#10;&#10;Автоматически созданное описание">
            <a:extLst>
              <a:ext uri="{FF2B5EF4-FFF2-40B4-BE49-F238E27FC236}">
                <a16:creationId xmlns="" xmlns:a16="http://schemas.microsoft.com/office/drawing/2014/main" id="{9B93A5B9-8822-0DAA-6388-5429D15F1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151" b="715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67B082B-C733-002A-46DF-1573F1D2E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8806" y="4010585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600" dirty="0">
                <a:latin typeface="Arial"/>
                <a:cs typeface="Calibri"/>
              </a:rPr>
              <a:t>1) </a:t>
            </a:r>
            <a:r>
              <a:rPr lang="ru-RU" sz="1600" dirty="0" err="1">
                <a:latin typeface="Arial"/>
                <a:cs typeface="Calibri"/>
              </a:rPr>
              <a:t>Шегінде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үсақ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аралдар</a:t>
            </a:r>
            <a:r>
              <a:rPr lang="ru-RU" sz="1600" dirty="0">
                <a:latin typeface="Arial"/>
                <a:cs typeface="Calibri"/>
              </a:rPr>
              <a:t> мен </a:t>
            </a:r>
            <a:r>
              <a:rPr lang="ru-RU" sz="1600" dirty="0" err="1">
                <a:latin typeface="Arial"/>
                <a:cs typeface="Calibri"/>
              </a:rPr>
              <a:t>Жаңа</a:t>
            </a:r>
            <a:r>
              <a:rPr lang="ru-RU" sz="1600" dirty="0">
                <a:latin typeface="Arial"/>
                <a:cs typeface="Calibri"/>
              </a:rPr>
              <a:t> Гвинея </a:t>
            </a:r>
            <a:r>
              <a:rPr lang="ru-RU" sz="1600" dirty="0" err="1">
                <a:latin typeface="Arial"/>
                <a:cs typeface="Calibri"/>
              </a:rPr>
              <a:t>солтүстік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бөлігі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жатқан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экваторлық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белдеуде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ылғалды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экваторлық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ауа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массасы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үнемі</a:t>
            </a:r>
            <a:r>
              <a:rPr lang="ru-RU" sz="1600" dirty="0">
                <a:latin typeface="Arial"/>
                <a:cs typeface="Calibri"/>
              </a:rPr>
              <a:t> басым </a:t>
            </a:r>
            <a:r>
              <a:rPr lang="ru-RU" sz="1600" dirty="0" err="1">
                <a:latin typeface="Arial"/>
                <a:cs typeface="Calibri"/>
              </a:rPr>
              <a:t>болады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және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ауа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ағыны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өрлей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түседі</a:t>
            </a:r>
            <a:r>
              <a:rPr lang="ru-RU" sz="1600" dirty="0">
                <a:latin typeface="Arial"/>
                <a:cs typeface="Calibri"/>
              </a:rPr>
              <a:t>. </a:t>
            </a:r>
            <a:r>
              <a:rPr lang="ru-RU" sz="1600" dirty="0" err="1">
                <a:latin typeface="Arial"/>
                <a:cs typeface="Calibri"/>
              </a:rPr>
              <a:t>Бұл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жауын-шашынның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оның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жылдық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қосындысының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бір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қалыпты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таралуын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және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ылғалданудың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бір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қалыпты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болуын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қамтамасыз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етеді</a:t>
            </a:r>
            <a:r>
              <a:rPr lang="ru-RU" sz="1600" dirty="0">
                <a:latin typeface="Arial"/>
                <a:cs typeface="Calibri"/>
              </a:rPr>
              <a:t>. Температура </a:t>
            </a:r>
            <a:r>
              <a:rPr lang="ru-RU" sz="1600" dirty="0" err="1">
                <a:latin typeface="Arial"/>
                <a:cs typeface="Calibri"/>
              </a:rPr>
              <a:t>жыл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бойына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өзгермейді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дерлік</a:t>
            </a:r>
            <a:r>
              <a:rPr lang="ru-RU" sz="1600" dirty="0">
                <a:latin typeface="Arial"/>
                <a:cs typeface="Calibri"/>
              </a:rPr>
              <a:t>. </a:t>
            </a:r>
            <a:r>
              <a:rPr lang="ru-RU" sz="1600" dirty="0" err="1">
                <a:latin typeface="Arial"/>
                <a:cs typeface="Calibri"/>
              </a:rPr>
              <a:t>Теңіз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деңгейінен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шамалы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биіктіктегі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орташа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айлық</a:t>
            </a:r>
            <a:r>
              <a:rPr lang="ru-RU" sz="1600" dirty="0">
                <a:latin typeface="Arial"/>
                <a:cs typeface="Calibri"/>
              </a:rPr>
              <a:t> температура +24 пен +28°С </a:t>
            </a:r>
            <a:r>
              <a:rPr lang="ru-RU" sz="1600" dirty="0" err="1">
                <a:latin typeface="Arial"/>
                <a:cs typeface="Calibri"/>
              </a:rPr>
              <a:t>арасында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ауыткиды</a:t>
            </a:r>
            <a:r>
              <a:rPr lang="ru-RU" sz="1600" dirty="0">
                <a:latin typeface="Arial"/>
                <a:cs typeface="Calibri"/>
              </a:rPr>
              <a:t>. </a:t>
            </a:r>
            <a:r>
              <a:rPr lang="ru-RU" sz="1600" dirty="0" err="1">
                <a:latin typeface="Arial"/>
                <a:cs typeface="Calibri"/>
              </a:rPr>
              <a:t>Биіктеген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сайын</a:t>
            </a:r>
            <a:r>
              <a:rPr lang="ru-RU" sz="1600" dirty="0">
                <a:latin typeface="Arial"/>
                <a:cs typeface="Calibri"/>
              </a:rPr>
              <a:t> температура </a:t>
            </a:r>
            <a:r>
              <a:rPr lang="ru-RU" sz="1600" dirty="0" err="1">
                <a:latin typeface="Arial"/>
                <a:cs typeface="Calibri"/>
              </a:rPr>
              <a:t>төмендейді</a:t>
            </a:r>
            <a:r>
              <a:rPr lang="ru-RU" sz="1600" dirty="0">
                <a:latin typeface="Arial"/>
                <a:cs typeface="Calibri"/>
              </a:rPr>
              <a:t>, </a:t>
            </a:r>
            <a:r>
              <a:rPr lang="ru-RU" sz="1600" dirty="0" err="1">
                <a:latin typeface="Arial"/>
                <a:cs typeface="Calibri"/>
              </a:rPr>
              <a:t>алайда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оның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барысы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бір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қалыпты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болып</a:t>
            </a:r>
            <a:r>
              <a:rPr lang="ru-RU" sz="1600" dirty="0">
                <a:latin typeface="Arial"/>
                <a:cs typeface="Calibri"/>
              </a:rPr>
              <a:t> </a:t>
            </a:r>
            <a:r>
              <a:rPr lang="ru-RU" sz="1600" dirty="0" err="1">
                <a:latin typeface="Arial"/>
                <a:cs typeface="Calibri"/>
              </a:rPr>
              <a:t>қалады</a:t>
            </a:r>
            <a:r>
              <a:rPr lang="ru-RU" sz="1600" dirty="0">
                <a:latin typeface="Arial"/>
                <a:cs typeface="Calibri"/>
              </a:rPr>
              <a:t>.</a:t>
            </a:r>
            <a:endParaRPr lang="ru-RU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09951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883</Words>
  <Application>Microsoft Office PowerPoint</Application>
  <PresentationFormat>Произвольный</PresentationFormat>
  <Paragraphs>50</Paragraphs>
  <Slides>16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Л.Н.Гумилев атындағы Евразия ұлттық университеті</vt:lpstr>
      <vt:lpstr>Жоспары </vt:lpstr>
      <vt:lpstr>1.Австралияның климат құрушы факторлары </vt:lpstr>
      <vt:lpstr>Презентация PowerPoint</vt:lpstr>
      <vt:lpstr>Шолу сұрақтары </vt:lpstr>
      <vt:lpstr>Презентация PowerPoint</vt:lpstr>
      <vt:lpstr>Презентация PowerPoint</vt:lpstr>
      <vt:lpstr>Шолу сұрақтары</vt:lpstr>
      <vt:lpstr>3.Австралия мен көрші аралдар  мынадай климаттық белдеулерге енеді.</vt:lpstr>
      <vt:lpstr>Субэкваторлық белдеу</vt:lpstr>
      <vt:lpstr>Тропикалық белдеу</vt:lpstr>
      <vt:lpstr>Субтропиктік белдеу</vt:lpstr>
      <vt:lpstr>Презентация PowerPoint</vt:lpstr>
      <vt:lpstr>Презентация PowerPoint</vt:lpstr>
      <vt:lpstr>Шолу сұрақтары</vt:lpstr>
      <vt:lpstr>Пайдалынған әдебиеттер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358</cp:revision>
  <dcterms:created xsi:type="dcterms:W3CDTF">2022-11-28T05:20:16Z</dcterms:created>
  <dcterms:modified xsi:type="dcterms:W3CDTF">2022-11-30T07:36:44Z</dcterms:modified>
</cp:coreProperties>
</file>