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4" r:id="rId3"/>
    <p:sldId id="284" r:id="rId4"/>
    <p:sldId id="285" r:id="rId5"/>
    <p:sldId id="305" r:id="rId6"/>
    <p:sldId id="306" r:id="rId7"/>
    <p:sldId id="307" r:id="rId8"/>
    <p:sldId id="308" r:id="rId9"/>
    <p:sldId id="309" r:id="rId10"/>
    <p:sldId id="290" r:id="rId11"/>
    <p:sldId id="291" r:id="rId12"/>
    <p:sldId id="292" r:id="rId13"/>
    <p:sldId id="293" r:id="rId14"/>
    <p:sldId id="277" r:id="rId15"/>
    <p:sldId id="295" r:id="rId16"/>
    <p:sldId id="296" r:id="rId17"/>
    <p:sldId id="297" r:id="rId18"/>
    <p:sldId id="310" r:id="rId19"/>
    <p:sldId id="298" r:id="rId20"/>
    <p:sldId id="311" r:id="rId21"/>
    <p:sldId id="299" r:id="rId22"/>
    <p:sldId id="300" r:id="rId23"/>
    <p:sldId id="301" r:id="rId24"/>
    <p:sldId id="303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3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1%D0%B0%D0%BD%D0%BA_%D0%A0%D0%BE%D1%81%D1%81%D0%B8%D0%B8" TargetMode="External"/><Relationship Id="rId3" Type="http://schemas.openxmlformats.org/officeDocument/2006/relationships/hyperlink" Target="https://ru.wikipedia.org/wiki/%D0%9D%D1%8C%D1%8E-%D0%99%D0%BE%D1%80%D0%BA_(%D1%88%D1%82%D0%B0%D1%82)" TargetMode="External"/><Relationship Id="rId7" Type="http://schemas.openxmlformats.org/officeDocument/2006/relationships/hyperlink" Target="https://ru.wikipedia.org/wiki/%D0%9F%D0%BB%D0%B0%D1%82%D1%91%D0%B6" TargetMode="External"/><Relationship Id="rId2" Type="http://schemas.openxmlformats.org/officeDocument/2006/relationships/hyperlink" Target="https://ru.wikipedia.org/wiki/%D0%A3%D1%8D%D1%81%D1%82%D1%87%D0%B5%D1%81%D1%82%D0%B5%D1%80_(%D0%BE%D0%BA%D1%80%D1%83%D0%B3,_%D0%9D%D1%8C%D1%8E-%D0%99%D0%BE%D1%80%D0%BA)" TargetMode="External"/><Relationship Id="rId1" Type="http://schemas.openxmlformats.org/officeDocument/2006/relationships/hyperlink" Target="https://en.wikipedia.org/wiki/MasterCard_International_Global_Headquarters" TargetMode="External"/><Relationship Id="rId6" Type="http://schemas.openxmlformats.org/officeDocument/2006/relationships/hyperlink" Target="https://ru.wikipedia.org/wiki/%D0%94%D0%B5%D0%BD%D0%B5%D0%B6%D0%BD%D1%8B%D0%B5_%D0%BF%D0%B5%D1%80%D0%B5%D0%B2%D0%BE%D0%B4%D1%8B" TargetMode="External"/><Relationship Id="rId5" Type="http://schemas.openxmlformats.org/officeDocument/2006/relationships/hyperlink" Target="https://ru.wikipedia.org/wiki/%D0%9F%D1%83%D0%B1%D0%BB%D0%B8%D1%87%D0%BD%D0%B0%D1%8F_%D0%BA%D0%BE%D0%BC%D0%BF%D0%B0%D0%BD%D0%B8%D1%8F" TargetMode="External"/><Relationship Id="rId4" Type="http://schemas.openxmlformats.org/officeDocument/2006/relationships/hyperlink" Target="https://ru.wikipedia.org/wiki/%D0%A1%D0%A8%D0%90" TargetMode="External"/><Relationship Id="rId9" Type="http://schemas.openxmlformats.org/officeDocument/2006/relationships/hyperlink" Target="https://ru.wikipedia.org/wiki/%D0%A0%D0%B5%D0%B5%D1%81%D1%82%D1%80_%D0%BE%D0%BF%D0%B5%D1%80%D0%B0%D1%82%D0%BE%D1%80%D0%BE%D0%B2_%D0%BF%D0%BB%D0%B0%D1%82%D1%91%D0%B6%D0%BD%D1%8B%D1%85_%D1%81%D0%B8%D1%81%D1%82%D0%B5%D0%BC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8%D0%BD%D0%B8%D1%81%D1%82%D0%B5%D1%80%D1%81%D1%82%D0%B2%D0%BE_%D1%84%D0%B8%D0%BD%D0%B0%D0%BD%D1%81%D0%BE%D0%B2_%D0%A1%D0%A8%D0%90" TargetMode="External"/><Relationship Id="rId2" Type="http://schemas.openxmlformats.org/officeDocument/2006/relationships/hyperlink" Target="https://en.wikipedia.org/wiki/FinCEN" TargetMode="External"/><Relationship Id="rId1" Type="http://schemas.openxmlformats.org/officeDocument/2006/relationships/hyperlink" Target="https://ru.wikipedia.org/wiki/%D0%90%D0%BD%D0%B3%D0%BB%D0%B8%D0%B9%D1%81%D0%BA%D0%B8%D0%B9_%D1%8F%D0%B7%D1%8B%D0%BA" TargetMode="External"/><Relationship Id="rId4" Type="http://schemas.openxmlformats.org/officeDocument/2006/relationships/hyperlink" Target="https://en.wikipedia.org/wiki/Bank_Secrecy_Act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1%D0%B0%D0%BD%D0%BA_%D0%A0%D0%BE%D1%81%D1%81%D0%B8%D0%B8" TargetMode="External"/><Relationship Id="rId3" Type="http://schemas.openxmlformats.org/officeDocument/2006/relationships/hyperlink" Target="https://ru.wikipedia.org/wiki/%D0%9D%D1%8C%D1%8E-%D0%99%D0%BE%D1%80%D0%BA_(%D1%88%D1%82%D0%B0%D1%82)" TargetMode="External"/><Relationship Id="rId7" Type="http://schemas.openxmlformats.org/officeDocument/2006/relationships/hyperlink" Target="https://ru.wikipedia.org/wiki/%D0%9F%D0%BB%D0%B0%D1%82%D1%91%D0%B6" TargetMode="External"/><Relationship Id="rId2" Type="http://schemas.openxmlformats.org/officeDocument/2006/relationships/hyperlink" Target="https://ru.wikipedia.org/wiki/%D0%A3%D1%8D%D1%81%D1%82%D1%87%D0%B5%D1%81%D1%82%D0%B5%D1%80_(%D0%BE%D0%BA%D1%80%D1%83%D0%B3,_%D0%9D%D1%8C%D1%8E-%D0%99%D0%BE%D1%80%D0%BA)" TargetMode="External"/><Relationship Id="rId1" Type="http://schemas.openxmlformats.org/officeDocument/2006/relationships/hyperlink" Target="https://en.wikipedia.org/wiki/MasterCard_International_Global_Headquarters" TargetMode="External"/><Relationship Id="rId6" Type="http://schemas.openxmlformats.org/officeDocument/2006/relationships/hyperlink" Target="https://ru.wikipedia.org/wiki/%D0%94%D0%B5%D0%BD%D0%B5%D0%B6%D0%BD%D1%8B%D0%B5_%D0%BF%D0%B5%D1%80%D0%B5%D0%B2%D0%BE%D0%B4%D1%8B" TargetMode="External"/><Relationship Id="rId5" Type="http://schemas.openxmlformats.org/officeDocument/2006/relationships/hyperlink" Target="https://ru.wikipedia.org/wiki/%D0%9F%D1%83%D0%B1%D0%BB%D0%B8%D1%87%D0%BD%D0%B0%D1%8F_%D0%BA%D0%BE%D0%BC%D0%BF%D0%B0%D0%BD%D0%B8%D1%8F" TargetMode="External"/><Relationship Id="rId4" Type="http://schemas.openxmlformats.org/officeDocument/2006/relationships/hyperlink" Target="https://ru.wikipedia.org/wiki/%D0%A1%D0%A8%D0%90" TargetMode="External"/><Relationship Id="rId9" Type="http://schemas.openxmlformats.org/officeDocument/2006/relationships/hyperlink" Target="https://ru.wikipedia.org/wiki/%D0%A0%D0%B5%D0%B5%D1%81%D1%82%D1%80_%D0%BE%D0%BF%D0%B5%D1%80%D0%B0%D1%82%D0%BE%D1%80%D0%BE%D0%B2_%D0%BF%D0%BB%D0%B0%D1%82%D1%91%D0%B6%D0%BD%D1%8B%D1%85_%D1%81%D0%B8%D1%81%D1%82%D0%B5%D0%BC" TargetMode="External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8%D0%BD%D0%B8%D1%81%D1%82%D0%B5%D1%80%D1%81%D1%82%D0%B2%D0%BE_%D1%84%D0%B8%D0%BD%D0%B0%D0%BD%D1%81%D0%BE%D0%B2_%D0%A1%D0%A8%D0%90" TargetMode="External"/><Relationship Id="rId2" Type="http://schemas.openxmlformats.org/officeDocument/2006/relationships/hyperlink" Target="https://en.wikipedia.org/wiki/FinCEN" TargetMode="External"/><Relationship Id="rId1" Type="http://schemas.openxmlformats.org/officeDocument/2006/relationships/hyperlink" Target="https://ru.wikipedia.org/wiki/%D0%90%D0%BD%D0%B3%D0%BB%D0%B8%D0%B9%D1%81%D0%BA%D0%B8%D0%B9_%D1%8F%D0%B7%D1%8B%D0%BA" TargetMode="External"/><Relationship Id="rId4" Type="http://schemas.openxmlformats.org/officeDocument/2006/relationships/hyperlink" Target="https://en.wikipedia.org/wiki/Bank_Secrecy_Act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C2D8C4-5E16-495D-9C9F-05BB61C365E6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3A9EA9-4FF3-489B-90AE-E94E2F7A77A0}">
      <dgm:prSet phldrT="[Текст]" custT="1"/>
      <dgm:spPr/>
      <dgm:t>
        <a:bodyPr/>
        <a:lstStyle/>
        <a:p>
          <a:r>
            <a:rPr lang="ru-RU" sz="18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en-US" sz="18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истемно значимы</a:t>
          </a:r>
          <a:r>
            <a:rPr lang="ru-RU" sz="18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й</a:t>
          </a:r>
        </a:p>
      </dgm:t>
    </dgm:pt>
    <dgm:pt modelId="{FEF8040B-290C-401F-83BA-DD42990905DE}" type="parTrans" cxnId="{A2ADFF3E-F44A-405E-9BF2-834AEEBFE249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3075AB-420C-44D2-BF09-500119B8B3BF}" type="sibTrans" cxnId="{A2ADFF3E-F44A-405E-9BF2-834AEEBFE249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A28B5F-A9B1-4E2E-AB0F-26985C8B55C2}">
      <dgm:prSet phldrT="[Текст]" custT="1"/>
      <dgm:spPr/>
      <dgm:t>
        <a:bodyPr/>
        <a:lstStyle/>
        <a:p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Межбанковская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переводов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денег</a:t>
          </a:r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Казахстанский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межбанковских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расчетов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НБК</a:t>
          </a:r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РК</a:t>
          </a:r>
        </a:p>
      </dgm:t>
    </dgm:pt>
    <dgm:pt modelId="{00A62F5A-9C44-479D-8530-95896A382491}" type="parTrans" cxnId="{57271F4B-42B0-4518-8776-86FA3E7DFAC4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879A30-EF4A-4A7C-967A-8733EB384E97}" type="sibTrans" cxnId="{57271F4B-42B0-4518-8776-86FA3E7DFAC4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768513-1BE2-4988-9E17-6E9CAB57E144}">
      <dgm:prSet phldrT="[Текст]" custT="1"/>
      <dgm:spPr/>
      <dgm:t>
        <a:bodyPr/>
        <a:lstStyle/>
        <a:p>
          <a:r>
            <a:rPr lang="ru-RU" sz="18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</a:t>
          </a:r>
          <a:r>
            <a:rPr lang="en-US" sz="18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начимые </a:t>
          </a:r>
          <a:endParaRPr lang="ru-RU" sz="18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EFDEC6-419C-4E93-8C2E-B62CE88D3A5F}" type="parTrans" cxnId="{E7FEECC2-8405-42B7-8641-C49B9B1E3AA9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CFD6C8-083E-424B-8E6A-C9C6F665E5DB}" type="sibTrans" cxnId="{E7FEECC2-8405-42B7-8641-C49B9B1E3AA9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216870-56D3-42FB-AD78-34D698D0F675}">
      <dgm:prSet phldrT="[Текст]" custT="1"/>
      <dgm:spPr/>
      <dgm:t>
        <a:bodyPr/>
        <a:lstStyle/>
        <a:p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межбанковского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клиринга</a:t>
          </a:r>
          <a:endParaRPr lang="ru-RU" sz="18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Карточная международная платежная система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Visa</a:t>
          </a:r>
          <a:endParaRPr lang="ru-RU" sz="1800" dirty="0" smtClean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800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Золотая корона</a:t>
          </a:r>
          <a:endParaRPr lang="ru-RU" sz="18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9EAF98-1887-4765-8F7F-92B0620BCCC7}" type="parTrans" cxnId="{AC2FD901-F8D5-436E-927E-16BCB2F16C14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075670-1C79-48F3-9773-8DD9F0C6A0BD}" type="sibTrans" cxnId="{AC2FD901-F8D5-436E-927E-16BCB2F16C14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64D2FD-2B36-475C-8F56-F84EB1CE2AF7}">
      <dgm:prSet phldrT="[Текст]" custT="1"/>
      <dgm:spPr/>
      <dgm:t>
        <a:bodyPr/>
        <a:lstStyle/>
        <a:p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ные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платежные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системы</a:t>
          </a:r>
          <a:endParaRPr lang="ru-RU" sz="1800" dirty="0" smtClean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800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Всего 13</a:t>
          </a:r>
          <a:endParaRPr lang="ru-RU" sz="18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4F543C-1C95-459A-B02C-29A4E7C70C79}" type="parTrans" cxnId="{8C70412B-BF10-4F92-A114-A1838BDACD15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8F27A7-88E2-42BD-935C-C29F4A5DFED4}" type="sibTrans" cxnId="{8C70412B-BF10-4F92-A114-A1838BDACD15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536560-2484-43F4-A85B-64A55B22D509}">
      <dgm:prSet phldrT="[Текст]" custT="1"/>
      <dgm:spPr/>
      <dgm:t>
        <a:bodyPr/>
        <a:lstStyle/>
        <a:p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Mastercard</a:t>
          </a:r>
          <a:endParaRPr lang="ru-RU" sz="18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en-US" sz="18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ontact</a:t>
          </a:r>
          <a:endParaRPr lang="ru-RU" sz="18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Faster</a:t>
          </a:r>
          <a:endParaRPr lang="ru-RU" sz="18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MoneyGram</a:t>
          </a:r>
          <a:endParaRPr lang="ru-RU" sz="18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8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Вестерн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Юнион</a:t>
          </a:r>
          <a:endParaRPr lang="ru-RU" sz="1800" dirty="0" smtClean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800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Платежная система АО «Народный Банк Казахстана» </a:t>
          </a:r>
        </a:p>
        <a:p>
          <a:r>
            <a:rPr lang="ru-RU" sz="1800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 массовых электронных платежей</a:t>
          </a:r>
          <a:endParaRPr lang="ru-RU" sz="18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DF39C3-F62A-4CB7-AEFB-767D455E478A}" type="parTrans" cxnId="{E83EB9B7-8B96-41A3-93C3-567B10C71685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4A816B-F85E-4AB9-975E-3C0ADDB5F44A}" type="sibTrans" cxnId="{E83EB9B7-8B96-41A3-93C3-567B10C71685}">
      <dgm:prSet/>
      <dgm:spPr/>
      <dgm:t>
        <a:bodyPr/>
        <a:lstStyle/>
        <a:p>
          <a:endParaRPr lang="ru-RU" sz="10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196913-A0BD-4486-90D3-5182F5D3CE24}" type="pres">
      <dgm:prSet presAssocID="{BDC2D8C4-5E16-495D-9C9F-05BB61C365E6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FEA2599-C312-4DE1-9EF5-80A004AD6A34}" type="pres">
      <dgm:prSet presAssocID="{F03A9EA9-4FF3-489B-90AE-E94E2F7A77A0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5615E5-0E1B-452D-861E-C297822F0149}" type="pres">
      <dgm:prSet presAssocID="{F03A9EA9-4FF3-489B-90AE-E94E2F7A77A0}" presName="childText1" presStyleLbl="solidAlignAcc1" presStyleIdx="0" presStyleCnt="3" custScaleX="96703" custScaleY="47808" custLinFactNeighborX="-1103" custLinFactNeighborY="-275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F9D6B7-9CA1-425B-B8AE-837F86822A28}" type="pres">
      <dgm:prSet presAssocID="{71768513-1BE2-4988-9E17-6E9CAB57E144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816E08-332E-47C3-B042-FF1C16A92E33}" type="pres">
      <dgm:prSet presAssocID="{71768513-1BE2-4988-9E17-6E9CAB57E144}" presName="childText2" presStyleLbl="solidAlignAcc1" presStyleIdx="1" presStyleCnt="3" custScaleX="97817" custScaleY="54409" custLinFactNeighborX="369" custLinFactNeighborY="-251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C60D80-B8D4-441E-A8A1-F3B48E280BDE}" type="pres">
      <dgm:prSet presAssocID="{6D64D2FD-2B36-475C-8F56-F84EB1CE2AF7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684ACE-799D-485E-B9D9-B27BCCF89B51}" type="pres">
      <dgm:prSet presAssocID="{6D64D2FD-2B36-475C-8F56-F84EB1CE2AF7}" presName="childText3" presStyleLbl="solidAlignAcc1" presStyleIdx="2" presStyleCnt="3" custScaleX="101110" custScaleY="96624" custLinFactNeighborX="832" custLinFactNeighborY="-61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7BFFF5-127D-4A8F-9FF7-1CA4E11A4BB4}" type="presOf" srcId="{A9A28B5F-A9B1-4E2E-AB0F-26985C8B55C2}" destId="{765615E5-0E1B-452D-861E-C297822F0149}" srcOrd="0" destOrd="0" presId="urn:microsoft.com/office/officeart/2009/3/layout/IncreasingArrowsProcess"/>
    <dgm:cxn modelId="{E7FEECC2-8405-42B7-8641-C49B9B1E3AA9}" srcId="{BDC2D8C4-5E16-495D-9C9F-05BB61C365E6}" destId="{71768513-1BE2-4988-9E17-6E9CAB57E144}" srcOrd="1" destOrd="0" parTransId="{FAEFDEC6-419C-4E93-8C2E-B62CE88D3A5F}" sibTransId="{D1CFD6C8-083E-424B-8E6A-C9C6F665E5DB}"/>
    <dgm:cxn modelId="{7411CD75-8542-4145-861A-FFF582EA82E7}" type="presOf" srcId="{6D64D2FD-2B36-475C-8F56-F84EB1CE2AF7}" destId="{74C60D80-B8D4-441E-A8A1-F3B48E280BDE}" srcOrd="0" destOrd="0" presId="urn:microsoft.com/office/officeart/2009/3/layout/IncreasingArrowsProcess"/>
    <dgm:cxn modelId="{B2AFDCBA-5BBD-49EC-88CD-9466A03483F6}" type="presOf" srcId="{F03A9EA9-4FF3-489B-90AE-E94E2F7A77A0}" destId="{DFEA2599-C312-4DE1-9EF5-80A004AD6A34}" srcOrd="0" destOrd="0" presId="urn:microsoft.com/office/officeart/2009/3/layout/IncreasingArrowsProcess"/>
    <dgm:cxn modelId="{E83EB9B7-8B96-41A3-93C3-567B10C71685}" srcId="{6D64D2FD-2B36-475C-8F56-F84EB1CE2AF7}" destId="{47536560-2484-43F4-A85B-64A55B22D509}" srcOrd="0" destOrd="0" parTransId="{B8DF39C3-F62A-4CB7-AEFB-767D455E478A}" sibTransId="{3B4A816B-F85E-4AB9-975E-3C0ADDB5F44A}"/>
    <dgm:cxn modelId="{D6FD0246-82E3-4ABD-B75F-F3746FB781F0}" type="presOf" srcId="{71768513-1BE2-4988-9E17-6E9CAB57E144}" destId="{51F9D6B7-9CA1-425B-B8AE-837F86822A28}" srcOrd="0" destOrd="0" presId="urn:microsoft.com/office/officeart/2009/3/layout/IncreasingArrowsProcess"/>
    <dgm:cxn modelId="{386FA2D3-4003-407F-B953-50F80FDD02EC}" type="presOf" srcId="{BDC2D8C4-5E16-495D-9C9F-05BB61C365E6}" destId="{F8196913-A0BD-4486-90D3-5182F5D3CE24}" srcOrd="0" destOrd="0" presId="urn:microsoft.com/office/officeart/2009/3/layout/IncreasingArrowsProcess"/>
    <dgm:cxn modelId="{AC2FD901-F8D5-436E-927E-16BCB2F16C14}" srcId="{71768513-1BE2-4988-9E17-6E9CAB57E144}" destId="{E7216870-56D3-42FB-AD78-34D698D0F675}" srcOrd="0" destOrd="0" parTransId="{F19EAF98-1887-4765-8F7F-92B0620BCCC7}" sibTransId="{7C075670-1C79-48F3-9773-8DD9F0C6A0BD}"/>
    <dgm:cxn modelId="{D9834EDD-03BC-43ED-9E3A-1C14CB9474FF}" type="presOf" srcId="{E7216870-56D3-42FB-AD78-34D698D0F675}" destId="{A8816E08-332E-47C3-B042-FF1C16A92E33}" srcOrd="0" destOrd="0" presId="urn:microsoft.com/office/officeart/2009/3/layout/IncreasingArrowsProcess"/>
    <dgm:cxn modelId="{8C70412B-BF10-4F92-A114-A1838BDACD15}" srcId="{BDC2D8C4-5E16-495D-9C9F-05BB61C365E6}" destId="{6D64D2FD-2B36-475C-8F56-F84EB1CE2AF7}" srcOrd="2" destOrd="0" parTransId="{E34F543C-1C95-459A-B02C-29A4E7C70C79}" sibTransId="{9B8F27A7-88E2-42BD-935C-C29F4A5DFED4}"/>
    <dgm:cxn modelId="{00E09B22-4002-40CD-B9CC-8CD8A93B92D8}" type="presOf" srcId="{47536560-2484-43F4-A85B-64A55B22D509}" destId="{A6684ACE-799D-485E-B9D9-B27BCCF89B51}" srcOrd="0" destOrd="0" presId="urn:microsoft.com/office/officeart/2009/3/layout/IncreasingArrowsProcess"/>
    <dgm:cxn modelId="{A2ADFF3E-F44A-405E-9BF2-834AEEBFE249}" srcId="{BDC2D8C4-5E16-495D-9C9F-05BB61C365E6}" destId="{F03A9EA9-4FF3-489B-90AE-E94E2F7A77A0}" srcOrd="0" destOrd="0" parTransId="{FEF8040B-290C-401F-83BA-DD42990905DE}" sibTransId="{8E3075AB-420C-44D2-BF09-500119B8B3BF}"/>
    <dgm:cxn modelId="{57271F4B-42B0-4518-8776-86FA3E7DFAC4}" srcId="{F03A9EA9-4FF3-489B-90AE-E94E2F7A77A0}" destId="{A9A28B5F-A9B1-4E2E-AB0F-26985C8B55C2}" srcOrd="0" destOrd="0" parTransId="{00A62F5A-9C44-479D-8530-95896A382491}" sibTransId="{17879A30-EF4A-4A7C-967A-8733EB384E97}"/>
    <dgm:cxn modelId="{2BDB0A1A-E6E4-4508-BCF5-658F02233645}" type="presParOf" srcId="{F8196913-A0BD-4486-90D3-5182F5D3CE24}" destId="{DFEA2599-C312-4DE1-9EF5-80A004AD6A34}" srcOrd="0" destOrd="0" presId="urn:microsoft.com/office/officeart/2009/3/layout/IncreasingArrowsProcess"/>
    <dgm:cxn modelId="{B1B8224F-D661-4C3C-A4D6-472518855D6E}" type="presParOf" srcId="{F8196913-A0BD-4486-90D3-5182F5D3CE24}" destId="{765615E5-0E1B-452D-861E-C297822F0149}" srcOrd="1" destOrd="0" presId="urn:microsoft.com/office/officeart/2009/3/layout/IncreasingArrowsProcess"/>
    <dgm:cxn modelId="{E072AF44-BC2E-4CFF-8945-B483434E45E3}" type="presParOf" srcId="{F8196913-A0BD-4486-90D3-5182F5D3CE24}" destId="{51F9D6B7-9CA1-425B-B8AE-837F86822A28}" srcOrd="2" destOrd="0" presId="urn:microsoft.com/office/officeart/2009/3/layout/IncreasingArrowsProcess"/>
    <dgm:cxn modelId="{95FDED8B-D984-404A-B239-9912B193E33A}" type="presParOf" srcId="{F8196913-A0BD-4486-90D3-5182F5D3CE24}" destId="{A8816E08-332E-47C3-B042-FF1C16A92E33}" srcOrd="3" destOrd="0" presId="urn:microsoft.com/office/officeart/2009/3/layout/IncreasingArrowsProcess"/>
    <dgm:cxn modelId="{3B26F204-BDC7-418B-B32D-163A443F28A4}" type="presParOf" srcId="{F8196913-A0BD-4486-90D3-5182F5D3CE24}" destId="{74C60D80-B8D4-441E-A8A1-F3B48E280BDE}" srcOrd="4" destOrd="0" presId="urn:microsoft.com/office/officeart/2009/3/layout/IncreasingArrowsProcess"/>
    <dgm:cxn modelId="{B24A0807-32D9-478C-86E5-747C2448AAFF}" type="presParOf" srcId="{F8196913-A0BD-4486-90D3-5182F5D3CE24}" destId="{A6684ACE-799D-485E-B9D9-B27BCCF89B51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3044837-CB56-47DB-9591-1ED94E11AF6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DC1107B-155B-4440-AA49-2A28875FD97D}">
      <dgm:prSet phldrT="[Текст]"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Основными целями пилотного проекта на 2021 год являлась проверка жизнеспособности концепции ЦТ через экспериментальное подтверждение технологической реализуемости розничной платформы на базе технологии распределенного реестра, а также определение основных параметров модели ЦВ ЦБ для Казахстана</a:t>
          </a:r>
          <a:endParaRPr lang="ru-RU" sz="1800">
            <a:solidFill>
              <a:schemeClr val="tx1"/>
            </a:solidFill>
          </a:endParaRPr>
        </a:p>
      </dgm:t>
    </dgm:pt>
    <dgm:pt modelId="{9DE543CA-FFAC-4EE9-817F-66621B91D793}" type="parTrans" cxnId="{B4429331-7E26-429C-A698-C3D50FC996FB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038999E1-BE1B-4F53-8568-E42E0683BE41}" type="sibTrans" cxnId="{B4429331-7E26-429C-A698-C3D50FC996FB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63F500D8-F456-4230-831F-D4556F2E80D6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рамках пилотного проекта были реализованы базовые сценарии жизненного цикла ЦТ – от эмиссии и распределения до покупок и переводов с использованиемЦТ 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D0CE37-3C25-43DA-AFD0-73115385937C}" type="parTrans" cxnId="{5509E0D1-4D96-4ECA-B2B4-27C99BE95C18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563FC548-F876-4AC9-8DBE-BF3F574A0CD0}" type="sibTrans" cxnId="{5509E0D1-4D96-4ECA-B2B4-27C99BE95C18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69FE0815-08BA-4159-A001-395FF0CDDFEE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итогам проекта были подтверждены гипотезы о технологической реализуемости концепции ЦТ. Была выработана первичная модель оценки влияния ЦТ на экономику, финансовую стабильность и ДКП, а также возможные подходы к регулированию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8A6720-DEF4-4340-90EC-CE81F5537462}" type="parTrans" cxnId="{945107C1-E502-4848-A023-60891FA453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9E14A5D7-431E-4F63-ACB7-4ABA3103AC19}" type="sibTrans" cxnId="{945107C1-E502-4848-A023-60891FA453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1829A465-C40A-4911-8D98-192F476ADA78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2022 году была разработана модель принятия решения, где НБ продолжил исследование выгод и издержек от возможного внедрения ЦТ , проводились работы по расширению технологической функциональности платформы и количественные экономические исследования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3B0790-CC84-4052-9F48-FEF57EAD0C13}" type="parTrans" cxnId="{E3759949-3CFC-4E85-BCA5-61746323EF4A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863E2A2C-7710-41AD-A79E-035467D64E81}" type="sibTrans" cxnId="{E3759949-3CFC-4E85-BCA5-61746323EF4A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FA294A81-1CBD-4BF6-8A0F-39B0E4B14DC2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целях широкого вовлечения участников в июне 2022 года была запущена коллаборативная площадка Digital Tenge Hub, объединяющая все заинтересованные стороны для совместного исследования вопросов внедрения национальной ЦВ в Казахстане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D5FD73-40D3-4192-ADCD-139CEFD3F4D1}" type="parTrans" cxnId="{7AF8E966-2E8B-4094-8ABD-AEC872DED03A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5A62312C-0868-4C50-A52B-2F5209CDE782}" type="sibTrans" cxnId="{7AF8E966-2E8B-4094-8ABD-AEC872DED03A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134076CC-077D-4E69-8B76-7356997C65DF}" type="pres">
      <dgm:prSet presAssocID="{73044837-CB56-47DB-9591-1ED94E11AF6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258EBE-67C8-4312-96BB-56D60884DD2A}" type="pres">
      <dgm:prSet presAssocID="{CDC1107B-155B-4440-AA49-2A28875FD97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7241F6-B0C6-4F14-9B2A-3ED866E66BA5}" type="pres">
      <dgm:prSet presAssocID="{038999E1-BE1B-4F53-8568-E42E0683BE41}" presName="spacer" presStyleCnt="0"/>
      <dgm:spPr/>
    </dgm:pt>
    <dgm:pt modelId="{5D597500-3936-4C0A-9ACD-45AA8D849869}" type="pres">
      <dgm:prSet presAssocID="{63F500D8-F456-4230-831F-D4556F2E80D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DD3BF0-89B1-4F9F-8D69-B8E0DD285994}" type="pres">
      <dgm:prSet presAssocID="{563FC548-F876-4AC9-8DBE-BF3F574A0CD0}" presName="spacer" presStyleCnt="0"/>
      <dgm:spPr/>
    </dgm:pt>
    <dgm:pt modelId="{B77FF67C-A247-4A77-91F7-5F9C4D99251A}" type="pres">
      <dgm:prSet presAssocID="{69FE0815-08BA-4159-A001-395FF0CDDFE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6C35AE-27E2-4303-AC23-82838E968C13}" type="pres">
      <dgm:prSet presAssocID="{9E14A5D7-431E-4F63-ACB7-4ABA3103AC19}" presName="spacer" presStyleCnt="0"/>
      <dgm:spPr/>
    </dgm:pt>
    <dgm:pt modelId="{E1208E04-27BC-4E8E-97A4-E3D10541BA1B}" type="pres">
      <dgm:prSet presAssocID="{1829A465-C40A-4911-8D98-192F476ADA78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8FC09-FA33-4C78-B4B8-E900E2C0BB9D}" type="pres">
      <dgm:prSet presAssocID="{863E2A2C-7710-41AD-A79E-035467D64E81}" presName="spacer" presStyleCnt="0"/>
      <dgm:spPr/>
    </dgm:pt>
    <dgm:pt modelId="{8B7513CA-C9E0-4353-B472-47F3B09019FD}" type="pres">
      <dgm:prSet presAssocID="{FA294A81-1CBD-4BF6-8A0F-39B0E4B14DC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E58D1A-7C30-4D91-A76E-BC0CD0C94259}" type="presOf" srcId="{FA294A81-1CBD-4BF6-8A0F-39B0E4B14DC2}" destId="{8B7513CA-C9E0-4353-B472-47F3B09019FD}" srcOrd="0" destOrd="0" presId="urn:microsoft.com/office/officeart/2005/8/layout/vList2"/>
    <dgm:cxn modelId="{49BC4161-431C-48E0-A6C5-2B5A59DE13FE}" type="presOf" srcId="{CDC1107B-155B-4440-AA49-2A28875FD97D}" destId="{47258EBE-67C8-4312-96BB-56D60884DD2A}" srcOrd="0" destOrd="0" presId="urn:microsoft.com/office/officeart/2005/8/layout/vList2"/>
    <dgm:cxn modelId="{945107C1-E502-4848-A023-60891FA45371}" srcId="{73044837-CB56-47DB-9591-1ED94E11AF6D}" destId="{69FE0815-08BA-4159-A001-395FF0CDDFEE}" srcOrd="2" destOrd="0" parTransId="{188A6720-DEF4-4340-90EC-CE81F5537462}" sibTransId="{9E14A5D7-431E-4F63-ACB7-4ABA3103AC19}"/>
    <dgm:cxn modelId="{E3759949-3CFC-4E85-BCA5-61746323EF4A}" srcId="{73044837-CB56-47DB-9591-1ED94E11AF6D}" destId="{1829A465-C40A-4911-8D98-192F476ADA78}" srcOrd="3" destOrd="0" parTransId="{4C3B0790-CC84-4052-9F48-FEF57EAD0C13}" sibTransId="{863E2A2C-7710-41AD-A79E-035467D64E81}"/>
    <dgm:cxn modelId="{EC539D24-04FA-4934-8CB2-F9054D15B727}" type="presOf" srcId="{69FE0815-08BA-4159-A001-395FF0CDDFEE}" destId="{B77FF67C-A247-4A77-91F7-5F9C4D99251A}" srcOrd="0" destOrd="0" presId="urn:microsoft.com/office/officeart/2005/8/layout/vList2"/>
    <dgm:cxn modelId="{5509E0D1-4D96-4ECA-B2B4-27C99BE95C18}" srcId="{73044837-CB56-47DB-9591-1ED94E11AF6D}" destId="{63F500D8-F456-4230-831F-D4556F2E80D6}" srcOrd="1" destOrd="0" parTransId="{3CD0CE37-3C25-43DA-AFD0-73115385937C}" sibTransId="{563FC548-F876-4AC9-8DBE-BF3F574A0CD0}"/>
    <dgm:cxn modelId="{785FF7A2-DD3E-405A-AB26-657EEEB4453E}" type="presOf" srcId="{1829A465-C40A-4911-8D98-192F476ADA78}" destId="{E1208E04-27BC-4E8E-97A4-E3D10541BA1B}" srcOrd="0" destOrd="0" presId="urn:microsoft.com/office/officeart/2005/8/layout/vList2"/>
    <dgm:cxn modelId="{D6222C6E-52C0-4ABF-99F7-06172D55DB0E}" type="presOf" srcId="{63F500D8-F456-4230-831F-D4556F2E80D6}" destId="{5D597500-3936-4C0A-9ACD-45AA8D849869}" srcOrd="0" destOrd="0" presId="urn:microsoft.com/office/officeart/2005/8/layout/vList2"/>
    <dgm:cxn modelId="{7F3124C6-3B9C-488D-AF95-3640D5950445}" type="presOf" srcId="{73044837-CB56-47DB-9591-1ED94E11AF6D}" destId="{134076CC-077D-4E69-8B76-7356997C65DF}" srcOrd="0" destOrd="0" presId="urn:microsoft.com/office/officeart/2005/8/layout/vList2"/>
    <dgm:cxn modelId="{7AF8E966-2E8B-4094-8ABD-AEC872DED03A}" srcId="{73044837-CB56-47DB-9591-1ED94E11AF6D}" destId="{FA294A81-1CBD-4BF6-8A0F-39B0E4B14DC2}" srcOrd="4" destOrd="0" parTransId="{EFD5FD73-40D3-4192-ADCD-139CEFD3F4D1}" sibTransId="{5A62312C-0868-4C50-A52B-2F5209CDE782}"/>
    <dgm:cxn modelId="{B4429331-7E26-429C-A698-C3D50FC996FB}" srcId="{73044837-CB56-47DB-9591-1ED94E11AF6D}" destId="{CDC1107B-155B-4440-AA49-2A28875FD97D}" srcOrd="0" destOrd="0" parTransId="{9DE543CA-FFAC-4EE9-817F-66621B91D793}" sibTransId="{038999E1-BE1B-4F53-8568-E42E0683BE41}"/>
    <dgm:cxn modelId="{EAE366BA-D27F-4586-9625-E8B20F6C41FC}" type="presParOf" srcId="{134076CC-077D-4E69-8B76-7356997C65DF}" destId="{47258EBE-67C8-4312-96BB-56D60884DD2A}" srcOrd="0" destOrd="0" presId="urn:microsoft.com/office/officeart/2005/8/layout/vList2"/>
    <dgm:cxn modelId="{7D030AF1-14C2-4F17-A176-4120F925A87D}" type="presParOf" srcId="{134076CC-077D-4E69-8B76-7356997C65DF}" destId="{887241F6-B0C6-4F14-9B2A-3ED866E66BA5}" srcOrd="1" destOrd="0" presId="urn:microsoft.com/office/officeart/2005/8/layout/vList2"/>
    <dgm:cxn modelId="{FE537A5E-FEAD-49CC-B776-9001BE42C7A5}" type="presParOf" srcId="{134076CC-077D-4E69-8B76-7356997C65DF}" destId="{5D597500-3936-4C0A-9ACD-45AA8D849869}" srcOrd="2" destOrd="0" presId="urn:microsoft.com/office/officeart/2005/8/layout/vList2"/>
    <dgm:cxn modelId="{C7CC4D4E-ED62-4E89-8051-D2C4C8C31112}" type="presParOf" srcId="{134076CC-077D-4E69-8B76-7356997C65DF}" destId="{CDDD3BF0-89B1-4F9F-8D69-B8E0DD285994}" srcOrd="3" destOrd="0" presId="urn:microsoft.com/office/officeart/2005/8/layout/vList2"/>
    <dgm:cxn modelId="{9E868B1C-3994-483E-A66B-37D5B4FD815C}" type="presParOf" srcId="{134076CC-077D-4E69-8B76-7356997C65DF}" destId="{B77FF67C-A247-4A77-91F7-5F9C4D99251A}" srcOrd="4" destOrd="0" presId="urn:microsoft.com/office/officeart/2005/8/layout/vList2"/>
    <dgm:cxn modelId="{DD2F156A-E23C-4F8A-B156-2DF8D4680F3E}" type="presParOf" srcId="{134076CC-077D-4E69-8B76-7356997C65DF}" destId="{776C35AE-27E2-4303-AC23-82838E968C13}" srcOrd="5" destOrd="0" presId="urn:microsoft.com/office/officeart/2005/8/layout/vList2"/>
    <dgm:cxn modelId="{3AD215E5-60A5-48EE-9F78-7099371334D9}" type="presParOf" srcId="{134076CC-077D-4E69-8B76-7356997C65DF}" destId="{E1208E04-27BC-4E8E-97A4-E3D10541BA1B}" srcOrd="6" destOrd="0" presId="urn:microsoft.com/office/officeart/2005/8/layout/vList2"/>
    <dgm:cxn modelId="{7302BEC4-E42B-4C40-9EE5-1172E789ECA5}" type="presParOf" srcId="{134076CC-077D-4E69-8B76-7356997C65DF}" destId="{A908FC09-FA33-4C78-B4B8-E900E2C0BB9D}" srcOrd="7" destOrd="0" presId="urn:microsoft.com/office/officeart/2005/8/layout/vList2"/>
    <dgm:cxn modelId="{0644AB78-0A58-4EC7-BFD4-E7D73F4C8D00}" type="presParOf" srcId="{134076CC-077D-4E69-8B76-7356997C65DF}" destId="{8B7513CA-C9E0-4353-B472-47F3B09019F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E1F0AA3-12EA-4F8E-9E32-B9B84D819006}" type="doc">
      <dgm:prSet loTypeId="urn:microsoft.com/office/officeart/2005/8/layout/defaul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41A80EF-E2AA-41BC-80EB-4BAD3B878657}">
      <dgm:prSet phldrT="[Текст]"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целях реализации проекта НБ РК для выработки рекомендуемого решения о необходимости внедрения ЦТ и обеспечения комплексного исследования, а также определения выгод и издержек от возможного внедрения национальной ЦВ была разработана модель принятия решения о внедрении ЦТ </a:t>
          </a:r>
          <a:endParaRPr lang="ru-RU" sz="1800">
            <a:solidFill>
              <a:schemeClr val="tx1"/>
            </a:solidFill>
          </a:endParaRPr>
        </a:p>
      </dgm:t>
    </dgm:pt>
    <dgm:pt modelId="{DEFBDB57-05E0-4ACC-AF28-534B5C091780}" type="parTrans" cxnId="{D6C4BB66-307F-440F-BA45-FC07FAFFD4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B9CC7FB2-31AD-4448-AE2A-0CF4854F18BF}" type="sibTrans" cxnId="{D6C4BB66-307F-440F-BA45-FC07FAFFD4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5931EF07-B840-4F3F-9A28-8B1C35985AB0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Модель учитывает инструменты, рекомендованные международными организациями, а также подходы зарубежных регуляторов. В модели предусмотрены исследования по оценке технологической реализуемости дизайна ЦТ, потенциальных экономических выгод и затрат, возможностей регулирования системы, а также потенциала развития экосистемы.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209D06-3C75-4B02-92FA-BB17B77CCCC4}" type="parTrans" cxnId="{6AF4741D-04FD-4982-BA37-9419F349794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94CA1ECD-F5C0-420E-B7CA-76C5C2DAB253}" type="sibTrans" cxnId="{6AF4741D-04FD-4982-BA37-9419F349794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0DB8617-B5FC-4DBF-A2DB-6595C3EE88B6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структуре модели аспекты внедрения ЦВ ЦБ исследуются с применением различных инструментов оценки инновационных проектов: экспериментальная оценка с помощью пилотного проекта, экономическое моделирование, серии обсуждений с рынком, анализ результатов других проектов и т.д.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0B2D21-3E35-4778-853C-F4FEF6BE905D}" type="parTrans" cxnId="{70EE4A09-F4D3-4E27-B38C-44B9C574898A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41BAA334-C0FD-4283-A562-E29BC78B089E}" type="sibTrans" cxnId="{70EE4A09-F4D3-4E27-B38C-44B9C574898A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A1F481DA-C4D9-4E39-9515-55BCA03DA6D0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Указанные подходы были направлены на создание детализированной логической структуры с обоснованиями тех или иных решений, проверкой соответствия их ключевым принципам (в частности, принципу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рыночности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сотрудничества между участниками делового оборота в рамках предполагаемой экосистемы), а также на тестирование выбранных подходов на жизнеспособность в разрезе технологии, экономики, взаимодействия участников и </a:t>
          </a:r>
          <a:r>
            <a:rPr lang="ru-RU" sz="18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регулировани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A94CBE-C71B-49A0-B986-DDB190A90CD9}" type="parTrans" cxnId="{309F47FB-EAAA-492A-BD0F-FBEF28F744C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3748819-D5A3-45E8-938A-8341E2305400}" type="sibTrans" cxnId="{309F47FB-EAAA-492A-BD0F-FBEF28F744C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AE0A50B3-0527-4AEC-BCAC-8EE3C9183138}" type="pres">
      <dgm:prSet presAssocID="{3E1F0AA3-12EA-4F8E-9E32-B9B84D8190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AB6FC9-636A-43D0-BF6F-7140A4D8371B}" type="pres">
      <dgm:prSet presAssocID="{E41A80EF-E2AA-41BC-80EB-4BAD3B87865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99124E-CDF3-44B8-AA89-9EC5947A8F6A}" type="pres">
      <dgm:prSet presAssocID="{B9CC7FB2-31AD-4448-AE2A-0CF4854F18BF}" presName="sibTrans" presStyleCnt="0"/>
      <dgm:spPr/>
    </dgm:pt>
    <dgm:pt modelId="{6B5A162E-D6D2-42D6-AA13-11C226C4C969}" type="pres">
      <dgm:prSet presAssocID="{5931EF07-B840-4F3F-9A28-8B1C35985AB0}" presName="node" presStyleLbl="node1" presStyleIdx="1" presStyleCnt="4" custScaleX="1156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A7B4A6-25E8-4E4C-A40C-138B8E0319FE}" type="pres">
      <dgm:prSet presAssocID="{94CA1ECD-F5C0-420E-B7CA-76C5C2DAB253}" presName="sibTrans" presStyleCnt="0"/>
      <dgm:spPr/>
    </dgm:pt>
    <dgm:pt modelId="{63B8EEB5-3B9F-4878-9911-7A77A2B7E49D}" type="pres">
      <dgm:prSet presAssocID="{30DB8617-B5FC-4DBF-A2DB-6595C3EE88B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28872A-2793-488F-9932-36F5D0DB5DC6}" type="pres">
      <dgm:prSet presAssocID="{41BAA334-C0FD-4283-A562-E29BC78B089E}" presName="sibTrans" presStyleCnt="0"/>
      <dgm:spPr/>
    </dgm:pt>
    <dgm:pt modelId="{967CFEA3-689D-4ABB-BAE5-D77AB7EAED74}" type="pres">
      <dgm:prSet presAssocID="{A1F481DA-C4D9-4E39-9515-55BCA03DA6D0}" presName="node" presStyleLbl="node1" presStyleIdx="3" presStyleCnt="4" custScaleX="1342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81EDB8-5CA6-470A-9340-45E1582E68F0}" type="presOf" srcId="{30DB8617-B5FC-4DBF-A2DB-6595C3EE88B6}" destId="{63B8EEB5-3B9F-4878-9911-7A77A2B7E49D}" srcOrd="0" destOrd="0" presId="urn:microsoft.com/office/officeart/2005/8/layout/default"/>
    <dgm:cxn modelId="{6AF4741D-04FD-4982-BA37-9419F3497941}" srcId="{3E1F0AA3-12EA-4F8E-9E32-B9B84D819006}" destId="{5931EF07-B840-4F3F-9A28-8B1C35985AB0}" srcOrd="1" destOrd="0" parTransId="{F1209D06-3C75-4B02-92FA-BB17B77CCCC4}" sibTransId="{94CA1ECD-F5C0-420E-B7CA-76C5C2DAB253}"/>
    <dgm:cxn modelId="{8C6D8B75-C2C5-48FF-9F2C-43EE16200C2A}" type="presOf" srcId="{3E1F0AA3-12EA-4F8E-9E32-B9B84D819006}" destId="{AE0A50B3-0527-4AEC-BCAC-8EE3C9183138}" srcOrd="0" destOrd="0" presId="urn:microsoft.com/office/officeart/2005/8/layout/default"/>
    <dgm:cxn modelId="{309F47FB-EAAA-492A-BD0F-FBEF28F744C1}" srcId="{3E1F0AA3-12EA-4F8E-9E32-B9B84D819006}" destId="{A1F481DA-C4D9-4E39-9515-55BCA03DA6D0}" srcOrd="3" destOrd="0" parTransId="{7DA94CBE-C71B-49A0-B986-DDB190A90CD9}" sibTransId="{33748819-D5A3-45E8-938A-8341E2305400}"/>
    <dgm:cxn modelId="{26F80444-63E4-4CAC-83FA-EBABA3D93E3A}" type="presOf" srcId="{A1F481DA-C4D9-4E39-9515-55BCA03DA6D0}" destId="{967CFEA3-689D-4ABB-BAE5-D77AB7EAED74}" srcOrd="0" destOrd="0" presId="urn:microsoft.com/office/officeart/2005/8/layout/default"/>
    <dgm:cxn modelId="{F5B0092E-0F02-4B35-90A9-4CEFB66D6CBA}" type="presOf" srcId="{5931EF07-B840-4F3F-9A28-8B1C35985AB0}" destId="{6B5A162E-D6D2-42D6-AA13-11C226C4C969}" srcOrd="0" destOrd="0" presId="urn:microsoft.com/office/officeart/2005/8/layout/default"/>
    <dgm:cxn modelId="{D6C4BB66-307F-440F-BA45-FC07FAFFD471}" srcId="{3E1F0AA3-12EA-4F8E-9E32-B9B84D819006}" destId="{E41A80EF-E2AA-41BC-80EB-4BAD3B878657}" srcOrd="0" destOrd="0" parTransId="{DEFBDB57-05E0-4ACC-AF28-534B5C091780}" sibTransId="{B9CC7FB2-31AD-4448-AE2A-0CF4854F18BF}"/>
    <dgm:cxn modelId="{882A3C60-2A3E-40F9-8B40-87512EC33612}" type="presOf" srcId="{E41A80EF-E2AA-41BC-80EB-4BAD3B878657}" destId="{6DAB6FC9-636A-43D0-BF6F-7140A4D8371B}" srcOrd="0" destOrd="0" presId="urn:microsoft.com/office/officeart/2005/8/layout/default"/>
    <dgm:cxn modelId="{70EE4A09-F4D3-4E27-B38C-44B9C574898A}" srcId="{3E1F0AA3-12EA-4F8E-9E32-B9B84D819006}" destId="{30DB8617-B5FC-4DBF-A2DB-6595C3EE88B6}" srcOrd="2" destOrd="0" parTransId="{670B2D21-3E35-4778-853C-F4FEF6BE905D}" sibTransId="{41BAA334-C0FD-4283-A562-E29BC78B089E}"/>
    <dgm:cxn modelId="{E6520809-5DF9-4636-9EBE-A21605987E12}" type="presParOf" srcId="{AE0A50B3-0527-4AEC-BCAC-8EE3C9183138}" destId="{6DAB6FC9-636A-43D0-BF6F-7140A4D8371B}" srcOrd="0" destOrd="0" presId="urn:microsoft.com/office/officeart/2005/8/layout/default"/>
    <dgm:cxn modelId="{49425CE5-71C0-4863-95DE-876FB539A992}" type="presParOf" srcId="{AE0A50B3-0527-4AEC-BCAC-8EE3C9183138}" destId="{0399124E-CDF3-44B8-AA89-9EC5947A8F6A}" srcOrd="1" destOrd="0" presId="urn:microsoft.com/office/officeart/2005/8/layout/default"/>
    <dgm:cxn modelId="{4D9A8C29-B491-4F94-A0A1-40D323B1440C}" type="presParOf" srcId="{AE0A50B3-0527-4AEC-BCAC-8EE3C9183138}" destId="{6B5A162E-D6D2-42D6-AA13-11C226C4C969}" srcOrd="2" destOrd="0" presId="urn:microsoft.com/office/officeart/2005/8/layout/default"/>
    <dgm:cxn modelId="{7BF4295A-47F8-408F-96AA-0D9555B86EBF}" type="presParOf" srcId="{AE0A50B3-0527-4AEC-BCAC-8EE3C9183138}" destId="{7AA7B4A6-25E8-4E4C-A40C-138B8E0319FE}" srcOrd="3" destOrd="0" presId="urn:microsoft.com/office/officeart/2005/8/layout/default"/>
    <dgm:cxn modelId="{7ECB8E63-6D9E-4834-872D-4586D497254E}" type="presParOf" srcId="{AE0A50B3-0527-4AEC-BCAC-8EE3C9183138}" destId="{63B8EEB5-3B9F-4878-9911-7A77A2B7E49D}" srcOrd="4" destOrd="0" presId="urn:microsoft.com/office/officeart/2005/8/layout/default"/>
    <dgm:cxn modelId="{70027679-C18D-4BDC-950D-19030C719E16}" type="presParOf" srcId="{AE0A50B3-0527-4AEC-BCAC-8EE3C9183138}" destId="{EE28872A-2793-488F-9932-36F5D0DB5DC6}" srcOrd="5" destOrd="0" presId="urn:microsoft.com/office/officeart/2005/8/layout/default"/>
    <dgm:cxn modelId="{586B295D-7B62-41BC-9003-0C33DDA558D3}" type="presParOf" srcId="{AE0A50B3-0527-4AEC-BCAC-8EE3C9183138}" destId="{967CFEA3-689D-4ABB-BAE5-D77AB7EAED7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25DE84C-470B-4F22-970E-F5EFA7AB4714}" type="doc">
      <dgm:prSet loTypeId="urn:microsoft.com/office/officeart/2005/8/layout/matrix1" loCatId="matrix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5022576-D74A-449A-89CA-A1A7770DD736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 модели логически группирует вопросы и критерии анализа в четыре блока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2000" dirty="0"/>
        </a:p>
      </dgm:t>
    </dgm:pt>
    <dgm:pt modelId="{A9A79521-27CE-4EF9-ADF9-E2D71B792552}" type="parTrans" cxnId="{B645ED09-CE20-4064-87DE-13A984D5E7DC}">
      <dgm:prSet/>
      <dgm:spPr/>
      <dgm:t>
        <a:bodyPr/>
        <a:lstStyle/>
        <a:p>
          <a:endParaRPr lang="ru-RU" sz="2000"/>
        </a:p>
      </dgm:t>
    </dgm:pt>
    <dgm:pt modelId="{9D65E572-0800-4023-B972-97DBF496DBA8}" type="sibTrans" cxnId="{B645ED09-CE20-4064-87DE-13A984D5E7DC}">
      <dgm:prSet/>
      <dgm:spPr/>
      <dgm:t>
        <a:bodyPr/>
        <a:lstStyle/>
        <a:p>
          <a:endParaRPr lang="ru-RU" sz="2000"/>
        </a:p>
      </dgm:t>
    </dgm:pt>
    <dgm:pt modelId="{7FE30F81-133C-44C5-AF5A-365696E0D83F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Опараметры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которые определяют дизайн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архитектурыЦТ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dirty="0"/>
        </a:p>
      </dgm:t>
    </dgm:pt>
    <dgm:pt modelId="{6554CC99-6BD5-43F8-AF19-B25A7B4B98A5}" type="parTrans" cxnId="{9500414E-3523-4988-AD53-F0E38B3DD85F}">
      <dgm:prSet/>
      <dgm:spPr/>
      <dgm:t>
        <a:bodyPr/>
        <a:lstStyle/>
        <a:p>
          <a:endParaRPr lang="ru-RU" sz="2000"/>
        </a:p>
      </dgm:t>
    </dgm:pt>
    <dgm:pt modelId="{9E176F48-8B2F-40C1-8BE3-49D9E75E195B}" type="sibTrans" cxnId="{9500414E-3523-4988-AD53-F0E38B3DD85F}">
      <dgm:prSet/>
      <dgm:spPr/>
      <dgm:t>
        <a:bodyPr/>
        <a:lstStyle/>
        <a:p>
          <a:endParaRPr lang="ru-RU" sz="2000"/>
        </a:p>
      </dgm:t>
    </dgm:pt>
    <dgm:pt modelId="{084AAFB3-FD7F-494E-9CB4-D60EE77032A2}">
      <dgm:prSet phldrT="[Текст]" phldr="1"/>
      <dgm:spPr/>
      <dgm:t>
        <a:bodyPr/>
        <a:lstStyle/>
        <a:p>
          <a:endParaRPr lang="ru-RU" sz="2000"/>
        </a:p>
      </dgm:t>
    </dgm:pt>
    <dgm:pt modelId="{C961D4BE-0194-46F6-93AE-60DF40EE8E03}" type="parTrans" cxnId="{91F3377D-F1DF-442B-A02C-FD296CABA836}">
      <dgm:prSet/>
      <dgm:spPr/>
      <dgm:t>
        <a:bodyPr/>
        <a:lstStyle/>
        <a:p>
          <a:endParaRPr lang="ru-RU" sz="2000"/>
        </a:p>
      </dgm:t>
    </dgm:pt>
    <dgm:pt modelId="{73A984DB-B8BA-4710-944F-109683420769}" type="sibTrans" cxnId="{91F3377D-F1DF-442B-A02C-FD296CABA836}">
      <dgm:prSet/>
      <dgm:spPr/>
      <dgm:t>
        <a:bodyPr/>
        <a:lstStyle/>
        <a:p>
          <a:endParaRPr lang="ru-RU" sz="2000"/>
        </a:p>
      </dgm:t>
    </dgm:pt>
    <dgm:pt modelId="{8BEC61CA-9CFC-4FA7-A6AB-C767A407EC74}">
      <dgm:prSet phldrT="[Текст]" phldr="1"/>
      <dgm:spPr/>
      <dgm:t>
        <a:bodyPr/>
        <a:lstStyle/>
        <a:p>
          <a:endParaRPr lang="ru-RU" sz="2000"/>
        </a:p>
      </dgm:t>
    </dgm:pt>
    <dgm:pt modelId="{A07F92E6-E573-45F2-A333-A6D37190D410}" type="parTrans" cxnId="{171E4D3A-D3B7-4FA5-B588-31ABB3E1A579}">
      <dgm:prSet/>
      <dgm:spPr/>
      <dgm:t>
        <a:bodyPr/>
        <a:lstStyle/>
        <a:p>
          <a:endParaRPr lang="ru-RU" sz="2000"/>
        </a:p>
      </dgm:t>
    </dgm:pt>
    <dgm:pt modelId="{1F1D8DEF-16E3-4E38-9EBE-F6C918128665}" type="sibTrans" cxnId="{171E4D3A-D3B7-4FA5-B588-31ABB3E1A579}">
      <dgm:prSet/>
      <dgm:spPr/>
      <dgm:t>
        <a:bodyPr/>
        <a:lstStyle/>
        <a:p>
          <a:endParaRPr lang="ru-RU" sz="2000"/>
        </a:p>
      </dgm:t>
    </dgm:pt>
    <dgm:pt modelId="{45B29922-C4CD-4E41-BB83-265D0A6D196C}">
      <dgm:prSet phldrT="[Текст]" phldr="1"/>
      <dgm:spPr/>
      <dgm:t>
        <a:bodyPr/>
        <a:lstStyle/>
        <a:p>
          <a:endParaRPr lang="ru-RU" sz="2000"/>
        </a:p>
      </dgm:t>
    </dgm:pt>
    <dgm:pt modelId="{9656D4F1-06C3-4D3A-B924-4068757F1A45}" type="parTrans" cxnId="{D947A2FB-98E8-4D72-86FE-BCB6CCADA05F}">
      <dgm:prSet/>
      <dgm:spPr/>
      <dgm:t>
        <a:bodyPr/>
        <a:lstStyle/>
        <a:p>
          <a:endParaRPr lang="ru-RU" sz="2000"/>
        </a:p>
      </dgm:t>
    </dgm:pt>
    <dgm:pt modelId="{FD88FD71-F75D-4929-A1A4-07DF0D72C976}" type="sibTrans" cxnId="{D947A2FB-98E8-4D72-86FE-BCB6CCADA05F}">
      <dgm:prSet/>
      <dgm:spPr/>
      <dgm:t>
        <a:bodyPr/>
        <a:lstStyle/>
        <a:p>
          <a:endParaRPr lang="ru-RU" sz="2000"/>
        </a:p>
      </dgm:t>
    </dgm:pt>
    <dgm:pt modelId="{69923ABA-CB0D-4218-8BF4-1C7DEC34E95B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дизайна ЦТ с учетом архитектуры и экономических вопросов</a:t>
          </a:r>
          <a:endParaRPr lang="en-US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D2177D-B223-468D-AD5D-EB47A3F3C197}" type="parTrans" cxnId="{BAB3D36C-922B-44D7-A29E-B3B0182CF33B}">
      <dgm:prSet/>
      <dgm:spPr/>
      <dgm:t>
        <a:bodyPr/>
        <a:lstStyle/>
        <a:p>
          <a:endParaRPr lang="ru-RU" sz="2000"/>
        </a:p>
      </dgm:t>
    </dgm:pt>
    <dgm:pt modelId="{CF56CE3C-3A68-4992-A224-B48C45A55162}" type="sibTrans" cxnId="{BAB3D36C-922B-44D7-A29E-B3B0182CF33B}">
      <dgm:prSet/>
      <dgm:spPr/>
      <dgm:t>
        <a:bodyPr/>
        <a:lstStyle/>
        <a:p>
          <a:endParaRPr lang="ru-RU" sz="2000"/>
        </a:p>
      </dgm:t>
    </dgm:pt>
    <dgm:pt modelId="{56164E11-483C-47D9-99C5-A29D8D235FF8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жизнеспособности выбранного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дизайнаЦТ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F97CCB-66B9-46A3-963E-00EAD7CB0E0D}" type="parTrans" cxnId="{88D76290-7B80-4094-A183-95BF392D0D7B}">
      <dgm:prSet/>
      <dgm:spPr/>
      <dgm:t>
        <a:bodyPr/>
        <a:lstStyle/>
        <a:p>
          <a:endParaRPr lang="ru-RU" sz="2000"/>
        </a:p>
      </dgm:t>
    </dgm:pt>
    <dgm:pt modelId="{E7C64367-6BC5-4B61-B5CE-0C8D77DCA415}" type="sibTrans" cxnId="{88D76290-7B80-4094-A183-95BF392D0D7B}">
      <dgm:prSet/>
      <dgm:spPr/>
      <dgm:t>
        <a:bodyPr/>
        <a:lstStyle/>
        <a:p>
          <a:endParaRPr lang="ru-RU" sz="2000"/>
        </a:p>
      </dgm:t>
    </dgm:pt>
    <dgm:pt modelId="{ECEBE640-0372-4F38-A15B-C9DA3459888B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концептуальной операционной и регуляторной моделей</a:t>
          </a:r>
          <a:endParaRPr lang="en-US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1D3F08-A19B-435A-8AC0-2708BFE93110}" type="parTrans" cxnId="{4745B338-B380-44D8-834C-1F89AC48F0B8}">
      <dgm:prSet/>
      <dgm:spPr/>
      <dgm:t>
        <a:bodyPr/>
        <a:lstStyle/>
        <a:p>
          <a:endParaRPr lang="ru-RU" sz="2000"/>
        </a:p>
      </dgm:t>
    </dgm:pt>
    <dgm:pt modelId="{2CE95672-3E45-4943-B9A5-A7FCE86929CB}" type="sibTrans" cxnId="{4745B338-B380-44D8-834C-1F89AC48F0B8}">
      <dgm:prSet/>
      <dgm:spPr/>
      <dgm:t>
        <a:bodyPr/>
        <a:lstStyle/>
        <a:p>
          <a:endParaRPr lang="ru-RU" sz="2000"/>
        </a:p>
      </dgm:t>
    </dgm:pt>
    <dgm:pt modelId="{A4D3C2D9-F2C6-4C6E-A06F-7AFA586273A2}" type="pres">
      <dgm:prSet presAssocID="{925DE84C-470B-4F22-970E-F5EFA7AB471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82CD1E-9F21-424E-9089-B436045A3908}" type="pres">
      <dgm:prSet presAssocID="{925DE84C-470B-4F22-970E-F5EFA7AB4714}" presName="matrix" presStyleCnt="0"/>
      <dgm:spPr/>
    </dgm:pt>
    <dgm:pt modelId="{5398A533-10CC-4D76-9A05-9C2ACDAD3CED}" type="pres">
      <dgm:prSet presAssocID="{925DE84C-470B-4F22-970E-F5EFA7AB4714}" presName="tile1" presStyleLbl="node1" presStyleIdx="0" presStyleCnt="4"/>
      <dgm:spPr/>
      <dgm:t>
        <a:bodyPr/>
        <a:lstStyle/>
        <a:p>
          <a:endParaRPr lang="ru-RU"/>
        </a:p>
      </dgm:t>
    </dgm:pt>
    <dgm:pt modelId="{A0DC1013-158A-42AE-AF00-12F9C6736C30}" type="pres">
      <dgm:prSet presAssocID="{925DE84C-470B-4F22-970E-F5EFA7AB471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A3EAF6-04F0-4551-9342-23D28EA44383}" type="pres">
      <dgm:prSet presAssocID="{925DE84C-470B-4F22-970E-F5EFA7AB4714}" presName="tile2" presStyleLbl="node1" presStyleIdx="1" presStyleCnt="4"/>
      <dgm:spPr/>
      <dgm:t>
        <a:bodyPr/>
        <a:lstStyle/>
        <a:p>
          <a:endParaRPr lang="ru-RU"/>
        </a:p>
      </dgm:t>
    </dgm:pt>
    <dgm:pt modelId="{38D8EE7D-A246-417C-B664-A6457010B60B}" type="pres">
      <dgm:prSet presAssocID="{925DE84C-470B-4F22-970E-F5EFA7AB471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7543E7-EAB8-4BA7-B0C1-DB1AADD95EC4}" type="pres">
      <dgm:prSet presAssocID="{925DE84C-470B-4F22-970E-F5EFA7AB4714}" presName="tile3" presStyleLbl="node1" presStyleIdx="2" presStyleCnt="4"/>
      <dgm:spPr/>
      <dgm:t>
        <a:bodyPr/>
        <a:lstStyle/>
        <a:p>
          <a:endParaRPr lang="ru-RU"/>
        </a:p>
      </dgm:t>
    </dgm:pt>
    <dgm:pt modelId="{A9A37D65-689F-4200-B7DE-544BD29F3297}" type="pres">
      <dgm:prSet presAssocID="{925DE84C-470B-4F22-970E-F5EFA7AB471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B92052-BF4B-4518-8F4E-D9434CC07D79}" type="pres">
      <dgm:prSet presAssocID="{925DE84C-470B-4F22-970E-F5EFA7AB4714}" presName="tile4" presStyleLbl="node1" presStyleIdx="3" presStyleCnt="4"/>
      <dgm:spPr/>
      <dgm:t>
        <a:bodyPr/>
        <a:lstStyle/>
        <a:p>
          <a:endParaRPr lang="ru-RU"/>
        </a:p>
      </dgm:t>
    </dgm:pt>
    <dgm:pt modelId="{C912F57D-5D1E-45D7-9AB7-6920DF8577D3}" type="pres">
      <dgm:prSet presAssocID="{925DE84C-470B-4F22-970E-F5EFA7AB471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33A164-706D-4B14-8209-356CC734E100}" type="pres">
      <dgm:prSet presAssocID="{925DE84C-470B-4F22-970E-F5EFA7AB4714}" presName="centerTile" presStyleLbl="fgShp" presStyleIdx="0" presStyleCnt="1" custScaleX="142020" custScaleY="13051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9500414E-3523-4988-AD53-F0E38B3DD85F}" srcId="{B5022576-D74A-449A-89CA-A1A7770DD736}" destId="{7FE30F81-133C-44C5-AF5A-365696E0D83F}" srcOrd="0" destOrd="0" parTransId="{6554CC99-6BD5-43F8-AF19-B25A7B4B98A5}" sibTransId="{9E176F48-8B2F-40C1-8BE3-49D9E75E195B}"/>
    <dgm:cxn modelId="{9EC6F313-E3AD-4470-92BD-FDE0A5C7B457}" type="presOf" srcId="{56164E11-483C-47D9-99C5-A29D8D235FF8}" destId="{9F7543E7-EAB8-4BA7-B0C1-DB1AADD95EC4}" srcOrd="0" destOrd="0" presId="urn:microsoft.com/office/officeart/2005/8/layout/matrix1"/>
    <dgm:cxn modelId="{4745B338-B380-44D8-834C-1F89AC48F0B8}" srcId="{B5022576-D74A-449A-89CA-A1A7770DD736}" destId="{ECEBE640-0372-4F38-A15B-C9DA3459888B}" srcOrd="3" destOrd="0" parTransId="{F61D3F08-A19B-435A-8AC0-2708BFE93110}" sibTransId="{2CE95672-3E45-4943-B9A5-A7FCE86929CB}"/>
    <dgm:cxn modelId="{8396019D-78DF-4E82-8512-7DD0886B5B14}" type="presOf" srcId="{925DE84C-470B-4F22-970E-F5EFA7AB4714}" destId="{A4D3C2D9-F2C6-4C6E-A06F-7AFA586273A2}" srcOrd="0" destOrd="0" presId="urn:microsoft.com/office/officeart/2005/8/layout/matrix1"/>
    <dgm:cxn modelId="{171E4D3A-D3B7-4FA5-B588-31ABB3E1A579}" srcId="{B5022576-D74A-449A-89CA-A1A7770DD736}" destId="{8BEC61CA-9CFC-4FA7-A6AB-C767A407EC74}" srcOrd="5" destOrd="0" parTransId="{A07F92E6-E573-45F2-A333-A6D37190D410}" sibTransId="{1F1D8DEF-16E3-4E38-9EBE-F6C918128665}"/>
    <dgm:cxn modelId="{73651D47-DF4D-4E07-B9A1-B4004BCE947B}" type="presOf" srcId="{ECEBE640-0372-4F38-A15B-C9DA3459888B}" destId="{C912F57D-5D1E-45D7-9AB7-6920DF8577D3}" srcOrd="1" destOrd="0" presId="urn:microsoft.com/office/officeart/2005/8/layout/matrix1"/>
    <dgm:cxn modelId="{76EB1E4E-A898-4494-8C09-294EAF96E8E2}" type="presOf" srcId="{7FE30F81-133C-44C5-AF5A-365696E0D83F}" destId="{A0DC1013-158A-42AE-AF00-12F9C6736C30}" srcOrd="1" destOrd="0" presId="urn:microsoft.com/office/officeart/2005/8/layout/matrix1"/>
    <dgm:cxn modelId="{160FA3F2-4F6E-4D94-9990-0444397093B2}" type="presOf" srcId="{56164E11-483C-47D9-99C5-A29D8D235FF8}" destId="{A9A37D65-689F-4200-B7DE-544BD29F3297}" srcOrd="1" destOrd="0" presId="urn:microsoft.com/office/officeart/2005/8/layout/matrix1"/>
    <dgm:cxn modelId="{9A1B0A03-B241-40E1-96B9-EB85594C7871}" type="presOf" srcId="{69923ABA-CB0D-4218-8BF4-1C7DEC34E95B}" destId="{1FA3EAF6-04F0-4551-9342-23D28EA44383}" srcOrd="0" destOrd="0" presId="urn:microsoft.com/office/officeart/2005/8/layout/matrix1"/>
    <dgm:cxn modelId="{88D76290-7B80-4094-A183-95BF392D0D7B}" srcId="{B5022576-D74A-449A-89CA-A1A7770DD736}" destId="{56164E11-483C-47D9-99C5-A29D8D235FF8}" srcOrd="2" destOrd="0" parTransId="{BBF97CCB-66B9-46A3-963E-00EAD7CB0E0D}" sibTransId="{E7C64367-6BC5-4B61-B5CE-0C8D77DCA415}"/>
    <dgm:cxn modelId="{D947A2FB-98E8-4D72-86FE-BCB6CCADA05F}" srcId="{B5022576-D74A-449A-89CA-A1A7770DD736}" destId="{45B29922-C4CD-4E41-BB83-265D0A6D196C}" srcOrd="6" destOrd="0" parTransId="{9656D4F1-06C3-4D3A-B924-4068757F1A45}" sibTransId="{FD88FD71-F75D-4929-A1A4-07DF0D72C976}"/>
    <dgm:cxn modelId="{39E8594A-2791-4FBF-9AE5-A31501139C2D}" type="presOf" srcId="{7FE30F81-133C-44C5-AF5A-365696E0D83F}" destId="{5398A533-10CC-4D76-9A05-9C2ACDAD3CED}" srcOrd="0" destOrd="0" presId="urn:microsoft.com/office/officeart/2005/8/layout/matrix1"/>
    <dgm:cxn modelId="{7B845100-01A1-4815-868F-9B9B91145CD6}" type="presOf" srcId="{B5022576-D74A-449A-89CA-A1A7770DD736}" destId="{BF33A164-706D-4B14-8209-356CC734E100}" srcOrd="0" destOrd="0" presId="urn:microsoft.com/office/officeart/2005/8/layout/matrix1"/>
    <dgm:cxn modelId="{B645ED09-CE20-4064-87DE-13A984D5E7DC}" srcId="{925DE84C-470B-4F22-970E-F5EFA7AB4714}" destId="{B5022576-D74A-449A-89CA-A1A7770DD736}" srcOrd="0" destOrd="0" parTransId="{A9A79521-27CE-4EF9-ADF9-E2D71B792552}" sibTransId="{9D65E572-0800-4023-B972-97DBF496DBA8}"/>
    <dgm:cxn modelId="{BAB3D36C-922B-44D7-A29E-B3B0182CF33B}" srcId="{B5022576-D74A-449A-89CA-A1A7770DD736}" destId="{69923ABA-CB0D-4218-8BF4-1C7DEC34E95B}" srcOrd="1" destOrd="0" parTransId="{C6D2177D-B223-468D-AD5D-EB47A3F3C197}" sibTransId="{CF56CE3C-3A68-4992-A224-B48C45A55162}"/>
    <dgm:cxn modelId="{3A76A792-22EC-4778-AFF8-0A865C851F1B}" type="presOf" srcId="{69923ABA-CB0D-4218-8BF4-1C7DEC34E95B}" destId="{38D8EE7D-A246-417C-B664-A6457010B60B}" srcOrd="1" destOrd="0" presId="urn:microsoft.com/office/officeart/2005/8/layout/matrix1"/>
    <dgm:cxn modelId="{91F3377D-F1DF-442B-A02C-FD296CABA836}" srcId="{B5022576-D74A-449A-89CA-A1A7770DD736}" destId="{084AAFB3-FD7F-494E-9CB4-D60EE77032A2}" srcOrd="4" destOrd="0" parTransId="{C961D4BE-0194-46F6-93AE-60DF40EE8E03}" sibTransId="{73A984DB-B8BA-4710-944F-109683420769}"/>
    <dgm:cxn modelId="{38B20D3E-83DB-46DF-B4F6-4A89A6904825}" type="presOf" srcId="{ECEBE640-0372-4F38-A15B-C9DA3459888B}" destId="{F6B92052-BF4B-4518-8F4E-D9434CC07D79}" srcOrd="0" destOrd="0" presId="urn:microsoft.com/office/officeart/2005/8/layout/matrix1"/>
    <dgm:cxn modelId="{D0B888AF-96FE-409A-816F-51420FFAC466}" type="presParOf" srcId="{A4D3C2D9-F2C6-4C6E-A06F-7AFA586273A2}" destId="{DC82CD1E-9F21-424E-9089-B436045A3908}" srcOrd="0" destOrd="0" presId="urn:microsoft.com/office/officeart/2005/8/layout/matrix1"/>
    <dgm:cxn modelId="{49FD6610-F0CE-4F4C-ADA0-C24CE253B9E7}" type="presParOf" srcId="{DC82CD1E-9F21-424E-9089-B436045A3908}" destId="{5398A533-10CC-4D76-9A05-9C2ACDAD3CED}" srcOrd="0" destOrd="0" presId="urn:microsoft.com/office/officeart/2005/8/layout/matrix1"/>
    <dgm:cxn modelId="{DE097364-CFFE-42CE-8FD1-65CED8B6C696}" type="presParOf" srcId="{DC82CD1E-9F21-424E-9089-B436045A3908}" destId="{A0DC1013-158A-42AE-AF00-12F9C6736C30}" srcOrd="1" destOrd="0" presId="urn:microsoft.com/office/officeart/2005/8/layout/matrix1"/>
    <dgm:cxn modelId="{F78AF047-BD3F-4725-8041-F0A5BDD7C6D5}" type="presParOf" srcId="{DC82CD1E-9F21-424E-9089-B436045A3908}" destId="{1FA3EAF6-04F0-4551-9342-23D28EA44383}" srcOrd="2" destOrd="0" presId="urn:microsoft.com/office/officeart/2005/8/layout/matrix1"/>
    <dgm:cxn modelId="{98599556-D27E-4ACB-A463-B2ECC46A18FF}" type="presParOf" srcId="{DC82CD1E-9F21-424E-9089-B436045A3908}" destId="{38D8EE7D-A246-417C-B664-A6457010B60B}" srcOrd="3" destOrd="0" presId="urn:microsoft.com/office/officeart/2005/8/layout/matrix1"/>
    <dgm:cxn modelId="{634C3DC0-33F2-4086-9421-683646B00791}" type="presParOf" srcId="{DC82CD1E-9F21-424E-9089-B436045A3908}" destId="{9F7543E7-EAB8-4BA7-B0C1-DB1AADD95EC4}" srcOrd="4" destOrd="0" presId="urn:microsoft.com/office/officeart/2005/8/layout/matrix1"/>
    <dgm:cxn modelId="{3C646237-BF5D-4CE4-9A12-EB50A376230B}" type="presParOf" srcId="{DC82CD1E-9F21-424E-9089-B436045A3908}" destId="{A9A37D65-689F-4200-B7DE-544BD29F3297}" srcOrd="5" destOrd="0" presId="urn:microsoft.com/office/officeart/2005/8/layout/matrix1"/>
    <dgm:cxn modelId="{BE4BFF58-456C-4EF6-A8C3-AD68CB3F8BA7}" type="presParOf" srcId="{DC82CD1E-9F21-424E-9089-B436045A3908}" destId="{F6B92052-BF4B-4518-8F4E-D9434CC07D79}" srcOrd="6" destOrd="0" presId="urn:microsoft.com/office/officeart/2005/8/layout/matrix1"/>
    <dgm:cxn modelId="{727B78E8-2813-422F-9DC7-84F74A77BA74}" type="presParOf" srcId="{DC82CD1E-9F21-424E-9089-B436045A3908}" destId="{C912F57D-5D1E-45D7-9AB7-6920DF8577D3}" srcOrd="7" destOrd="0" presId="urn:microsoft.com/office/officeart/2005/8/layout/matrix1"/>
    <dgm:cxn modelId="{BF9F84B6-ED0C-4E13-9F10-C8A2D806BDCC}" type="presParOf" srcId="{A4D3C2D9-F2C6-4C6E-A06F-7AFA586273A2}" destId="{BF33A164-706D-4B14-8209-356CC734E10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2D3F06B-8CE3-4DF7-AA5C-AA6ADE2E99D4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BB1E7E2-4ACC-4486-A648-EBDECB765CF5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исследования в 2022 году, проведено тестирование платформы ЦТ с реальными потребителями и торгово-сервисными предприятиями. Протестирован весь жизненный цикл ЦТ, включая возможность программируемости и демонстрацию цепочки офлайн-транзакций.</a:t>
          </a:r>
          <a:endParaRPr lang="ru-RU" sz="2000" dirty="0">
            <a:solidFill>
              <a:schemeClr val="tx1"/>
            </a:solidFill>
          </a:endParaRPr>
        </a:p>
      </dgm:t>
    </dgm:pt>
    <dgm:pt modelId="{0200B1A3-D3E6-476D-931C-F3F6F1475BE8}" type="parTrans" cxnId="{AFC2F1A0-0DF5-4DDC-9723-A89CB7144520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691864F4-BAFB-42AA-912E-EF6313BC53FE}" type="sibTrans" cxnId="{AFC2F1A0-0DF5-4DDC-9723-A89CB7144520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446B0567-0402-48B0-B673-5C7733056151}">
      <dgm:prSet custT="1"/>
      <dgm:spPr/>
      <dgm:t>
        <a:bodyPr/>
        <a:lstStyle/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экономического моделирования сделаны выводы об отсутствии рисков для ДКП, финансовой стабильности и экономики в целом. </a:t>
          </a:r>
          <a:endParaRPr lang="ru-RU" sz="20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178909-6405-461B-B37B-B42E71E664CE}" type="parTrans" cxnId="{E0C8A1A1-DCDA-4F94-B88E-2EC8D5DC4B1F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02F0AE82-5310-4AFD-B653-B2271555DB75}" type="sibTrans" cxnId="{E0C8A1A1-DCDA-4F94-B88E-2EC8D5DC4B1F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78D8F99C-0BE3-430A-907B-4C7B6D72820B}">
      <dgm:prSet custT="1"/>
      <dgm:spPr/>
      <dgm:t>
        <a:bodyPr/>
        <a:lstStyle/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итогам репрезентативного опроса 60% респондентов выразили готовность использовать цифровой тенге.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D8A31D-A7E2-403B-A3DB-9B5925BB0E17}" type="parTrans" cxnId="{71C9F662-1E44-41E4-AC28-C9F2CFE16B97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F40A63C0-72B1-4E5B-AB6B-65AB8E7223CC}" type="sibTrans" cxnId="{71C9F662-1E44-41E4-AC28-C9F2CFE16B97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BEC0220D-AE43-4428-B47C-F0AA61B335DC}">
      <dgm:prSet custT="1"/>
      <dgm:spPr/>
      <dgm:t>
        <a:bodyPr/>
        <a:lstStyle/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Запущена коллаборативная площадка Digital Tenge Hub, на базе которой проведена серия обсуждений и дизайн-сессий со всеми заинтересованными сторонами. Проведен Digital Tenge Ideathon.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9FB557-0900-40A2-9CC8-44558C4FB7EF}" type="parTrans" cxnId="{388FC9BD-9020-4941-8405-6CB04DFB9D3B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D8D558C0-7C71-438E-9BC9-917D2632F6E4}" type="sibTrans" cxnId="{388FC9BD-9020-4941-8405-6CB04DFB9D3B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13646697-F1FF-4DE8-B653-8975DCCCE0F9}">
      <dgm:prSet custT="1"/>
      <dgm:spPr/>
      <dgm:t>
        <a:bodyPr/>
        <a:lstStyle/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 анализ регуляторных аспектов внедрения ЦТ, выработаны подходы по развитию экосистемы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148551-974D-488C-B87D-6F54101B7283}" type="parTrans" cxnId="{E2CA6DCB-98B6-4AD2-A71C-701E937D3C75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E896A5A8-473E-457C-BB85-88375291D968}" type="sibTrans" cxnId="{E2CA6DCB-98B6-4AD2-A71C-701E937D3C75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D91687F7-0554-46C7-8A6C-983E8B9956B5}" type="pres">
      <dgm:prSet presAssocID="{D2D3F06B-8CE3-4DF7-AA5C-AA6ADE2E99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D1DC69-080B-4C1B-ADBC-127FB43B2FBE}" type="pres">
      <dgm:prSet presAssocID="{DBB1E7E2-4ACC-4486-A648-EBDECB765CF5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B419BB-B8A6-48B9-80DB-BA441EE01F24}" type="pres">
      <dgm:prSet presAssocID="{691864F4-BAFB-42AA-912E-EF6313BC53FE}" presName="spacer" presStyleCnt="0"/>
      <dgm:spPr/>
    </dgm:pt>
    <dgm:pt modelId="{C3609057-CE28-4541-BBDF-3808EA9392BA}" type="pres">
      <dgm:prSet presAssocID="{446B0567-0402-48B0-B673-5C773305615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804806-66B7-42B4-8739-A92B45439AFB}" type="pres">
      <dgm:prSet presAssocID="{02F0AE82-5310-4AFD-B653-B2271555DB75}" presName="spacer" presStyleCnt="0"/>
      <dgm:spPr/>
    </dgm:pt>
    <dgm:pt modelId="{7E3E9D14-DB87-4199-AF66-B4EF8C8E3D2B}" type="pres">
      <dgm:prSet presAssocID="{78D8F99C-0BE3-430A-907B-4C7B6D72820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68D31D-201D-4670-B7FC-679A926DE39B}" type="pres">
      <dgm:prSet presAssocID="{F40A63C0-72B1-4E5B-AB6B-65AB8E7223CC}" presName="spacer" presStyleCnt="0"/>
      <dgm:spPr/>
    </dgm:pt>
    <dgm:pt modelId="{FCDBDD46-5CBC-4561-A1B6-DF825F4B9121}" type="pres">
      <dgm:prSet presAssocID="{BEC0220D-AE43-4428-B47C-F0AA61B335D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2393F-E88E-4096-9E8E-F528456CF9CF}" type="pres">
      <dgm:prSet presAssocID="{D8D558C0-7C71-438E-9BC9-917D2632F6E4}" presName="spacer" presStyleCnt="0"/>
      <dgm:spPr/>
    </dgm:pt>
    <dgm:pt modelId="{D80B2AC9-7CA3-459D-BB63-A514E4390CE2}" type="pres">
      <dgm:prSet presAssocID="{13646697-F1FF-4DE8-B653-8975DCCCE0F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F4BA82-7F74-493E-849E-9066A249CFF2}" type="presOf" srcId="{78D8F99C-0BE3-430A-907B-4C7B6D72820B}" destId="{7E3E9D14-DB87-4199-AF66-B4EF8C8E3D2B}" srcOrd="0" destOrd="0" presId="urn:microsoft.com/office/officeart/2005/8/layout/vList2"/>
    <dgm:cxn modelId="{71C9F662-1E44-41E4-AC28-C9F2CFE16B97}" srcId="{D2D3F06B-8CE3-4DF7-AA5C-AA6ADE2E99D4}" destId="{78D8F99C-0BE3-430A-907B-4C7B6D72820B}" srcOrd="2" destOrd="0" parTransId="{1AD8A31D-A7E2-403B-A3DB-9B5925BB0E17}" sibTransId="{F40A63C0-72B1-4E5B-AB6B-65AB8E7223CC}"/>
    <dgm:cxn modelId="{E2CA6DCB-98B6-4AD2-A71C-701E937D3C75}" srcId="{D2D3F06B-8CE3-4DF7-AA5C-AA6ADE2E99D4}" destId="{13646697-F1FF-4DE8-B653-8975DCCCE0F9}" srcOrd="4" destOrd="0" parTransId="{BC148551-974D-488C-B87D-6F54101B7283}" sibTransId="{E896A5A8-473E-457C-BB85-88375291D968}"/>
    <dgm:cxn modelId="{49B4FBB4-3195-4CCB-A5A6-CA20E7CD75E2}" type="presOf" srcId="{DBB1E7E2-4ACC-4486-A648-EBDECB765CF5}" destId="{7CD1DC69-080B-4C1B-ADBC-127FB43B2FBE}" srcOrd="0" destOrd="0" presId="urn:microsoft.com/office/officeart/2005/8/layout/vList2"/>
    <dgm:cxn modelId="{81AE6471-EB42-420E-A1E6-2B908D55752C}" type="presOf" srcId="{13646697-F1FF-4DE8-B653-8975DCCCE0F9}" destId="{D80B2AC9-7CA3-459D-BB63-A514E4390CE2}" srcOrd="0" destOrd="0" presId="urn:microsoft.com/office/officeart/2005/8/layout/vList2"/>
    <dgm:cxn modelId="{E0C8A1A1-DCDA-4F94-B88E-2EC8D5DC4B1F}" srcId="{D2D3F06B-8CE3-4DF7-AA5C-AA6ADE2E99D4}" destId="{446B0567-0402-48B0-B673-5C7733056151}" srcOrd="1" destOrd="0" parTransId="{B9178909-6405-461B-B37B-B42E71E664CE}" sibTransId="{02F0AE82-5310-4AFD-B653-B2271555DB75}"/>
    <dgm:cxn modelId="{388FC9BD-9020-4941-8405-6CB04DFB9D3B}" srcId="{D2D3F06B-8CE3-4DF7-AA5C-AA6ADE2E99D4}" destId="{BEC0220D-AE43-4428-B47C-F0AA61B335DC}" srcOrd="3" destOrd="0" parTransId="{649FB557-0900-40A2-9CC8-44558C4FB7EF}" sibTransId="{D8D558C0-7C71-438E-9BC9-917D2632F6E4}"/>
    <dgm:cxn modelId="{66D56AB1-2E52-484C-AB6E-C8635CA72F3E}" type="presOf" srcId="{D2D3F06B-8CE3-4DF7-AA5C-AA6ADE2E99D4}" destId="{D91687F7-0554-46C7-8A6C-983E8B9956B5}" srcOrd="0" destOrd="0" presId="urn:microsoft.com/office/officeart/2005/8/layout/vList2"/>
    <dgm:cxn modelId="{862B857D-9E69-40D1-A688-F0342A885DC3}" type="presOf" srcId="{446B0567-0402-48B0-B673-5C7733056151}" destId="{C3609057-CE28-4541-BBDF-3808EA9392BA}" srcOrd="0" destOrd="0" presId="urn:microsoft.com/office/officeart/2005/8/layout/vList2"/>
    <dgm:cxn modelId="{AFC2F1A0-0DF5-4DDC-9723-A89CB7144520}" srcId="{D2D3F06B-8CE3-4DF7-AA5C-AA6ADE2E99D4}" destId="{DBB1E7E2-4ACC-4486-A648-EBDECB765CF5}" srcOrd="0" destOrd="0" parTransId="{0200B1A3-D3E6-476D-931C-F3F6F1475BE8}" sibTransId="{691864F4-BAFB-42AA-912E-EF6313BC53FE}"/>
    <dgm:cxn modelId="{2083D6C5-4B52-470A-AAC7-B342D75F580D}" type="presOf" srcId="{BEC0220D-AE43-4428-B47C-F0AA61B335DC}" destId="{FCDBDD46-5CBC-4561-A1B6-DF825F4B9121}" srcOrd="0" destOrd="0" presId="urn:microsoft.com/office/officeart/2005/8/layout/vList2"/>
    <dgm:cxn modelId="{D1B57D96-7EA1-4499-ADD5-372335C1B40B}" type="presParOf" srcId="{D91687F7-0554-46C7-8A6C-983E8B9956B5}" destId="{7CD1DC69-080B-4C1B-ADBC-127FB43B2FBE}" srcOrd="0" destOrd="0" presId="urn:microsoft.com/office/officeart/2005/8/layout/vList2"/>
    <dgm:cxn modelId="{C2C43653-FF79-459A-AEEE-2B2AFAF3E063}" type="presParOf" srcId="{D91687F7-0554-46C7-8A6C-983E8B9956B5}" destId="{B9B419BB-B8A6-48B9-80DB-BA441EE01F24}" srcOrd="1" destOrd="0" presId="urn:microsoft.com/office/officeart/2005/8/layout/vList2"/>
    <dgm:cxn modelId="{5A21CD8C-69DE-47A0-8D57-14B18FC26D48}" type="presParOf" srcId="{D91687F7-0554-46C7-8A6C-983E8B9956B5}" destId="{C3609057-CE28-4541-BBDF-3808EA9392BA}" srcOrd="2" destOrd="0" presId="urn:microsoft.com/office/officeart/2005/8/layout/vList2"/>
    <dgm:cxn modelId="{0C12EAE2-6AB7-4D23-A5C4-25C3CBA0EA95}" type="presParOf" srcId="{D91687F7-0554-46C7-8A6C-983E8B9956B5}" destId="{40804806-66B7-42B4-8739-A92B45439AFB}" srcOrd="3" destOrd="0" presId="urn:microsoft.com/office/officeart/2005/8/layout/vList2"/>
    <dgm:cxn modelId="{5EF0CD1C-F4AB-4C0C-8E64-89101CA11743}" type="presParOf" srcId="{D91687F7-0554-46C7-8A6C-983E8B9956B5}" destId="{7E3E9D14-DB87-4199-AF66-B4EF8C8E3D2B}" srcOrd="4" destOrd="0" presId="urn:microsoft.com/office/officeart/2005/8/layout/vList2"/>
    <dgm:cxn modelId="{DD463229-746D-4BDA-A9EE-A553EADF1E95}" type="presParOf" srcId="{D91687F7-0554-46C7-8A6C-983E8B9956B5}" destId="{C068D31D-201D-4670-B7FC-679A926DE39B}" srcOrd="5" destOrd="0" presId="urn:microsoft.com/office/officeart/2005/8/layout/vList2"/>
    <dgm:cxn modelId="{D6F11370-B1F9-4829-9BEA-1E93DDF464CA}" type="presParOf" srcId="{D91687F7-0554-46C7-8A6C-983E8B9956B5}" destId="{FCDBDD46-5CBC-4561-A1B6-DF825F4B9121}" srcOrd="6" destOrd="0" presId="urn:microsoft.com/office/officeart/2005/8/layout/vList2"/>
    <dgm:cxn modelId="{14DBE1FF-80D0-4DEA-99A7-05B68F417A2B}" type="presParOf" srcId="{D91687F7-0554-46C7-8A6C-983E8B9956B5}" destId="{51A2393F-E88E-4096-9E8E-F528456CF9CF}" srcOrd="7" destOrd="0" presId="urn:microsoft.com/office/officeart/2005/8/layout/vList2"/>
    <dgm:cxn modelId="{BA8AEF7C-7A6C-4DCC-B76F-42DE99B7C6EE}" type="presParOf" srcId="{D91687F7-0554-46C7-8A6C-983E8B9956B5}" destId="{D80B2AC9-7CA3-459D-BB63-A514E4390CE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717B2D3-B80D-4661-B306-A69868BEE31A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482ED3-4CD6-4A47-A969-BFFE56B9610C}">
      <dgm:prSet phldrT="[Текст]" custT="1"/>
      <dgm:spPr/>
      <dgm:t>
        <a:bodyPr/>
        <a:lstStyle/>
        <a:p>
          <a:pPr algn="just"/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мире уже появился прецедент отказа от использования наличных денег</a:t>
          </a:r>
          <a:endParaRPr lang="ru-RU" sz="2800" dirty="0"/>
        </a:p>
      </dgm:t>
    </dgm:pt>
    <dgm:pt modelId="{C4DAB3B4-E822-44C8-9614-A4C5EE877B7B}" type="parTrans" cxnId="{A213F9D9-D10B-4377-8DD5-72EBC8F0E65F}">
      <dgm:prSet/>
      <dgm:spPr/>
      <dgm:t>
        <a:bodyPr/>
        <a:lstStyle/>
        <a:p>
          <a:pPr algn="just"/>
          <a:endParaRPr lang="ru-RU"/>
        </a:p>
      </dgm:t>
    </dgm:pt>
    <dgm:pt modelId="{9E5C1581-2A0E-41A4-B244-0743581C59D6}" type="sibTrans" cxnId="{A213F9D9-D10B-4377-8DD5-72EBC8F0E65F}">
      <dgm:prSet/>
      <dgm:spPr/>
      <dgm:t>
        <a:bodyPr/>
        <a:lstStyle/>
        <a:p>
          <a:pPr algn="just"/>
          <a:endParaRPr lang="ru-RU"/>
        </a:p>
      </dgm:t>
    </dgm:pt>
    <dgm:pt modelId="{B486C162-3498-4433-95E2-FC415695B3BE}">
      <dgm:prSet phldrT="[Текст]"/>
      <dgm:spPr/>
      <dgm:t>
        <a:bodyPr/>
        <a:lstStyle/>
        <a:p>
          <a:pPr algn="just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Швеции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— предложение о полном изъятии из оборота номинированных в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шведских кронах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наличных денег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переходе к исключительно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безналичным расчётам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этой валюте. Инициатива была выдвинута рядом национальных банков, в частности тремя из четвёрки крупнейших в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Швеции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—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SEB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Swedbank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Nordea</a:t>
          </a:r>
          <a:endParaRPr lang="ru-RU" dirty="0"/>
        </a:p>
      </dgm:t>
    </dgm:pt>
    <dgm:pt modelId="{36368BDF-E6C9-4FBA-9076-6F2FF6F4DC91}" type="parTrans" cxnId="{37D62467-F392-4231-A108-D4387BBE2B0E}">
      <dgm:prSet/>
      <dgm:spPr/>
      <dgm:t>
        <a:bodyPr/>
        <a:lstStyle/>
        <a:p>
          <a:pPr algn="just"/>
          <a:endParaRPr lang="ru-RU"/>
        </a:p>
      </dgm:t>
    </dgm:pt>
    <dgm:pt modelId="{00DB12F5-85B8-407B-B7DD-60E5B59C6791}" type="sibTrans" cxnId="{37D62467-F392-4231-A108-D4387BBE2B0E}">
      <dgm:prSet/>
      <dgm:spPr/>
      <dgm:t>
        <a:bodyPr/>
        <a:lstStyle/>
        <a:p>
          <a:pPr algn="just"/>
          <a:endParaRPr lang="ru-RU"/>
        </a:p>
      </dgm:t>
    </dgm:pt>
    <dgm:pt modelId="{0B6D180D-B6B5-4675-90CC-B10AC9E9907E}">
      <dgm:prSet/>
      <dgm:spPr/>
      <dgm:t>
        <a:bodyPr/>
        <a:lstStyle/>
        <a:p>
          <a:pPr algn="just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в Швеции показывает, что количество клиентов, требующих операций с наличными в филиалах банка, падает на 20 % в год и банки отказываются от использования наличных в своих отделениях из-за изменений в поведении клиентов, лишь 5 % из которых совершали какие-либо операции с наличными через кассира </a:t>
          </a:r>
        </a:p>
      </dgm:t>
    </dgm:pt>
    <dgm:pt modelId="{2DA6B77B-DDEB-456F-8286-EB1426CA6518}" type="parTrans" cxnId="{A536290B-13E2-4276-A93E-A9ECD84878B3}">
      <dgm:prSet/>
      <dgm:spPr/>
      <dgm:t>
        <a:bodyPr/>
        <a:lstStyle/>
        <a:p>
          <a:pPr algn="just"/>
          <a:endParaRPr lang="ru-RU"/>
        </a:p>
      </dgm:t>
    </dgm:pt>
    <dgm:pt modelId="{3A8133F4-B5F7-4672-BA35-EE339638E6B4}" type="sibTrans" cxnId="{A536290B-13E2-4276-A93E-A9ECD84878B3}">
      <dgm:prSet/>
      <dgm:spPr/>
      <dgm:t>
        <a:bodyPr/>
        <a:lstStyle/>
        <a:p>
          <a:pPr algn="just"/>
          <a:endParaRPr lang="ru-RU"/>
        </a:p>
      </dgm:t>
    </dgm:pt>
    <dgm:pt modelId="{E469E9D1-802C-4EB8-A8D6-AE4962DD2A98}" type="pres">
      <dgm:prSet presAssocID="{9717B2D3-B80D-4661-B306-A69868BEE31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69D5C3A0-DF6F-400D-99F2-050B757D7C08}" type="pres">
      <dgm:prSet presAssocID="{4D482ED3-4CD6-4A47-A969-BFFE56B9610C}" presName="thickLine" presStyleLbl="alignNode1" presStyleIdx="0" presStyleCnt="1"/>
      <dgm:spPr/>
    </dgm:pt>
    <dgm:pt modelId="{FE349415-F0F5-4FCC-B9EF-27CF5CD095E1}" type="pres">
      <dgm:prSet presAssocID="{4D482ED3-4CD6-4A47-A969-BFFE56B9610C}" presName="horz1" presStyleCnt="0"/>
      <dgm:spPr/>
    </dgm:pt>
    <dgm:pt modelId="{50FD55DF-07DE-474F-9589-5D9E41C7655E}" type="pres">
      <dgm:prSet presAssocID="{4D482ED3-4CD6-4A47-A969-BFFE56B9610C}" presName="tx1" presStyleLbl="revTx" presStyleIdx="0" presStyleCnt="3"/>
      <dgm:spPr/>
      <dgm:t>
        <a:bodyPr/>
        <a:lstStyle/>
        <a:p>
          <a:endParaRPr lang="ru-RU"/>
        </a:p>
      </dgm:t>
    </dgm:pt>
    <dgm:pt modelId="{4CD2A317-A468-420F-877B-2DC9B379B893}" type="pres">
      <dgm:prSet presAssocID="{4D482ED3-4CD6-4A47-A969-BFFE56B9610C}" presName="vert1" presStyleCnt="0"/>
      <dgm:spPr/>
    </dgm:pt>
    <dgm:pt modelId="{4BFF0185-0866-47FB-94B0-FA13E65C96A4}" type="pres">
      <dgm:prSet presAssocID="{B486C162-3498-4433-95E2-FC415695B3BE}" presName="vertSpace2a" presStyleCnt="0"/>
      <dgm:spPr/>
    </dgm:pt>
    <dgm:pt modelId="{7D792984-C4F1-44B3-AD29-C00A903488BA}" type="pres">
      <dgm:prSet presAssocID="{B486C162-3498-4433-95E2-FC415695B3BE}" presName="horz2" presStyleCnt="0"/>
      <dgm:spPr/>
    </dgm:pt>
    <dgm:pt modelId="{71E68B03-69D6-4F8F-B42E-46199D1C17C6}" type="pres">
      <dgm:prSet presAssocID="{B486C162-3498-4433-95E2-FC415695B3BE}" presName="horzSpace2" presStyleCnt="0"/>
      <dgm:spPr/>
    </dgm:pt>
    <dgm:pt modelId="{41227212-1219-4E77-8FA5-9A4FA3AC1973}" type="pres">
      <dgm:prSet presAssocID="{B486C162-3498-4433-95E2-FC415695B3BE}" presName="tx2" presStyleLbl="revTx" presStyleIdx="1" presStyleCnt="3"/>
      <dgm:spPr/>
      <dgm:t>
        <a:bodyPr/>
        <a:lstStyle/>
        <a:p>
          <a:endParaRPr lang="ru-RU"/>
        </a:p>
      </dgm:t>
    </dgm:pt>
    <dgm:pt modelId="{68ED1A0E-AC0C-4BFD-B0A2-4F47F62CA1E4}" type="pres">
      <dgm:prSet presAssocID="{B486C162-3498-4433-95E2-FC415695B3BE}" presName="vert2" presStyleCnt="0"/>
      <dgm:spPr/>
    </dgm:pt>
    <dgm:pt modelId="{7C5D8B8D-4CD5-4D74-868D-01BCE38241F4}" type="pres">
      <dgm:prSet presAssocID="{B486C162-3498-4433-95E2-FC415695B3BE}" presName="thinLine2b" presStyleLbl="callout" presStyleIdx="0" presStyleCnt="2"/>
      <dgm:spPr/>
    </dgm:pt>
    <dgm:pt modelId="{1C521D60-87DA-4425-B897-2BC4E00DCE43}" type="pres">
      <dgm:prSet presAssocID="{B486C162-3498-4433-95E2-FC415695B3BE}" presName="vertSpace2b" presStyleCnt="0"/>
      <dgm:spPr/>
    </dgm:pt>
    <dgm:pt modelId="{B1238634-6C25-4F79-BB7C-75FFDF15F3DC}" type="pres">
      <dgm:prSet presAssocID="{0B6D180D-B6B5-4675-90CC-B10AC9E9907E}" presName="horz2" presStyleCnt="0"/>
      <dgm:spPr/>
    </dgm:pt>
    <dgm:pt modelId="{FFF19293-29F7-4B28-A821-13DCA77AD027}" type="pres">
      <dgm:prSet presAssocID="{0B6D180D-B6B5-4675-90CC-B10AC9E9907E}" presName="horzSpace2" presStyleCnt="0"/>
      <dgm:spPr/>
    </dgm:pt>
    <dgm:pt modelId="{2F5561E2-4FE2-4A67-92A7-6D28830A9788}" type="pres">
      <dgm:prSet presAssocID="{0B6D180D-B6B5-4675-90CC-B10AC9E9907E}" presName="tx2" presStyleLbl="revTx" presStyleIdx="2" presStyleCnt="3"/>
      <dgm:spPr/>
      <dgm:t>
        <a:bodyPr/>
        <a:lstStyle/>
        <a:p>
          <a:endParaRPr lang="ru-RU"/>
        </a:p>
      </dgm:t>
    </dgm:pt>
    <dgm:pt modelId="{0E869EB5-FF38-49CD-A7BF-02F4F62CA7A6}" type="pres">
      <dgm:prSet presAssocID="{0B6D180D-B6B5-4675-90CC-B10AC9E9907E}" presName="vert2" presStyleCnt="0"/>
      <dgm:spPr/>
    </dgm:pt>
    <dgm:pt modelId="{ECFB7BC6-68F4-44E8-A080-7AC869A05C15}" type="pres">
      <dgm:prSet presAssocID="{0B6D180D-B6B5-4675-90CC-B10AC9E9907E}" presName="thinLine2b" presStyleLbl="callout" presStyleIdx="1" presStyleCnt="2"/>
      <dgm:spPr/>
    </dgm:pt>
    <dgm:pt modelId="{9FCD94E4-0504-4541-9777-62CDA20E5713}" type="pres">
      <dgm:prSet presAssocID="{0B6D180D-B6B5-4675-90CC-B10AC9E9907E}" presName="vertSpace2b" presStyleCnt="0"/>
      <dgm:spPr/>
    </dgm:pt>
  </dgm:ptLst>
  <dgm:cxnLst>
    <dgm:cxn modelId="{2F978174-703C-43E1-814A-B09E86FF713A}" type="presOf" srcId="{B486C162-3498-4433-95E2-FC415695B3BE}" destId="{41227212-1219-4E77-8FA5-9A4FA3AC1973}" srcOrd="0" destOrd="0" presId="urn:microsoft.com/office/officeart/2008/layout/LinedList"/>
    <dgm:cxn modelId="{45360481-E82C-40A1-84FD-EC939C57FCAA}" type="presOf" srcId="{4D482ED3-4CD6-4A47-A969-BFFE56B9610C}" destId="{50FD55DF-07DE-474F-9589-5D9E41C7655E}" srcOrd="0" destOrd="0" presId="urn:microsoft.com/office/officeart/2008/layout/LinedList"/>
    <dgm:cxn modelId="{A213F9D9-D10B-4377-8DD5-72EBC8F0E65F}" srcId="{9717B2D3-B80D-4661-B306-A69868BEE31A}" destId="{4D482ED3-4CD6-4A47-A969-BFFE56B9610C}" srcOrd="0" destOrd="0" parTransId="{C4DAB3B4-E822-44C8-9614-A4C5EE877B7B}" sibTransId="{9E5C1581-2A0E-41A4-B244-0743581C59D6}"/>
    <dgm:cxn modelId="{874739EE-5836-4B11-A908-56AC6536EC29}" type="presOf" srcId="{0B6D180D-B6B5-4675-90CC-B10AC9E9907E}" destId="{2F5561E2-4FE2-4A67-92A7-6D28830A9788}" srcOrd="0" destOrd="0" presId="urn:microsoft.com/office/officeart/2008/layout/LinedList"/>
    <dgm:cxn modelId="{37D62467-F392-4231-A108-D4387BBE2B0E}" srcId="{4D482ED3-4CD6-4A47-A969-BFFE56B9610C}" destId="{B486C162-3498-4433-95E2-FC415695B3BE}" srcOrd="0" destOrd="0" parTransId="{36368BDF-E6C9-4FBA-9076-6F2FF6F4DC91}" sibTransId="{00DB12F5-85B8-407B-B7DD-60E5B59C6791}"/>
    <dgm:cxn modelId="{9562391D-142D-4487-9A6C-2926238FFB02}" type="presOf" srcId="{9717B2D3-B80D-4661-B306-A69868BEE31A}" destId="{E469E9D1-802C-4EB8-A8D6-AE4962DD2A98}" srcOrd="0" destOrd="0" presId="urn:microsoft.com/office/officeart/2008/layout/LinedList"/>
    <dgm:cxn modelId="{A536290B-13E2-4276-A93E-A9ECD84878B3}" srcId="{4D482ED3-4CD6-4A47-A969-BFFE56B9610C}" destId="{0B6D180D-B6B5-4675-90CC-B10AC9E9907E}" srcOrd="1" destOrd="0" parTransId="{2DA6B77B-DDEB-456F-8286-EB1426CA6518}" sibTransId="{3A8133F4-B5F7-4672-BA35-EE339638E6B4}"/>
    <dgm:cxn modelId="{77732E1B-12F0-40FC-9AFD-01D6770791BC}" type="presParOf" srcId="{E469E9D1-802C-4EB8-A8D6-AE4962DD2A98}" destId="{69D5C3A0-DF6F-400D-99F2-050B757D7C08}" srcOrd="0" destOrd="0" presId="urn:microsoft.com/office/officeart/2008/layout/LinedList"/>
    <dgm:cxn modelId="{DF54D539-4695-4498-8673-61C59FC52071}" type="presParOf" srcId="{E469E9D1-802C-4EB8-A8D6-AE4962DD2A98}" destId="{FE349415-F0F5-4FCC-B9EF-27CF5CD095E1}" srcOrd="1" destOrd="0" presId="urn:microsoft.com/office/officeart/2008/layout/LinedList"/>
    <dgm:cxn modelId="{97A2EE60-3CD7-40F2-BD34-893F9968B992}" type="presParOf" srcId="{FE349415-F0F5-4FCC-B9EF-27CF5CD095E1}" destId="{50FD55DF-07DE-474F-9589-5D9E41C7655E}" srcOrd="0" destOrd="0" presId="urn:microsoft.com/office/officeart/2008/layout/LinedList"/>
    <dgm:cxn modelId="{FD9A7642-5301-44DD-9605-9BA802D74838}" type="presParOf" srcId="{FE349415-F0F5-4FCC-B9EF-27CF5CD095E1}" destId="{4CD2A317-A468-420F-877B-2DC9B379B893}" srcOrd="1" destOrd="0" presId="urn:microsoft.com/office/officeart/2008/layout/LinedList"/>
    <dgm:cxn modelId="{850D43B6-2428-4E88-9BBA-9352541100E6}" type="presParOf" srcId="{4CD2A317-A468-420F-877B-2DC9B379B893}" destId="{4BFF0185-0866-47FB-94B0-FA13E65C96A4}" srcOrd="0" destOrd="0" presId="urn:microsoft.com/office/officeart/2008/layout/LinedList"/>
    <dgm:cxn modelId="{D3E8A02F-EE12-4929-880C-DEED15B32733}" type="presParOf" srcId="{4CD2A317-A468-420F-877B-2DC9B379B893}" destId="{7D792984-C4F1-44B3-AD29-C00A903488BA}" srcOrd="1" destOrd="0" presId="urn:microsoft.com/office/officeart/2008/layout/LinedList"/>
    <dgm:cxn modelId="{14AD3426-11BE-49E5-84D6-E9DC8295B7B8}" type="presParOf" srcId="{7D792984-C4F1-44B3-AD29-C00A903488BA}" destId="{71E68B03-69D6-4F8F-B42E-46199D1C17C6}" srcOrd="0" destOrd="0" presId="urn:microsoft.com/office/officeart/2008/layout/LinedList"/>
    <dgm:cxn modelId="{C6D1428C-550D-43E0-8F16-E24F824CBF4B}" type="presParOf" srcId="{7D792984-C4F1-44B3-AD29-C00A903488BA}" destId="{41227212-1219-4E77-8FA5-9A4FA3AC1973}" srcOrd="1" destOrd="0" presId="urn:microsoft.com/office/officeart/2008/layout/LinedList"/>
    <dgm:cxn modelId="{AE455EC2-2637-4AE1-8511-A3E6683A2029}" type="presParOf" srcId="{7D792984-C4F1-44B3-AD29-C00A903488BA}" destId="{68ED1A0E-AC0C-4BFD-B0A2-4F47F62CA1E4}" srcOrd="2" destOrd="0" presId="urn:microsoft.com/office/officeart/2008/layout/LinedList"/>
    <dgm:cxn modelId="{2CB3E7D9-C17F-43ED-83DC-187FD74FA98D}" type="presParOf" srcId="{4CD2A317-A468-420F-877B-2DC9B379B893}" destId="{7C5D8B8D-4CD5-4D74-868D-01BCE38241F4}" srcOrd="2" destOrd="0" presId="urn:microsoft.com/office/officeart/2008/layout/LinedList"/>
    <dgm:cxn modelId="{AFB460E4-9049-4C61-B709-60B862705DDD}" type="presParOf" srcId="{4CD2A317-A468-420F-877B-2DC9B379B893}" destId="{1C521D60-87DA-4425-B897-2BC4E00DCE43}" srcOrd="3" destOrd="0" presId="urn:microsoft.com/office/officeart/2008/layout/LinedList"/>
    <dgm:cxn modelId="{AB40D941-E5AC-444F-BFA9-53265A2B6526}" type="presParOf" srcId="{4CD2A317-A468-420F-877B-2DC9B379B893}" destId="{B1238634-6C25-4F79-BB7C-75FFDF15F3DC}" srcOrd="4" destOrd="0" presId="urn:microsoft.com/office/officeart/2008/layout/LinedList"/>
    <dgm:cxn modelId="{00CA219D-C9B0-47B1-A8AC-E5B277166A58}" type="presParOf" srcId="{B1238634-6C25-4F79-BB7C-75FFDF15F3DC}" destId="{FFF19293-29F7-4B28-A821-13DCA77AD027}" srcOrd="0" destOrd="0" presId="urn:microsoft.com/office/officeart/2008/layout/LinedList"/>
    <dgm:cxn modelId="{17F257BB-6670-46C8-AC1D-D663193A8387}" type="presParOf" srcId="{B1238634-6C25-4F79-BB7C-75FFDF15F3DC}" destId="{2F5561E2-4FE2-4A67-92A7-6D28830A9788}" srcOrd="1" destOrd="0" presId="urn:microsoft.com/office/officeart/2008/layout/LinedList"/>
    <dgm:cxn modelId="{C94E2907-49D6-469B-811E-21097530A917}" type="presParOf" srcId="{B1238634-6C25-4F79-BB7C-75FFDF15F3DC}" destId="{0E869EB5-FF38-49CD-A7BF-02F4F62CA7A6}" srcOrd="2" destOrd="0" presId="urn:microsoft.com/office/officeart/2008/layout/LinedList"/>
    <dgm:cxn modelId="{7A09AF7F-EE22-4AA7-8875-B4FA0E41AF7F}" type="presParOf" srcId="{4CD2A317-A468-420F-877B-2DC9B379B893}" destId="{ECFB7BC6-68F4-44E8-A080-7AC869A05C15}" srcOrd="5" destOrd="0" presId="urn:microsoft.com/office/officeart/2008/layout/LinedList"/>
    <dgm:cxn modelId="{1A585FB8-A99F-409C-9ED6-26E929B8361B}" type="presParOf" srcId="{4CD2A317-A468-420F-877B-2DC9B379B893}" destId="{9FCD94E4-0504-4541-9777-62CDA20E5713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161F9BC-E3CC-45F5-B0B0-8364169FF143}" type="doc">
      <dgm:prSet loTypeId="urn:microsoft.com/office/officeart/2008/layout/PictureAccent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878C9DA-A038-4EC8-9CB4-9A38173E1481}">
      <dgm:prSet phldrT="[Текст]"/>
      <dgm:spPr/>
      <dgm:t>
        <a:bodyPr/>
        <a:lstStyle/>
        <a:p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 поддержку идеи отказа от использования наличных денег в Швеции приводятся следующие аргументы:</a:t>
          </a:r>
          <a:endParaRPr lang="ru-RU" dirty="0"/>
        </a:p>
      </dgm:t>
    </dgm:pt>
    <dgm:pt modelId="{B70D18FC-ACE7-4E53-9B2D-5AC53EE92DAB}" type="parTrans" cxnId="{06C062F5-EEE3-4202-BFAF-D0A1B4C34E8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3989AC1-7EEA-4716-82B1-0F53E1D3F001}" type="sibTrans" cxnId="{06C062F5-EEE3-4202-BFAF-D0A1B4C34E8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BE7B5B8-2E07-4D18-B862-470DB2DB1A6A}">
      <dgm:prSet phldrT="[Текст]" custT="1"/>
      <dgm:spPr/>
      <dgm:t>
        <a:bodyPr/>
        <a:lstStyle/>
        <a:p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Наличные деньги составляют незначительную долю (около 3</a:t>
          </a:r>
          <a:r>
            <a:rPr lang="en-US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%) от всего оборота в стране (для сравнения: в еврозоне этот показатель составляет в среднем 9</a:t>
          </a:r>
          <a:r>
            <a:rPr lang="en-US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%).</a:t>
          </a:r>
          <a:endParaRPr lang="ru-RU" sz="2000" dirty="0"/>
        </a:p>
      </dgm:t>
    </dgm:pt>
    <dgm:pt modelId="{E34BE011-0B2B-496B-A8C4-0776ED34A838}" type="parTrans" cxnId="{D44C7772-1E12-4315-A908-657896CA73D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EB86548-06BD-4574-A030-F154FF3F187D}" type="sibTrans" cxnId="{D44C7772-1E12-4315-A908-657896CA73D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771EE19-FB5E-46BE-8CCE-6E9129D841AD}">
      <dgm:prSet custT="1"/>
      <dgm:spPr/>
      <dgm:t>
        <a:bodyPr/>
        <a:lstStyle/>
        <a:p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Отказ от наличных денег поможет в борьбе с преступностью, теневой 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экономикой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уклонением от уплаты налогов (приводятся следующие данные: в</a:t>
          </a:r>
          <a:r>
            <a: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2008 году</a:t>
          </a:r>
          <a:r>
            <a: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Швеции зарегистрировано 110 ограблений банков, в</a:t>
          </a:r>
          <a:r>
            <a: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2011</a:t>
          </a:r>
          <a:r>
            <a: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— уже 16, в</a:t>
          </a:r>
          <a:r>
            <a: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2012</a:t>
          </a:r>
          <a:r>
            <a: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— только 5). </a:t>
          </a:r>
          <a:endParaRPr lang="en-US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6A0A11-379F-4E3F-B39C-08AB5A824C9E}" type="parTrans" cxnId="{D5E6FA75-D0C1-4C8C-871A-C6772591D54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D5788ED-2453-4340-9012-1DF8A2B3E736}" type="sibTrans" cxnId="{D5E6FA75-D0C1-4C8C-871A-C6772591D54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DB259D2-71CE-418D-9146-71BAF4D55EAE}" type="pres">
      <dgm:prSet presAssocID="{D161F9BC-E3CC-45F5-B0B0-8364169FF14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58A3667-EF38-4513-B898-DF01D9B29089}" type="pres">
      <dgm:prSet presAssocID="{C878C9DA-A038-4EC8-9CB4-9A38173E1481}" presName="root" presStyleCnt="0">
        <dgm:presLayoutVars>
          <dgm:chMax/>
          <dgm:chPref val="4"/>
        </dgm:presLayoutVars>
      </dgm:prSet>
      <dgm:spPr/>
    </dgm:pt>
    <dgm:pt modelId="{76A3F435-57A9-4678-80C3-D2C2440D8F3C}" type="pres">
      <dgm:prSet presAssocID="{C878C9DA-A038-4EC8-9CB4-9A38173E1481}" presName="rootComposite" presStyleCnt="0">
        <dgm:presLayoutVars/>
      </dgm:prSet>
      <dgm:spPr/>
    </dgm:pt>
    <dgm:pt modelId="{68151330-48C3-42BD-A4F0-2351CA18EF03}" type="pres">
      <dgm:prSet presAssocID="{C878C9DA-A038-4EC8-9CB4-9A38173E1481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C3461685-A686-4A86-B2C4-D4F16AC8D0CE}" type="pres">
      <dgm:prSet presAssocID="{C878C9DA-A038-4EC8-9CB4-9A38173E1481}" presName="childShape" presStyleCnt="0">
        <dgm:presLayoutVars>
          <dgm:chMax val="0"/>
          <dgm:chPref val="0"/>
        </dgm:presLayoutVars>
      </dgm:prSet>
      <dgm:spPr/>
    </dgm:pt>
    <dgm:pt modelId="{C22AA53D-7E87-4558-A759-245027830E4D}" type="pres">
      <dgm:prSet presAssocID="{7BE7B5B8-2E07-4D18-B862-470DB2DB1A6A}" presName="childComposite" presStyleCnt="0">
        <dgm:presLayoutVars>
          <dgm:chMax val="0"/>
          <dgm:chPref val="0"/>
        </dgm:presLayoutVars>
      </dgm:prSet>
      <dgm:spPr/>
    </dgm:pt>
    <dgm:pt modelId="{FF8BF3BC-6F2D-4FB9-A28F-948C1EDE90E4}" type="pres">
      <dgm:prSet presAssocID="{7BE7B5B8-2E07-4D18-B862-470DB2DB1A6A}" presName="Image" presStyleLbl="node1" presStyleIdx="0" presStyleCnt="2"/>
      <dgm:spPr/>
    </dgm:pt>
    <dgm:pt modelId="{5F8A0778-D9F3-43F7-A7FF-78529A2228B3}" type="pres">
      <dgm:prSet presAssocID="{7BE7B5B8-2E07-4D18-B862-470DB2DB1A6A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FC9DE9-522A-4D9D-ACF9-E9A4B8B54B37}" type="pres">
      <dgm:prSet presAssocID="{6771EE19-FB5E-46BE-8CCE-6E9129D841AD}" presName="childComposite" presStyleCnt="0">
        <dgm:presLayoutVars>
          <dgm:chMax val="0"/>
          <dgm:chPref val="0"/>
        </dgm:presLayoutVars>
      </dgm:prSet>
      <dgm:spPr/>
    </dgm:pt>
    <dgm:pt modelId="{5AC22B88-7E8E-45C6-A2F7-BE5896834AA2}" type="pres">
      <dgm:prSet presAssocID="{6771EE19-FB5E-46BE-8CCE-6E9129D841AD}" presName="Image" presStyleLbl="node1" presStyleIdx="1" presStyleCnt="2"/>
      <dgm:spPr/>
    </dgm:pt>
    <dgm:pt modelId="{CFCC8B2B-3D40-4608-AA62-FC7FA9489DB0}" type="pres">
      <dgm:prSet presAssocID="{6771EE19-FB5E-46BE-8CCE-6E9129D841AD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39F3FB-6734-4E27-9AC5-98F3F3292EC5}" type="presOf" srcId="{7BE7B5B8-2E07-4D18-B862-470DB2DB1A6A}" destId="{5F8A0778-D9F3-43F7-A7FF-78529A2228B3}" srcOrd="0" destOrd="0" presId="urn:microsoft.com/office/officeart/2008/layout/PictureAccentList"/>
    <dgm:cxn modelId="{D5E6FA75-D0C1-4C8C-871A-C6772591D541}" srcId="{C878C9DA-A038-4EC8-9CB4-9A38173E1481}" destId="{6771EE19-FB5E-46BE-8CCE-6E9129D841AD}" srcOrd="1" destOrd="0" parTransId="{A76A0A11-379F-4E3F-B39C-08AB5A824C9E}" sibTransId="{1D5788ED-2453-4340-9012-1DF8A2B3E736}"/>
    <dgm:cxn modelId="{D44C7772-1E12-4315-A908-657896CA73D1}" srcId="{C878C9DA-A038-4EC8-9CB4-9A38173E1481}" destId="{7BE7B5B8-2E07-4D18-B862-470DB2DB1A6A}" srcOrd="0" destOrd="0" parTransId="{E34BE011-0B2B-496B-A8C4-0776ED34A838}" sibTransId="{9EB86548-06BD-4574-A030-F154FF3F187D}"/>
    <dgm:cxn modelId="{06C062F5-EEE3-4202-BFAF-D0A1B4C34E8B}" srcId="{D161F9BC-E3CC-45F5-B0B0-8364169FF143}" destId="{C878C9DA-A038-4EC8-9CB4-9A38173E1481}" srcOrd="0" destOrd="0" parTransId="{B70D18FC-ACE7-4E53-9B2D-5AC53EE92DAB}" sibTransId="{73989AC1-7EEA-4716-82B1-0F53E1D3F001}"/>
    <dgm:cxn modelId="{FF77BA01-4E48-44A3-BAE0-9D5544803CF2}" type="presOf" srcId="{D161F9BC-E3CC-45F5-B0B0-8364169FF143}" destId="{1DB259D2-71CE-418D-9146-71BAF4D55EAE}" srcOrd="0" destOrd="0" presId="urn:microsoft.com/office/officeart/2008/layout/PictureAccentList"/>
    <dgm:cxn modelId="{A0BF7FB8-9CBC-4C3E-A92D-BD390E49792E}" type="presOf" srcId="{C878C9DA-A038-4EC8-9CB4-9A38173E1481}" destId="{68151330-48C3-42BD-A4F0-2351CA18EF03}" srcOrd="0" destOrd="0" presId="urn:microsoft.com/office/officeart/2008/layout/PictureAccentList"/>
    <dgm:cxn modelId="{383C34B3-03CD-42D2-80E5-8187B86F030E}" type="presOf" srcId="{6771EE19-FB5E-46BE-8CCE-6E9129D841AD}" destId="{CFCC8B2B-3D40-4608-AA62-FC7FA9489DB0}" srcOrd="0" destOrd="0" presId="urn:microsoft.com/office/officeart/2008/layout/PictureAccentList"/>
    <dgm:cxn modelId="{5396DB74-7B41-4813-9719-B17677D4DDA4}" type="presParOf" srcId="{1DB259D2-71CE-418D-9146-71BAF4D55EAE}" destId="{958A3667-EF38-4513-B898-DF01D9B29089}" srcOrd="0" destOrd="0" presId="urn:microsoft.com/office/officeart/2008/layout/PictureAccentList"/>
    <dgm:cxn modelId="{590390D8-0298-4F71-A93A-9354031752EB}" type="presParOf" srcId="{958A3667-EF38-4513-B898-DF01D9B29089}" destId="{76A3F435-57A9-4678-80C3-D2C2440D8F3C}" srcOrd="0" destOrd="0" presId="urn:microsoft.com/office/officeart/2008/layout/PictureAccentList"/>
    <dgm:cxn modelId="{D3743878-DE06-403A-9B07-BB32D3795848}" type="presParOf" srcId="{76A3F435-57A9-4678-80C3-D2C2440D8F3C}" destId="{68151330-48C3-42BD-A4F0-2351CA18EF03}" srcOrd="0" destOrd="0" presId="urn:microsoft.com/office/officeart/2008/layout/PictureAccentList"/>
    <dgm:cxn modelId="{DAABC25D-9F86-4191-BDBC-48A511DD2135}" type="presParOf" srcId="{958A3667-EF38-4513-B898-DF01D9B29089}" destId="{C3461685-A686-4A86-B2C4-D4F16AC8D0CE}" srcOrd="1" destOrd="0" presId="urn:microsoft.com/office/officeart/2008/layout/PictureAccentList"/>
    <dgm:cxn modelId="{D48A4C25-7DF9-4C2A-8B44-2D62C808A3CA}" type="presParOf" srcId="{C3461685-A686-4A86-B2C4-D4F16AC8D0CE}" destId="{C22AA53D-7E87-4558-A759-245027830E4D}" srcOrd="0" destOrd="0" presId="urn:microsoft.com/office/officeart/2008/layout/PictureAccentList"/>
    <dgm:cxn modelId="{6B592F1C-6DE0-4D44-A9A4-0AFEEA7CD4F3}" type="presParOf" srcId="{C22AA53D-7E87-4558-A759-245027830E4D}" destId="{FF8BF3BC-6F2D-4FB9-A28F-948C1EDE90E4}" srcOrd="0" destOrd="0" presId="urn:microsoft.com/office/officeart/2008/layout/PictureAccentList"/>
    <dgm:cxn modelId="{D5FF419D-9B69-4D7F-9949-269F363FEACE}" type="presParOf" srcId="{C22AA53D-7E87-4558-A759-245027830E4D}" destId="{5F8A0778-D9F3-43F7-A7FF-78529A2228B3}" srcOrd="1" destOrd="0" presId="urn:microsoft.com/office/officeart/2008/layout/PictureAccentList"/>
    <dgm:cxn modelId="{6E93BFA6-986F-46E5-AC34-EC1DDDCDE98B}" type="presParOf" srcId="{C3461685-A686-4A86-B2C4-D4F16AC8D0CE}" destId="{E1FC9DE9-522A-4D9D-ACF9-E9A4B8B54B37}" srcOrd="1" destOrd="0" presId="urn:microsoft.com/office/officeart/2008/layout/PictureAccentList"/>
    <dgm:cxn modelId="{0C191A98-B114-4798-8514-13CB27E35C31}" type="presParOf" srcId="{E1FC9DE9-522A-4D9D-ACF9-E9A4B8B54B37}" destId="{5AC22B88-7E8E-45C6-A2F7-BE5896834AA2}" srcOrd="0" destOrd="0" presId="urn:microsoft.com/office/officeart/2008/layout/PictureAccentList"/>
    <dgm:cxn modelId="{BEE5F368-DC33-4DF1-8556-DA671236B32E}" type="presParOf" srcId="{E1FC9DE9-522A-4D9D-ACF9-E9A4B8B54B37}" destId="{CFCC8B2B-3D40-4608-AA62-FC7FA9489DB0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64123F-D110-499D-B1F5-453826BE8A3F}" type="doc">
      <dgm:prSet loTypeId="urn:microsoft.com/office/officeart/2005/8/layout/vProcess5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F854403-503C-4832-9BF9-463404096B6B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Банк Швеции (старейший центральный банк в мире) одним из первых рассматривает вопрос выпуска цифровой валюты — е-кроны  (швед.). </a:t>
          </a:r>
          <a:endParaRPr lang="ru-RU" sz="1800" dirty="0"/>
        </a:p>
      </dgm:t>
    </dgm:pt>
    <dgm:pt modelId="{68261A98-3782-48E9-A26E-D30C602CF458}" type="parTrans" cxnId="{EFAC4A20-EADE-4779-A73C-D943100F34FB}">
      <dgm:prSet/>
      <dgm:spPr/>
      <dgm:t>
        <a:bodyPr/>
        <a:lstStyle/>
        <a:p>
          <a:endParaRPr lang="ru-RU" sz="1800"/>
        </a:p>
      </dgm:t>
    </dgm:pt>
    <dgm:pt modelId="{3A3E78F4-1740-4194-AF19-0C2752070866}" type="sibTrans" cxnId="{EFAC4A20-EADE-4779-A73C-D943100F34FB}">
      <dgm:prSet custT="1"/>
      <dgm:spPr/>
      <dgm:t>
        <a:bodyPr/>
        <a:lstStyle/>
        <a:p>
          <a:endParaRPr lang="ru-RU" sz="1800"/>
        </a:p>
      </dgm:t>
    </dgm:pt>
    <dgm:pt modelId="{DF0F699E-DC17-4A66-ACC6-14B58DE5D56A}">
      <dgm:prSet phldrT="[Текст]" phldr="1"/>
      <dgm:spPr/>
      <dgm:t>
        <a:bodyPr/>
        <a:lstStyle/>
        <a:p>
          <a:endParaRPr lang="ru-RU" sz="1800"/>
        </a:p>
      </dgm:t>
    </dgm:pt>
    <dgm:pt modelId="{52A853ED-DE90-4B7B-807D-D3CAE345846D}" type="parTrans" cxnId="{BEF6D4A4-0E33-4B9C-9401-D05619233996}">
      <dgm:prSet/>
      <dgm:spPr/>
      <dgm:t>
        <a:bodyPr/>
        <a:lstStyle/>
        <a:p>
          <a:endParaRPr lang="ru-RU" sz="1800"/>
        </a:p>
      </dgm:t>
    </dgm:pt>
    <dgm:pt modelId="{2D19E8E2-7E32-4AB4-A968-6083EA6D3792}" type="sibTrans" cxnId="{BEF6D4A4-0E33-4B9C-9401-D05619233996}">
      <dgm:prSet/>
      <dgm:spPr/>
      <dgm:t>
        <a:bodyPr/>
        <a:lstStyle/>
        <a:p>
          <a:endParaRPr lang="ru-RU" sz="1800"/>
        </a:p>
      </dgm:t>
    </dgm:pt>
    <dgm:pt modelId="{1E434C10-F11D-4268-8127-6A4F113515CC}">
      <dgm:prSet phldrT="[Текст]" phldr="1"/>
      <dgm:spPr/>
      <dgm:t>
        <a:bodyPr/>
        <a:lstStyle/>
        <a:p>
          <a:endParaRPr lang="ru-RU" sz="1800"/>
        </a:p>
      </dgm:t>
    </dgm:pt>
    <dgm:pt modelId="{06CC10C8-82AC-4080-B8F7-E526A504FA78}" type="parTrans" cxnId="{DF64900C-0C27-48CA-8C95-63FF032DA90F}">
      <dgm:prSet/>
      <dgm:spPr/>
      <dgm:t>
        <a:bodyPr/>
        <a:lstStyle/>
        <a:p>
          <a:endParaRPr lang="ru-RU" sz="1800"/>
        </a:p>
      </dgm:t>
    </dgm:pt>
    <dgm:pt modelId="{00B9B666-CB1F-4DD2-834F-BF5443BFE38F}" type="sibTrans" cxnId="{DF64900C-0C27-48CA-8C95-63FF032DA90F}">
      <dgm:prSet/>
      <dgm:spPr/>
      <dgm:t>
        <a:bodyPr/>
        <a:lstStyle/>
        <a:p>
          <a:endParaRPr lang="ru-RU" sz="1800"/>
        </a:p>
      </dgm:t>
    </dgm:pt>
    <dgm:pt modelId="{4CA00FEF-0686-4735-B37A-BA8CEDF3D71F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В этом случае он станет первым центробанком в мире, выпустившим подобную валюту (как во второй половине XVII века первым в мире выпустил бумажные банкноты).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A76493-E39A-4D7F-B244-4F773F49F3C5}" type="parTrans" cxnId="{29D433B0-EA46-4D4D-852F-0C1F25BFDFBC}">
      <dgm:prSet/>
      <dgm:spPr/>
      <dgm:t>
        <a:bodyPr/>
        <a:lstStyle/>
        <a:p>
          <a:endParaRPr lang="ru-RU" sz="1800"/>
        </a:p>
      </dgm:t>
    </dgm:pt>
    <dgm:pt modelId="{2CFA1402-21E8-45E6-9DBB-E9D5B36DDE32}" type="sibTrans" cxnId="{29D433B0-EA46-4D4D-852F-0C1F25BFDFBC}">
      <dgm:prSet custT="1"/>
      <dgm:spPr/>
      <dgm:t>
        <a:bodyPr/>
        <a:lstStyle/>
        <a:p>
          <a:endParaRPr lang="ru-RU" sz="1800"/>
        </a:p>
      </dgm:t>
    </dgm:pt>
    <dgm:pt modelId="{8EA2813B-6392-4CC6-8F1E-56ACED5B47CE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Это такой же революционный шаг, как и выпуск бумажной банкноты 300 лет назад.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0AADC1-C4EF-49FC-8149-04091A6B8A83}" type="parTrans" cxnId="{0212532E-95CD-423F-9223-ADCF4F4412B6}">
      <dgm:prSet/>
      <dgm:spPr/>
      <dgm:t>
        <a:bodyPr/>
        <a:lstStyle/>
        <a:p>
          <a:endParaRPr lang="ru-RU" sz="1800"/>
        </a:p>
      </dgm:t>
    </dgm:pt>
    <dgm:pt modelId="{2CC17B85-0971-45CE-8D14-7BC3121D8FF2}" type="sibTrans" cxnId="{0212532E-95CD-423F-9223-ADCF4F4412B6}">
      <dgm:prSet custT="1"/>
      <dgm:spPr/>
      <dgm:t>
        <a:bodyPr/>
        <a:lstStyle/>
        <a:p>
          <a:endParaRPr lang="ru-RU" sz="1800"/>
        </a:p>
      </dgm:t>
    </dgm:pt>
    <dgm:pt modelId="{6204316C-6A22-4855-929D-99142279A3F9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Тестирование платформы началось в 2020 году, и к весне 2021 года завершился первый этап мероприятий. </a:t>
          </a:r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01CD88-F887-4105-AB19-699DFB437A56}" type="parTrans" cxnId="{64034707-CC21-4EEC-8D96-D0B93C5232EA}">
      <dgm:prSet/>
      <dgm:spPr/>
      <dgm:t>
        <a:bodyPr/>
        <a:lstStyle/>
        <a:p>
          <a:endParaRPr lang="ru-RU" sz="1800"/>
        </a:p>
      </dgm:t>
    </dgm:pt>
    <dgm:pt modelId="{1236B064-0989-46DC-905D-5A8BE568304A}" type="sibTrans" cxnId="{64034707-CC21-4EEC-8D96-D0B93C5232EA}">
      <dgm:prSet custT="1"/>
      <dgm:spPr/>
      <dgm:t>
        <a:bodyPr/>
        <a:lstStyle/>
        <a:p>
          <a:endParaRPr lang="ru-RU" sz="1800"/>
        </a:p>
      </dgm:t>
    </dgm:pt>
    <dgm:pt modelId="{1F4D3201-99ED-4E7D-BC1E-314BEBDE212B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Регулятор обнаружил несколько критических проблем, которые должны быть решены перед тем, как цифровая крона станет доступна жителям страны. Власти обеспокоены возможностями масштабирования валюты.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2ACE68-5201-4F55-8700-A7DAC2CE756A}" type="parTrans" cxnId="{8A916C92-FC1F-4B25-B8C5-E824848D469C}">
      <dgm:prSet/>
      <dgm:spPr/>
      <dgm:t>
        <a:bodyPr/>
        <a:lstStyle/>
        <a:p>
          <a:endParaRPr lang="ru-RU" sz="1800"/>
        </a:p>
      </dgm:t>
    </dgm:pt>
    <dgm:pt modelId="{BBBC997C-65A0-43BD-A0D4-A13EA92EBA93}" type="sibTrans" cxnId="{8A916C92-FC1F-4B25-B8C5-E824848D469C}">
      <dgm:prSet/>
      <dgm:spPr/>
      <dgm:t>
        <a:bodyPr/>
        <a:lstStyle/>
        <a:p>
          <a:endParaRPr lang="ru-RU" sz="1800"/>
        </a:p>
      </dgm:t>
    </dgm:pt>
    <dgm:pt modelId="{104B8C08-FD8C-40B4-8141-7140EC024688}">
      <dgm:prSet/>
      <dgm:spPr/>
      <dgm:t>
        <a:bodyPr/>
        <a:lstStyle/>
        <a:p>
          <a:endParaRPr lang="ru-RU"/>
        </a:p>
      </dgm:t>
    </dgm:pt>
    <dgm:pt modelId="{E21C5380-1100-473D-8A08-1B871096DF53}" type="parTrans" cxnId="{AB12AA74-5EDB-41AF-8960-862F1667EBC6}">
      <dgm:prSet/>
      <dgm:spPr/>
      <dgm:t>
        <a:bodyPr/>
        <a:lstStyle/>
        <a:p>
          <a:endParaRPr lang="ru-RU" sz="1800"/>
        </a:p>
      </dgm:t>
    </dgm:pt>
    <dgm:pt modelId="{09A3E61F-9031-4FB0-8556-00A095C5D05C}" type="sibTrans" cxnId="{AB12AA74-5EDB-41AF-8960-862F1667EBC6}">
      <dgm:prSet/>
      <dgm:spPr/>
      <dgm:t>
        <a:bodyPr/>
        <a:lstStyle/>
        <a:p>
          <a:endParaRPr lang="ru-RU" sz="1800"/>
        </a:p>
      </dgm:t>
    </dgm:pt>
    <dgm:pt modelId="{FE68ED44-7826-4491-921F-E18F7F5DD5E6}">
      <dgm:prSet/>
      <dgm:spPr/>
      <dgm:t>
        <a:bodyPr/>
        <a:lstStyle/>
        <a:p>
          <a:endParaRPr lang="ru-RU"/>
        </a:p>
      </dgm:t>
    </dgm:pt>
    <dgm:pt modelId="{BA5490C7-92FC-4770-A8A9-451E0CD06D73}" type="parTrans" cxnId="{1D59A5D7-C231-4131-AC92-E205F4FF4860}">
      <dgm:prSet/>
      <dgm:spPr/>
      <dgm:t>
        <a:bodyPr/>
        <a:lstStyle/>
        <a:p>
          <a:endParaRPr lang="ru-RU" sz="1800"/>
        </a:p>
      </dgm:t>
    </dgm:pt>
    <dgm:pt modelId="{498851BA-424E-4598-A1E7-F46D41B7B7E8}" type="sibTrans" cxnId="{1D59A5D7-C231-4131-AC92-E205F4FF4860}">
      <dgm:prSet/>
      <dgm:spPr/>
      <dgm:t>
        <a:bodyPr/>
        <a:lstStyle/>
        <a:p>
          <a:endParaRPr lang="ru-RU" sz="1800"/>
        </a:p>
      </dgm:t>
    </dgm:pt>
    <dgm:pt modelId="{AF1CB5A3-985F-47E8-9715-1B74E9DA83C2}" type="pres">
      <dgm:prSet presAssocID="{5964123F-D110-499D-B1F5-453826BE8A3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841E4A-3C4F-4D74-AD12-17C63F69DF83}" type="pres">
      <dgm:prSet presAssocID="{5964123F-D110-499D-B1F5-453826BE8A3F}" presName="dummyMaxCanvas" presStyleCnt="0">
        <dgm:presLayoutVars/>
      </dgm:prSet>
      <dgm:spPr/>
    </dgm:pt>
    <dgm:pt modelId="{487C7506-62ED-4CE3-B780-C1D7C0EAF2EF}" type="pres">
      <dgm:prSet presAssocID="{5964123F-D110-499D-B1F5-453826BE8A3F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0A8DB6-66BB-4A77-BD4C-50C2FD7DC4F7}" type="pres">
      <dgm:prSet presAssocID="{5964123F-D110-499D-B1F5-453826BE8A3F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202E54-F557-4CA6-9EB0-1748987B7130}" type="pres">
      <dgm:prSet presAssocID="{5964123F-D110-499D-B1F5-453826BE8A3F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5AD4AE-4134-43F4-AFED-69F41EABC420}" type="pres">
      <dgm:prSet presAssocID="{5964123F-D110-499D-B1F5-453826BE8A3F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D68185-58BC-47CD-B9D7-3C683FC003A2}" type="pres">
      <dgm:prSet presAssocID="{5964123F-D110-499D-B1F5-453826BE8A3F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3FFD40-9E56-43F3-A0C8-3B0E47BB5B3F}" type="pres">
      <dgm:prSet presAssocID="{5964123F-D110-499D-B1F5-453826BE8A3F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B58E94-59BF-4322-BE19-4A06EB994138}" type="pres">
      <dgm:prSet presAssocID="{5964123F-D110-499D-B1F5-453826BE8A3F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7A4F57-6802-42D4-9602-4BE47A075A47}" type="pres">
      <dgm:prSet presAssocID="{5964123F-D110-499D-B1F5-453826BE8A3F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E3F06B-3FCF-4B45-A39F-9CC8DFA8F118}" type="pres">
      <dgm:prSet presAssocID="{5964123F-D110-499D-B1F5-453826BE8A3F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4D33D0-692F-4CE7-A2D9-7970C44A0EEE}" type="pres">
      <dgm:prSet presAssocID="{5964123F-D110-499D-B1F5-453826BE8A3F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8C53BE-2280-4F8A-8667-C6A82C01F5F0}" type="pres">
      <dgm:prSet presAssocID="{5964123F-D110-499D-B1F5-453826BE8A3F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AE375F-D3A7-448A-90A8-6FB445F6E5A6}" type="pres">
      <dgm:prSet presAssocID="{5964123F-D110-499D-B1F5-453826BE8A3F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018ADB-DE3D-4949-9208-B2FB3D357157}" type="pres">
      <dgm:prSet presAssocID="{5964123F-D110-499D-B1F5-453826BE8A3F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6487B4-4A29-43F6-ABBE-C7C6432A1CDB}" type="pres">
      <dgm:prSet presAssocID="{5964123F-D110-499D-B1F5-453826BE8A3F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0A98D8-67BE-4A6D-8CE1-A15D9EB2EA86}" type="presOf" srcId="{4CA00FEF-0686-4735-B37A-BA8CEDF3D71F}" destId="{080A8DB6-66BB-4A77-BD4C-50C2FD7DC4F7}" srcOrd="0" destOrd="0" presId="urn:microsoft.com/office/officeart/2005/8/layout/vProcess5"/>
    <dgm:cxn modelId="{E0C09B5B-D810-4B6D-9D4D-10704C82FBC4}" type="presOf" srcId="{3A3E78F4-1740-4194-AF19-0C2752070866}" destId="{F03FFD40-9E56-43F3-A0C8-3B0E47BB5B3F}" srcOrd="0" destOrd="0" presId="urn:microsoft.com/office/officeart/2005/8/layout/vProcess5"/>
    <dgm:cxn modelId="{EA8B8C09-7989-4742-886F-998C6001F552}" type="presOf" srcId="{1236B064-0989-46DC-905D-5A8BE568304A}" destId="{C3E3F06B-3FCF-4B45-A39F-9CC8DFA8F118}" srcOrd="0" destOrd="0" presId="urn:microsoft.com/office/officeart/2005/8/layout/vProcess5"/>
    <dgm:cxn modelId="{8DF06A80-9409-426D-9506-ABE829C50D2C}" type="presOf" srcId="{1F4D3201-99ED-4E7D-BC1E-314BEBDE212B}" destId="{A06487B4-4A29-43F6-ABBE-C7C6432A1CDB}" srcOrd="1" destOrd="0" presId="urn:microsoft.com/office/officeart/2005/8/layout/vProcess5"/>
    <dgm:cxn modelId="{18F7B65B-8EBC-47E1-9EB4-FF64B0673FCC}" type="presOf" srcId="{6204316C-6A22-4855-929D-99142279A3F9}" destId="{55018ADB-DE3D-4949-9208-B2FB3D357157}" srcOrd="1" destOrd="0" presId="urn:microsoft.com/office/officeart/2005/8/layout/vProcess5"/>
    <dgm:cxn modelId="{6A5FEB2A-8970-4C16-A698-298003A01026}" type="presOf" srcId="{5964123F-D110-499D-B1F5-453826BE8A3F}" destId="{AF1CB5A3-985F-47E8-9715-1B74E9DA83C2}" srcOrd="0" destOrd="0" presId="urn:microsoft.com/office/officeart/2005/8/layout/vProcess5"/>
    <dgm:cxn modelId="{8A916C92-FC1F-4B25-B8C5-E824848D469C}" srcId="{5964123F-D110-499D-B1F5-453826BE8A3F}" destId="{1F4D3201-99ED-4E7D-BC1E-314BEBDE212B}" srcOrd="4" destOrd="0" parTransId="{B72ACE68-5201-4F55-8700-A7DAC2CE756A}" sibTransId="{BBBC997C-65A0-43BD-A0D4-A13EA92EBA93}"/>
    <dgm:cxn modelId="{1D59A5D7-C231-4131-AC92-E205F4FF4860}" srcId="{5964123F-D110-499D-B1F5-453826BE8A3F}" destId="{FE68ED44-7826-4491-921F-E18F7F5DD5E6}" srcOrd="6" destOrd="0" parTransId="{BA5490C7-92FC-4770-A8A9-451E0CD06D73}" sibTransId="{498851BA-424E-4598-A1E7-F46D41B7B7E8}"/>
    <dgm:cxn modelId="{15DEB020-72A3-473D-AABA-2BC0013ADD0D}" type="presOf" srcId="{6204316C-6A22-4855-929D-99142279A3F9}" destId="{495AD4AE-4134-43F4-AFED-69F41EABC420}" srcOrd="0" destOrd="0" presId="urn:microsoft.com/office/officeart/2005/8/layout/vProcess5"/>
    <dgm:cxn modelId="{56EA4D5B-84BB-423A-A03C-97E8AEE34DD1}" type="presOf" srcId="{8EA2813B-6392-4CC6-8F1E-56ACED5B47CE}" destId="{74202E54-F557-4CA6-9EB0-1748987B7130}" srcOrd="0" destOrd="0" presId="urn:microsoft.com/office/officeart/2005/8/layout/vProcess5"/>
    <dgm:cxn modelId="{C12A4FD7-150A-4C9A-A5F7-2F0E63DAFCE0}" type="presOf" srcId="{1F4D3201-99ED-4E7D-BC1E-314BEBDE212B}" destId="{FAD68185-58BC-47CD-B9D7-3C683FC003A2}" srcOrd="0" destOrd="0" presId="urn:microsoft.com/office/officeart/2005/8/layout/vProcess5"/>
    <dgm:cxn modelId="{3D8AC2D2-782E-4CE8-8928-4BA382CAC287}" type="presOf" srcId="{2CFA1402-21E8-45E6-9DBB-E9D5B36DDE32}" destId="{F8B58E94-59BF-4322-BE19-4A06EB994138}" srcOrd="0" destOrd="0" presId="urn:microsoft.com/office/officeart/2005/8/layout/vProcess5"/>
    <dgm:cxn modelId="{DF64900C-0C27-48CA-8C95-63FF032DA90F}" srcId="{5964123F-D110-499D-B1F5-453826BE8A3F}" destId="{1E434C10-F11D-4268-8127-6A4F113515CC}" srcOrd="8" destOrd="0" parTransId="{06CC10C8-82AC-4080-B8F7-E526A504FA78}" sibTransId="{00B9B666-CB1F-4DD2-834F-BF5443BFE38F}"/>
    <dgm:cxn modelId="{E73CDEB4-0EE8-40E2-B4F3-8E115D3EEA73}" type="presOf" srcId="{1F854403-503C-4832-9BF9-463404096B6B}" destId="{487C7506-62ED-4CE3-B780-C1D7C0EAF2EF}" srcOrd="0" destOrd="0" presId="urn:microsoft.com/office/officeart/2005/8/layout/vProcess5"/>
    <dgm:cxn modelId="{BEF6D4A4-0E33-4B9C-9401-D05619233996}" srcId="{5964123F-D110-499D-B1F5-453826BE8A3F}" destId="{DF0F699E-DC17-4A66-ACC6-14B58DE5D56A}" srcOrd="7" destOrd="0" parTransId="{52A853ED-DE90-4B7B-807D-D3CAE345846D}" sibTransId="{2D19E8E2-7E32-4AB4-A968-6083EA6D3792}"/>
    <dgm:cxn modelId="{0212532E-95CD-423F-9223-ADCF4F4412B6}" srcId="{5964123F-D110-499D-B1F5-453826BE8A3F}" destId="{8EA2813B-6392-4CC6-8F1E-56ACED5B47CE}" srcOrd="2" destOrd="0" parTransId="{F50AADC1-C4EF-49FC-8149-04091A6B8A83}" sibTransId="{2CC17B85-0971-45CE-8D14-7BC3121D8FF2}"/>
    <dgm:cxn modelId="{64034707-CC21-4EEC-8D96-D0B93C5232EA}" srcId="{5964123F-D110-499D-B1F5-453826BE8A3F}" destId="{6204316C-6A22-4855-929D-99142279A3F9}" srcOrd="3" destOrd="0" parTransId="{8701CD88-F887-4105-AB19-699DFB437A56}" sibTransId="{1236B064-0989-46DC-905D-5A8BE568304A}"/>
    <dgm:cxn modelId="{76E0F861-3607-40A6-8AFD-C1DFA771B255}" type="presOf" srcId="{4CA00FEF-0686-4735-B37A-BA8CEDF3D71F}" destId="{0B8C53BE-2280-4F8A-8667-C6A82C01F5F0}" srcOrd="1" destOrd="0" presId="urn:microsoft.com/office/officeart/2005/8/layout/vProcess5"/>
    <dgm:cxn modelId="{AB12AA74-5EDB-41AF-8960-862F1667EBC6}" srcId="{5964123F-D110-499D-B1F5-453826BE8A3F}" destId="{104B8C08-FD8C-40B4-8141-7140EC024688}" srcOrd="5" destOrd="0" parTransId="{E21C5380-1100-473D-8A08-1B871096DF53}" sibTransId="{09A3E61F-9031-4FB0-8556-00A095C5D05C}"/>
    <dgm:cxn modelId="{29D433B0-EA46-4D4D-852F-0C1F25BFDFBC}" srcId="{5964123F-D110-499D-B1F5-453826BE8A3F}" destId="{4CA00FEF-0686-4735-B37A-BA8CEDF3D71F}" srcOrd="1" destOrd="0" parTransId="{EAA76493-E39A-4D7F-B244-4F773F49F3C5}" sibTransId="{2CFA1402-21E8-45E6-9DBB-E9D5B36DDE32}"/>
    <dgm:cxn modelId="{EFAC4A20-EADE-4779-A73C-D943100F34FB}" srcId="{5964123F-D110-499D-B1F5-453826BE8A3F}" destId="{1F854403-503C-4832-9BF9-463404096B6B}" srcOrd="0" destOrd="0" parTransId="{68261A98-3782-48E9-A26E-D30C602CF458}" sibTransId="{3A3E78F4-1740-4194-AF19-0C2752070866}"/>
    <dgm:cxn modelId="{3C941231-FD5B-4EF1-87F6-08F2BF8C4BE2}" type="presOf" srcId="{8EA2813B-6392-4CC6-8F1E-56ACED5B47CE}" destId="{80AE375F-D3A7-448A-90A8-6FB445F6E5A6}" srcOrd="1" destOrd="0" presId="urn:microsoft.com/office/officeart/2005/8/layout/vProcess5"/>
    <dgm:cxn modelId="{0F53E822-7200-4933-825A-2CBD816938EF}" type="presOf" srcId="{1F854403-503C-4832-9BF9-463404096B6B}" destId="{664D33D0-692F-4CE7-A2D9-7970C44A0EEE}" srcOrd="1" destOrd="0" presId="urn:microsoft.com/office/officeart/2005/8/layout/vProcess5"/>
    <dgm:cxn modelId="{DC25C8A1-986C-4FD6-81E7-F5D81BDBD4EF}" type="presOf" srcId="{2CC17B85-0971-45CE-8D14-7BC3121D8FF2}" destId="{347A4F57-6802-42D4-9602-4BE47A075A47}" srcOrd="0" destOrd="0" presId="urn:microsoft.com/office/officeart/2005/8/layout/vProcess5"/>
    <dgm:cxn modelId="{DB01DC11-DF0C-4870-A3F0-804081991F35}" type="presParOf" srcId="{AF1CB5A3-985F-47E8-9715-1B74E9DA83C2}" destId="{7E841E4A-3C4F-4D74-AD12-17C63F69DF83}" srcOrd="0" destOrd="0" presId="urn:microsoft.com/office/officeart/2005/8/layout/vProcess5"/>
    <dgm:cxn modelId="{765D88D6-D5E3-448F-B003-73AB81AB6236}" type="presParOf" srcId="{AF1CB5A3-985F-47E8-9715-1B74E9DA83C2}" destId="{487C7506-62ED-4CE3-B780-C1D7C0EAF2EF}" srcOrd="1" destOrd="0" presId="urn:microsoft.com/office/officeart/2005/8/layout/vProcess5"/>
    <dgm:cxn modelId="{A7599189-6AD0-47C6-B51B-6D3C8559C118}" type="presParOf" srcId="{AF1CB5A3-985F-47E8-9715-1B74E9DA83C2}" destId="{080A8DB6-66BB-4A77-BD4C-50C2FD7DC4F7}" srcOrd="2" destOrd="0" presId="urn:microsoft.com/office/officeart/2005/8/layout/vProcess5"/>
    <dgm:cxn modelId="{80C3A231-38F0-4636-86C7-496290086DC8}" type="presParOf" srcId="{AF1CB5A3-985F-47E8-9715-1B74E9DA83C2}" destId="{74202E54-F557-4CA6-9EB0-1748987B7130}" srcOrd="3" destOrd="0" presId="urn:microsoft.com/office/officeart/2005/8/layout/vProcess5"/>
    <dgm:cxn modelId="{6D1A0FA2-C2E9-45D1-955F-4E0CB48CD9B9}" type="presParOf" srcId="{AF1CB5A3-985F-47E8-9715-1B74E9DA83C2}" destId="{495AD4AE-4134-43F4-AFED-69F41EABC420}" srcOrd="4" destOrd="0" presId="urn:microsoft.com/office/officeart/2005/8/layout/vProcess5"/>
    <dgm:cxn modelId="{6927110D-464C-48A7-84CB-B886B327572A}" type="presParOf" srcId="{AF1CB5A3-985F-47E8-9715-1B74E9DA83C2}" destId="{FAD68185-58BC-47CD-B9D7-3C683FC003A2}" srcOrd="5" destOrd="0" presId="urn:microsoft.com/office/officeart/2005/8/layout/vProcess5"/>
    <dgm:cxn modelId="{6B52A222-A130-4F8B-80EF-8D556EE4946F}" type="presParOf" srcId="{AF1CB5A3-985F-47E8-9715-1B74E9DA83C2}" destId="{F03FFD40-9E56-43F3-A0C8-3B0E47BB5B3F}" srcOrd="6" destOrd="0" presId="urn:microsoft.com/office/officeart/2005/8/layout/vProcess5"/>
    <dgm:cxn modelId="{74C13736-E14E-42B9-9B8F-341250EF7922}" type="presParOf" srcId="{AF1CB5A3-985F-47E8-9715-1B74E9DA83C2}" destId="{F8B58E94-59BF-4322-BE19-4A06EB994138}" srcOrd="7" destOrd="0" presId="urn:microsoft.com/office/officeart/2005/8/layout/vProcess5"/>
    <dgm:cxn modelId="{DEB12A05-A4B7-464C-B4EA-8EFE2110FBE0}" type="presParOf" srcId="{AF1CB5A3-985F-47E8-9715-1B74E9DA83C2}" destId="{347A4F57-6802-42D4-9602-4BE47A075A47}" srcOrd="8" destOrd="0" presId="urn:microsoft.com/office/officeart/2005/8/layout/vProcess5"/>
    <dgm:cxn modelId="{8083C84D-F607-4B13-A4EF-5E32F0A69CBC}" type="presParOf" srcId="{AF1CB5A3-985F-47E8-9715-1B74E9DA83C2}" destId="{C3E3F06B-3FCF-4B45-A39F-9CC8DFA8F118}" srcOrd="9" destOrd="0" presId="urn:microsoft.com/office/officeart/2005/8/layout/vProcess5"/>
    <dgm:cxn modelId="{775755DB-5E1A-4A7A-8EA6-B2394C161C50}" type="presParOf" srcId="{AF1CB5A3-985F-47E8-9715-1B74E9DA83C2}" destId="{664D33D0-692F-4CE7-A2D9-7970C44A0EEE}" srcOrd="10" destOrd="0" presId="urn:microsoft.com/office/officeart/2005/8/layout/vProcess5"/>
    <dgm:cxn modelId="{B124A2F2-0183-4887-89C6-8F8C97E6B983}" type="presParOf" srcId="{AF1CB5A3-985F-47E8-9715-1B74E9DA83C2}" destId="{0B8C53BE-2280-4F8A-8667-C6A82C01F5F0}" srcOrd="11" destOrd="0" presId="urn:microsoft.com/office/officeart/2005/8/layout/vProcess5"/>
    <dgm:cxn modelId="{AAD34D9E-26A8-43FA-8153-29F569F61ADC}" type="presParOf" srcId="{AF1CB5A3-985F-47E8-9715-1B74E9DA83C2}" destId="{80AE375F-D3A7-448A-90A8-6FB445F6E5A6}" srcOrd="12" destOrd="0" presId="urn:microsoft.com/office/officeart/2005/8/layout/vProcess5"/>
    <dgm:cxn modelId="{8B46B5AE-77DE-4A18-8705-9796F5664C80}" type="presParOf" srcId="{AF1CB5A3-985F-47E8-9715-1B74E9DA83C2}" destId="{55018ADB-DE3D-4949-9208-B2FB3D357157}" srcOrd="13" destOrd="0" presId="urn:microsoft.com/office/officeart/2005/8/layout/vProcess5"/>
    <dgm:cxn modelId="{BAFFF541-E90B-462F-A739-F516BC5925D1}" type="presParOf" srcId="{AF1CB5A3-985F-47E8-9715-1B74E9DA83C2}" destId="{A06487B4-4A29-43F6-ABBE-C7C6432A1CD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8ED2E31-4B2E-4FDB-8A93-77040B6849AE}" type="doc">
      <dgm:prSet loTypeId="urn:microsoft.com/office/officeart/2005/8/layout/vList2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8B6747A-3464-4503-B7D8-B7D8D9EC9204}">
      <dgm:prSet phldrT="[Текст]" custT="1"/>
      <dgm:spPr/>
      <dgm:t>
        <a:bodyPr/>
        <a:lstStyle/>
        <a:p>
          <a:r>
            <a:rPr lang="ru-RU" sz="17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 Японии в начале апреля начал первую фазу тестирования собственной цифровой валюты, которая продлилась до марта 2022 года. В рамках этой фазы регулятор протестировал основные функции цифровой валюты в качестве платежного инструмента. Всего запланировано три стадии тестирования.</a:t>
          </a:r>
          <a:endParaRPr lang="ru-RU" sz="1700">
            <a:solidFill>
              <a:schemeClr val="tx1"/>
            </a:solidFill>
          </a:endParaRPr>
        </a:p>
      </dgm:t>
    </dgm:pt>
    <dgm:pt modelId="{86F1609E-3239-4463-AC7A-6FF3C4A7C33C}" type="parTrans" cxnId="{11A3B6C8-540F-46BE-9150-96073375B9B9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2D231C88-903E-4501-9744-5CE6041F0221}" type="sibTrans" cxnId="{11A3B6C8-540F-46BE-9150-96073375B9B9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FAE572FA-FD55-4115-A20E-6471AAEE989F}">
      <dgm:prSet custT="1"/>
      <dgm:spPr/>
      <dgm:t>
        <a:bodyPr/>
        <a:lstStyle/>
        <a:p>
          <a:r>
            <a:rPr lang="ru-RU" sz="17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 Японии планирует в сотрудничестве с тремя крупнейшими нац. банками начать в 2023 году последний этап тестирования цифровой иены. </a:t>
          </a:r>
          <a:endParaRPr lang="en-US" sz="17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E972C5-0F98-4F4E-9AB5-2E99DB4F6ACF}" type="parTrans" cxnId="{4E77D191-B8C2-4B92-ABAF-46E1C1FC4E00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65303A77-03E7-474F-B8B6-C2C6788B8663}" type="sibTrans" cxnId="{4E77D191-B8C2-4B92-ABAF-46E1C1FC4E00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10B31EEE-C8FC-4A62-BE52-973AD0F904A6}">
      <dgm:prSet custT="1"/>
      <dgm:spPr/>
      <dgm:t>
        <a:bodyPr/>
        <a:lstStyle/>
        <a:p>
          <a:r>
            <a: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Тестирование пройдет в течении двух лет. В ходе испытания японской ЦВ регулятор намерен удостовериться, что пользователи смогут пользоваться депозитами, а сама система сохранит работоспособность при отсутствии соединения с интернетом.</a:t>
          </a:r>
        </a:p>
      </dgm:t>
    </dgm:pt>
    <dgm:pt modelId="{6AC87679-13BE-4F40-A423-261A62A588D1}" type="parTrans" cxnId="{F69F9404-6DDD-4F25-A302-93D21D4AD24E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610DEECE-73F1-4C76-97EC-AC472867D614}" type="sibTrans" cxnId="{F69F9404-6DDD-4F25-A302-93D21D4AD24E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602CACD4-A1D5-4CF2-8C90-CFAF98348F14}">
      <dgm:prSet custT="1"/>
      <dgm:spPr/>
      <dgm:t>
        <a:bodyPr/>
        <a:lstStyle/>
        <a:p>
          <a:r>
            <a:rPr lang="ru-RU" sz="17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Предполагается, что в ходе тестирования отдельные компании и частные лица смогут попробовать на практике использовать цифровую иену.</a:t>
          </a:r>
          <a:endParaRPr lang="en-US" sz="17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A6A609-BE75-42DA-B9D8-86D28AF3FC53}" type="parTrans" cxnId="{C7735BFE-3AC2-4FC8-ABC2-1F9D4CEAA9BB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3298A9EB-15F5-4C17-AAA3-E29ECBA794D7}" type="sibTrans" cxnId="{C7735BFE-3AC2-4FC8-ABC2-1F9D4CEAA9BB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756E1874-C805-4CAB-A937-D999FCBD842F}">
      <dgm:prSet custT="1"/>
      <dgm:spPr/>
      <dgm:t>
        <a:bodyPr/>
        <a:lstStyle/>
        <a:p>
          <a:r>
            <a: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После завершения последнего этапа тестирования, в 2026 году, может быть принято решение о внедрении</a:t>
          </a:r>
          <a:r>
            <a:rPr lang="en-US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экономику цифровой</a:t>
          </a:r>
          <a:r>
            <a:rPr lang="en-US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иены. До этого в 2021 и нынешнем годах специалисты уже проверили функции, связанные с эмиссией и обращением ЦВ</a:t>
          </a:r>
        </a:p>
      </dgm:t>
    </dgm:pt>
    <dgm:pt modelId="{F9341B0B-6396-4593-BE2A-B0AE35EA29F8}" type="parTrans" cxnId="{723E36B3-6DA5-46C8-9035-A032B54E925B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4400C542-43E6-4F09-BCDF-3704E6F5E6A7}" type="sibTrans" cxnId="{723E36B3-6DA5-46C8-9035-A032B54E925B}">
      <dgm:prSet/>
      <dgm:spPr/>
      <dgm:t>
        <a:bodyPr/>
        <a:lstStyle/>
        <a:p>
          <a:endParaRPr lang="ru-RU" sz="1700">
            <a:solidFill>
              <a:schemeClr val="tx1"/>
            </a:solidFill>
          </a:endParaRPr>
        </a:p>
      </dgm:t>
    </dgm:pt>
    <dgm:pt modelId="{74E80E44-8784-4402-80C7-0E47D6A2D6EE}" type="pres">
      <dgm:prSet presAssocID="{78ED2E31-4B2E-4FDB-8A93-77040B6849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D3CE7D-B95F-4675-9423-2C8C2375E946}" type="pres">
      <dgm:prSet presAssocID="{78B6747A-3464-4503-B7D8-B7D8D9EC9204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8FF4AA-DD4F-4FAC-A79D-EAA8720F3E61}" type="pres">
      <dgm:prSet presAssocID="{2D231C88-903E-4501-9744-5CE6041F0221}" presName="spacer" presStyleCnt="0"/>
      <dgm:spPr/>
    </dgm:pt>
    <dgm:pt modelId="{945C55A0-963D-4969-B997-1C581C3A060B}" type="pres">
      <dgm:prSet presAssocID="{FAE572FA-FD55-4115-A20E-6471AAEE989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2A73F-A463-4B9A-8FBD-25898F9CC566}" type="pres">
      <dgm:prSet presAssocID="{65303A77-03E7-474F-B8B6-C2C6788B8663}" presName="spacer" presStyleCnt="0"/>
      <dgm:spPr/>
    </dgm:pt>
    <dgm:pt modelId="{66108EBB-E75F-498A-B19A-AC3D5A252FC9}" type="pres">
      <dgm:prSet presAssocID="{10B31EEE-C8FC-4A62-BE52-973AD0F904A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DB17D-FE06-4AB2-B512-39CB9ADBF15C}" type="pres">
      <dgm:prSet presAssocID="{610DEECE-73F1-4C76-97EC-AC472867D614}" presName="spacer" presStyleCnt="0"/>
      <dgm:spPr/>
    </dgm:pt>
    <dgm:pt modelId="{B1BFA5F9-CC1A-42FE-8DBC-F57FBB633599}" type="pres">
      <dgm:prSet presAssocID="{602CACD4-A1D5-4CF2-8C90-CFAF98348F1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4839F3-FD49-4C69-80D9-5CFCC6EE564F}" type="pres">
      <dgm:prSet presAssocID="{3298A9EB-15F5-4C17-AAA3-E29ECBA794D7}" presName="spacer" presStyleCnt="0"/>
      <dgm:spPr/>
    </dgm:pt>
    <dgm:pt modelId="{A4AD633C-BC97-47F9-91A4-786146A70D2F}" type="pres">
      <dgm:prSet presAssocID="{756E1874-C805-4CAB-A937-D999FCBD842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93E7CF-BA7A-4CA7-9767-80FF9BD98620}" type="presOf" srcId="{756E1874-C805-4CAB-A937-D999FCBD842F}" destId="{A4AD633C-BC97-47F9-91A4-786146A70D2F}" srcOrd="0" destOrd="0" presId="urn:microsoft.com/office/officeart/2005/8/layout/vList2"/>
    <dgm:cxn modelId="{4E77D191-B8C2-4B92-ABAF-46E1C1FC4E00}" srcId="{78ED2E31-4B2E-4FDB-8A93-77040B6849AE}" destId="{FAE572FA-FD55-4115-A20E-6471AAEE989F}" srcOrd="1" destOrd="0" parTransId="{57E972C5-0F98-4F4E-9AB5-2E99DB4F6ACF}" sibTransId="{65303A77-03E7-474F-B8B6-C2C6788B8663}"/>
    <dgm:cxn modelId="{6518C451-84B5-472D-ABA9-970C730657D0}" type="presOf" srcId="{FAE572FA-FD55-4115-A20E-6471AAEE989F}" destId="{945C55A0-963D-4969-B997-1C581C3A060B}" srcOrd="0" destOrd="0" presId="urn:microsoft.com/office/officeart/2005/8/layout/vList2"/>
    <dgm:cxn modelId="{F69F9404-6DDD-4F25-A302-93D21D4AD24E}" srcId="{78ED2E31-4B2E-4FDB-8A93-77040B6849AE}" destId="{10B31EEE-C8FC-4A62-BE52-973AD0F904A6}" srcOrd="2" destOrd="0" parTransId="{6AC87679-13BE-4F40-A423-261A62A588D1}" sibTransId="{610DEECE-73F1-4C76-97EC-AC472867D614}"/>
    <dgm:cxn modelId="{A5C8C7D8-455B-4C8A-9382-9615D1B05872}" type="presOf" srcId="{602CACD4-A1D5-4CF2-8C90-CFAF98348F14}" destId="{B1BFA5F9-CC1A-42FE-8DBC-F57FBB633599}" srcOrd="0" destOrd="0" presId="urn:microsoft.com/office/officeart/2005/8/layout/vList2"/>
    <dgm:cxn modelId="{C7735BFE-3AC2-4FC8-ABC2-1F9D4CEAA9BB}" srcId="{78ED2E31-4B2E-4FDB-8A93-77040B6849AE}" destId="{602CACD4-A1D5-4CF2-8C90-CFAF98348F14}" srcOrd="3" destOrd="0" parTransId="{3DA6A609-BE75-42DA-B9D8-86D28AF3FC53}" sibTransId="{3298A9EB-15F5-4C17-AAA3-E29ECBA794D7}"/>
    <dgm:cxn modelId="{7211CDDB-06B2-46A4-BEB3-C46D1F738C92}" type="presOf" srcId="{78ED2E31-4B2E-4FDB-8A93-77040B6849AE}" destId="{74E80E44-8784-4402-80C7-0E47D6A2D6EE}" srcOrd="0" destOrd="0" presId="urn:microsoft.com/office/officeart/2005/8/layout/vList2"/>
    <dgm:cxn modelId="{B51E15BE-3123-4240-A464-BFE0ADEA7AE8}" type="presOf" srcId="{78B6747A-3464-4503-B7D8-B7D8D9EC9204}" destId="{51D3CE7D-B95F-4675-9423-2C8C2375E946}" srcOrd="0" destOrd="0" presId="urn:microsoft.com/office/officeart/2005/8/layout/vList2"/>
    <dgm:cxn modelId="{017677C6-28D9-4387-B202-36ECA7B686F2}" type="presOf" srcId="{10B31EEE-C8FC-4A62-BE52-973AD0F904A6}" destId="{66108EBB-E75F-498A-B19A-AC3D5A252FC9}" srcOrd="0" destOrd="0" presId="urn:microsoft.com/office/officeart/2005/8/layout/vList2"/>
    <dgm:cxn modelId="{11A3B6C8-540F-46BE-9150-96073375B9B9}" srcId="{78ED2E31-4B2E-4FDB-8A93-77040B6849AE}" destId="{78B6747A-3464-4503-B7D8-B7D8D9EC9204}" srcOrd="0" destOrd="0" parTransId="{86F1609E-3239-4463-AC7A-6FF3C4A7C33C}" sibTransId="{2D231C88-903E-4501-9744-5CE6041F0221}"/>
    <dgm:cxn modelId="{723E36B3-6DA5-46C8-9035-A032B54E925B}" srcId="{78ED2E31-4B2E-4FDB-8A93-77040B6849AE}" destId="{756E1874-C805-4CAB-A937-D999FCBD842F}" srcOrd="4" destOrd="0" parTransId="{F9341B0B-6396-4593-BE2A-B0AE35EA29F8}" sibTransId="{4400C542-43E6-4F09-BCDF-3704E6F5E6A7}"/>
    <dgm:cxn modelId="{7E94D10B-2BB5-40F4-AB88-62D49DD42955}" type="presParOf" srcId="{74E80E44-8784-4402-80C7-0E47D6A2D6EE}" destId="{51D3CE7D-B95F-4675-9423-2C8C2375E946}" srcOrd="0" destOrd="0" presId="urn:microsoft.com/office/officeart/2005/8/layout/vList2"/>
    <dgm:cxn modelId="{DF78A1A2-EAF5-4AA8-934C-53AD6B1AF3A9}" type="presParOf" srcId="{74E80E44-8784-4402-80C7-0E47D6A2D6EE}" destId="{548FF4AA-DD4F-4FAC-A79D-EAA8720F3E61}" srcOrd="1" destOrd="0" presId="urn:microsoft.com/office/officeart/2005/8/layout/vList2"/>
    <dgm:cxn modelId="{18569424-25A1-4C04-A3A7-D91818D70B35}" type="presParOf" srcId="{74E80E44-8784-4402-80C7-0E47D6A2D6EE}" destId="{945C55A0-963D-4969-B997-1C581C3A060B}" srcOrd="2" destOrd="0" presId="urn:microsoft.com/office/officeart/2005/8/layout/vList2"/>
    <dgm:cxn modelId="{4026F996-C9FB-48B9-85C1-FB3FA58B19E0}" type="presParOf" srcId="{74E80E44-8784-4402-80C7-0E47D6A2D6EE}" destId="{5562A73F-A463-4B9A-8FBD-25898F9CC566}" srcOrd="3" destOrd="0" presId="urn:microsoft.com/office/officeart/2005/8/layout/vList2"/>
    <dgm:cxn modelId="{BC8FEB0A-B6D3-4F7C-89BD-EADFCE27EA1C}" type="presParOf" srcId="{74E80E44-8784-4402-80C7-0E47D6A2D6EE}" destId="{66108EBB-E75F-498A-B19A-AC3D5A252FC9}" srcOrd="4" destOrd="0" presId="urn:microsoft.com/office/officeart/2005/8/layout/vList2"/>
    <dgm:cxn modelId="{9E34A040-70A9-47D6-9877-1102DA0B8C84}" type="presParOf" srcId="{74E80E44-8784-4402-80C7-0E47D6A2D6EE}" destId="{D98DB17D-FE06-4AB2-B512-39CB9ADBF15C}" srcOrd="5" destOrd="0" presId="urn:microsoft.com/office/officeart/2005/8/layout/vList2"/>
    <dgm:cxn modelId="{7A14DA7E-7A55-4A64-A045-7FA0E5AAE82A}" type="presParOf" srcId="{74E80E44-8784-4402-80C7-0E47D6A2D6EE}" destId="{B1BFA5F9-CC1A-42FE-8DBC-F57FBB633599}" srcOrd="6" destOrd="0" presId="urn:microsoft.com/office/officeart/2005/8/layout/vList2"/>
    <dgm:cxn modelId="{B151F15E-EE27-46F2-9312-A24AED470289}" type="presParOf" srcId="{74E80E44-8784-4402-80C7-0E47D6A2D6EE}" destId="{0B4839F3-FD49-4C69-80D9-5CFCC6EE564F}" srcOrd="7" destOrd="0" presId="urn:microsoft.com/office/officeart/2005/8/layout/vList2"/>
    <dgm:cxn modelId="{12B8A08C-DB70-4556-AAA0-5DD8B01225CB}" type="presParOf" srcId="{74E80E44-8784-4402-80C7-0E47D6A2D6EE}" destId="{A4AD633C-BC97-47F9-91A4-786146A70D2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8256B9-67A4-43CF-BA9D-54785887EA22}" type="doc">
      <dgm:prSet loTypeId="urn:microsoft.com/office/officeart/2005/8/layout/hList3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AB3DA00-2B96-4A52-8E4F-6B02D2649576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Через Межбанковскую систему переводов денег проводятся:</a:t>
          </a:r>
          <a:endParaRPr lang="ru-RU" sz="2400" dirty="0">
            <a:solidFill>
              <a:schemeClr val="tx1"/>
            </a:solidFill>
          </a:endParaRPr>
        </a:p>
      </dgm:t>
    </dgm:pt>
    <dgm:pt modelId="{8567DDCE-CBBB-4EE7-8BC9-26CD49DE3B9A}" type="parTrans" cxnId="{B941C3F5-4B0C-46A0-9DC1-805799955DCE}">
      <dgm:prSet/>
      <dgm:spPr/>
      <dgm:t>
        <a:bodyPr/>
        <a:lstStyle/>
        <a:p>
          <a:endParaRPr lang="ru-RU" sz="2200">
            <a:solidFill>
              <a:schemeClr val="tx1"/>
            </a:solidFill>
          </a:endParaRPr>
        </a:p>
      </dgm:t>
    </dgm:pt>
    <dgm:pt modelId="{8628B5E4-24D7-4688-96ED-AC8C31C10BEC}" type="sibTrans" cxnId="{B941C3F5-4B0C-46A0-9DC1-805799955DCE}">
      <dgm:prSet/>
      <dgm:spPr/>
      <dgm:t>
        <a:bodyPr/>
        <a:lstStyle/>
        <a:p>
          <a:endParaRPr lang="ru-RU" sz="2200">
            <a:solidFill>
              <a:schemeClr val="tx1"/>
            </a:solidFill>
          </a:endParaRPr>
        </a:p>
      </dgm:t>
    </dgm:pt>
    <dgm:pt modelId="{374B3A33-FFA0-403B-B5D3-275AA108FCE2}">
      <dgm:prSet phldrT="[Текст]" custT="1"/>
      <dgm:spPr/>
      <dgm:t>
        <a:bodyPr/>
        <a:lstStyle/>
        <a:p>
          <a:r>
            <a: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платежи и (или) переводы денег по денежным обязательствам участников рынка ценных бумаг РК  и (или) валютного рынка РК </a:t>
          </a:r>
          <a:endParaRPr lang="ru-RU" sz="2200" dirty="0">
            <a:solidFill>
              <a:schemeClr val="tx1"/>
            </a:solidFill>
          </a:endParaRPr>
        </a:p>
      </dgm:t>
    </dgm:pt>
    <dgm:pt modelId="{BC6FD909-CC5C-43C0-A4F8-4EE8CC57DFAF}" type="parTrans" cxnId="{4C64058D-BC7A-41AD-B5DB-6CA2964C4CFF}">
      <dgm:prSet/>
      <dgm:spPr/>
      <dgm:t>
        <a:bodyPr/>
        <a:lstStyle/>
        <a:p>
          <a:endParaRPr lang="ru-RU" sz="2200">
            <a:solidFill>
              <a:schemeClr val="tx1"/>
            </a:solidFill>
          </a:endParaRPr>
        </a:p>
      </dgm:t>
    </dgm:pt>
    <dgm:pt modelId="{81628587-B202-40F1-86C2-F793608AEDCF}" type="sibTrans" cxnId="{4C64058D-BC7A-41AD-B5DB-6CA2964C4CFF}">
      <dgm:prSet/>
      <dgm:spPr/>
      <dgm:t>
        <a:bodyPr/>
        <a:lstStyle/>
        <a:p>
          <a:endParaRPr lang="ru-RU" sz="2200">
            <a:solidFill>
              <a:schemeClr val="tx1"/>
            </a:solidFill>
          </a:endParaRPr>
        </a:p>
      </dgm:t>
    </dgm:pt>
    <dgm:pt modelId="{6AF186B6-689D-4A2C-BE2C-3F82E34A442A}">
      <dgm:prSet phldrT="[Текст]"/>
      <dgm:spPr/>
      <dgm:t>
        <a:bodyPr/>
        <a:lstStyle/>
        <a:p>
          <a:endParaRPr lang="ru-RU" sz="2200">
            <a:solidFill>
              <a:schemeClr val="tx1"/>
            </a:solidFill>
          </a:endParaRPr>
        </a:p>
      </dgm:t>
    </dgm:pt>
    <dgm:pt modelId="{00BEB1E9-2060-47E4-92F7-3C3C6BE8CF1A}" type="parTrans" cxnId="{42AA8FD1-754E-48B2-B421-9990974C6E93}">
      <dgm:prSet/>
      <dgm:spPr/>
      <dgm:t>
        <a:bodyPr/>
        <a:lstStyle/>
        <a:p>
          <a:endParaRPr lang="ru-RU" sz="2200">
            <a:solidFill>
              <a:schemeClr val="tx1"/>
            </a:solidFill>
          </a:endParaRPr>
        </a:p>
      </dgm:t>
    </dgm:pt>
    <dgm:pt modelId="{7E8E29E5-8BA6-44E3-B1BC-373029C727FD}" type="sibTrans" cxnId="{42AA8FD1-754E-48B2-B421-9990974C6E93}">
      <dgm:prSet/>
      <dgm:spPr/>
      <dgm:t>
        <a:bodyPr/>
        <a:lstStyle/>
        <a:p>
          <a:endParaRPr lang="ru-RU" sz="2200">
            <a:solidFill>
              <a:schemeClr val="tx1"/>
            </a:solidFill>
          </a:endParaRPr>
        </a:p>
      </dgm:t>
    </dgm:pt>
    <dgm:pt modelId="{C3041A04-C5F2-409E-870B-97893B9FAF32}">
      <dgm:prSet custT="1"/>
      <dgm:spPr/>
      <dgm:t>
        <a:bodyPr/>
        <a:lstStyle/>
        <a:p>
          <a:r>
            <a: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платежи и (или) переводы денег в целях проведения государственной денежно-кредитной политики Национальным Банком РК </a:t>
          </a:r>
          <a:endParaRPr lang="en-US" sz="2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60316E-544D-421C-A289-30C7CCD1F959}" type="parTrans" cxnId="{75456A8F-F9C6-4461-BE97-8903430D2A3E}">
      <dgm:prSet/>
      <dgm:spPr/>
      <dgm:t>
        <a:bodyPr/>
        <a:lstStyle/>
        <a:p>
          <a:endParaRPr lang="ru-RU" sz="2200">
            <a:solidFill>
              <a:schemeClr val="tx1"/>
            </a:solidFill>
          </a:endParaRPr>
        </a:p>
      </dgm:t>
    </dgm:pt>
    <dgm:pt modelId="{BFC153E4-A370-4F06-B151-0DC441688785}" type="sibTrans" cxnId="{75456A8F-F9C6-4461-BE97-8903430D2A3E}">
      <dgm:prSet/>
      <dgm:spPr/>
      <dgm:t>
        <a:bodyPr/>
        <a:lstStyle/>
        <a:p>
          <a:endParaRPr lang="ru-RU" sz="2200">
            <a:solidFill>
              <a:schemeClr val="tx1"/>
            </a:solidFill>
          </a:endParaRPr>
        </a:p>
      </dgm:t>
    </dgm:pt>
    <dgm:pt modelId="{C579838A-EEF4-4B15-80B9-139C709C7059}" type="pres">
      <dgm:prSet presAssocID="{CD8256B9-67A4-43CF-BA9D-54785887EA2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FD2654-D945-47E7-949A-BE78E1CC5993}" type="pres">
      <dgm:prSet presAssocID="{EAB3DA00-2B96-4A52-8E4F-6B02D2649576}" presName="roof" presStyleLbl="dkBgShp" presStyleIdx="0" presStyleCnt="2"/>
      <dgm:spPr/>
      <dgm:t>
        <a:bodyPr/>
        <a:lstStyle/>
        <a:p>
          <a:endParaRPr lang="ru-RU"/>
        </a:p>
      </dgm:t>
    </dgm:pt>
    <dgm:pt modelId="{51B888B4-B775-4DF9-B218-864913666E75}" type="pres">
      <dgm:prSet presAssocID="{EAB3DA00-2B96-4A52-8E4F-6B02D2649576}" presName="pillars" presStyleCnt="0"/>
      <dgm:spPr/>
    </dgm:pt>
    <dgm:pt modelId="{70C947D9-8184-4EC8-B2D5-73CE0376A01A}" type="pres">
      <dgm:prSet presAssocID="{EAB3DA00-2B96-4A52-8E4F-6B02D2649576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317FB7-3AC9-42E0-802E-9A0060FF1B57}" type="pres">
      <dgm:prSet presAssocID="{C3041A04-C5F2-409E-870B-97893B9FAF32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C8250F-A952-4856-B8E6-1636BFF9E86F}" type="pres">
      <dgm:prSet presAssocID="{EAB3DA00-2B96-4A52-8E4F-6B02D2649576}" presName="base" presStyleLbl="dkBgShp" presStyleIdx="1" presStyleCnt="2"/>
      <dgm:spPr/>
    </dgm:pt>
  </dgm:ptLst>
  <dgm:cxnLst>
    <dgm:cxn modelId="{6B8990B4-203B-42A2-BB98-B16676D5B291}" type="presOf" srcId="{C3041A04-C5F2-409E-870B-97893B9FAF32}" destId="{BA317FB7-3AC9-42E0-802E-9A0060FF1B57}" srcOrd="0" destOrd="0" presId="urn:microsoft.com/office/officeart/2005/8/layout/hList3"/>
    <dgm:cxn modelId="{DE61E643-A099-4636-B6BC-A2AC2AABA264}" type="presOf" srcId="{CD8256B9-67A4-43CF-BA9D-54785887EA22}" destId="{C579838A-EEF4-4B15-80B9-139C709C7059}" srcOrd="0" destOrd="0" presId="urn:microsoft.com/office/officeart/2005/8/layout/hList3"/>
    <dgm:cxn modelId="{B941C3F5-4B0C-46A0-9DC1-805799955DCE}" srcId="{CD8256B9-67A4-43CF-BA9D-54785887EA22}" destId="{EAB3DA00-2B96-4A52-8E4F-6B02D2649576}" srcOrd="0" destOrd="0" parTransId="{8567DDCE-CBBB-4EE7-8BC9-26CD49DE3B9A}" sibTransId="{8628B5E4-24D7-4688-96ED-AC8C31C10BEC}"/>
    <dgm:cxn modelId="{8138EF10-6941-42F1-AE22-295D9B5779D0}" type="presOf" srcId="{EAB3DA00-2B96-4A52-8E4F-6B02D2649576}" destId="{BAFD2654-D945-47E7-949A-BE78E1CC5993}" srcOrd="0" destOrd="0" presId="urn:microsoft.com/office/officeart/2005/8/layout/hList3"/>
    <dgm:cxn modelId="{4C64058D-BC7A-41AD-B5DB-6CA2964C4CFF}" srcId="{EAB3DA00-2B96-4A52-8E4F-6B02D2649576}" destId="{374B3A33-FFA0-403B-B5D3-275AA108FCE2}" srcOrd="0" destOrd="0" parTransId="{BC6FD909-CC5C-43C0-A4F8-4EE8CC57DFAF}" sibTransId="{81628587-B202-40F1-86C2-F793608AEDCF}"/>
    <dgm:cxn modelId="{42AA8FD1-754E-48B2-B421-9990974C6E93}" srcId="{CD8256B9-67A4-43CF-BA9D-54785887EA22}" destId="{6AF186B6-689D-4A2C-BE2C-3F82E34A442A}" srcOrd="1" destOrd="0" parTransId="{00BEB1E9-2060-47E4-92F7-3C3C6BE8CF1A}" sibTransId="{7E8E29E5-8BA6-44E3-B1BC-373029C727FD}"/>
    <dgm:cxn modelId="{186409D9-46D7-4DB8-9E55-B877A93A6864}" type="presOf" srcId="{374B3A33-FFA0-403B-B5D3-275AA108FCE2}" destId="{70C947D9-8184-4EC8-B2D5-73CE0376A01A}" srcOrd="0" destOrd="0" presId="urn:microsoft.com/office/officeart/2005/8/layout/hList3"/>
    <dgm:cxn modelId="{75456A8F-F9C6-4461-BE97-8903430D2A3E}" srcId="{EAB3DA00-2B96-4A52-8E4F-6B02D2649576}" destId="{C3041A04-C5F2-409E-870B-97893B9FAF32}" srcOrd="1" destOrd="0" parTransId="{6760316E-544D-421C-A289-30C7CCD1F959}" sibTransId="{BFC153E4-A370-4F06-B151-0DC441688785}"/>
    <dgm:cxn modelId="{7F1FCF7B-DB88-44D4-A6C5-A8C872EE667F}" type="presParOf" srcId="{C579838A-EEF4-4B15-80B9-139C709C7059}" destId="{BAFD2654-D945-47E7-949A-BE78E1CC5993}" srcOrd="0" destOrd="0" presId="urn:microsoft.com/office/officeart/2005/8/layout/hList3"/>
    <dgm:cxn modelId="{369B0BC3-5F1E-4122-8C66-8E1234F1ED5C}" type="presParOf" srcId="{C579838A-EEF4-4B15-80B9-139C709C7059}" destId="{51B888B4-B775-4DF9-B218-864913666E75}" srcOrd="1" destOrd="0" presId="urn:microsoft.com/office/officeart/2005/8/layout/hList3"/>
    <dgm:cxn modelId="{0842D16C-75B3-407D-ACAF-612ACE77344A}" type="presParOf" srcId="{51B888B4-B775-4DF9-B218-864913666E75}" destId="{70C947D9-8184-4EC8-B2D5-73CE0376A01A}" srcOrd="0" destOrd="0" presId="urn:microsoft.com/office/officeart/2005/8/layout/hList3"/>
    <dgm:cxn modelId="{2BDCD7DE-7A90-4109-A01F-AE60D44FA1A9}" type="presParOf" srcId="{51B888B4-B775-4DF9-B218-864913666E75}" destId="{BA317FB7-3AC9-42E0-802E-9A0060FF1B57}" srcOrd="1" destOrd="0" presId="urn:microsoft.com/office/officeart/2005/8/layout/hList3"/>
    <dgm:cxn modelId="{A8B4046E-E89F-45F9-A238-A3B32AD24D87}" type="presParOf" srcId="{C579838A-EEF4-4B15-80B9-139C709C7059}" destId="{C0C8250F-A952-4856-B8E6-1636BFF9E86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8EA30F-02E8-4458-92EF-CC0859BE7AEE}" type="doc">
      <dgm:prSet loTypeId="urn:microsoft.com/office/officeart/2008/layout/VerticalAccent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6E90FE8-E275-4644-968B-EC4037D74D32}">
      <dgm:prSet phldrT="[Текст]" custT="1"/>
      <dgm:spPr/>
      <dgm:t>
        <a:bodyPr/>
        <a:lstStyle/>
        <a:p>
          <a:r>
            <a: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 значимым платежным системам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отнесена - Система межбанковского клиринга. Эта система обслуживает 44% от объема платежей на рынке за исключением МСПД. Через Систему межбанковского клиринга осуществляются платежи и переводы денег в нац. валюте на территории РК в течение года в объеме не менее 25 % от общего объема данных платежей и переводов денег за вычетом объема платежей и переводов денег, проведенных в нац. валюте на территории РК в течение года через системно значимые платежные системы</a:t>
          </a:r>
          <a:r>
            <a:rPr lang="ru-RU" sz="17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1700" dirty="0"/>
        </a:p>
      </dgm:t>
    </dgm:pt>
    <dgm:pt modelId="{B34F4678-AB4C-490F-B9BA-87D1D681AF89}" type="parTrans" cxnId="{F9BA69D7-0588-434D-952E-79FEEB54531E}">
      <dgm:prSet/>
      <dgm:spPr/>
      <dgm:t>
        <a:bodyPr/>
        <a:lstStyle/>
        <a:p>
          <a:endParaRPr lang="ru-RU" sz="1700"/>
        </a:p>
      </dgm:t>
    </dgm:pt>
    <dgm:pt modelId="{F1FF29AD-23BE-4139-A55B-2118FB72EA36}" type="sibTrans" cxnId="{F9BA69D7-0588-434D-952E-79FEEB54531E}">
      <dgm:prSet/>
      <dgm:spPr/>
      <dgm:t>
        <a:bodyPr/>
        <a:lstStyle/>
        <a:p>
          <a:endParaRPr lang="ru-RU" sz="1700"/>
        </a:p>
      </dgm:t>
    </dgm:pt>
    <dgm:pt modelId="{D0FA0191-E35D-4259-B568-D575C22C5555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Золотая Корона - через данную систему денежных переводов осуществляются платежи и переводы денег в течение года для систем денежных переводов денег в объеме не менее 25% от совокупного объема отправленных через системы денежных переводов денег по РК и за рубеж и полученных в РК через системы денежных переводов из-за рубежа платежей и переводов денег</a:t>
          </a:r>
          <a:endParaRPr lang="en-US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47504A-199A-4BD7-B7E6-C9341FD22621}" type="parTrans" cxnId="{804E4391-89D9-499E-9883-4BF55AF4451C}">
      <dgm:prSet/>
      <dgm:spPr/>
      <dgm:t>
        <a:bodyPr/>
        <a:lstStyle/>
        <a:p>
          <a:endParaRPr lang="ru-RU" sz="1700"/>
        </a:p>
      </dgm:t>
    </dgm:pt>
    <dgm:pt modelId="{F302C732-2547-421B-9AD3-48B28F8CD658}" type="sibTrans" cxnId="{804E4391-89D9-499E-9883-4BF55AF4451C}">
      <dgm:prSet/>
      <dgm:spPr/>
      <dgm:t>
        <a:bodyPr/>
        <a:lstStyle/>
        <a:p>
          <a:endParaRPr lang="ru-RU" sz="1700"/>
        </a:p>
      </dgm:t>
    </dgm:pt>
    <dgm:pt modelId="{DAA5165E-15DD-4A4C-BAA2-867A82055C4B}">
      <dgm:prSet custT="1"/>
      <dgm:spPr/>
      <dgm:t>
        <a:bodyPr/>
        <a:lstStyle/>
        <a:p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Карточная международная платежная система </a:t>
          </a:r>
          <a:r>
            <a:rPr lang="en-US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Visa</a:t>
          </a:r>
          <a:r>
            <a:rPr lang="ru-RU" sz="1700" smtClean="0">
              <a:latin typeface="Times New Roman" panose="02020603050405020304" pitchFamily="18" charset="0"/>
              <a:cs typeface="Times New Roman" panose="02020603050405020304" pitchFamily="18" charset="0"/>
            </a:rPr>
            <a:t> - через данную систему платежных карточек осуществляются межбанковские платежи по расчетам с платежными карточками в течение года в объеме не менее двадцати пяти процентов от общего объема данных платежей</a:t>
          </a:r>
          <a:endParaRPr lang="en-US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09E720-E5FB-4B96-91EF-6E39B85D9889}" type="parTrans" cxnId="{35F3F879-BC9E-4335-B204-9349EA59BBBF}">
      <dgm:prSet/>
      <dgm:spPr/>
      <dgm:t>
        <a:bodyPr/>
        <a:lstStyle/>
        <a:p>
          <a:endParaRPr lang="ru-RU" sz="1700"/>
        </a:p>
      </dgm:t>
    </dgm:pt>
    <dgm:pt modelId="{CC143A71-B6DA-4CE8-AFE5-9B6025B72C21}" type="sibTrans" cxnId="{35F3F879-BC9E-4335-B204-9349EA59BBBF}">
      <dgm:prSet/>
      <dgm:spPr/>
      <dgm:t>
        <a:bodyPr/>
        <a:lstStyle/>
        <a:p>
          <a:endParaRPr lang="ru-RU" sz="1700"/>
        </a:p>
      </dgm:t>
    </dgm:pt>
    <dgm:pt modelId="{97AEE303-37B4-4E6D-81DD-EE36F3881F6D}" type="pres">
      <dgm:prSet presAssocID="{7E8EA30F-02E8-4458-92EF-CC0859BE7AEE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05EF7047-E92F-4FE6-B06E-2E704A4C7529}" type="pres">
      <dgm:prSet presAssocID="{C6E90FE8-E275-4644-968B-EC4037D74D32}" presName="parenttextcomposite" presStyleCnt="0"/>
      <dgm:spPr/>
    </dgm:pt>
    <dgm:pt modelId="{4B467F5C-632F-46B7-9A0F-BFD3649BC535}" type="pres">
      <dgm:prSet presAssocID="{C6E90FE8-E275-4644-968B-EC4037D74D32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FDE28D-F742-4566-94D0-81537166E61C}" type="pres">
      <dgm:prSet presAssocID="{C6E90FE8-E275-4644-968B-EC4037D74D32}" presName="parallelogramComposite" presStyleCnt="0"/>
      <dgm:spPr/>
    </dgm:pt>
    <dgm:pt modelId="{FAB0D4C6-1BDE-4F73-9EC5-D4F36C19C709}" type="pres">
      <dgm:prSet presAssocID="{C6E90FE8-E275-4644-968B-EC4037D74D32}" presName="parallelogram1" presStyleLbl="alignNode1" presStyleIdx="0" presStyleCnt="21"/>
      <dgm:spPr/>
    </dgm:pt>
    <dgm:pt modelId="{F8C12918-C695-459D-9CC9-ADE93931E758}" type="pres">
      <dgm:prSet presAssocID="{C6E90FE8-E275-4644-968B-EC4037D74D32}" presName="parallelogram2" presStyleLbl="alignNode1" presStyleIdx="1" presStyleCnt="21"/>
      <dgm:spPr/>
    </dgm:pt>
    <dgm:pt modelId="{3D22314A-75DD-44E3-A1F3-E0E3A14AE070}" type="pres">
      <dgm:prSet presAssocID="{C6E90FE8-E275-4644-968B-EC4037D74D32}" presName="parallelogram3" presStyleLbl="alignNode1" presStyleIdx="2" presStyleCnt="21"/>
      <dgm:spPr/>
    </dgm:pt>
    <dgm:pt modelId="{3F71B2FC-BAE4-4D2D-B53D-DC2D50ECD423}" type="pres">
      <dgm:prSet presAssocID="{C6E90FE8-E275-4644-968B-EC4037D74D32}" presName="parallelogram4" presStyleLbl="alignNode1" presStyleIdx="3" presStyleCnt="21"/>
      <dgm:spPr/>
    </dgm:pt>
    <dgm:pt modelId="{BCFAB18E-0D3F-4074-8928-8F71A666AC85}" type="pres">
      <dgm:prSet presAssocID="{C6E90FE8-E275-4644-968B-EC4037D74D32}" presName="parallelogram5" presStyleLbl="alignNode1" presStyleIdx="4" presStyleCnt="21"/>
      <dgm:spPr/>
    </dgm:pt>
    <dgm:pt modelId="{ABA870AF-3E84-4354-A2CA-1E2C00C99FA6}" type="pres">
      <dgm:prSet presAssocID="{C6E90FE8-E275-4644-968B-EC4037D74D32}" presName="parallelogram6" presStyleLbl="alignNode1" presStyleIdx="5" presStyleCnt="21"/>
      <dgm:spPr/>
    </dgm:pt>
    <dgm:pt modelId="{40316901-B811-4CB8-8EB4-C066167C32A8}" type="pres">
      <dgm:prSet presAssocID="{C6E90FE8-E275-4644-968B-EC4037D74D32}" presName="parallelogram7" presStyleLbl="alignNode1" presStyleIdx="6" presStyleCnt="21"/>
      <dgm:spPr/>
    </dgm:pt>
    <dgm:pt modelId="{6EC2AA57-0C82-4279-86A7-26EF30234CC5}" type="pres">
      <dgm:prSet presAssocID="{F1FF29AD-23BE-4139-A55B-2118FB72EA36}" presName="sibTrans" presStyleCnt="0"/>
      <dgm:spPr/>
    </dgm:pt>
    <dgm:pt modelId="{BE698D70-1C71-4E79-9E59-7C7A5E9CCCBC}" type="pres">
      <dgm:prSet presAssocID="{D0FA0191-E35D-4259-B568-D575C22C5555}" presName="parenttextcomposite" presStyleCnt="0"/>
      <dgm:spPr/>
    </dgm:pt>
    <dgm:pt modelId="{4127D64C-7C5B-4DA4-8643-4FDAAA78A173}" type="pres">
      <dgm:prSet presAssocID="{D0FA0191-E35D-4259-B568-D575C22C5555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A9CCE4-48AE-46BB-A726-CD68F10FA4CB}" type="pres">
      <dgm:prSet presAssocID="{D0FA0191-E35D-4259-B568-D575C22C5555}" presName="parallelogramComposite" presStyleCnt="0"/>
      <dgm:spPr/>
    </dgm:pt>
    <dgm:pt modelId="{BFB76273-6F00-4A66-A058-2453DBEB8CA4}" type="pres">
      <dgm:prSet presAssocID="{D0FA0191-E35D-4259-B568-D575C22C5555}" presName="parallelogram1" presStyleLbl="alignNode1" presStyleIdx="7" presStyleCnt="21"/>
      <dgm:spPr/>
    </dgm:pt>
    <dgm:pt modelId="{4074D461-1D74-4B1A-B9B5-6585F9ED554D}" type="pres">
      <dgm:prSet presAssocID="{D0FA0191-E35D-4259-B568-D575C22C5555}" presName="parallelogram2" presStyleLbl="alignNode1" presStyleIdx="8" presStyleCnt="21"/>
      <dgm:spPr/>
    </dgm:pt>
    <dgm:pt modelId="{95CBC07A-9CD2-42F1-AAF9-596BC2893D6A}" type="pres">
      <dgm:prSet presAssocID="{D0FA0191-E35D-4259-B568-D575C22C5555}" presName="parallelogram3" presStyleLbl="alignNode1" presStyleIdx="9" presStyleCnt="21"/>
      <dgm:spPr/>
    </dgm:pt>
    <dgm:pt modelId="{1C464972-D6C1-485E-A97E-1D2AE0AFCDAA}" type="pres">
      <dgm:prSet presAssocID="{D0FA0191-E35D-4259-B568-D575C22C5555}" presName="parallelogram4" presStyleLbl="alignNode1" presStyleIdx="10" presStyleCnt="21"/>
      <dgm:spPr/>
    </dgm:pt>
    <dgm:pt modelId="{D10962AA-F506-4AED-A1BB-5F819F62444A}" type="pres">
      <dgm:prSet presAssocID="{D0FA0191-E35D-4259-B568-D575C22C5555}" presName="parallelogram5" presStyleLbl="alignNode1" presStyleIdx="11" presStyleCnt="21"/>
      <dgm:spPr/>
    </dgm:pt>
    <dgm:pt modelId="{FC8820CA-16F6-4E24-8A02-0CBF7B48FE5A}" type="pres">
      <dgm:prSet presAssocID="{D0FA0191-E35D-4259-B568-D575C22C5555}" presName="parallelogram6" presStyleLbl="alignNode1" presStyleIdx="12" presStyleCnt="21"/>
      <dgm:spPr/>
    </dgm:pt>
    <dgm:pt modelId="{40167736-F43A-4DE1-B839-15CFE46CACEC}" type="pres">
      <dgm:prSet presAssocID="{D0FA0191-E35D-4259-B568-D575C22C5555}" presName="parallelogram7" presStyleLbl="alignNode1" presStyleIdx="13" presStyleCnt="21"/>
      <dgm:spPr/>
    </dgm:pt>
    <dgm:pt modelId="{A3261D51-C9D3-494C-B968-236A221C5348}" type="pres">
      <dgm:prSet presAssocID="{F302C732-2547-421B-9AD3-48B28F8CD658}" presName="sibTrans" presStyleCnt="0"/>
      <dgm:spPr/>
    </dgm:pt>
    <dgm:pt modelId="{DE26F770-4500-4F23-A50C-6F84274171B2}" type="pres">
      <dgm:prSet presAssocID="{DAA5165E-15DD-4A4C-BAA2-867A82055C4B}" presName="parenttextcomposite" presStyleCnt="0"/>
      <dgm:spPr/>
    </dgm:pt>
    <dgm:pt modelId="{489091BB-89AB-41E3-AE35-6BF5CEF10639}" type="pres">
      <dgm:prSet presAssocID="{DAA5165E-15DD-4A4C-BAA2-867A82055C4B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93C944-AA14-4167-B48E-F88D9F7DECB1}" type="pres">
      <dgm:prSet presAssocID="{DAA5165E-15DD-4A4C-BAA2-867A82055C4B}" presName="parallelogramComposite" presStyleCnt="0"/>
      <dgm:spPr/>
    </dgm:pt>
    <dgm:pt modelId="{C0CAFD6C-1005-4A84-9A3D-8C44BD3C629D}" type="pres">
      <dgm:prSet presAssocID="{DAA5165E-15DD-4A4C-BAA2-867A82055C4B}" presName="parallelogram1" presStyleLbl="alignNode1" presStyleIdx="14" presStyleCnt="21"/>
      <dgm:spPr/>
    </dgm:pt>
    <dgm:pt modelId="{95378188-C4D3-4E2C-B502-71DCF2757C6C}" type="pres">
      <dgm:prSet presAssocID="{DAA5165E-15DD-4A4C-BAA2-867A82055C4B}" presName="parallelogram2" presStyleLbl="alignNode1" presStyleIdx="15" presStyleCnt="21"/>
      <dgm:spPr/>
    </dgm:pt>
    <dgm:pt modelId="{BBB0A5E0-DBF9-473E-BAB3-C880532488C5}" type="pres">
      <dgm:prSet presAssocID="{DAA5165E-15DD-4A4C-BAA2-867A82055C4B}" presName="parallelogram3" presStyleLbl="alignNode1" presStyleIdx="16" presStyleCnt="21"/>
      <dgm:spPr/>
    </dgm:pt>
    <dgm:pt modelId="{5AA90564-55DA-4BF3-8614-C9F2DE505F23}" type="pres">
      <dgm:prSet presAssocID="{DAA5165E-15DD-4A4C-BAA2-867A82055C4B}" presName="parallelogram4" presStyleLbl="alignNode1" presStyleIdx="17" presStyleCnt="21"/>
      <dgm:spPr/>
    </dgm:pt>
    <dgm:pt modelId="{8E87F7AA-4259-42F5-9A8C-A46111FAEB0F}" type="pres">
      <dgm:prSet presAssocID="{DAA5165E-15DD-4A4C-BAA2-867A82055C4B}" presName="parallelogram5" presStyleLbl="alignNode1" presStyleIdx="18" presStyleCnt="21"/>
      <dgm:spPr/>
    </dgm:pt>
    <dgm:pt modelId="{09B3B546-9721-4303-898E-BF54E8C28FB8}" type="pres">
      <dgm:prSet presAssocID="{DAA5165E-15DD-4A4C-BAA2-867A82055C4B}" presName="parallelogram6" presStyleLbl="alignNode1" presStyleIdx="19" presStyleCnt="21"/>
      <dgm:spPr/>
    </dgm:pt>
    <dgm:pt modelId="{5CF3AE6B-D59D-4CAB-ABF7-9723507E3619}" type="pres">
      <dgm:prSet presAssocID="{DAA5165E-15DD-4A4C-BAA2-867A82055C4B}" presName="parallelogram7" presStyleLbl="alignNode1" presStyleIdx="20" presStyleCnt="21"/>
      <dgm:spPr/>
    </dgm:pt>
  </dgm:ptLst>
  <dgm:cxnLst>
    <dgm:cxn modelId="{D904C404-2570-4FED-9E2A-02F709AD7754}" type="presOf" srcId="{DAA5165E-15DD-4A4C-BAA2-867A82055C4B}" destId="{489091BB-89AB-41E3-AE35-6BF5CEF10639}" srcOrd="0" destOrd="0" presId="urn:microsoft.com/office/officeart/2008/layout/VerticalAccentList"/>
    <dgm:cxn modelId="{2D4EE4D7-795F-42AB-8663-9F79E17A2430}" type="presOf" srcId="{D0FA0191-E35D-4259-B568-D575C22C5555}" destId="{4127D64C-7C5B-4DA4-8643-4FDAAA78A173}" srcOrd="0" destOrd="0" presId="urn:microsoft.com/office/officeart/2008/layout/VerticalAccentList"/>
    <dgm:cxn modelId="{35F3F879-BC9E-4335-B204-9349EA59BBBF}" srcId="{7E8EA30F-02E8-4458-92EF-CC0859BE7AEE}" destId="{DAA5165E-15DD-4A4C-BAA2-867A82055C4B}" srcOrd="2" destOrd="0" parTransId="{AD09E720-E5FB-4B96-91EF-6E39B85D9889}" sibTransId="{CC143A71-B6DA-4CE8-AFE5-9B6025B72C21}"/>
    <dgm:cxn modelId="{B5BAB5A7-D027-4C0B-8180-BFD9224F4D68}" type="presOf" srcId="{7E8EA30F-02E8-4458-92EF-CC0859BE7AEE}" destId="{97AEE303-37B4-4E6D-81DD-EE36F3881F6D}" srcOrd="0" destOrd="0" presId="urn:microsoft.com/office/officeart/2008/layout/VerticalAccentList"/>
    <dgm:cxn modelId="{804E4391-89D9-499E-9883-4BF55AF4451C}" srcId="{7E8EA30F-02E8-4458-92EF-CC0859BE7AEE}" destId="{D0FA0191-E35D-4259-B568-D575C22C5555}" srcOrd="1" destOrd="0" parTransId="{B247504A-199A-4BD7-B7E6-C9341FD22621}" sibTransId="{F302C732-2547-421B-9AD3-48B28F8CD658}"/>
    <dgm:cxn modelId="{72D28168-E6BB-4EAC-8AF8-75CFBE576CF2}" type="presOf" srcId="{C6E90FE8-E275-4644-968B-EC4037D74D32}" destId="{4B467F5C-632F-46B7-9A0F-BFD3649BC535}" srcOrd="0" destOrd="0" presId="urn:microsoft.com/office/officeart/2008/layout/VerticalAccentList"/>
    <dgm:cxn modelId="{F9BA69D7-0588-434D-952E-79FEEB54531E}" srcId="{7E8EA30F-02E8-4458-92EF-CC0859BE7AEE}" destId="{C6E90FE8-E275-4644-968B-EC4037D74D32}" srcOrd="0" destOrd="0" parTransId="{B34F4678-AB4C-490F-B9BA-87D1D681AF89}" sibTransId="{F1FF29AD-23BE-4139-A55B-2118FB72EA36}"/>
    <dgm:cxn modelId="{9DFE4691-BDA8-42B4-9A34-BC5396A32ECF}" type="presParOf" srcId="{97AEE303-37B4-4E6D-81DD-EE36F3881F6D}" destId="{05EF7047-E92F-4FE6-B06E-2E704A4C7529}" srcOrd="0" destOrd="0" presId="urn:microsoft.com/office/officeart/2008/layout/VerticalAccentList"/>
    <dgm:cxn modelId="{D3CDE9BA-3853-4A5B-82C8-A0D4F322595A}" type="presParOf" srcId="{05EF7047-E92F-4FE6-B06E-2E704A4C7529}" destId="{4B467F5C-632F-46B7-9A0F-BFD3649BC535}" srcOrd="0" destOrd="0" presId="urn:microsoft.com/office/officeart/2008/layout/VerticalAccentList"/>
    <dgm:cxn modelId="{7E07706F-C36A-45C1-A285-B8F6146646BD}" type="presParOf" srcId="{97AEE303-37B4-4E6D-81DD-EE36F3881F6D}" destId="{F9FDE28D-F742-4566-94D0-81537166E61C}" srcOrd="1" destOrd="0" presId="urn:microsoft.com/office/officeart/2008/layout/VerticalAccentList"/>
    <dgm:cxn modelId="{2D95E9E9-C539-4179-9722-D8B8EB2F2CCB}" type="presParOf" srcId="{F9FDE28D-F742-4566-94D0-81537166E61C}" destId="{FAB0D4C6-1BDE-4F73-9EC5-D4F36C19C709}" srcOrd="0" destOrd="0" presId="urn:microsoft.com/office/officeart/2008/layout/VerticalAccentList"/>
    <dgm:cxn modelId="{5D741310-BF8C-434C-A83D-4A3FEAA8B6FA}" type="presParOf" srcId="{F9FDE28D-F742-4566-94D0-81537166E61C}" destId="{F8C12918-C695-459D-9CC9-ADE93931E758}" srcOrd="1" destOrd="0" presId="urn:microsoft.com/office/officeart/2008/layout/VerticalAccentList"/>
    <dgm:cxn modelId="{99A8289C-D0E1-4098-A812-9E3AABBF5578}" type="presParOf" srcId="{F9FDE28D-F742-4566-94D0-81537166E61C}" destId="{3D22314A-75DD-44E3-A1F3-E0E3A14AE070}" srcOrd="2" destOrd="0" presId="urn:microsoft.com/office/officeart/2008/layout/VerticalAccentList"/>
    <dgm:cxn modelId="{2D618020-E14C-4E78-968A-02552F948705}" type="presParOf" srcId="{F9FDE28D-F742-4566-94D0-81537166E61C}" destId="{3F71B2FC-BAE4-4D2D-B53D-DC2D50ECD423}" srcOrd="3" destOrd="0" presId="urn:microsoft.com/office/officeart/2008/layout/VerticalAccentList"/>
    <dgm:cxn modelId="{94782DA2-71F4-4448-9341-A0ED178179C0}" type="presParOf" srcId="{F9FDE28D-F742-4566-94D0-81537166E61C}" destId="{BCFAB18E-0D3F-4074-8928-8F71A666AC85}" srcOrd="4" destOrd="0" presId="urn:microsoft.com/office/officeart/2008/layout/VerticalAccentList"/>
    <dgm:cxn modelId="{A434C325-D370-4F49-ADE3-0B07CA4DD9AC}" type="presParOf" srcId="{F9FDE28D-F742-4566-94D0-81537166E61C}" destId="{ABA870AF-3E84-4354-A2CA-1E2C00C99FA6}" srcOrd="5" destOrd="0" presId="urn:microsoft.com/office/officeart/2008/layout/VerticalAccentList"/>
    <dgm:cxn modelId="{E35C630E-FAF0-4771-9F3B-135822FCA60D}" type="presParOf" srcId="{F9FDE28D-F742-4566-94D0-81537166E61C}" destId="{40316901-B811-4CB8-8EB4-C066167C32A8}" srcOrd="6" destOrd="0" presId="urn:microsoft.com/office/officeart/2008/layout/VerticalAccentList"/>
    <dgm:cxn modelId="{CCAFF3DD-3BCF-4E10-9F29-993BB36B3FB0}" type="presParOf" srcId="{97AEE303-37B4-4E6D-81DD-EE36F3881F6D}" destId="{6EC2AA57-0C82-4279-86A7-26EF30234CC5}" srcOrd="2" destOrd="0" presId="urn:microsoft.com/office/officeart/2008/layout/VerticalAccentList"/>
    <dgm:cxn modelId="{2AE51242-6FD7-4CDF-907E-FE93CA5DFC5D}" type="presParOf" srcId="{97AEE303-37B4-4E6D-81DD-EE36F3881F6D}" destId="{BE698D70-1C71-4E79-9E59-7C7A5E9CCCBC}" srcOrd="3" destOrd="0" presId="urn:microsoft.com/office/officeart/2008/layout/VerticalAccentList"/>
    <dgm:cxn modelId="{FD9DADA5-C010-4312-9508-2BD909CEF31B}" type="presParOf" srcId="{BE698D70-1C71-4E79-9E59-7C7A5E9CCCBC}" destId="{4127D64C-7C5B-4DA4-8643-4FDAAA78A173}" srcOrd="0" destOrd="0" presId="urn:microsoft.com/office/officeart/2008/layout/VerticalAccentList"/>
    <dgm:cxn modelId="{7DF5916D-9520-49CD-9E14-8974693DB990}" type="presParOf" srcId="{97AEE303-37B4-4E6D-81DD-EE36F3881F6D}" destId="{C9A9CCE4-48AE-46BB-A726-CD68F10FA4CB}" srcOrd="4" destOrd="0" presId="urn:microsoft.com/office/officeart/2008/layout/VerticalAccentList"/>
    <dgm:cxn modelId="{B520E1AC-074F-4A76-8B65-DF4ED57A35E2}" type="presParOf" srcId="{C9A9CCE4-48AE-46BB-A726-CD68F10FA4CB}" destId="{BFB76273-6F00-4A66-A058-2453DBEB8CA4}" srcOrd="0" destOrd="0" presId="urn:microsoft.com/office/officeart/2008/layout/VerticalAccentList"/>
    <dgm:cxn modelId="{528F6550-99F5-4DEB-A7A7-A15B24794807}" type="presParOf" srcId="{C9A9CCE4-48AE-46BB-A726-CD68F10FA4CB}" destId="{4074D461-1D74-4B1A-B9B5-6585F9ED554D}" srcOrd="1" destOrd="0" presId="urn:microsoft.com/office/officeart/2008/layout/VerticalAccentList"/>
    <dgm:cxn modelId="{3DD97628-A3C3-4F37-B467-2A05CFB24762}" type="presParOf" srcId="{C9A9CCE4-48AE-46BB-A726-CD68F10FA4CB}" destId="{95CBC07A-9CD2-42F1-AAF9-596BC2893D6A}" srcOrd="2" destOrd="0" presId="urn:microsoft.com/office/officeart/2008/layout/VerticalAccentList"/>
    <dgm:cxn modelId="{8401EEF8-591F-44CE-A7D1-17728F2E5DCA}" type="presParOf" srcId="{C9A9CCE4-48AE-46BB-A726-CD68F10FA4CB}" destId="{1C464972-D6C1-485E-A97E-1D2AE0AFCDAA}" srcOrd="3" destOrd="0" presId="urn:microsoft.com/office/officeart/2008/layout/VerticalAccentList"/>
    <dgm:cxn modelId="{9B00A8A9-83F1-4636-8043-FED971FA2A76}" type="presParOf" srcId="{C9A9CCE4-48AE-46BB-A726-CD68F10FA4CB}" destId="{D10962AA-F506-4AED-A1BB-5F819F62444A}" srcOrd="4" destOrd="0" presId="urn:microsoft.com/office/officeart/2008/layout/VerticalAccentList"/>
    <dgm:cxn modelId="{43E5CDF2-323E-4468-9C41-F38B547552B7}" type="presParOf" srcId="{C9A9CCE4-48AE-46BB-A726-CD68F10FA4CB}" destId="{FC8820CA-16F6-4E24-8A02-0CBF7B48FE5A}" srcOrd="5" destOrd="0" presId="urn:microsoft.com/office/officeart/2008/layout/VerticalAccentList"/>
    <dgm:cxn modelId="{9D4F99F5-8180-451C-AD72-7F59F73DEA2E}" type="presParOf" srcId="{C9A9CCE4-48AE-46BB-A726-CD68F10FA4CB}" destId="{40167736-F43A-4DE1-B839-15CFE46CACEC}" srcOrd="6" destOrd="0" presId="urn:microsoft.com/office/officeart/2008/layout/VerticalAccentList"/>
    <dgm:cxn modelId="{A6696DC0-F6FA-47A8-B858-532E1F82B758}" type="presParOf" srcId="{97AEE303-37B4-4E6D-81DD-EE36F3881F6D}" destId="{A3261D51-C9D3-494C-B968-236A221C5348}" srcOrd="5" destOrd="0" presId="urn:microsoft.com/office/officeart/2008/layout/VerticalAccentList"/>
    <dgm:cxn modelId="{9F775183-823C-4B07-8213-173756EAAFD3}" type="presParOf" srcId="{97AEE303-37B4-4E6D-81DD-EE36F3881F6D}" destId="{DE26F770-4500-4F23-A50C-6F84274171B2}" srcOrd="6" destOrd="0" presId="urn:microsoft.com/office/officeart/2008/layout/VerticalAccentList"/>
    <dgm:cxn modelId="{85083D15-FB3A-42BC-BC4C-02A4ED92BDEA}" type="presParOf" srcId="{DE26F770-4500-4F23-A50C-6F84274171B2}" destId="{489091BB-89AB-41E3-AE35-6BF5CEF10639}" srcOrd="0" destOrd="0" presId="urn:microsoft.com/office/officeart/2008/layout/VerticalAccentList"/>
    <dgm:cxn modelId="{42639163-C538-4090-8605-482C6BDB8300}" type="presParOf" srcId="{97AEE303-37B4-4E6D-81DD-EE36F3881F6D}" destId="{7093C944-AA14-4167-B48E-F88D9F7DECB1}" srcOrd="7" destOrd="0" presId="urn:microsoft.com/office/officeart/2008/layout/VerticalAccentList"/>
    <dgm:cxn modelId="{2E4C45EE-1DBC-472E-A516-EF6418A3D79E}" type="presParOf" srcId="{7093C944-AA14-4167-B48E-F88D9F7DECB1}" destId="{C0CAFD6C-1005-4A84-9A3D-8C44BD3C629D}" srcOrd="0" destOrd="0" presId="urn:microsoft.com/office/officeart/2008/layout/VerticalAccentList"/>
    <dgm:cxn modelId="{C74C8C9C-4D2D-4414-B9F0-566DEB55A4AE}" type="presParOf" srcId="{7093C944-AA14-4167-B48E-F88D9F7DECB1}" destId="{95378188-C4D3-4E2C-B502-71DCF2757C6C}" srcOrd="1" destOrd="0" presId="urn:microsoft.com/office/officeart/2008/layout/VerticalAccentList"/>
    <dgm:cxn modelId="{FFAA5AB5-4CB3-4374-82C4-25BFAD4CC82C}" type="presParOf" srcId="{7093C944-AA14-4167-B48E-F88D9F7DECB1}" destId="{BBB0A5E0-DBF9-473E-BAB3-C880532488C5}" srcOrd="2" destOrd="0" presId="urn:microsoft.com/office/officeart/2008/layout/VerticalAccentList"/>
    <dgm:cxn modelId="{985AE04A-B54C-443A-8AF1-F809BF5A02A0}" type="presParOf" srcId="{7093C944-AA14-4167-B48E-F88D9F7DECB1}" destId="{5AA90564-55DA-4BF3-8614-C9F2DE505F23}" srcOrd="3" destOrd="0" presId="urn:microsoft.com/office/officeart/2008/layout/VerticalAccentList"/>
    <dgm:cxn modelId="{E2A857CA-99F1-4902-8EDE-9053572C7A89}" type="presParOf" srcId="{7093C944-AA14-4167-B48E-F88D9F7DECB1}" destId="{8E87F7AA-4259-42F5-9A8C-A46111FAEB0F}" srcOrd="4" destOrd="0" presId="urn:microsoft.com/office/officeart/2008/layout/VerticalAccentList"/>
    <dgm:cxn modelId="{415AC934-34B6-4D7C-A07D-5DDA4868EF53}" type="presParOf" srcId="{7093C944-AA14-4167-B48E-F88D9F7DECB1}" destId="{09B3B546-9721-4303-898E-BF54E8C28FB8}" srcOrd="5" destOrd="0" presId="urn:microsoft.com/office/officeart/2008/layout/VerticalAccentList"/>
    <dgm:cxn modelId="{843FE081-20E3-4456-A631-5A23FF0ABCE1}" type="presParOf" srcId="{7093C944-AA14-4167-B48E-F88D9F7DECB1}" destId="{5CF3AE6B-D59D-4CAB-ABF7-9723507E3619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278BF8-09FC-4B22-BF2C-A182256DD40E}" type="doc">
      <dgm:prSet loTypeId="urn:microsoft.com/office/officeart/2005/8/layout/v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C4723CE-2E9E-413C-95F4-4713F540DCE4}">
      <dgm:prSet phldrT="[Текст]"/>
      <dgm:spPr/>
      <dgm:t>
        <a:bodyPr/>
        <a:lstStyle/>
        <a:p>
          <a:r>
            <a:rPr lang="en-US" b="1" smtClean="0">
              <a:latin typeface="Times New Roman" panose="02020603050405020304" pitchFamily="18" charset="0"/>
              <a:cs typeface="Times New Roman" panose="02020603050405020304" pitchFamily="18" charset="0"/>
            </a:rPr>
            <a:t>Mastercard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- международная платежная система, транснациональная финансовая корпорация,  объединяющая 22 тысячи финансовых учреждений в 210 странах мира. 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 tooltip="en:MasterCard International Global Headquarters"/>
            </a:rPr>
            <a:t>Главная штаб-квартира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компании находится в 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 tooltip="Уэстчестер (округ, Нью-Йорк)"/>
            </a:rPr>
            <a:t>округе Уэстчестер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, штат 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 tooltip="Нью-Йорк (штат)"/>
            </a:rPr>
            <a:t>Нью-Йорк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 tooltip="США"/>
            </a:rPr>
            <a:t>США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. С 2006 года MasterCard Worldwide стала 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5" tooltip="Публичная компания"/>
            </a:rPr>
            <a:t>публичной компанией</a:t>
          </a:r>
          <a:endParaRPr lang="ru-RU"/>
        </a:p>
      </dgm:t>
    </dgm:pt>
    <dgm:pt modelId="{F3E45722-7741-4CFB-A11A-F18195D43F42}" type="parTrans" cxnId="{A0072699-EC23-47D9-84D6-BB6645AECBF8}">
      <dgm:prSet/>
      <dgm:spPr/>
      <dgm:t>
        <a:bodyPr/>
        <a:lstStyle/>
        <a:p>
          <a:endParaRPr lang="ru-RU"/>
        </a:p>
      </dgm:t>
    </dgm:pt>
    <dgm:pt modelId="{BCE0965D-D395-4CA8-BC48-26E35CD21E70}" type="sibTrans" cxnId="{A0072699-EC23-47D9-84D6-BB6645AECBF8}">
      <dgm:prSet/>
      <dgm:spPr/>
      <dgm:t>
        <a:bodyPr/>
        <a:lstStyle/>
        <a:p>
          <a:endParaRPr lang="ru-RU"/>
        </a:p>
      </dgm:t>
    </dgm:pt>
    <dgm:pt modelId="{B9E1E7C3-A37D-44E4-B716-0045D5C84B13}">
      <dgm:prSet/>
      <dgm:spPr/>
      <dgm:t>
        <a:bodyPr/>
        <a:lstStyle/>
        <a:p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Contact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 — первая российская система </a:t>
          </a:r>
          <a:r>
            <a:rPr lang="ru-RU" u="sng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6" tooltip="Денежные переводы"/>
            </a:rPr>
            <a:t>денежных переводов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 и </a:t>
          </a:r>
          <a:r>
            <a:rPr lang="ru-RU" u="sng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7" tooltip="Платёж"/>
            </a:rPr>
            <a:t>платежей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, основана в 1999 году АКБ «РУССЛАВБАНК».</a:t>
          </a:r>
          <a:r>
            <a:rPr lang="ru-RU" u="sng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8" tooltip="Банк России"/>
            </a:rPr>
            <a:t>Банк России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 3 августа 2012 года зарегистрировал Contact в </a:t>
          </a:r>
          <a:r>
            <a:rPr lang="ru-RU" u="sng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9" tooltip="Реестр операторов платёжных систем"/>
            </a:rPr>
            <a:t>реестре операторов платёжных систем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 под номером 0001, в апреле 2013 года присвоил статус социально значимой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F16B86-303F-4C64-9A13-25FED3F86595}" type="parTrans" cxnId="{A4066A97-78F5-40B6-A2ED-DB8460C7E93F}">
      <dgm:prSet/>
      <dgm:spPr/>
      <dgm:t>
        <a:bodyPr/>
        <a:lstStyle/>
        <a:p>
          <a:endParaRPr lang="ru-RU"/>
        </a:p>
      </dgm:t>
    </dgm:pt>
    <dgm:pt modelId="{A19690D8-89ED-41BB-B402-AAED69653B45}" type="sibTrans" cxnId="{A4066A97-78F5-40B6-A2ED-DB8460C7E93F}">
      <dgm:prSet/>
      <dgm:spPr/>
      <dgm:t>
        <a:bodyPr/>
        <a:lstStyle/>
        <a:p>
          <a:endParaRPr lang="ru-RU"/>
        </a:p>
      </dgm:t>
    </dgm:pt>
    <dgm:pt modelId="{4BCE299B-2645-4202-B2AE-E10CB79FFCEB}">
      <dgm:prSet/>
      <dgm:spPr/>
      <dgm:t>
        <a:bodyPr/>
        <a:lstStyle/>
        <a:p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Faster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(ФАСТЕР) - это система международных экспресс-переводов без открытия банковского счета. Переводы осуществляются по Казахстану, странам СНГ и дальнего зарубежья. Перевод происходит за одну минуту. Валюта денежного перевода: российские рубли, доллары США, евро, казахские тенге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4AE6BB-2185-4CDC-BA75-CB180AC1C07C}" type="parTrans" cxnId="{998F8A35-651E-4D5D-9939-53FAAA73832B}">
      <dgm:prSet/>
      <dgm:spPr/>
      <dgm:t>
        <a:bodyPr/>
        <a:lstStyle/>
        <a:p>
          <a:endParaRPr lang="ru-RU"/>
        </a:p>
      </dgm:t>
    </dgm:pt>
    <dgm:pt modelId="{50C4A2DE-402D-4614-B32A-7B05265348FC}" type="sibTrans" cxnId="{998F8A35-651E-4D5D-9939-53FAAA73832B}">
      <dgm:prSet/>
      <dgm:spPr/>
      <dgm:t>
        <a:bodyPr/>
        <a:lstStyle/>
        <a:p>
          <a:endParaRPr lang="ru-RU"/>
        </a:p>
      </dgm:t>
    </dgm:pt>
    <dgm:pt modelId="{396434D0-8867-4B3F-9B11-F683E5C53BF3}">
      <dgm:prSet/>
      <dgm:spPr/>
      <dgm:t>
        <a:bodyPr/>
        <a:lstStyle/>
        <a:p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MoneyGram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- Международная система денежных переводов - одна из крупнейших в мире международных систем срочных денежных переводов. Основана в 1940 году в Миннеаполисе (США)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1687D1-AE46-4F7A-AEEC-9CC853179B95}" type="parTrans" cxnId="{E0C31734-DD29-4766-AD1E-2104547C99C9}">
      <dgm:prSet/>
      <dgm:spPr/>
      <dgm:t>
        <a:bodyPr/>
        <a:lstStyle/>
        <a:p>
          <a:endParaRPr lang="ru-RU"/>
        </a:p>
      </dgm:t>
    </dgm:pt>
    <dgm:pt modelId="{0DC38F70-31A9-4AD7-A81E-2D4451FECE93}" type="sibTrans" cxnId="{E0C31734-DD29-4766-AD1E-2104547C99C9}">
      <dgm:prSet/>
      <dgm:spPr/>
      <dgm:t>
        <a:bodyPr/>
        <a:lstStyle/>
        <a:p>
          <a:endParaRPr lang="ru-RU"/>
        </a:p>
      </dgm:t>
    </dgm:pt>
    <dgm:pt modelId="{135BA4EE-AD90-45E7-BBF6-E25CFCEA8843}">
      <dgm:prSet/>
      <dgm:spPr/>
      <dgm:t>
        <a:bodyPr/>
        <a:lstStyle/>
        <a:p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Вестерн Юнион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, более 150 лет предлагает клиентам услугу перевода денег по всему миру. Сегодня это осуществляется посредством электронных международных платежей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F94D90-95A7-4D47-AE4D-1E46DF1462D3}" type="parTrans" cxnId="{C4056A7E-70F0-4EAD-A1AF-F70718481D91}">
      <dgm:prSet/>
      <dgm:spPr/>
      <dgm:t>
        <a:bodyPr/>
        <a:lstStyle/>
        <a:p>
          <a:endParaRPr lang="ru-RU"/>
        </a:p>
      </dgm:t>
    </dgm:pt>
    <dgm:pt modelId="{72BA9937-0BF4-4C0F-8B02-D057573C3FB4}" type="sibTrans" cxnId="{C4056A7E-70F0-4EAD-A1AF-F70718481D91}">
      <dgm:prSet/>
      <dgm:spPr/>
      <dgm:t>
        <a:bodyPr/>
        <a:lstStyle/>
        <a:p>
          <a:endParaRPr lang="ru-RU"/>
        </a:p>
      </dgm:t>
    </dgm:pt>
    <dgm:pt modelId="{939278FC-02EC-4C47-9F0D-865FA557CA6A}" type="pres">
      <dgm:prSet presAssocID="{DC278BF8-09FC-4B22-BF2C-A182256DD40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64BB90-AFC4-4093-AF97-5250E2EDA046}" type="pres">
      <dgm:prSet presAssocID="{DC278BF8-09FC-4B22-BF2C-A182256DD40E}" presName="dummyMaxCanvas" presStyleCnt="0">
        <dgm:presLayoutVars/>
      </dgm:prSet>
      <dgm:spPr/>
    </dgm:pt>
    <dgm:pt modelId="{249A3B23-6031-482C-BE5C-9B359B379093}" type="pres">
      <dgm:prSet presAssocID="{DC278BF8-09FC-4B22-BF2C-A182256DD40E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4EDFFF-C7CD-47CE-8BD5-9FE5B785B7D9}" type="pres">
      <dgm:prSet presAssocID="{DC278BF8-09FC-4B22-BF2C-A182256DD40E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255AFC-C83D-49C2-A4DD-BA26E2F21497}" type="pres">
      <dgm:prSet presAssocID="{DC278BF8-09FC-4B22-BF2C-A182256DD40E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8AA9C0-B4F8-479E-8312-75CAF7221C8F}" type="pres">
      <dgm:prSet presAssocID="{DC278BF8-09FC-4B22-BF2C-A182256DD40E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848067-F29F-4A8C-B555-2835D37D4289}" type="pres">
      <dgm:prSet presAssocID="{DC278BF8-09FC-4B22-BF2C-A182256DD40E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5A910A-31E6-4BE8-86B5-BF9C7482A798}" type="pres">
      <dgm:prSet presAssocID="{DC278BF8-09FC-4B22-BF2C-A182256DD40E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9A492C-8D96-41BE-A1A8-21881F1B4A59}" type="pres">
      <dgm:prSet presAssocID="{DC278BF8-09FC-4B22-BF2C-A182256DD40E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BB35C9-1FC7-439E-B52C-BA558BF4DE51}" type="pres">
      <dgm:prSet presAssocID="{DC278BF8-09FC-4B22-BF2C-A182256DD40E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4BF565-19D7-49CC-9009-54C58AA8A8FB}" type="pres">
      <dgm:prSet presAssocID="{DC278BF8-09FC-4B22-BF2C-A182256DD40E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1D3F51-C0F5-4AD4-ADFE-F59158AEA11C}" type="pres">
      <dgm:prSet presAssocID="{DC278BF8-09FC-4B22-BF2C-A182256DD40E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DA52B1-9531-4372-924E-CE08BF0DA722}" type="pres">
      <dgm:prSet presAssocID="{DC278BF8-09FC-4B22-BF2C-A182256DD40E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D6B5CF-0606-477E-BA3F-1C6EC54AF341}" type="pres">
      <dgm:prSet presAssocID="{DC278BF8-09FC-4B22-BF2C-A182256DD40E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15200E-7D7D-4DBD-BB23-357A16A621E8}" type="pres">
      <dgm:prSet presAssocID="{DC278BF8-09FC-4B22-BF2C-A182256DD40E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04A6F3-1343-4335-9D6B-D5480974CAE2}" type="pres">
      <dgm:prSet presAssocID="{DC278BF8-09FC-4B22-BF2C-A182256DD40E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7CEA07-0F28-4361-A72C-CB479F1095B7}" type="presOf" srcId="{50C4A2DE-402D-4614-B32A-7B05265348FC}" destId="{57BB35C9-1FC7-439E-B52C-BA558BF4DE51}" srcOrd="0" destOrd="0" presId="urn:microsoft.com/office/officeart/2005/8/layout/vProcess5"/>
    <dgm:cxn modelId="{C4056A7E-70F0-4EAD-A1AF-F70718481D91}" srcId="{DC278BF8-09FC-4B22-BF2C-A182256DD40E}" destId="{135BA4EE-AD90-45E7-BBF6-E25CFCEA8843}" srcOrd="4" destOrd="0" parTransId="{88F94D90-95A7-4D47-AE4D-1E46DF1462D3}" sibTransId="{72BA9937-0BF4-4C0F-8B02-D057573C3FB4}"/>
    <dgm:cxn modelId="{E20E50EC-7842-4A1F-8F7C-523F650E8712}" type="presOf" srcId="{0DC38F70-31A9-4AD7-A81E-2D4451FECE93}" destId="{944BF565-19D7-49CC-9009-54C58AA8A8FB}" srcOrd="0" destOrd="0" presId="urn:microsoft.com/office/officeart/2005/8/layout/vProcess5"/>
    <dgm:cxn modelId="{9D8EE51F-C1A6-425E-B8CC-94D6DB1F78CF}" type="presOf" srcId="{BCE0965D-D395-4CA8-BC48-26E35CD21E70}" destId="{6C5A910A-31E6-4BE8-86B5-BF9C7482A798}" srcOrd="0" destOrd="0" presId="urn:microsoft.com/office/officeart/2005/8/layout/vProcess5"/>
    <dgm:cxn modelId="{A307DA55-0FCF-4013-B2E2-1B26D20D565D}" type="presOf" srcId="{4BCE299B-2645-4202-B2AE-E10CB79FFCEB}" destId="{6A255AFC-C83D-49C2-A4DD-BA26E2F21497}" srcOrd="0" destOrd="0" presId="urn:microsoft.com/office/officeart/2005/8/layout/vProcess5"/>
    <dgm:cxn modelId="{8F1A8FB0-04EF-49AF-A286-F4D2E77AC4D3}" type="presOf" srcId="{B9E1E7C3-A37D-44E4-B716-0045D5C84B13}" destId="{19DA52B1-9531-4372-924E-CE08BF0DA722}" srcOrd="1" destOrd="0" presId="urn:microsoft.com/office/officeart/2005/8/layout/vProcess5"/>
    <dgm:cxn modelId="{A42A54FB-CE01-406A-BF45-ABE3208B7DA1}" type="presOf" srcId="{5C4723CE-2E9E-413C-95F4-4713F540DCE4}" destId="{FD1D3F51-C0F5-4AD4-ADFE-F59158AEA11C}" srcOrd="1" destOrd="0" presId="urn:microsoft.com/office/officeart/2005/8/layout/vProcess5"/>
    <dgm:cxn modelId="{6434DD10-1B4F-43D9-85F2-5E8E92978752}" type="presOf" srcId="{5C4723CE-2E9E-413C-95F4-4713F540DCE4}" destId="{249A3B23-6031-482C-BE5C-9B359B379093}" srcOrd="0" destOrd="0" presId="urn:microsoft.com/office/officeart/2005/8/layout/vProcess5"/>
    <dgm:cxn modelId="{51F3DD5E-8A8E-40C2-952A-FB5C8529F2E8}" type="presOf" srcId="{135BA4EE-AD90-45E7-BBF6-E25CFCEA8843}" destId="{A704A6F3-1343-4335-9D6B-D5480974CAE2}" srcOrd="1" destOrd="0" presId="urn:microsoft.com/office/officeart/2005/8/layout/vProcess5"/>
    <dgm:cxn modelId="{A90795B4-9DB1-44E2-90D0-6693C4C240CF}" type="presOf" srcId="{396434D0-8867-4B3F-9B11-F683E5C53BF3}" destId="{0D15200E-7D7D-4DBD-BB23-357A16A621E8}" srcOrd="1" destOrd="0" presId="urn:microsoft.com/office/officeart/2005/8/layout/vProcess5"/>
    <dgm:cxn modelId="{E0C31734-DD29-4766-AD1E-2104547C99C9}" srcId="{DC278BF8-09FC-4B22-BF2C-A182256DD40E}" destId="{396434D0-8867-4B3F-9B11-F683E5C53BF3}" srcOrd="3" destOrd="0" parTransId="{CF1687D1-AE46-4F7A-AEEC-9CC853179B95}" sibTransId="{0DC38F70-31A9-4AD7-A81E-2D4451FECE93}"/>
    <dgm:cxn modelId="{42852184-D499-4A3E-9031-41A7DBD21BF6}" type="presOf" srcId="{135BA4EE-AD90-45E7-BBF6-E25CFCEA8843}" destId="{7E848067-F29F-4A8C-B555-2835D37D4289}" srcOrd="0" destOrd="0" presId="urn:microsoft.com/office/officeart/2005/8/layout/vProcess5"/>
    <dgm:cxn modelId="{A4066A97-78F5-40B6-A2ED-DB8460C7E93F}" srcId="{DC278BF8-09FC-4B22-BF2C-A182256DD40E}" destId="{B9E1E7C3-A37D-44E4-B716-0045D5C84B13}" srcOrd="1" destOrd="0" parTransId="{66F16B86-303F-4C64-9A13-25FED3F86595}" sibTransId="{A19690D8-89ED-41BB-B402-AAED69653B45}"/>
    <dgm:cxn modelId="{998F8A35-651E-4D5D-9939-53FAAA73832B}" srcId="{DC278BF8-09FC-4B22-BF2C-A182256DD40E}" destId="{4BCE299B-2645-4202-B2AE-E10CB79FFCEB}" srcOrd="2" destOrd="0" parTransId="{794AE6BB-2185-4CDC-BA75-CB180AC1C07C}" sibTransId="{50C4A2DE-402D-4614-B32A-7B05265348FC}"/>
    <dgm:cxn modelId="{A0072699-EC23-47D9-84D6-BB6645AECBF8}" srcId="{DC278BF8-09FC-4B22-BF2C-A182256DD40E}" destId="{5C4723CE-2E9E-413C-95F4-4713F540DCE4}" srcOrd="0" destOrd="0" parTransId="{F3E45722-7741-4CFB-A11A-F18195D43F42}" sibTransId="{BCE0965D-D395-4CA8-BC48-26E35CD21E70}"/>
    <dgm:cxn modelId="{99E1965E-1FE5-40C9-9A22-168AD944F5D5}" type="presOf" srcId="{396434D0-8867-4B3F-9B11-F683E5C53BF3}" destId="{DF8AA9C0-B4F8-479E-8312-75CAF7221C8F}" srcOrd="0" destOrd="0" presId="urn:microsoft.com/office/officeart/2005/8/layout/vProcess5"/>
    <dgm:cxn modelId="{2D7D98C1-B557-4D17-A0AA-384D2776D7A0}" type="presOf" srcId="{4BCE299B-2645-4202-B2AE-E10CB79FFCEB}" destId="{07D6B5CF-0606-477E-BA3F-1C6EC54AF341}" srcOrd="1" destOrd="0" presId="urn:microsoft.com/office/officeart/2005/8/layout/vProcess5"/>
    <dgm:cxn modelId="{AC6F62FE-2BAB-4619-A4C5-BEA915BDF928}" type="presOf" srcId="{DC278BF8-09FC-4B22-BF2C-A182256DD40E}" destId="{939278FC-02EC-4C47-9F0D-865FA557CA6A}" srcOrd="0" destOrd="0" presId="urn:microsoft.com/office/officeart/2005/8/layout/vProcess5"/>
    <dgm:cxn modelId="{3F0277CF-50FC-4271-9051-4E83F9EF95A0}" type="presOf" srcId="{A19690D8-89ED-41BB-B402-AAED69653B45}" destId="{E39A492C-8D96-41BE-A1A8-21881F1B4A59}" srcOrd="0" destOrd="0" presId="urn:microsoft.com/office/officeart/2005/8/layout/vProcess5"/>
    <dgm:cxn modelId="{93EAF3A6-ECCA-45F3-9901-A79B38442CA5}" type="presOf" srcId="{B9E1E7C3-A37D-44E4-B716-0045D5C84B13}" destId="{8E4EDFFF-C7CD-47CE-8BD5-9FE5B785B7D9}" srcOrd="0" destOrd="0" presId="urn:microsoft.com/office/officeart/2005/8/layout/vProcess5"/>
    <dgm:cxn modelId="{70CD7E86-1912-4B54-A429-3CBA56FBB010}" type="presParOf" srcId="{939278FC-02EC-4C47-9F0D-865FA557CA6A}" destId="{9B64BB90-AFC4-4093-AF97-5250E2EDA046}" srcOrd="0" destOrd="0" presId="urn:microsoft.com/office/officeart/2005/8/layout/vProcess5"/>
    <dgm:cxn modelId="{DB2488C4-C446-4F28-A796-6E90E2C6D367}" type="presParOf" srcId="{939278FC-02EC-4C47-9F0D-865FA557CA6A}" destId="{249A3B23-6031-482C-BE5C-9B359B379093}" srcOrd="1" destOrd="0" presId="urn:microsoft.com/office/officeart/2005/8/layout/vProcess5"/>
    <dgm:cxn modelId="{DD3BFBEC-CD2E-4735-8310-AC98420C34FF}" type="presParOf" srcId="{939278FC-02EC-4C47-9F0D-865FA557CA6A}" destId="{8E4EDFFF-C7CD-47CE-8BD5-9FE5B785B7D9}" srcOrd="2" destOrd="0" presId="urn:microsoft.com/office/officeart/2005/8/layout/vProcess5"/>
    <dgm:cxn modelId="{139CE699-8BB2-4727-A9D4-78E2A548BDC4}" type="presParOf" srcId="{939278FC-02EC-4C47-9F0D-865FA557CA6A}" destId="{6A255AFC-C83D-49C2-A4DD-BA26E2F21497}" srcOrd="3" destOrd="0" presId="urn:microsoft.com/office/officeart/2005/8/layout/vProcess5"/>
    <dgm:cxn modelId="{F73627FC-16B6-44C7-B6E6-62FD05047ADC}" type="presParOf" srcId="{939278FC-02EC-4C47-9F0D-865FA557CA6A}" destId="{DF8AA9C0-B4F8-479E-8312-75CAF7221C8F}" srcOrd="4" destOrd="0" presId="urn:microsoft.com/office/officeart/2005/8/layout/vProcess5"/>
    <dgm:cxn modelId="{24B99095-1114-48B9-B460-C071A83C32C1}" type="presParOf" srcId="{939278FC-02EC-4C47-9F0D-865FA557CA6A}" destId="{7E848067-F29F-4A8C-B555-2835D37D4289}" srcOrd="5" destOrd="0" presId="urn:microsoft.com/office/officeart/2005/8/layout/vProcess5"/>
    <dgm:cxn modelId="{0BF823BE-BEC3-4488-BD68-FD7F49C61585}" type="presParOf" srcId="{939278FC-02EC-4C47-9F0D-865FA557CA6A}" destId="{6C5A910A-31E6-4BE8-86B5-BF9C7482A798}" srcOrd="6" destOrd="0" presId="urn:microsoft.com/office/officeart/2005/8/layout/vProcess5"/>
    <dgm:cxn modelId="{ACC6769C-7B0F-43E2-8D7F-0EC93A430CA7}" type="presParOf" srcId="{939278FC-02EC-4C47-9F0D-865FA557CA6A}" destId="{E39A492C-8D96-41BE-A1A8-21881F1B4A59}" srcOrd="7" destOrd="0" presId="urn:microsoft.com/office/officeart/2005/8/layout/vProcess5"/>
    <dgm:cxn modelId="{E44FA37A-1570-4966-9750-7F9FA94D82B4}" type="presParOf" srcId="{939278FC-02EC-4C47-9F0D-865FA557CA6A}" destId="{57BB35C9-1FC7-439E-B52C-BA558BF4DE51}" srcOrd="8" destOrd="0" presId="urn:microsoft.com/office/officeart/2005/8/layout/vProcess5"/>
    <dgm:cxn modelId="{66D50FBA-6B04-4FD1-900C-251DC178E23E}" type="presParOf" srcId="{939278FC-02EC-4C47-9F0D-865FA557CA6A}" destId="{944BF565-19D7-49CC-9009-54C58AA8A8FB}" srcOrd="9" destOrd="0" presId="urn:microsoft.com/office/officeart/2005/8/layout/vProcess5"/>
    <dgm:cxn modelId="{7BC3F17B-15C1-47B0-B55C-C95CA76DC7ED}" type="presParOf" srcId="{939278FC-02EC-4C47-9F0D-865FA557CA6A}" destId="{FD1D3F51-C0F5-4AD4-ADFE-F59158AEA11C}" srcOrd="10" destOrd="0" presId="urn:microsoft.com/office/officeart/2005/8/layout/vProcess5"/>
    <dgm:cxn modelId="{534FE275-61EC-49AB-AE8D-9EF42A06A81E}" type="presParOf" srcId="{939278FC-02EC-4C47-9F0D-865FA557CA6A}" destId="{19DA52B1-9531-4372-924E-CE08BF0DA722}" srcOrd="11" destOrd="0" presId="urn:microsoft.com/office/officeart/2005/8/layout/vProcess5"/>
    <dgm:cxn modelId="{53F34ED9-AC28-4837-8D3F-2B8BA0B65A76}" type="presParOf" srcId="{939278FC-02EC-4C47-9F0D-865FA557CA6A}" destId="{07D6B5CF-0606-477E-BA3F-1C6EC54AF341}" srcOrd="12" destOrd="0" presId="urn:microsoft.com/office/officeart/2005/8/layout/vProcess5"/>
    <dgm:cxn modelId="{6EA4E464-9E91-4EF7-A40A-35E548105F51}" type="presParOf" srcId="{939278FC-02EC-4C47-9F0D-865FA557CA6A}" destId="{0D15200E-7D7D-4DBD-BB23-357A16A621E8}" srcOrd="13" destOrd="0" presId="urn:microsoft.com/office/officeart/2005/8/layout/vProcess5"/>
    <dgm:cxn modelId="{DB27E4E8-D2C6-4397-A278-38900651CE4B}" type="presParOf" srcId="{939278FC-02EC-4C47-9F0D-865FA557CA6A}" destId="{A704A6F3-1343-4335-9D6B-D5480974CAE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9E71A1-4902-4018-895E-3923D9AF463C}" type="doc">
      <dgm:prSet loTypeId="urn:microsoft.com/office/officeart/2005/8/layout/default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F98402A-74B7-4509-A62B-1811A01E50CF}">
      <dgm:prSet phldrT="[Текст]" custT="1"/>
      <dgm:spPr/>
      <dgm:t>
        <a:bodyPr/>
        <a:lstStyle/>
        <a:p>
          <a:pPr algn="just"/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Правилами выпуска, использования и погашения электронных денег, а также требованиями к эмитентам эл. денег и системам эл. денег на территории РК, утвержденными НБ РК от 31.08.2016 года № 202, выпуск эл. денег осуществляется эмитентом в пределах суммы денег, полученных от физических лиц или агентов, в соответствии с заключенными с ними договорами и внутренними правилами системы электронных денег</a:t>
          </a:r>
          <a:endParaRPr lang="ru-RU" sz="2000" dirty="0">
            <a:solidFill>
              <a:schemeClr val="tx1"/>
            </a:solidFill>
          </a:endParaRPr>
        </a:p>
      </dgm:t>
    </dgm:pt>
    <dgm:pt modelId="{D7787CCD-7C46-4DCA-B511-EB62D8C0367C}" type="parTrans" cxnId="{9167C66E-6AC1-4C0D-B8DE-8A1714D53FFA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D51D5ED3-4ED2-4132-AF13-620A674A193F}" type="sibTrans" cxnId="{9167C66E-6AC1-4C0D-B8DE-8A1714D53FFA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0906599B-97BA-484A-9ED5-70399F8D548C}">
      <dgm:prSet custT="1"/>
      <dgm:spPr/>
      <dgm:t>
        <a:bodyPr/>
        <a:lstStyle/>
        <a:p>
          <a:pPr algn="just"/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электронных денег функционирует с участием одного единственного эмитента (одноэмитентная система эл. денег) либо нескольких (два и более) эмитентов (многоэмитентная система эл. денег)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5810CC-3C2B-4FAC-B061-A0EBA83D3D70}" type="parTrans" cxnId="{CC1276DE-E34B-4E61-901B-2E60F6C72AC9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674FA0BC-922F-4738-B205-D65C1A6770EF}" type="sibTrans" cxnId="{CC1276DE-E34B-4E61-901B-2E60F6C72AC9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4CB2B001-38E0-47CB-9968-87431DE95D0C}" type="pres">
      <dgm:prSet presAssocID="{4A9E71A1-4902-4018-895E-3923D9AF463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325E76-7709-4D77-B062-3DCA7C0CED79}" type="pres">
      <dgm:prSet presAssocID="{8F98402A-74B7-4509-A62B-1811A01E50CF}" presName="node" presStyleLbl="node1" presStyleIdx="0" presStyleCnt="2" custScaleY="1244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6BFCEE-0BC7-48EC-8BFF-30DCF2DAC5DE}" type="pres">
      <dgm:prSet presAssocID="{D51D5ED3-4ED2-4132-AF13-620A674A193F}" presName="sibTrans" presStyleCnt="0"/>
      <dgm:spPr/>
    </dgm:pt>
    <dgm:pt modelId="{BC66D895-B8A8-4085-B19A-DED3997D0E6B}" type="pres">
      <dgm:prSet presAssocID="{0906599B-97BA-484A-9ED5-70399F8D548C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67C66E-6AC1-4C0D-B8DE-8A1714D53FFA}" srcId="{4A9E71A1-4902-4018-895E-3923D9AF463C}" destId="{8F98402A-74B7-4509-A62B-1811A01E50CF}" srcOrd="0" destOrd="0" parTransId="{D7787CCD-7C46-4DCA-B511-EB62D8C0367C}" sibTransId="{D51D5ED3-4ED2-4132-AF13-620A674A193F}"/>
    <dgm:cxn modelId="{0D1737C5-5429-495B-BA21-0B96F0833519}" type="presOf" srcId="{4A9E71A1-4902-4018-895E-3923D9AF463C}" destId="{4CB2B001-38E0-47CB-9968-87431DE95D0C}" srcOrd="0" destOrd="0" presId="urn:microsoft.com/office/officeart/2005/8/layout/default"/>
    <dgm:cxn modelId="{9AE4FEAF-F7A3-4F36-A7B1-9B671DAE2367}" type="presOf" srcId="{0906599B-97BA-484A-9ED5-70399F8D548C}" destId="{BC66D895-B8A8-4085-B19A-DED3997D0E6B}" srcOrd="0" destOrd="0" presId="urn:microsoft.com/office/officeart/2005/8/layout/default"/>
    <dgm:cxn modelId="{F2E2773A-BB01-4E0D-8BD0-47FE579D67EF}" type="presOf" srcId="{8F98402A-74B7-4509-A62B-1811A01E50CF}" destId="{2D325E76-7709-4D77-B062-3DCA7C0CED79}" srcOrd="0" destOrd="0" presId="urn:microsoft.com/office/officeart/2005/8/layout/default"/>
    <dgm:cxn modelId="{CC1276DE-E34B-4E61-901B-2E60F6C72AC9}" srcId="{4A9E71A1-4902-4018-895E-3923D9AF463C}" destId="{0906599B-97BA-484A-9ED5-70399F8D548C}" srcOrd="1" destOrd="0" parTransId="{5E5810CC-3C2B-4FAC-B061-A0EBA83D3D70}" sibTransId="{674FA0BC-922F-4738-B205-D65C1A6770EF}"/>
    <dgm:cxn modelId="{06774D9F-CD94-4C7C-9C63-C8BE1B934B23}" type="presParOf" srcId="{4CB2B001-38E0-47CB-9968-87431DE95D0C}" destId="{2D325E76-7709-4D77-B062-3DCA7C0CED79}" srcOrd="0" destOrd="0" presId="urn:microsoft.com/office/officeart/2005/8/layout/default"/>
    <dgm:cxn modelId="{70BDB6D6-05B0-41E5-9444-D1EB590723D1}" type="presParOf" srcId="{4CB2B001-38E0-47CB-9968-87431DE95D0C}" destId="{CB6BFCEE-0BC7-48EC-8BFF-30DCF2DAC5DE}" srcOrd="1" destOrd="0" presId="urn:microsoft.com/office/officeart/2005/8/layout/default"/>
    <dgm:cxn modelId="{DE4C007E-C1F9-4F38-9D85-A7E00586C508}" type="presParOf" srcId="{4CB2B001-38E0-47CB-9968-87431DE95D0C}" destId="{BC66D895-B8A8-4085-B19A-DED3997D0E6B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97FAC3-47A6-4CE6-AC66-F858AABEBDCF}" type="doc">
      <dgm:prSet loTypeId="urn:microsoft.com/office/officeart/2005/8/layout/h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1DEDA17-5C43-4E5B-8642-0D118FB990C4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Эмитент в течение 10 календарных дней с даты начала осуществления деятельности по выпуску эл. денег уведомляет об этом НБ РК  и представляет следующие документы и сведения:</a:t>
          </a:r>
          <a:endParaRPr lang="ru-RU" sz="2400" dirty="0"/>
        </a:p>
      </dgm:t>
    </dgm:pt>
    <dgm:pt modelId="{F82E4078-2FE2-4FC1-AFBA-612D1DE8AFDC}" type="parTrans" cxnId="{D9E02DAA-C725-4C68-8EDD-E9B26119C02D}">
      <dgm:prSet/>
      <dgm:spPr/>
      <dgm:t>
        <a:bodyPr/>
        <a:lstStyle/>
        <a:p>
          <a:endParaRPr lang="ru-RU" sz="1400"/>
        </a:p>
      </dgm:t>
    </dgm:pt>
    <dgm:pt modelId="{73200673-E139-4484-B6FB-69164D68836A}" type="sibTrans" cxnId="{D9E02DAA-C725-4C68-8EDD-E9B26119C02D}">
      <dgm:prSet/>
      <dgm:spPr/>
      <dgm:t>
        <a:bodyPr/>
        <a:lstStyle/>
        <a:p>
          <a:endParaRPr lang="ru-RU" sz="1400"/>
        </a:p>
      </dgm:t>
    </dgm:pt>
    <dgm:pt modelId="{8A878287-3B00-43D3-91F5-397E3526AEAB}">
      <dgm:prSet phldrT="[Текст]"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1)внутренние правила системы электронных денег, утвержденные органом управления эмитента или оператором </a:t>
          </a:r>
          <a:endParaRPr lang="ru-RU" sz="1400" dirty="0"/>
        </a:p>
      </dgm:t>
    </dgm:pt>
    <dgm:pt modelId="{1306A2B1-07DD-4B72-8966-A3E10B77577D}" type="parTrans" cxnId="{117A682C-F00C-4CB7-BF75-5B7A5AF326B2}">
      <dgm:prSet/>
      <dgm:spPr/>
      <dgm:t>
        <a:bodyPr/>
        <a:lstStyle/>
        <a:p>
          <a:endParaRPr lang="ru-RU" sz="1400"/>
        </a:p>
      </dgm:t>
    </dgm:pt>
    <dgm:pt modelId="{26B3391E-8545-43FD-B487-6FD811D50027}" type="sibTrans" cxnId="{117A682C-F00C-4CB7-BF75-5B7A5AF326B2}">
      <dgm:prSet/>
      <dgm:spPr/>
      <dgm:t>
        <a:bodyPr/>
        <a:lstStyle/>
        <a:p>
          <a:endParaRPr lang="ru-RU" sz="1400"/>
        </a:p>
      </dgm:t>
    </dgm:pt>
    <dgm:pt modelId="{98984F1D-C1BB-4690-A171-91B3F55F44E8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2) документы, подтверждающие статус эмитента в системе электронных денег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C34AC6-9692-41EF-8719-366F9C63EF1E}" type="parTrans" cxnId="{C7FFA648-0FB6-4DF5-A04A-E6419A08281C}">
      <dgm:prSet/>
      <dgm:spPr/>
      <dgm:t>
        <a:bodyPr/>
        <a:lstStyle/>
        <a:p>
          <a:endParaRPr lang="ru-RU" sz="1400"/>
        </a:p>
      </dgm:t>
    </dgm:pt>
    <dgm:pt modelId="{27A1EF0F-040F-449C-8861-15B06631C31D}" type="sibTrans" cxnId="{C7FFA648-0FB6-4DF5-A04A-E6419A08281C}">
      <dgm:prSet/>
      <dgm:spPr/>
      <dgm:t>
        <a:bodyPr/>
        <a:lstStyle/>
        <a:p>
          <a:endParaRPr lang="ru-RU" sz="1400"/>
        </a:p>
      </dgm:t>
    </dgm:pt>
    <dgm:pt modelId="{CB6BEE99-528D-416A-8FC3-3A1C73C34D35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образцы договоров, заключаемых с владельцами электронных денег;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85D6BB-C60E-409A-9AEB-12E463856575}" type="parTrans" cxnId="{D03B22CF-CC6B-4B8C-9823-1335E7A3EF42}">
      <dgm:prSet/>
      <dgm:spPr/>
      <dgm:t>
        <a:bodyPr/>
        <a:lstStyle/>
        <a:p>
          <a:endParaRPr lang="ru-RU" sz="1400"/>
        </a:p>
      </dgm:t>
    </dgm:pt>
    <dgm:pt modelId="{C6FB5BBA-107E-4E3E-BE63-769BD2E4AFCE}" type="sibTrans" cxnId="{D03B22CF-CC6B-4B8C-9823-1335E7A3EF42}">
      <dgm:prSet/>
      <dgm:spPr/>
      <dgm:t>
        <a:bodyPr/>
        <a:lstStyle/>
        <a:p>
          <a:endParaRPr lang="ru-RU" sz="1400"/>
        </a:p>
      </dgm:t>
    </dgm:pt>
    <dgm:pt modelId="{CE372FBD-EBF2-4496-A9CA-3DA49FD7962E}">
      <dgm:prSet custT="1"/>
      <dgm:spPr/>
      <dgm:t>
        <a:bodyPr/>
        <a:lstStyle/>
        <a:p>
          <a:r>
            <a:rPr lang="ru-RU" sz="1400" smtClean="0">
              <a:latin typeface="Times New Roman" panose="02020603050405020304" pitchFamily="18" charset="0"/>
              <a:cs typeface="Times New Roman" panose="02020603050405020304" pitchFamily="18" charset="0"/>
            </a:rPr>
            <a:t>4) подтверждение о наличии утвержденных процедур безопасности и защиты информации от несанкционированного доступа в системе электронных денег;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7EF2CD-BF92-4260-B609-DC36157B4A8D}" type="parTrans" cxnId="{20B8E1F1-1E79-4FDA-9E3B-5785A994ECA5}">
      <dgm:prSet/>
      <dgm:spPr/>
      <dgm:t>
        <a:bodyPr/>
        <a:lstStyle/>
        <a:p>
          <a:endParaRPr lang="ru-RU" sz="1400"/>
        </a:p>
      </dgm:t>
    </dgm:pt>
    <dgm:pt modelId="{4207FF4C-FAB8-45B4-9F20-8E35736EFF22}" type="sibTrans" cxnId="{20B8E1F1-1E79-4FDA-9E3B-5785A994ECA5}">
      <dgm:prSet/>
      <dgm:spPr/>
      <dgm:t>
        <a:bodyPr/>
        <a:lstStyle/>
        <a:p>
          <a:endParaRPr lang="ru-RU" sz="1400"/>
        </a:p>
      </dgm:t>
    </dgm:pt>
    <dgm:pt modelId="{777A4F25-A080-4459-97C9-23A541856150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5) описание основных характеристик и сведений о системе электронных денег, включающее:</a:t>
          </a: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наименование системы электронных денег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наименование оператора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тип электронного кошелька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схему договорных взаимоотношений между участниками системы электронных денег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схему денежных и информационных потоков при осуществлении операций с использованием электронных денег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схему взаимодействия с оператором (в случае, если эмитент не является оператором)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методы управления рисками, применяемые в системе электронных денег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26F377-9A03-4CD2-9891-61D57C84B458}" type="parTrans" cxnId="{5D439842-C171-4070-80F5-5293F60DF7BD}">
      <dgm:prSet/>
      <dgm:spPr/>
      <dgm:t>
        <a:bodyPr/>
        <a:lstStyle/>
        <a:p>
          <a:endParaRPr lang="ru-RU" sz="1400"/>
        </a:p>
      </dgm:t>
    </dgm:pt>
    <dgm:pt modelId="{AC4A4331-1523-4DB5-970A-432868F69DC7}" type="sibTrans" cxnId="{5D439842-C171-4070-80F5-5293F60DF7BD}">
      <dgm:prSet/>
      <dgm:spPr/>
      <dgm:t>
        <a:bodyPr/>
        <a:lstStyle/>
        <a:p>
          <a:endParaRPr lang="ru-RU" sz="1400"/>
        </a:p>
      </dgm:t>
    </dgm:pt>
    <dgm:pt modelId="{A66BBBE1-BEE2-42FA-8C3B-9C6ADED8B5B3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6) справку о характеристиках программно-технических средств, содержащую:</a:t>
          </a: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описание состава программно-технических средств обработки информации, телекоммуникаций и используемых каналов связи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внутренние документы, содержащие сведения об организационных, аппаратно-программных и других способах защиты программного обеспечения и информации от несанкционированного доступа в системе электронных денег</a:t>
          </a:r>
          <a:endParaRPr lang="en-US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5427A2-82C4-4796-AF26-AEFC16B0E913}" type="parTrans" cxnId="{DBC213FE-A08A-4D90-B4E9-A92DAA64C885}">
      <dgm:prSet/>
      <dgm:spPr/>
      <dgm:t>
        <a:bodyPr/>
        <a:lstStyle/>
        <a:p>
          <a:endParaRPr lang="ru-RU" sz="1400"/>
        </a:p>
      </dgm:t>
    </dgm:pt>
    <dgm:pt modelId="{54BC942B-BF76-4DAB-A4F7-482BAD9D937C}" type="sibTrans" cxnId="{DBC213FE-A08A-4D90-B4E9-A92DAA64C885}">
      <dgm:prSet/>
      <dgm:spPr/>
      <dgm:t>
        <a:bodyPr/>
        <a:lstStyle/>
        <a:p>
          <a:endParaRPr lang="ru-RU" sz="1400"/>
        </a:p>
      </dgm:t>
    </dgm:pt>
    <dgm:pt modelId="{414E83F5-FFC1-454B-9E2E-99C756F85129}" type="pres">
      <dgm:prSet presAssocID="{DE97FAC3-47A6-4CE6-AC66-F858AABEBDC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4DB1D5-D2D0-4B8F-9F5A-E4DEDCFD1DAD}" type="pres">
      <dgm:prSet presAssocID="{91DEDA17-5C43-4E5B-8642-0D118FB990C4}" presName="roof" presStyleLbl="dkBgShp" presStyleIdx="0" presStyleCnt="2"/>
      <dgm:spPr/>
      <dgm:t>
        <a:bodyPr/>
        <a:lstStyle/>
        <a:p>
          <a:endParaRPr lang="ru-RU"/>
        </a:p>
      </dgm:t>
    </dgm:pt>
    <dgm:pt modelId="{91903187-802B-4D90-BDAF-B10CB615FFEC}" type="pres">
      <dgm:prSet presAssocID="{91DEDA17-5C43-4E5B-8642-0D118FB990C4}" presName="pillars" presStyleCnt="0"/>
      <dgm:spPr/>
    </dgm:pt>
    <dgm:pt modelId="{08D508A2-D77A-4138-85AB-1DE0ED56C445}" type="pres">
      <dgm:prSet presAssocID="{91DEDA17-5C43-4E5B-8642-0D118FB990C4}" presName="pillar1" presStyleLbl="node1" presStyleIdx="0" presStyleCnt="6" custScaleX="24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7C2B75-14ED-4616-8664-1AB1E9748FB8}" type="pres">
      <dgm:prSet presAssocID="{98984F1D-C1BB-4690-A171-91B3F55F44E8}" presName="pillarX" presStyleLbl="node1" presStyleIdx="1" presStyleCnt="6" custScaleX="24006" custLinFactNeighborY="1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6988AA-0426-4A63-A44D-04E67D12AE75}" type="pres">
      <dgm:prSet presAssocID="{CB6BEE99-528D-416A-8FC3-3A1C73C34D35}" presName="pillarX" presStyleLbl="node1" presStyleIdx="2" presStyleCnt="6" custScaleX="16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645F7F-1345-4EC6-B715-4F3D68222B12}" type="pres">
      <dgm:prSet presAssocID="{CE372FBD-EBF2-4496-A9CA-3DA49FD7962E}" presName="pillarX" presStyleLbl="node1" presStyleIdx="3" presStyleCnt="6" custScaleX="35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958489-D9F9-41F5-8952-9BEA7F6E283E}" type="pres">
      <dgm:prSet presAssocID="{777A4F25-A080-4459-97C9-23A541856150}" presName="pillarX" presStyleLbl="node1" presStyleIdx="4" presStyleCnt="6" custScaleX="1176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FFD5A3-FDAC-4170-A547-172FAC549DC2}" type="pres">
      <dgm:prSet presAssocID="{A66BBBE1-BEE2-42FA-8C3B-9C6ADED8B5B3}" presName="pillar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BEAB28-230B-4C93-A84A-2A275EEB24C8}" type="pres">
      <dgm:prSet presAssocID="{91DEDA17-5C43-4E5B-8642-0D118FB990C4}" presName="base" presStyleLbl="dkBgShp" presStyleIdx="1" presStyleCnt="2"/>
      <dgm:spPr/>
    </dgm:pt>
  </dgm:ptLst>
  <dgm:cxnLst>
    <dgm:cxn modelId="{D03B22CF-CC6B-4B8C-9823-1335E7A3EF42}" srcId="{91DEDA17-5C43-4E5B-8642-0D118FB990C4}" destId="{CB6BEE99-528D-416A-8FC3-3A1C73C34D35}" srcOrd="2" destOrd="0" parTransId="{D185D6BB-C60E-409A-9AEB-12E463856575}" sibTransId="{C6FB5BBA-107E-4E3E-BE63-769BD2E4AFCE}"/>
    <dgm:cxn modelId="{492B54F4-3487-4F46-9521-F11408560402}" type="presOf" srcId="{CE372FBD-EBF2-4496-A9CA-3DA49FD7962E}" destId="{70645F7F-1345-4EC6-B715-4F3D68222B12}" srcOrd="0" destOrd="0" presId="urn:microsoft.com/office/officeart/2005/8/layout/hList3"/>
    <dgm:cxn modelId="{BECC4A59-194E-415C-AB02-9076941D6979}" type="presOf" srcId="{A66BBBE1-BEE2-42FA-8C3B-9C6ADED8B5B3}" destId="{1FFFD5A3-FDAC-4170-A547-172FAC549DC2}" srcOrd="0" destOrd="0" presId="urn:microsoft.com/office/officeart/2005/8/layout/hList3"/>
    <dgm:cxn modelId="{20B8E1F1-1E79-4FDA-9E3B-5785A994ECA5}" srcId="{91DEDA17-5C43-4E5B-8642-0D118FB990C4}" destId="{CE372FBD-EBF2-4496-A9CA-3DA49FD7962E}" srcOrd="3" destOrd="0" parTransId="{A77EF2CD-BF92-4260-B609-DC36157B4A8D}" sibTransId="{4207FF4C-FAB8-45B4-9F20-8E35736EFF22}"/>
    <dgm:cxn modelId="{6050941A-B29C-4BD1-914D-C1719AF14A21}" type="presOf" srcId="{91DEDA17-5C43-4E5B-8642-0D118FB990C4}" destId="{F24DB1D5-D2D0-4B8F-9F5A-E4DEDCFD1DAD}" srcOrd="0" destOrd="0" presId="urn:microsoft.com/office/officeart/2005/8/layout/hList3"/>
    <dgm:cxn modelId="{DBC213FE-A08A-4D90-B4E9-A92DAA64C885}" srcId="{91DEDA17-5C43-4E5B-8642-0D118FB990C4}" destId="{A66BBBE1-BEE2-42FA-8C3B-9C6ADED8B5B3}" srcOrd="5" destOrd="0" parTransId="{405427A2-82C4-4796-AF26-AEFC16B0E913}" sibTransId="{54BC942B-BF76-4DAB-A4F7-482BAD9D937C}"/>
    <dgm:cxn modelId="{D9E02DAA-C725-4C68-8EDD-E9B26119C02D}" srcId="{DE97FAC3-47A6-4CE6-AC66-F858AABEBDCF}" destId="{91DEDA17-5C43-4E5B-8642-0D118FB990C4}" srcOrd="0" destOrd="0" parTransId="{F82E4078-2FE2-4FC1-AFBA-612D1DE8AFDC}" sibTransId="{73200673-E139-4484-B6FB-69164D68836A}"/>
    <dgm:cxn modelId="{117A682C-F00C-4CB7-BF75-5B7A5AF326B2}" srcId="{91DEDA17-5C43-4E5B-8642-0D118FB990C4}" destId="{8A878287-3B00-43D3-91F5-397E3526AEAB}" srcOrd="0" destOrd="0" parTransId="{1306A2B1-07DD-4B72-8966-A3E10B77577D}" sibTransId="{26B3391E-8545-43FD-B487-6FD811D50027}"/>
    <dgm:cxn modelId="{EA441A78-AB76-4B2C-8319-7E295B0D0D24}" type="presOf" srcId="{8A878287-3B00-43D3-91F5-397E3526AEAB}" destId="{08D508A2-D77A-4138-85AB-1DE0ED56C445}" srcOrd="0" destOrd="0" presId="urn:microsoft.com/office/officeart/2005/8/layout/hList3"/>
    <dgm:cxn modelId="{5D439842-C171-4070-80F5-5293F60DF7BD}" srcId="{91DEDA17-5C43-4E5B-8642-0D118FB990C4}" destId="{777A4F25-A080-4459-97C9-23A541856150}" srcOrd="4" destOrd="0" parTransId="{2826F377-9A03-4CD2-9891-61D57C84B458}" sibTransId="{AC4A4331-1523-4DB5-970A-432868F69DC7}"/>
    <dgm:cxn modelId="{B0F41E84-AB55-4618-92D1-EEE48F4B4115}" type="presOf" srcId="{DE97FAC3-47A6-4CE6-AC66-F858AABEBDCF}" destId="{414E83F5-FFC1-454B-9E2E-99C756F85129}" srcOrd="0" destOrd="0" presId="urn:microsoft.com/office/officeart/2005/8/layout/hList3"/>
    <dgm:cxn modelId="{C7FFA648-0FB6-4DF5-A04A-E6419A08281C}" srcId="{91DEDA17-5C43-4E5B-8642-0D118FB990C4}" destId="{98984F1D-C1BB-4690-A171-91B3F55F44E8}" srcOrd="1" destOrd="0" parTransId="{66C34AC6-9692-41EF-8719-366F9C63EF1E}" sibTransId="{27A1EF0F-040F-449C-8861-15B06631C31D}"/>
    <dgm:cxn modelId="{CFD184FF-6A1C-4B27-BDA9-760054D2B1B3}" type="presOf" srcId="{98984F1D-C1BB-4690-A171-91B3F55F44E8}" destId="{BC7C2B75-14ED-4616-8664-1AB1E9748FB8}" srcOrd="0" destOrd="0" presId="urn:microsoft.com/office/officeart/2005/8/layout/hList3"/>
    <dgm:cxn modelId="{577BA15C-696D-4EAD-B25F-586966CEE747}" type="presOf" srcId="{CB6BEE99-528D-416A-8FC3-3A1C73C34D35}" destId="{816988AA-0426-4A63-A44D-04E67D12AE75}" srcOrd="0" destOrd="0" presId="urn:microsoft.com/office/officeart/2005/8/layout/hList3"/>
    <dgm:cxn modelId="{83387597-E550-4C20-A10C-744ADB0BB543}" type="presOf" srcId="{777A4F25-A080-4459-97C9-23A541856150}" destId="{1F958489-D9F9-41F5-8952-9BEA7F6E283E}" srcOrd="0" destOrd="0" presId="urn:microsoft.com/office/officeart/2005/8/layout/hList3"/>
    <dgm:cxn modelId="{25A5F021-B511-4A25-AE34-C42222A0BAD3}" type="presParOf" srcId="{414E83F5-FFC1-454B-9E2E-99C756F85129}" destId="{F24DB1D5-D2D0-4B8F-9F5A-E4DEDCFD1DAD}" srcOrd="0" destOrd="0" presId="urn:microsoft.com/office/officeart/2005/8/layout/hList3"/>
    <dgm:cxn modelId="{21021781-328E-4812-9D70-F073957574C1}" type="presParOf" srcId="{414E83F5-FFC1-454B-9E2E-99C756F85129}" destId="{91903187-802B-4D90-BDAF-B10CB615FFEC}" srcOrd="1" destOrd="0" presId="urn:microsoft.com/office/officeart/2005/8/layout/hList3"/>
    <dgm:cxn modelId="{C208972A-1AC5-43FC-AD2B-AECD4B65D83F}" type="presParOf" srcId="{91903187-802B-4D90-BDAF-B10CB615FFEC}" destId="{08D508A2-D77A-4138-85AB-1DE0ED56C445}" srcOrd="0" destOrd="0" presId="urn:microsoft.com/office/officeart/2005/8/layout/hList3"/>
    <dgm:cxn modelId="{B32B080E-DE78-4410-B79C-4ABA6BFD85D9}" type="presParOf" srcId="{91903187-802B-4D90-BDAF-B10CB615FFEC}" destId="{BC7C2B75-14ED-4616-8664-1AB1E9748FB8}" srcOrd="1" destOrd="0" presId="urn:microsoft.com/office/officeart/2005/8/layout/hList3"/>
    <dgm:cxn modelId="{573A8AE8-E77A-41C6-B43C-DCD93FF77865}" type="presParOf" srcId="{91903187-802B-4D90-BDAF-B10CB615FFEC}" destId="{816988AA-0426-4A63-A44D-04E67D12AE75}" srcOrd="2" destOrd="0" presId="urn:microsoft.com/office/officeart/2005/8/layout/hList3"/>
    <dgm:cxn modelId="{80E9687B-4EFB-405A-A98F-D6CCC52C5696}" type="presParOf" srcId="{91903187-802B-4D90-BDAF-B10CB615FFEC}" destId="{70645F7F-1345-4EC6-B715-4F3D68222B12}" srcOrd="3" destOrd="0" presId="urn:microsoft.com/office/officeart/2005/8/layout/hList3"/>
    <dgm:cxn modelId="{B2B8368C-C1F0-43F2-8B63-2C05D12640BE}" type="presParOf" srcId="{91903187-802B-4D90-BDAF-B10CB615FFEC}" destId="{1F958489-D9F9-41F5-8952-9BEA7F6E283E}" srcOrd="4" destOrd="0" presId="urn:microsoft.com/office/officeart/2005/8/layout/hList3"/>
    <dgm:cxn modelId="{0D38BD25-CD81-4E7B-B7E7-EC133767E984}" type="presParOf" srcId="{91903187-802B-4D90-BDAF-B10CB615FFEC}" destId="{1FFFD5A3-FDAC-4170-A547-172FAC549DC2}" srcOrd="5" destOrd="0" presId="urn:microsoft.com/office/officeart/2005/8/layout/hList3"/>
    <dgm:cxn modelId="{36FDEDF8-32D1-4ED3-9F7E-DCE1DE6525CB}" type="presParOf" srcId="{414E83F5-FFC1-454B-9E2E-99C756F85129}" destId="{96BEAB28-230B-4C93-A84A-2A275EEB24C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9968E3E-E663-4D07-9CD6-1A2358EB78C0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095ECE7-44C7-4508-BAA2-5360AF18B522}">
      <dgm:prSet phldrT="[Текст]" custT="1"/>
      <dgm:spPr/>
      <dgm:t>
        <a:bodyPr/>
        <a:lstStyle/>
        <a:p>
          <a:r>
            <a:rPr lang="ru-RU" sz="1600" b="1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Цифровая (электронная) валюта</a:t>
          </a:r>
          <a:r>
            <a:rPr lang="ru-RU" sz="1600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— электронные деньги, которые используются как альтернативная или дополнительная валюта. Чаще всего их стоимость привязана к национальным валютам, но есть и другие базы для обмена. Привязка может быть к драгоценным металлам (E-</a:t>
          </a:r>
          <a:r>
            <a:rPr lang="ru-RU" sz="1600" u="none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gold</a:t>
          </a:r>
          <a:r>
            <a:rPr lang="ru-RU" sz="1600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sz="1600" u="none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WebMoney</a:t>
          </a:r>
          <a:r>
            <a:rPr lang="ru-RU" sz="1600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u="none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Gold</a:t>
          </a:r>
          <a:r>
            <a:rPr lang="ru-RU" sz="1600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— WMG), также встречается плавающий валютный курс (</a:t>
          </a:r>
          <a:r>
            <a:rPr lang="ru-RU" sz="1600" u="none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bitcoin</a:t>
          </a:r>
          <a:r>
            <a:rPr lang="ru-RU" sz="1600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другие </a:t>
          </a:r>
          <a:r>
            <a:rPr lang="ru-RU" sz="1600" u="none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криптовалюты</a:t>
          </a:r>
          <a:r>
            <a:rPr lang="ru-RU" sz="1600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  <a:endParaRPr lang="ru-RU" sz="1600" u="none" dirty="0">
            <a:solidFill>
              <a:schemeClr val="tx1"/>
            </a:solidFill>
          </a:endParaRPr>
        </a:p>
      </dgm:t>
    </dgm:pt>
    <dgm:pt modelId="{EB86B27B-1316-4613-A9D7-4E88C42BFF0D}" type="parTrans" cxnId="{52D16160-34F0-43F2-B10C-F9FE0E09B5B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1FEDC24-706D-4C22-BE0E-3AF97932CBB6}" type="sibTrans" cxnId="{52D16160-34F0-43F2-B10C-F9FE0E09B5B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9F69310C-272F-4997-9FE0-6321F9A44DAB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Цифровые валюты используются для покупок реальных товаров и услуг напрямую их еще называть виртуальными валютами, употребляя данное выражение в качестве синонима. </a:t>
          </a:r>
        </a:p>
      </dgm:t>
    </dgm:pt>
    <dgm:pt modelId="{0279919E-3984-44E2-8AC6-35370CBBC7BF}" type="parTrans" cxnId="{1C5F98BA-F6A4-431E-B339-4A67C5A8FB7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4EED90C2-C4AA-41C0-84E6-F3D0AC36F107}" type="sibTrans" cxnId="{1C5F98BA-F6A4-431E-B339-4A67C5A8FB7E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E02B8B0C-2345-43B5-B8BF-BDC7E45C6787}">
      <dgm:prSet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ЕЦБ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под цифровой валютой понимает любую валюту в цифровой (нематериальной) форме как то:  1. записи на банковских счетах 2) электронные деньги 3) виртуальные валюты (которые, в отличие от электронных денег, не имеют материального эквивалента с тем же названием, являющимся законным средством платежа)</a:t>
          </a:r>
        </a:p>
      </dgm:t>
    </dgm:pt>
    <dgm:pt modelId="{1DBFBCD3-FC37-4C63-8987-D0793D3183CD}" type="parTrans" cxnId="{5C527A89-CD25-4D87-859D-9045D759E640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FB84EAE0-466B-460E-B788-4A4600B5F00B}" type="sibTrans" cxnId="{5C527A89-CD25-4D87-859D-9045D759E640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5802F67-BA98-4D98-B2AF-8218FFC69C4D}">
      <dgm:prSet custT="1"/>
      <dgm:spPr/>
      <dgm:t>
        <a:bodyPr/>
        <a:lstStyle/>
        <a:p>
          <a:r>
            <a:rPr lang="ru-RU" sz="1600" b="1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ФБР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и </a:t>
          </a:r>
          <a:r>
            <a:rPr lang="ru-RU" sz="1600" b="1" u="none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FinCen</a:t>
          </a:r>
          <a:r>
            <a:rPr lang="ru-RU" sz="1600" b="1" u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своих официальных документах используют термин «виртуальная валюта» как общий и единственный.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7EC7FF-7879-4444-B812-8FB5889F6B81}" type="parTrans" cxnId="{79150D00-FB67-4E9F-AC93-42B5D6DC28C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58DDEC3-A95E-477B-9CC3-EEF98152145E}" type="sibTrans" cxnId="{79150D00-FB67-4E9F-AC93-42B5D6DC28CB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0861D201-65F8-4B42-8FAE-99A1E5C20700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 планах по выпуску своих </a:t>
          </a:r>
          <a:r>
            <a:rPr lang="ru-RU" sz="16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национальных цифровых валют 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сообщили правительства или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центробанки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Китая, Японии, Эквадора, Нидерландов, Казахстана, России.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0CE161-29BD-46B7-9FD7-04B7AC822172}" type="parTrans" cxnId="{1C73E8DB-A880-4936-9ED8-350F6B96D6A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1BE7CFD-DB4F-4286-82B8-098059BF475B}" type="sibTrans" cxnId="{1C73E8DB-A880-4936-9ED8-350F6B96D6A7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B3FEC9F2-B4EF-47D8-A869-E7AF47117561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 октябре 2012 года </a:t>
          </a:r>
          <a:r>
            <a:rPr lang="ru-RU" sz="16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Европейский центральный банк 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распространил доклад «Схемы виртуальных валют». В докладе </a:t>
          </a:r>
          <a:r>
            <a:rPr lang="ru-RU" sz="1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Виртуальная валюта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определяется как один из видов нерегулируемых (государством) цифровых денег, которые создаются и контролируются обычно разработчиками, и принимаемые  среди членов определённого «виртуального сообщества».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DC795D-F852-4DA1-A8C7-270FFD497200}" type="parTrans" cxnId="{48A53180-7F56-4A9C-B43A-764FE2786DE9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64D14CC-493E-4BDB-ACBA-B5D3DBE9F3A7}" type="sibTrans" cxnId="{48A53180-7F56-4A9C-B43A-764FE2786DE9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C0E6B63A-B799-40D4-88F8-A6A3F8F31601}" type="pres">
      <dgm:prSet presAssocID="{E9968E3E-E663-4D07-9CD6-1A2358EB78C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720318-0D2D-4D0F-BB60-FE8F44782F00}" type="pres">
      <dgm:prSet presAssocID="{D095ECE7-44C7-4508-BAA2-5360AF18B522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36D03C-AF73-4A1E-AE35-BA2707F93D36}" type="pres">
      <dgm:prSet presAssocID="{31FEDC24-706D-4C22-BE0E-3AF97932CBB6}" presName="spacer" presStyleCnt="0"/>
      <dgm:spPr/>
    </dgm:pt>
    <dgm:pt modelId="{1DB21732-5419-49ED-BECD-6BD1530B3CD2}" type="pres">
      <dgm:prSet presAssocID="{9F69310C-272F-4997-9FE0-6321F9A44DAB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C6236-7541-4A73-A63A-136FE0F90F34}" type="pres">
      <dgm:prSet presAssocID="{4EED90C2-C4AA-41C0-84E6-F3D0AC36F107}" presName="spacer" presStyleCnt="0"/>
      <dgm:spPr/>
    </dgm:pt>
    <dgm:pt modelId="{262E3D18-303B-472D-985B-5147AEB7BA79}" type="pres">
      <dgm:prSet presAssocID="{E02B8B0C-2345-43B5-B8BF-BDC7E45C6787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D69EA2-210B-4CEF-B4A5-F8F4157B4A86}" type="pres">
      <dgm:prSet presAssocID="{FB84EAE0-466B-460E-B788-4A4600B5F00B}" presName="spacer" presStyleCnt="0"/>
      <dgm:spPr/>
    </dgm:pt>
    <dgm:pt modelId="{60E23065-E3B4-4C32-AA4F-64610BB54367}" type="pres">
      <dgm:prSet presAssocID="{35802F67-BA98-4D98-B2AF-8218FFC69C4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E4662-7A62-4070-878E-2AE47CC885CB}" type="pres">
      <dgm:prSet presAssocID="{158DDEC3-A95E-477B-9CC3-EEF98152145E}" presName="spacer" presStyleCnt="0"/>
      <dgm:spPr/>
    </dgm:pt>
    <dgm:pt modelId="{64003A80-E2B6-4342-B9AB-3125ACFB335F}" type="pres">
      <dgm:prSet presAssocID="{0861D201-65F8-4B42-8FAE-99A1E5C20700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7C242D-9E43-41DC-A551-18E818567530}" type="pres">
      <dgm:prSet presAssocID="{31BE7CFD-DB4F-4286-82B8-098059BF475B}" presName="spacer" presStyleCnt="0"/>
      <dgm:spPr/>
    </dgm:pt>
    <dgm:pt modelId="{81A0D605-1189-46DA-97EE-655BBB695D6C}" type="pres">
      <dgm:prSet presAssocID="{B3FEC9F2-B4EF-47D8-A869-E7AF47117561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527A89-CD25-4D87-859D-9045D759E640}" srcId="{E9968E3E-E663-4D07-9CD6-1A2358EB78C0}" destId="{E02B8B0C-2345-43B5-B8BF-BDC7E45C6787}" srcOrd="2" destOrd="0" parTransId="{1DBFBCD3-FC37-4C63-8987-D0793D3183CD}" sibTransId="{FB84EAE0-466B-460E-B788-4A4600B5F00B}"/>
    <dgm:cxn modelId="{80845B51-5034-48D5-8FEE-66348A84CA18}" type="presOf" srcId="{9F69310C-272F-4997-9FE0-6321F9A44DAB}" destId="{1DB21732-5419-49ED-BECD-6BD1530B3CD2}" srcOrd="0" destOrd="0" presId="urn:microsoft.com/office/officeart/2005/8/layout/vList2"/>
    <dgm:cxn modelId="{59FC7622-3585-40A1-AAD8-9105ED478F2F}" type="presOf" srcId="{35802F67-BA98-4D98-B2AF-8218FFC69C4D}" destId="{60E23065-E3B4-4C32-AA4F-64610BB54367}" srcOrd="0" destOrd="0" presId="urn:microsoft.com/office/officeart/2005/8/layout/vList2"/>
    <dgm:cxn modelId="{5EE3FABA-0E38-476C-9D73-29E55B278B91}" type="presOf" srcId="{E9968E3E-E663-4D07-9CD6-1A2358EB78C0}" destId="{C0E6B63A-B799-40D4-88F8-A6A3F8F31601}" srcOrd="0" destOrd="0" presId="urn:microsoft.com/office/officeart/2005/8/layout/vList2"/>
    <dgm:cxn modelId="{3A784FCA-F224-433D-A3BC-4D4CB0B667A2}" type="presOf" srcId="{0861D201-65F8-4B42-8FAE-99A1E5C20700}" destId="{64003A80-E2B6-4342-B9AB-3125ACFB335F}" srcOrd="0" destOrd="0" presId="urn:microsoft.com/office/officeart/2005/8/layout/vList2"/>
    <dgm:cxn modelId="{D3A4DA1F-66BD-4F52-8C56-E23F3EDB3108}" type="presOf" srcId="{D095ECE7-44C7-4508-BAA2-5360AF18B522}" destId="{17720318-0D2D-4D0F-BB60-FE8F44782F00}" srcOrd="0" destOrd="0" presId="urn:microsoft.com/office/officeart/2005/8/layout/vList2"/>
    <dgm:cxn modelId="{48A53180-7F56-4A9C-B43A-764FE2786DE9}" srcId="{E9968E3E-E663-4D07-9CD6-1A2358EB78C0}" destId="{B3FEC9F2-B4EF-47D8-A869-E7AF47117561}" srcOrd="5" destOrd="0" parTransId="{20DC795D-F852-4DA1-A8C7-270FFD497200}" sibTransId="{A64D14CC-493E-4BDB-ACBA-B5D3DBE9F3A7}"/>
    <dgm:cxn modelId="{EFEF3CCC-B0EA-4BC7-A113-DAFF1EFFB415}" type="presOf" srcId="{B3FEC9F2-B4EF-47D8-A869-E7AF47117561}" destId="{81A0D605-1189-46DA-97EE-655BBB695D6C}" srcOrd="0" destOrd="0" presId="urn:microsoft.com/office/officeart/2005/8/layout/vList2"/>
    <dgm:cxn modelId="{1C73E8DB-A880-4936-9ED8-350F6B96D6A7}" srcId="{E9968E3E-E663-4D07-9CD6-1A2358EB78C0}" destId="{0861D201-65F8-4B42-8FAE-99A1E5C20700}" srcOrd="4" destOrd="0" parTransId="{580CE161-29BD-46B7-9FD7-04B7AC822172}" sibTransId="{31BE7CFD-DB4F-4286-82B8-098059BF475B}"/>
    <dgm:cxn modelId="{79150D00-FB67-4E9F-AC93-42B5D6DC28CB}" srcId="{E9968E3E-E663-4D07-9CD6-1A2358EB78C0}" destId="{35802F67-BA98-4D98-B2AF-8218FFC69C4D}" srcOrd="3" destOrd="0" parTransId="{0B7EC7FF-7879-4444-B812-8FB5889F6B81}" sibTransId="{158DDEC3-A95E-477B-9CC3-EEF98152145E}"/>
    <dgm:cxn modelId="{1C5F98BA-F6A4-431E-B339-4A67C5A8FB7E}" srcId="{E9968E3E-E663-4D07-9CD6-1A2358EB78C0}" destId="{9F69310C-272F-4997-9FE0-6321F9A44DAB}" srcOrd="1" destOrd="0" parTransId="{0279919E-3984-44E2-8AC6-35370CBBC7BF}" sibTransId="{4EED90C2-C4AA-41C0-84E6-F3D0AC36F107}"/>
    <dgm:cxn modelId="{52D16160-34F0-43F2-B10C-F9FE0E09B5BB}" srcId="{E9968E3E-E663-4D07-9CD6-1A2358EB78C0}" destId="{D095ECE7-44C7-4508-BAA2-5360AF18B522}" srcOrd="0" destOrd="0" parTransId="{EB86B27B-1316-4613-A9D7-4E88C42BFF0D}" sibTransId="{31FEDC24-706D-4C22-BE0E-3AF97932CBB6}"/>
    <dgm:cxn modelId="{2FE9A926-7570-475A-9BA9-D6BC406F782F}" type="presOf" srcId="{E02B8B0C-2345-43B5-B8BF-BDC7E45C6787}" destId="{262E3D18-303B-472D-985B-5147AEB7BA79}" srcOrd="0" destOrd="0" presId="urn:microsoft.com/office/officeart/2005/8/layout/vList2"/>
    <dgm:cxn modelId="{AE48DDF6-B9A4-40C0-90DE-29E0EBDD17A2}" type="presParOf" srcId="{C0E6B63A-B799-40D4-88F8-A6A3F8F31601}" destId="{17720318-0D2D-4D0F-BB60-FE8F44782F00}" srcOrd="0" destOrd="0" presId="urn:microsoft.com/office/officeart/2005/8/layout/vList2"/>
    <dgm:cxn modelId="{27639B4E-2BBC-47DD-84A3-A46486BFB56B}" type="presParOf" srcId="{C0E6B63A-B799-40D4-88F8-A6A3F8F31601}" destId="{B236D03C-AF73-4A1E-AE35-BA2707F93D36}" srcOrd="1" destOrd="0" presId="urn:microsoft.com/office/officeart/2005/8/layout/vList2"/>
    <dgm:cxn modelId="{C40BDF98-47C5-43B6-9798-0CCBE1BC1A60}" type="presParOf" srcId="{C0E6B63A-B799-40D4-88F8-A6A3F8F31601}" destId="{1DB21732-5419-49ED-BECD-6BD1530B3CD2}" srcOrd="2" destOrd="0" presId="urn:microsoft.com/office/officeart/2005/8/layout/vList2"/>
    <dgm:cxn modelId="{CBF0F384-477B-4C2D-A09B-F8DBEE045E70}" type="presParOf" srcId="{C0E6B63A-B799-40D4-88F8-A6A3F8F31601}" destId="{273C6236-7541-4A73-A63A-136FE0F90F34}" srcOrd="3" destOrd="0" presId="urn:microsoft.com/office/officeart/2005/8/layout/vList2"/>
    <dgm:cxn modelId="{1BAA9A3B-68FC-47CB-8AAC-7703C7F6E7E0}" type="presParOf" srcId="{C0E6B63A-B799-40D4-88F8-A6A3F8F31601}" destId="{262E3D18-303B-472D-985B-5147AEB7BA79}" srcOrd="4" destOrd="0" presId="urn:microsoft.com/office/officeart/2005/8/layout/vList2"/>
    <dgm:cxn modelId="{63D5378E-49C2-4B13-A1C4-400CF4F14860}" type="presParOf" srcId="{C0E6B63A-B799-40D4-88F8-A6A3F8F31601}" destId="{8ED69EA2-210B-4CEF-B4A5-F8F4157B4A86}" srcOrd="5" destOrd="0" presId="urn:microsoft.com/office/officeart/2005/8/layout/vList2"/>
    <dgm:cxn modelId="{91B6D8BD-2AE4-47C7-845D-C10E9BA5122D}" type="presParOf" srcId="{C0E6B63A-B799-40D4-88F8-A6A3F8F31601}" destId="{60E23065-E3B4-4C32-AA4F-64610BB54367}" srcOrd="6" destOrd="0" presId="urn:microsoft.com/office/officeart/2005/8/layout/vList2"/>
    <dgm:cxn modelId="{F4C1B5D1-D28B-428F-A660-691AC2C05EE4}" type="presParOf" srcId="{C0E6B63A-B799-40D4-88F8-A6A3F8F31601}" destId="{B3CE4662-7A62-4070-878E-2AE47CC885CB}" srcOrd="7" destOrd="0" presId="urn:microsoft.com/office/officeart/2005/8/layout/vList2"/>
    <dgm:cxn modelId="{D679E1FC-C93C-4FA2-9F0C-91FD0B05DCFA}" type="presParOf" srcId="{C0E6B63A-B799-40D4-88F8-A6A3F8F31601}" destId="{64003A80-E2B6-4342-B9AB-3125ACFB335F}" srcOrd="8" destOrd="0" presId="urn:microsoft.com/office/officeart/2005/8/layout/vList2"/>
    <dgm:cxn modelId="{F48D78D2-D81D-4DF7-B799-668301E08899}" type="presParOf" srcId="{C0E6B63A-B799-40D4-88F8-A6A3F8F31601}" destId="{377C242D-9E43-41DC-A551-18E818567530}" srcOrd="9" destOrd="0" presId="urn:microsoft.com/office/officeart/2005/8/layout/vList2"/>
    <dgm:cxn modelId="{36A4ABE1-B3B9-4D01-BF28-935EB9230F26}" type="presParOf" srcId="{C0E6B63A-B799-40D4-88F8-A6A3F8F31601}" destId="{81A0D605-1189-46DA-97EE-655BBB695D6C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50697E3-059A-4A34-87FA-882203EE31AC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63F4AFD-8D75-4CE8-9426-0314AA91E806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 марта 2013 года комиссия по финансовым преступлениям (</a:t>
          </a:r>
          <a:r>
            <a:rPr lang="ru-RU" sz="20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 tooltip="Английский язык"/>
            </a:rPr>
            <a:t>англ.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2000" i="1" u="sng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 tooltip="en:FinCEN"/>
            </a:rPr>
            <a:t>FinCEN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при </a:t>
          </a:r>
          <a:r>
            <a:rPr lang="ru-RU" sz="20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 tooltip="Министерство финансов США"/>
            </a:rPr>
            <a:t>министерстве финансов США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издала документ, содержащий толкование применимости американского Закона о банковской тайне (</a:t>
          </a:r>
          <a:r>
            <a:rPr lang="ru-RU" sz="20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 tooltip="Английский язык"/>
            </a:rPr>
            <a:t>англ.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2000" i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 tooltip="en:Bank Secrecy Act"/>
            </a:rPr>
            <a:t>Bank Secrecy Act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при создании, обмене и передаче виртуальных валют </a:t>
          </a:r>
          <a:endParaRPr lang="ru-RU" sz="2000" dirty="0">
            <a:solidFill>
              <a:schemeClr val="tx1"/>
            </a:solidFill>
          </a:endParaRPr>
        </a:p>
      </dgm:t>
    </dgm:pt>
    <dgm:pt modelId="{C82FC036-4706-4681-9459-6852B5DB85EC}" type="parTrans" cxnId="{E1AF4089-EE9D-4DC3-A4C8-F8821DEA2599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9957346F-3526-45CF-A7DA-168266BB0B0D}" type="sibTrans" cxnId="{E1AF4089-EE9D-4DC3-A4C8-F8821DEA2599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392D3A9C-DD89-4484-A731-CCCD2F4F3545}">
      <dgm:prSet custT="1"/>
      <dgm:spPr/>
      <dgm:t>
        <a:bodyPr/>
        <a:lstStyle/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классификации комиссии, выделяется «</a:t>
          </a:r>
          <a:r>
            <a:rPr lang="ru-RU" sz="2000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реальная валюта</a:t>
          </a:r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 — монеты и бумажные деньги США или любой другой страны, которые: </a:t>
          </a:r>
          <a:r>
            <a: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Являются законным средством платежа</a:t>
          </a:r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Обращаются</a:t>
          </a:r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Общеприняты в качестве средства обмена в стране-эмитенте</a:t>
          </a:r>
          <a:endParaRPr lang="ru-RU" sz="20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D82721-CC0E-4403-AF51-34A5DCBBA986}" type="parTrans" cxnId="{F7E947D3-2C7D-4A6A-BBC7-8E3925F2AD84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F5DBA84C-2090-4E68-90DF-0185A7E5CD10}" type="sibTrans" cxnId="{F7E947D3-2C7D-4A6A-BBC7-8E3925F2AD84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98E15183-CF56-4198-916E-D62598E96000}">
      <dgm:prSet custT="1"/>
      <dgm:spPr/>
      <dgm:t>
        <a:bodyPr/>
        <a:lstStyle/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000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Виртуальная валюта</a:t>
          </a:r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 — средство обмена, которое действует как валюта в некоторых сферах, но не имеет всех атрибутов реальной валюты</a:t>
          </a:r>
          <a:endParaRPr lang="ru-RU" sz="20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0B900E-BC38-4929-A71C-61E1E66AC537}" type="parTrans" cxnId="{9E18E92D-499F-4CFC-9730-7836DCD63E62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D079750F-7BDA-4A3F-9920-B5450A3804F2}" type="sibTrans" cxnId="{9E18E92D-499F-4CFC-9730-7836DCD63E62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F3E87A90-D910-488D-B2CC-978D8DD4E89B}">
      <dgm:prSet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Виртуальная валюта считается «</a:t>
          </a:r>
          <a:r>
            <a:rPr lang="ru-RU" sz="20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конвертируемой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», если она имеет эквивалент в реальной валюте или действует как заменитель реальной валюты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0E48E7-D489-4F41-AACD-376A60D24B67}" type="parTrans" cxnId="{C80CD10F-22C4-46D9-8F7C-9C0D9C6FA7D2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05D63EE6-1381-4F5C-B521-1F7DA40BD435}" type="sibTrans" cxnId="{C80CD10F-22C4-46D9-8F7C-9C0D9C6FA7D2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C7A8994F-2CAC-4EEC-BA24-C5A2DB08ABA4}">
      <dgm:prSet custT="1"/>
      <dgm:spPr/>
      <dgm:t>
        <a:bodyPr/>
        <a:lstStyle/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 криптовалют, таких как Bitcoin, Litecoin и PPCoin, эмиссия и учёт основаны на криптографии и методах защиты Proof-of-work или Proof-of-stake, причём это происходит децентрализованно в распределённой компьютерной сети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E1B3B1-0BFE-4443-84C2-57D32B701CF9}" type="parTrans" cxnId="{F61F98C5-2CB9-4214-AFF5-72287E7EAD4C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ABE08F92-325D-4710-AA59-47721E311F0C}" type="sibTrans" cxnId="{F61F98C5-2CB9-4214-AFF5-72287E7EAD4C}">
      <dgm:prSet/>
      <dgm:spPr/>
      <dgm:t>
        <a:bodyPr/>
        <a:lstStyle/>
        <a:p>
          <a:endParaRPr lang="ru-RU" sz="2000">
            <a:solidFill>
              <a:schemeClr val="tx1"/>
            </a:solidFill>
          </a:endParaRPr>
        </a:p>
      </dgm:t>
    </dgm:pt>
    <dgm:pt modelId="{688B74C7-AA58-4DAC-92FF-7559975CBA49}" type="pres">
      <dgm:prSet presAssocID="{F50697E3-059A-4A34-87FA-882203EE31A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E44BBC-DDEC-4479-9F49-952FB2B0B515}" type="pres">
      <dgm:prSet presAssocID="{E63F4AFD-8D75-4CE8-9426-0314AA91E80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CD9B8B-75BF-490C-BFEE-ADDA8846D4E3}" type="pres">
      <dgm:prSet presAssocID="{9957346F-3526-45CF-A7DA-168266BB0B0D}" presName="spacer" presStyleCnt="0"/>
      <dgm:spPr/>
    </dgm:pt>
    <dgm:pt modelId="{9C814EEB-9E3A-45E7-87C5-D76168E2991D}" type="pres">
      <dgm:prSet presAssocID="{392D3A9C-DD89-4484-A731-CCCD2F4F354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F76438-92C3-4C77-9ADD-D3D72ED68668}" type="pres">
      <dgm:prSet presAssocID="{F5DBA84C-2090-4E68-90DF-0185A7E5CD10}" presName="spacer" presStyleCnt="0"/>
      <dgm:spPr/>
    </dgm:pt>
    <dgm:pt modelId="{24EBCDFB-7595-4441-8AF7-01CD1DEBA6D9}" type="pres">
      <dgm:prSet presAssocID="{98E15183-CF56-4198-916E-D62598E9600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4D439-8B44-4102-8437-60216A919CE6}" type="pres">
      <dgm:prSet presAssocID="{D079750F-7BDA-4A3F-9920-B5450A3804F2}" presName="spacer" presStyleCnt="0"/>
      <dgm:spPr/>
    </dgm:pt>
    <dgm:pt modelId="{F23DA095-6CAC-45B9-8015-A2B540D35D8E}" type="pres">
      <dgm:prSet presAssocID="{F3E87A90-D910-488D-B2CC-978D8DD4E89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59B92-0EA0-4E52-AF8F-2B9C9B886B2F}" type="pres">
      <dgm:prSet presAssocID="{05D63EE6-1381-4F5C-B521-1F7DA40BD435}" presName="spacer" presStyleCnt="0"/>
      <dgm:spPr/>
    </dgm:pt>
    <dgm:pt modelId="{E3393CE8-6F82-4148-A278-3EE25384A32E}" type="pres">
      <dgm:prSet presAssocID="{C7A8994F-2CAC-4EEC-BA24-C5A2DB08ABA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18E92D-499F-4CFC-9730-7836DCD63E62}" srcId="{F50697E3-059A-4A34-87FA-882203EE31AC}" destId="{98E15183-CF56-4198-916E-D62598E96000}" srcOrd="2" destOrd="0" parTransId="{260B900E-BC38-4929-A71C-61E1E66AC537}" sibTransId="{D079750F-7BDA-4A3F-9920-B5450A3804F2}"/>
    <dgm:cxn modelId="{3B83F106-BC49-45A6-AF82-9743A6CD456D}" type="presOf" srcId="{F50697E3-059A-4A34-87FA-882203EE31AC}" destId="{688B74C7-AA58-4DAC-92FF-7559975CBA49}" srcOrd="0" destOrd="0" presId="urn:microsoft.com/office/officeart/2005/8/layout/vList2"/>
    <dgm:cxn modelId="{F1074E80-9763-46C1-8B84-94245F5E02B2}" type="presOf" srcId="{392D3A9C-DD89-4484-A731-CCCD2F4F3545}" destId="{9C814EEB-9E3A-45E7-87C5-D76168E2991D}" srcOrd="0" destOrd="0" presId="urn:microsoft.com/office/officeart/2005/8/layout/vList2"/>
    <dgm:cxn modelId="{F7E947D3-2C7D-4A6A-BBC7-8E3925F2AD84}" srcId="{F50697E3-059A-4A34-87FA-882203EE31AC}" destId="{392D3A9C-DD89-4484-A731-CCCD2F4F3545}" srcOrd="1" destOrd="0" parTransId="{68D82721-CC0E-4403-AF51-34A5DCBBA986}" sibTransId="{F5DBA84C-2090-4E68-90DF-0185A7E5CD10}"/>
    <dgm:cxn modelId="{0FFD067E-2F43-4973-AEFB-8BEB5AD0C7FA}" type="presOf" srcId="{C7A8994F-2CAC-4EEC-BA24-C5A2DB08ABA4}" destId="{E3393CE8-6F82-4148-A278-3EE25384A32E}" srcOrd="0" destOrd="0" presId="urn:microsoft.com/office/officeart/2005/8/layout/vList2"/>
    <dgm:cxn modelId="{4170AFB9-5EF3-47EA-AB20-25C525B89C34}" type="presOf" srcId="{F3E87A90-D910-488D-B2CC-978D8DD4E89B}" destId="{F23DA095-6CAC-45B9-8015-A2B540D35D8E}" srcOrd="0" destOrd="0" presId="urn:microsoft.com/office/officeart/2005/8/layout/vList2"/>
    <dgm:cxn modelId="{C80CD10F-22C4-46D9-8F7C-9C0D9C6FA7D2}" srcId="{F50697E3-059A-4A34-87FA-882203EE31AC}" destId="{F3E87A90-D910-488D-B2CC-978D8DD4E89B}" srcOrd="3" destOrd="0" parTransId="{610E48E7-D489-4F41-AACD-376A60D24B67}" sibTransId="{05D63EE6-1381-4F5C-B521-1F7DA40BD435}"/>
    <dgm:cxn modelId="{CD759724-B94E-4097-9529-97815615B8AB}" type="presOf" srcId="{E63F4AFD-8D75-4CE8-9426-0314AA91E806}" destId="{C6E44BBC-DDEC-4479-9F49-952FB2B0B515}" srcOrd="0" destOrd="0" presId="urn:microsoft.com/office/officeart/2005/8/layout/vList2"/>
    <dgm:cxn modelId="{E1AF4089-EE9D-4DC3-A4C8-F8821DEA2599}" srcId="{F50697E3-059A-4A34-87FA-882203EE31AC}" destId="{E63F4AFD-8D75-4CE8-9426-0314AA91E806}" srcOrd="0" destOrd="0" parTransId="{C82FC036-4706-4681-9459-6852B5DB85EC}" sibTransId="{9957346F-3526-45CF-A7DA-168266BB0B0D}"/>
    <dgm:cxn modelId="{F61F98C5-2CB9-4214-AFF5-72287E7EAD4C}" srcId="{F50697E3-059A-4A34-87FA-882203EE31AC}" destId="{C7A8994F-2CAC-4EEC-BA24-C5A2DB08ABA4}" srcOrd="4" destOrd="0" parTransId="{73E1B3B1-0BFE-4443-84C2-57D32B701CF9}" sibTransId="{ABE08F92-325D-4710-AA59-47721E311F0C}"/>
    <dgm:cxn modelId="{34B037F8-822D-45E5-84D1-DFCAE3E9D8F2}" type="presOf" srcId="{98E15183-CF56-4198-916E-D62598E96000}" destId="{24EBCDFB-7595-4441-8AF7-01CD1DEBA6D9}" srcOrd="0" destOrd="0" presId="urn:microsoft.com/office/officeart/2005/8/layout/vList2"/>
    <dgm:cxn modelId="{2615043E-BF15-4BE8-9CCA-A50A96022F2D}" type="presParOf" srcId="{688B74C7-AA58-4DAC-92FF-7559975CBA49}" destId="{C6E44BBC-DDEC-4479-9F49-952FB2B0B515}" srcOrd="0" destOrd="0" presId="urn:microsoft.com/office/officeart/2005/8/layout/vList2"/>
    <dgm:cxn modelId="{4E7A0068-4CAC-4CD4-90D7-35A99DB87CBC}" type="presParOf" srcId="{688B74C7-AA58-4DAC-92FF-7559975CBA49}" destId="{DDCD9B8B-75BF-490C-BFEE-ADDA8846D4E3}" srcOrd="1" destOrd="0" presId="urn:microsoft.com/office/officeart/2005/8/layout/vList2"/>
    <dgm:cxn modelId="{45FAE0B4-1790-4F7E-ABB9-A63245268214}" type="presParOf" srcId="{688B74C7-AA58-4DAC-92FF-7559975CBA49}" destId="{9C814EEB-9E3A-45E7-87C5-D76168E2991D}" srcOrd="2" destOrd="0" presId="urn:microsoft.com/office/officeart/2005/8/layout/vList2"/>
    <dgm:cxn modelId="{755B6CDC-622C-4133-8DB9-78834B9FB628}" type="presParOf" srcId="{688B74C7-AA58-4DAC-92FF-7559975CBA49}" destId="{11F76438-92C3-4C77-9ADD-D3D72ED68668}" srcOrd="3" destOrd="0" presId="urn:microsoft.com/office/officeart/2005/8/layout/vList2"/>
    <dgm:cxn modelId="{5F017444-BE1B-4E89-A718-30C5ED90CA07}" type="presParOf" srcId="{688B74C7-AA58-4DAC-92FF-7559975CBA49}" destId="{24EBCDFB-7595-4441-8AF7-01CD1DEBA6D9}" srcOrd="4" destOrd="0" presId="urn:microsoft.com/office/officeart/2005/8/layout/vList2"/>
    <dgm:cxn modelId="{E4CAC09E-7A2A-42E6-B5C5-500993FFA912}" type="presParOf" srcId="{688B74C7-AA58-4DAC-92FF-7559975CBA49}" destId="{4394D439-8B44-4102-8437-60216A919CE6}" srcOrd="5" destOrd="0" presId="urn:microsoft.com/office/officeart/2005/8/layout/vList2"/>
    <dgm:cxn modelId="{C7D81D4C-1D46-4867-B9C8-49C4C859A7C8}" type="presParOf" srcId="{688B74C7-AA58-4DAC-92FF-7559975CBA49}" destId="{F23DA095-6CAC-45B9-8015-A2B540D35D8E}" srcOrd="6" destOrd="0" presId="urn:microsoft.com/office/officeart/2005/8/layout/vList2"/>
    <dgm:cxn modelId="{36E92645-A098-47CB-BB46-C2749CBA1204}" type="presParOf" srcId="{688B74C7-AA58-4DAC-92FF-7559975CBA49}" destId="{F0E59B92-0EA0-4E52-AF8F-2B9C9B886B2F}" srcOrd="7" destOrd="0" presId="urn:microsoft.com/office/officeart/2005/8/layout/vList2"/>
    <dgm:cxn modelId="{CC269809-989C-4DCF-A108-4315FFFFE6EC}" type="presParOf" srcId="{688B74C7-AA58-4DAC-92FF-7559975CBA49}" destId="{E3393CE8-6F82-4148-A278-3EE25384A32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E367921-A22F-48E5-9430-0246C566991A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FC314C-4ABD-450C-82EF-8ECFEB893052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 2021 году НБ РК  при тесном сотрудничестве с участниками финансового рынка, экспертным сообществом и международными партнерами был реализован пилотный проект </a:t>
          </a:r>
          <a:r>
            <a:rPr lang="ru-RU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«Цифровой тенге».</a:t>
          </a:r>
          <a:endParaRPr lang="en-US" sz="1800" b="1" dirty="0" smtClean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Основные этапы пилотного проекта 2021 года</a:t>
          </a:r>
          <a:endParaRPr lang="ru-RU" sz="1800" dirty="0"/>
        </a:p>
      </dgm:t>
    </dgm:pt>
    <dgm:pt modelId="{F2D9C7F1-A89C-4B81-8E7D-F0D0636E8B1E}" type="parTrans" cxnId="{ACA21093-1855-48A6-87E2-DA4C1995368B}">
      <dgm:prSet/>
      <dgm:spPr/>
      <dgm:t>
        <a:bodyPr/>
        <a:lstStyle/>
        <a:p>
          <a:pPr algn="just"/>
          <a:endParaRPr lang="ru-RU" sz="1800"/>
        </a:p>
      </dgm:t>
    </dgm:pt>
    <dgm:pt modelId="{32FA33FA-A01E-446E-BA8E-A47A430CAADC}" type="sibTrans" cxnId="{ACA21093-1855-48A6-87E2-DA4C1995368B}">
      <dgm:prSet/>
      <dgm:spPr/>
      <dgm:t>
        <a:bodyPr/>
        <a:lstStyle/>
        <a:p>
          <a:pPr algn="just"/>
          <a:endParaRPr lang="ru-RU" sz="1800"/>
        </a:p>
      </dgm:t>
    </dgm:pt>
    <dgm:pt modelId="{25EE8C6C-78FB-4A88-874B-93244786BB62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мае опубликован консультативный доклад для публичных обсуждений.</a:t>
          </a:r>
          <a:endParaRPr lang="ru-RU" sz="1800" dirty="0"/>
        </a:p>
      </dgm:t>
    </dgm:pt>
    <dgm:pt modelId="{692AEFF0-BA11-457E-9DB4-2730DBEE1888}" type="parTrans" cxnId="{AD35432C-9FF0-4352-A01F-4152F7D86E6B}">
      <dgm:prSet/>
      <dgm:spPr/>
      <dgm:t>
        <a:bodyPr/>
        <a:lstStyle/>
        <a:p>
          <a:pPr algn="just"/>
          <a:endParaRPr lang="ru-RU" sz="1800"/>
        </a:p>
      </dgm:t>
    </dgm:pt>
    <dgm:pt modelId="{6C311A04-831A-4AA5-806C-6C7DE1C47862}" type="sibTrans" cxnId="{AD35432C-9FF0-4352-A01F-4152F7D86E6B}">
      <dgm:prSet/>
      <dgm:spPr/>
      <dgm:t>
        <a:bodyPr/>
        <a:lstStyle/>
        <a:p>
          <a:pPr algn="just"/>
          <a:endParaRPr lang="ru-RU" sz="1800"/>
        </a:p>
      </dgm:t>
    </dgm:pt>
    <dgm:pt modelId="{EFEBD0A2-4558-4E69-9117-66362AD935B9}">
      <dgm:prSet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мая по декабрь проведены серия профильных встреч и обсуждение с участниками рынка, экспертным сообществом, государственными органами, а также с международными партнерами.</a:t>
          </a:r>
          <a:endParaRPr lang="en-US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40D43E-D061-46BB-9DED-C33896827B00}" type="parTrans" cxnId="{50A0217D-DEE0-4D7F-8334-FB871A4D3289}">
      <dgm:prSet/>
      <dgm:spPr/>
      <dgm:t>
        <a:bodyPr/>
        <a:lstStyle/>
        <a:p>
          <a:pPr algn="just"/>
          <a:endParaRPr lang="ru-RU" sz="1800"/>
        </a:p>
      </dgm:t>
    </dgm:pt>
    <dgm:pt modelId="{90990245-69F5-405B-8A36-84F9FB4458B5}" type="sibTrans" cxnId="{50A0217D-DEE0-4D7F-8334-FB871A4D3289}">
      <dgm:prSet/>
      <dgm:spPr/>
      <dgm:t>
        <a:bodyPr/>
        <a:lstStyle/>
        <a:p>
          <a:pPr algn="just"/>
          <a:endParaRPr lang="ru-RU" sz="1800"/>
        </a:p>
      </dgm:t>
    </dgm:pt>
    <dgm:pt modelId="{96CFDF83-D00D-45DF-A6A0-FC510F786D6E}">
      <dgm:prSet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июне стартовал пилотный проект для оценки технической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реализуемостиЦТ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, в рамках которого был реализован прототип платформы, а также протестирован ряд сценариев с подключением внешних участников с участием банков второго уровня.</a:t>
          </a:r>
          <a:endParaRPr lang="en-US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629431-78E9-442E-8207-F60345EA4FBB}" type="parTrans" cxnId="{8A981947-F378-4D10-9B6D-748E13596A9D}">
      <dgm:prSet/>
      <dgm:spPr/>
      <dgm:t>
        <a:bodyPr/>
        <a:lstStyle/>
        <a:p>
          <a:pPr algn="just"/>
          <a:endParaRPr lang="ru-RU" sz="1800"/>
        </a:p>
      </dgm:t>
    </dgm:pt>
    <dgm:pt modelId="{DA112CD5-3D4C-4001-8C70-4536C9CE2C3C}" type="sibTrans" cxnId="{8A981947-F378-4D10-9B6D-748E13596A9D}">
      <dgm:prSet/>
      <dgm:spPr/>
      <dgm:t>
        <a:bodyPr/>
        <a:lstStyle/>
        <a:p>
          <a:pPr algn="just"/>
          <a:endParaRPr lang="ru-RU" sz="1800"/>
        </a:p>
      </dgm:t>
    </dgm:pt>
    <dgm:pt modelId="{BC9933B4-2196-476F-B954-F5B1CE69E7C8}">
      <dgm:prSet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сентябре проведены опросы и интервью с участниками рынка для уточнения приоритетов и потребностей в развитии новых платежных инструментов.</a:t>
          </a:r>
          <a:endParaRPr lang="en-US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8E6659-F316-4640-A57E-4F9C49D7D476}" type="parTrans" cxnId="{EF735168-A235-425E-A8EB-8FBE9D378647}">
      <dgm:prSet/>
      <dgm:spPr/>
      <dgm:t>
        <a:bodyPr/>
        <a:lstStyle/>
        <a:p>
          <a:pPr algn="just"/>
          <a:endParaRPr lang="ru-RU" sz="1800"/>
        </a:p>
      </dgm:t>
    </dgm:pt>
    <dgm:pt modelId="{9AA2B852-ED8E-44FC-A581-306E8D18D8F9}" type="sibTrans" cxnId="{EF735168-A235-425E-A8EB-8FBE9D378647}">
      <dgm:prSet/>
      <dgm:spPr/>
      <dgm:t>
        <a:bodyPr/>
        <a:lstStyle/>
        <a:p>
          <a:pPr algn="just"/>
          <a:endParaRPr lang="ru-RU" sz="1800"/>
        </a:p>
      </dgm:t>
    </dgm:pt>
    <dgm:pt modelId="{9E7BE468-1D40-4504-938A-78B23433F363}">
      <dgm:prSet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ноябре в рамках 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IX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Конгресса финансистов Казахстана были презентованы предварительные результаты пилотного проекта.</a:t>
          </a:r>
          <a:endParaRPr lang="en-US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B70D7D-810D-43FC-A47B-744D9303A4C5}" type="parTrans" cxnId="{CC9CD1CD-0809-47F0-A896-8B00FD2DB765}">
      <dgm:prSet/>
      <dgm:spPr/>
      <dgm:t>
        <a:bodyPr/>
        <a:lstStyle/>
        <a:p>
          <a:pPr algn="just"/>
          <a:endParaRPr lang="ru-RU" sz="1800"/>
        </a:p>
      </dgm:t>
    </dgm:pt>
    <dgm:pt modelId="{26C45B41-C77E-45C4-B827-C7F0E249FA01}" type="sibTrans" cxnId="{CC9CD1CD-0809-47F0-A896-8B00FD2DB765}">
      <dgm:prSet/>
      <dgm:spPr/>
      <dgm:t>
        <a:bodyPr/>
        <a:lstStyle/>
        <a:p>
          <a:pPr algn="just"/>
          <a:endParaRPr lang="ru-RU" sz="1800"/>
        </a:p>
      </dgm:t>
    </dgm:pt>
    <dgm:pt modelId="{19CCBC29-C108-44E1-95E1-53CF9C44D054}">
      <dgm:prSet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декабре был подготовлен доклад об итогах пилотного проекта</a:t>
          </a:r>
          <a:endParaRPr lang="en-US" sz="1800" dirty="0"/>
        </a:p>
      </dgm:t>
    </dgm:pt>
    <dgm:pt modelId="{1687C035-4651-4A26-86FB-A4F718C83D9E}" type="parTrans" cxnId="{5C3969DC-A900-44C1-8B06-5DACE9FF398C}">
      <dgm:prSet/>
      <dgm:spPr/>
      <dgm:t>
        <a:bodyPr/>
        <a:lstStyle/>
        <a:p>
          <a:pPr algn="just"/>
          <a:endParaRPr lang="ru-RU" sz="1800"/>
        </a:p>
      </dgm:t>
    </dgm:pt>
    <dgm:pt modelId="{DAD24526-E8A1-4DA7-B97C-4CC9033B3049}" type="sibTrans" cxnId="{5C3969DC-A900-44C1-8B06-5DACE9FF398C}">
      <dgm:prSet/>
      <dgm:spPr/>
      <dgm:t>
        <a:bodyPr/>
        <a:lstStyle/>
        <a:p>
          <a:pPr algn="just"/>
          <a:endParaRPr lang="ru-RU" sz="1800"/>
        </a:p>
      </dgm:t>
    </dgm:pt>
    <dgm:pt modelId="{A24D40AC-FAEF-448A-8C1D-80D78CB6A9BD}" type="pres">
      <dgm:prSet presAssocID="{3E367921-A22F-48E5-9430-0246C566991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56B125A-CCDE-4E5B-8645-9F2F43E03E2F}" type="pres">
      <dgm:prSet presAssocID="{08FC314C-4ABD-450C-82EF-8ECFEB893052}" presName="thickLine" presStyleLbl="alignNode1" presStyleIdx="0" presStyleCnt="1"/>
      <dgm:spPr/>
    </dgm:pt>
    <dgm:pt modelId="{EB8BFF13-4DF8-4648-938B-15578942B3E3}" type="pres">
      <dgm:prSet presAssocID="{08FC314C-4ABD-450C-82EF-8ECFEB893052}" presName="horz1" presStyleCnt="0"/>
      <dgm:spPr/>
    </dgm:pt>
    <dgm:pt modelId="{34ECBB49-6126-48EB-8664-3F840DF6C515}" type="pres">
      <dgm:prSet presAssocID="{08FC314C-4ABD-450C-82EF-8ECFEB893052}" presName="tx1" presStyleLbl="revTx" presStyleIdx="0" presStyleCnt="7"/>
      <dgm:spPr/>
      <dgm:t>
        <a:bodyPr/>
        <a:lstStyle/>
        <a:p>
          <a:endParaRPr lang="ru-RU"/>
        </a:p>
      </dgm:t>
    </dgm:pt>
    <dgm:pt modelId="{5F3A7C05-C198-4E12-9735-1ACE74929598}" type="pres">
      <dgm:prSet presAssocID="{08FC314C-4ABD-450C-82EF-8ECFEB893052}" presName="vert1" presStyleCnt="0"/>
      <dgm:spPr/>
    </dgm:pt>
    <dgm:pt modelId="{113FEDB2-10E9-4E86-A70E-20BC829C71E0}" type="pres">
      <dgm:prSet presAssocID="{25EE8C6C-78FB-4A88-874B-93244786BB62}" presName="vertSpace2a" presStyleCnt="0"/>
      <dgm:spPr/>
    </dgm:pt>
    <dgm:pt modelId="{BCEB40E0-5B65-4322-B9DF-D6196D867657}" type="pres">
      <dgm:prSet presAssocID="{25EE8C6C-78FB-4A88-874B-93244786BB62}" presName="horz2" presStyleCnt="0"/>
      <dgm:spPr/>
    </dgm:pt>
    <dgm:pt modelId="{B443387A-23E6-468B-97B1-B8CAA115A1CC}" type="pres">
      <dgm:prSet presAssocID="{25EE8C6C-78FB-4A88-874B-93244786BB62}" presName="horzSpace2" presStyleCnt="0"/>
      <dgm:spPr/>
    </dgm:pt>
    <dgm:pt modelId="{7CFB28AC-FD69-4975-81B9-FC6639036CD3}" type="pres">
      <dgm:prSet presAssocID="{25EE8C6C-78FB-4A88-874B-93244786BB62}" presName="tx2" presStyleLbl="revTx" presStyleIdx="1" presStyleCnt="7" custScaleY="60604"/>
      <dgm:spPr/>
      <dgm:t>
        <a:bodyPr/>
        <a:lstStyle/>
        <a:p>
          <a:endParaRPr lang="ru-RU"/>
        </a:p>
      </dgm:t>
    </dgm:pt>
    <dgm:pt modelId="{DF7FBF98-EF74-4D5A-9D22-AAB07981428C}" type="pres">
      <dgm:prSet presAssocID="{25EE8C6C-78FB-4A88-874B-93244786BB62}" presName="vert2" presStyleCnt="0"/>
      <dgm:spPr/>
    </dgm:pt>
    <dgm:pt modelId="{51297D62-9007-45AB-AF2B-603EF00E880A}" type="pres">
      <dgm:prSet presAssocID="{25EE8C6C-78FB-4A88-874B-93244786BB62}" presName="thinLine2b" presStyleLbl="callout" presStyleIdx="0" presStyleCnt="6"/>
      <dgm:spPr/>
    </dgm:pt>
    <dgm:pt modelId="{96227E76-C732-4C57-B365-0977A5C47677}" type="pres">
      <dgm:prSet presAssocID="{25EE8C6C-78FB-4A88-874B-93244786BB62}" presName="vertSpace2b" presStyleCnt="0"/>
      <dgm:spPr/>
    </dgm:pt>
    <dgm:pt modelId="{8B233AF0-727D-4E89-95B5-0AED06C77765}" type="pres">
      <dgm:prSet presAssocID="{EFEBD0A2-4558-4E69-9117-66362AD935B9}" presName="horz2" presStyleCnt="0"/>
      <dgm:spPr/>
    </dgm:pt>
    <dgm:pt modelId="{3C0F4B52-3032-4B77-9F63-B789CC6E4C18}" type="pres">
      <dgm:prSet presAssocID="{EFEBD0A2-4558-4E69-9117-66362AD935B9}" presName="horzSpace2" presStyleCnt="0"/>
      <dgm:spPr/>
    </dgm:pt>
    <dgm:pt modelId="{E51E3188-0D71-4979-832E-023A7391847E}" type="pres">
      <dgm:prSet presAssocID="{EFEBD0A2-4558-4E69-9117-66362AD935B9}" presName="tx2" presStyleLbl="revTx" presStyleIdx="2" presStyleCnt="7"/>
      <dgm:spPr/>
      <dgm:t>
        <a:bodyPr/>
        <a:lstStyle/>
        <a:p>
          <a:endParaRPr lang="ru-RU"/>
        </a:p>
      </dgm:t>
    </dgm:pt>
    <dgm:pt modelId="{7DCC476F-75B5-4AA0-A985-718A10F0F705}" type="pres">
      <dgm:prSet presAssocID="{EFEBD0A2-4558-4E69-9117-66362AD935B9}" presName="vert2" presStyleCnt="0"/>
      <dgm:spPr/>
    </dgm:pt>
    <dgm:pt modelId="{C31B1A9B-E47D-490F-B249-4C4AEA04DF32}" type="pres">
      <dgm:prSet presAssocID="{EFEBD0A2-4558-4E69-9117-66362AD935B9}" presName="thinLine2b" presStyleLbl="callout" presStyleIdx="1" presStyleCnt="6"/>
      <dgm:spPr/>
    </dgm:pt>
    <dgm:pt modelId="{3EADD938-194B-456D-9A85-DCF0E2EBCBE5}" type="pres">
      <dgm:prSet presAssocID="{EFEBD0A2-4558-4E69-9117-66362AD935B9}" presName="vertSpace2b" presStyleCnt="0"/>
      <dgm:spPr/>
    </dgm:pt>
    <dgm:pt modelId="{A8CA6449-8127-4E0F-A47B-0BC422AF3B9E}" type="pres">
      <dgm:prSet presAssocID="{96CFDF83-D00D-45DF-A6A0-FC510F786D6E}" presName="horz2" presStyleCnt="0"/>
      <dgm:spPr/>
    </dgm:pt>
    <dgm:pt modelId="{D7AEF454-B397-4016-8B51-3610C1EF3A06}" type="pres">
      <dgm:prSet presAssocID="{96CFDF83-D00D-45DF-A6A0-FC510F786D6E}" presName="horzSpace2" presStyleCnt="0"/>
      <dgm:spPr/>
    </dgm:pt>
    <dgm:pt modelId="{CB7BA65A-06B5-4C45-B9BE-72890F349271}" type="pres">
      <dgm:prSet presAssocID="{96CFDF83-D00D-45DF-A6A0-FC510F786D6E}" presName="tx2" presStyleLbl="revTx" presStyleIdx="3" presStyleCnt="7"/>
      <dgm:spPr/>
      <dgm:t>
        <a:bodyPr/>
        <a:lstStyle/>
        <a:p>
          <a:endParaRPr lang="ru-RU"/>
        </a:p>
      </dgm:t>
    </dgm:pt>
    <dgm:pt modelId="{02FDF061-6519-4EC4-B218-8DFA590F8CA9}" type="pres">
      <dgm:prSet presAssocID="{96CFDF83-D00D-45DF-A6A0-FC510F786D6E}" presName="vert2" presStyleCnt="0"/>
      <dgm:spPr/>
    </dgm:pt>
    <dgm:pt modelId="{952BCC9E-0447-416B-B0AC-C3DB59BC8CDC}" type="pres">
      <dgm:prSet presAssocID="{96CFDF83-D00D-45DF-A6A0-FC510F786D6E}" presName="thinLine2b" presStyleLbl="callout" presStyleIdx="2" presStyleCnt="6"/>
      <dgm:spPr/>
    </dgm:pt>
    <dgm:pt modelId="{58C23A9F-9F13-4C37-8450-65726DD2EBE1}" type="pres">
      <dgm:prSet presAssocID="{96CFDF83-D00D-45DF-A6A0-FC510F786D6E}" presName="vertSpace2b" presStyleCnt="0"/>
      <dgm:spPr/>
    </dgm:pt>
    <dgm:pt modelId="{3279D10D-F9BC-4F0E-84D8-4CF8F40416CC}" type="pres">
      <dgm:prSet presAssocID="{BC9933B4-2196-476F-B954-F5B1CE69E7C8}" presName="horz2" presStyleCnt="0"/>
      <dgm:spPr/>
    </dgm:pt>
    <dgm:pt modelId="{4C6DE886-3A2E-4EA8-81BC-5AE8812F5C18}" type="pres">
      <dgm:prSet presAssocID="{BC9933B4-2196-476F-B954-F5B1CE69E7C8}" presName="horzSpace2" presStyleCnt="0"/>
      <dgm:spPr/>
    </dgm:pt>
    <dgm:pt modelId="{10F4EA71-7F68-4B48-BD17-90D71196E50F}" type="pres">
      <dgm:prSet presAssocID="{BC9933B4-2196-476F-B954-F5B1CE69E7C8}" presName="tx2" presStyleLbl="revTx" presStyleIdx="4" presStyleCnt="7" custScaleY="61415"/>
      <dgm:spPr/>
      <dgm:t>
        <a:bodyPr/>
        <a:lstStyle/>
        <a:p>
          <a:endParaRPr lang="ru-RU"/>
        </a:p>
      </dgm:t>
    </dgm:pt>
    <dgm:pt modelId="{07A2814D-5DDA-4296-B688-CD39A877C23A}" type="pres">
      <dgm:prSet presAssocID="{BC9933B4-2196-476F-B954-F5B1CE69E7C8}" presName="vert2" presStyleCnt="0"/>
      <dgm:spPr/>
    </dgm:pt>
    <dgm:pt modelId="{54FFBDF0-41B7-48F6-AD14-72F20B0A3CCB}" type="pres">
      <dgm:prSet presAssocID="{BC9933B4-2196-476F-B954-F5B1CE69E7C8}" presName="thinLine2b" presStyleLbl="callout" presStyleIdx="3" presStyleCnt="6"/>
      <dgm:spPr/>
    </dgm:pt>
    <dgm:pt modelId="{EE29BCB7-5819-4A8E-B5CE-44FFA0A5E382}" type="pres">
      <dgm:prSet presAssocID="{BC9933B4-2196-476F-B954-F5B1CE69E7C8}" presName="vertSpace2b" presStyleCnt="0"/>
      <dgm:spPr/>
    </dgm:pt>
    <dgm:pt modelId="{F1B65277-6386-4175-A953-73D1D45C08E1}" type="pres">
      <dgm:prSet presAssocID="{9E7BE468-1D40-4504-938A-78B23433F363}" presName="horz2" presStyleCnt="0"/>
      <dgm:spPr/>
    </dgm:pt>
    <dgm:pt modelId="{22A7AA3F-1D9A-41AC-8377-940C779B0491}" type="pres">
      <dgm:prSet presAssocID="{9E7BE468-1D40-4504-938A-78B23433F363}" presName="horzSpace2" presStyleCnt="0"/>
      <dgm:spPr/>
    </dgm:pt>
    <dgm:pt modelId="{B5083474-E73A-4021-80A2-10018755FFC4}" type="pres">
      <dgm:prSet presAssocID="{9E7BE468-1D40-4504-938A-78B23433F363}" presName="tx2" presStyleLbl="revTx" presStyleIdx="5" presStyleCnt="7"/>
      <dgm:spPr/>
      <dgm:t>
        <a:bodyPr/>
        <a:lstStyle/>
        <a:p>
          <a:endParaRPr lang="ru-RU"/>
        </a:p>
      </dgm:t>
    </dgm:pt>
    <dgm:pt modelId="{7064AEF2-066A-4635-988D-C7F6CD164014}" type="pres">
      <dgm:prSet presAssocID="{9E7BE468-1D40-4504-938A-78B23433F363}" presName="vert2" presStyleCnt="0"/>
      <dgm:spPr/>
    </dgm:pt>
    <dgm:pt modelId="{8315997D-E2FD-4126-AE06-146A6EDE1DC6}" type="pres">
      <dgm:prSet presAssocID="{9E7BE468-1D40-4504-938A-78B23433F363}" presName="thinLine2b" presStyleLbl="callout" presStyleIdx="4" presStyleCnt="6"/>
      <dgm:spPr/>
    </dgm:pt>
    <dgm:pt modelId="{291B0692-F63D-4DB0-AD47-95C1C01A9F4D}" type="pres">
      <dgm:prSet presAssocID="{9E7BE468-1D40-4504-938A-78B23433F363}" presName="vertSpace2b" presStyleCnt="0"/>
      <dgm:spPr/>
    </dgm:pt>
    <dgm:pt modelId="{68E83B96-6257-416D-9F12-0F3D67C61561}" type="pres">
      <dgm:prSet presAssocID="{19CCBC29-C108-44E1-95E1-53CF9C44D054}" presName="horz2" presStyleCnt="0"/>
      <dgm:spPr/>
    </dgm:pt>
    <dgm:pt modelId="{55E8FABB-291D-44B6-BC1B-13D7BAFF1033}" type="pres">
      <dgm:prSet presAssocID="{19CCBC29-C108-44E1-95E1-53CF9C44D054}" presName="horzSpace2" presStyleCnt="0"/>
      <dgm:spPr/>
    </dgm:pt>
    <dgm:pt modelId="{53989BCE-61D4-463A-B1D2-30FEAB3DDDD5}" type="pres">
      <dgm:prSet presAssocID="{19CCBC29-C108-44E1-95E1-53CF9C44D054}" presName="tx2" presStyleLbl="revTx" presStyleIdx="6" presStyleCnt="7" custScaleY="42656"/>
      <dgm:spPr/>
      <dgm:t>
        <a:bodyPr/>
        <a:lstStyle/>
        <a:p>
          <a:endParaRPr lang="ru-RU"/>
        </a:p>
      </dgm:t>
    </dgm:pt>
    <dgm:pt modelId="{81756728-D8A0-407D-A1B1-A3A69F9EF5A7}" type="pres">
      <dgm:prSet presAssocID="{19CCBC29-C108-44E1-95E1-53CF9C44D054}" presName="vert2" presStyleCnt="0"/>
      <dgm:spPr/>
    </dgm:pt>
    <dgm:pt modelId="{296F5B5F-4623-44E1-915F-DB77C9A42177}" type="pres">
      <dgm:prSet presAssocID="{19CCBC29-C108-44E1-95E1-53CF9C44D054}" presName="thinLine2b" presStyleLbl="callout" presStyleIdx="5" presStyleCnt="6"/>
      <dgm:spPr/>
    </dgm:pt>
    <dgm:pt modelId="{EC5FA645-0524-4C69-8C51-7A158C1B4DFE}" type="pres">
      <dgm:prSet presAssocID="{19CCBC29-C108-44E1-95E1-53CF9C44D054}" presName="vertSpace2b" presStyleCnt="0"/>
      <dgm:spPr/>
    </dgm:pt>
  </dgm:ptLst>
  <dgm:cxnLst>
    <dgm:cxn modelId="{976C8DC6-8B38-40FF-AFB9-2D40094C4CE1}" type="presOf" srcId="{9E7BE468-1D40-4504-938A-78B23433F363}" destId="{B5083474-E73A-4021-80A2-10018755FFC4}" srcOrd="0" destOrd="0" presId="urn:microsoft.com/office/officeart/2008/layout/LinedList"/>
    <dgm:cxn modelId="{ACA21093-1855-48A6-87E2-DA4C1995368B}" srcId="{3E367921-A22F-48E5-9430-0246C566991A}" destId="{08FC314C-4ABD-450C-82EF-8ECFEB893052}" srcOrd="0" destOrd="0" parTransId="{F2D9C7F1-A89C-4B81-8E7D-F0D0636E8B1E}" sibTransId="{32FA33FA-A01E-446E-BA8E-A47A430CAADC}"/>
    <dgm:cxn modelId="{5EA52D4F-D733-4623-AABE-82F06D104329}" type="presOf" srcId="{96CFDF83-D00D-45DF-A6A0-FC510F786D6E}" destId="{CB7BA65A-06B5-4C45-B9BE-72890F349271}" srcOrd="0" destOrd="0" presId="urn:microsoft.com/office/officeart/2008/layout/LinedList"/>
    <dgm:cxn modelId="{8A729D6B-5919-4CC4-9139-3214FE3D4D00}" type="presOf" srcId="{BC9933B4-2196-476F-B954-F5B1CE69E7C8}" destId="{10F4EA71-7F68-4B48-BD17-90D71196E50F}" srcOrd="0" destOrd="0" presId="urn:microsoft.com/office/officeart/2008/layout/LinedList"/>
    <dgm:cxn modelId="{E37675D3-C335-44B3-B311-CF8DDE08C15D}" type="presOf" srcId="{25EE8C6C-78FB-4A88-874B-93244786BB62}" destId="{7CFB28AC-FD69-4975-81B9-FC6639036CD3}" srcOrd="0" destOrd="0" presId="urn:microsoft.com/office/officeart/2008/layout/LinedList"/>
    <dgm:cxn modelId="{5C3969DC-A900-44C1-8B06-5DACE9FF398C}" srcId="{08FC314C-4ABD-450C-82EF-8ECFEB893052}" destId="{19CCBC29-C108-44E1-95E1-53CF9C44D054}" srcOrd="5" destOrd="0" parTransId="{1687C035-4651-4A26-86FB-A4F718C83D9E}" sibTransId="{DAD24526-E8A1-4DA7-B97C-4CC9033B3049}"/>
    <dgm:cxn modelId="{F27D7492-26D0-4CD8-96CE-3A8F2C6683D3}" type="presOf" srcId="{08FC314C-4ABD-450C-82EF-8ECFEB893052}" destId="{34ECBB49-6126-48EB-8664-3F840DF6C515}" srcOrd="0" destOrd="0" presId="urn:microsoft.com/office/officeart/2008/layout/LinedList"/>
    <dgm:cxn modelId="{8A981947-F378-4D10-9B6D-748E13596A9D}" srcId="{08FC314C-4ABD-450C-82EF-8ECFEB893052}" destId="{96CFDF83-D00D-45DF-A6A0-FC510F786D6E}" srcOrd="2" destOrd="0" parTransId="{65629431-78E9-442E-8207-F60345EA4FBB}" sibTransId="{DA112CD5-3D4C-4001-8C70-4536C9CE2C3C}"/>
    <dgm:cxn modelId="{CC0FF036-AA02-4256-922A-B9C97AC80CB6}" type="presOf" srcId="{EFEBD0A2-4558-4E69-9117-66362AD935B9}" destId="{E51E3188-0D71-4979-832E-023A7391847E}" srcOrd="0" destOrd="0" presId="urn:microsoft.com/office/officeart/2008/layout/LinedList"/>
    <dgm:cxn modelId="{EAF60F8C-9E56-42FF-A58F-9F40D75F277E}" type="presOf" srcId="{19CCBC29-C108-44E1-95E1-53CF9C44D054}" destId="{53989BCE-61D4-463A-B1D2-30FEAB3DDDD5}" srcOrd="0" destOrd="0" presId="urn:microsoft.com/office/officeart/2008/layout/LinedList"/>
    <dgm:cxn modelId="{EF735168-A235-425E-A8EB-8FBE9D378647}" srcId="{08FC314C-4ABD-450C-82EF-8ECFEB893052}" destId="{BC9933B4-2196-476F-B954-F5B1CE69E7C8}" srcOrd="3" destOrd="0" parTransId="{308E6659-F316-4640-A57E-4F9C49D7D476}" sibTransId="{9AA2B852-ED8E-44FC-A581-306E8D18D8F9}"/>
    <dgm:cxn modelId="{CC9CD1CD-0809-47F0-A896-8B00FD2DB765}" srcId="{08FC314C-4ABD-450C-82EF-8ECFEB893052}" destId="{9E7BE468-1D40-4504-938A-78B23433F363}" srcOrd="4" destOrd="0" parTransId="{62B70D7D-810D-43FC-A47B-744D9303A4C5}" sibTransId="{26C45B41-C77E-45C4-B827-C7F0E249FA01}"/>
    <dgm:cxn modelId="{AD35432C-9FF0-4352-A01F-4152F7D86E6B}" srcId="{08FC314C-4ABD-450C-82EF-8ECFEB893052}" destId="{25EE8C6C-78FB-4A88-874B-93244786BB62}" srcOrd="0" destOrd="0" parTransId="{692AEFF0-BA11-457E-9DB4-2730DBEE1888}" sibTransId="{6C311A04-831A-4AA5-806C-6C7DE1C47862}"/>
    <dgm:cxn modelId="{137DEC08-E89A-4194-8A7C-0A67C9B24F3A}" type="presOf" srcId="{3E367921-A22F-48E5-9430-0246C566991A}" destId="{A24D40AC-FAEF-448A-8C1D-80D78CB6A9BD}" srcOrd="0" destOrd="0" presId="urn:microsoft.com/office/officeart/2008/layout/LinedList"/>
    <dgm:cxn modelId="{50A0217D-DEE0-4D7F-8334-FB871A4D3289}" srcId="{08FC314C-4ABD-450C-82EF-8ECFEB893052}" destId="{EFEBD0A2-4558-4E69-9117-66362AD935B9}" srcOrd="1" destOrd="0" parTransId="{6440D43E-D061-46BB-9DED-C33896827B00}" sibTransId="{90990245-69F5-405B-8A36-84F9FB4458B5}"/>
    <dgm:cxn modelId="{12C42F69-C040-4253-839F-2ECA683101FE}" type="presParOf" srcId="{A24D40AC-FAEF-448A-8C1D-80D78CB6A9BD}" destId="{E56B125A-CCDE-4E5B-8645-9F2F43E03E2F}" srcOrd="0" destOrd="0" presId="urn:microsoft.com/office/officeart/2008/layout/LinedList"/>
    <dgm:cxn modelId="{C66376CE-8E29-4C81-810E-F146E91E4BEE}" type="presParOf" srcId="{A24D40AC-FAEF-448A-8C1D-80D78CB6A9BD}" destId="{EB8BFF13-4DF8-4648-938B-15578942B3E3}" srcOrd="1" destOrd="0" presId="urn:microsoft.com/office/officeart/2008/layout/LinedList"/>
    <dgm:cxn modelId="{49A9380B-182D-499C-B71F-6A14CD5470B1}" type="presParOf" srcId="{EB8BFF13-4DF8-4648-938B-15578942B3E3}" destId="{34ECBB49-6126-48EB-8664-3F840DF6C515}" srcOrd="0" destOrd="0" presId="urn:microsoft.com/office/officeart/2008/layout/LinedList"/>
    <dgm:cxn modelId="{2D5C6F1F-D747-4208-BB98-2096EA1BC149}" type="presParOf" srcId="{EB8BFF13-4DF8-4648-938B-15578942B3E3}" destId="{5F3A7C05-C198-4E12-9735-1ACE74929598}" srcOrd="1" destOrd="0" presId="urn:microsoft.com/office/officeart/2008/layout/LinedList"/>
    <dgm:cxn modelId="{BC829BE8-289B-4413-B8DC-B2D088611B18}" type="presParOf" srcId="{5F3A7C05-C198-4E12-9735-1ACE74929598}" destId="{113FEDB2-10E9-4E86-A70E-20BC829C71E0}" srcOrd="0" destOrd="0" presId="urn:microsoft.com/office/officeart/2008/layout/LinedList"/>
    <dgm:cxn modelId="{E5B0A346-C97A-4020-B7D5-53464A8F2CE1}" type="presParOf" srcId="{5F3A7C05-C198-4E12-9735-1ACE74929598}" destId="{BCEB40E0-5B65-4322-B9DF-D6196D867657}" srcOrd="1" destOrd="0" presId="urn:microsoft.com/office/officeart/2008/layout/LinedList"/>
    <dgm:cxn modelId="{A819B344-169B-4AB8-AA8C-34BCFB035581}" type="presParOf" srcId="{BCEB40E0-5B65-4322-B9DF-D6196D867657}" destId="{B443387A-23E6-468B-97B1-B8CAA115A1CC}" srcOrd="0" destOrd="0" presId="urn:microsoft.com/office/officeart/2008/layout/LinedList"/>
    <dgm:cxn modelId="{206231B4-6B41-451D-BC26-3DDC24D99949}" type="presParOf" srcId="{BCEB40E0-5B65-4322-B9DF-D6196D867657}" destId="{7CFB28AC-FD69-4975-81B9-FC6639036CD3}" srcOrd="1" destOrd="0" presId="urn:microsoft.com/office/officeart/2008/layout/LinedList"/>
    <dgm:cxn modelId="{D7DD0EAD-B8A6-4EC4-AA4A-3277BDDDA321}" type="presParOf" srcId="{BCEB40E0-5B65-4322-B9DF-D6196D867657}" destId="{DF7FBF98-EF74-4D5A-9D22-AAB07981428C}" srcOrd="2" destOrd="0" presId="urn:microsoft.com/office/officeart/2008/layout/LinedList"/>
    <dgm:cxn modelId="{7DEFBCA8-0944-4512-B4A3-B136FACE5871}" type="presParOf" srcId="{5F3A7C05-C198-4E12-9735-1ACE74929598}" destId="{51297D62-9007-45AB-AF2B-603EF00E880A}" srcOrd="2" destOrd="0" presId="urn:microsoft.com/office/officeart/2008/layout/LinedList"/>
    <dgm:cxn modelId="{D929DC8E-DD67-4B7D-8B46-21509D863DBC}" type="presParOf" srcId="{5F3A7C05-C198-4E12-9735-1ACE74929598}" destId="{96227E76-C732-4C57-B365-0977A5C47677}" srcOrd="3" destOrd="0" presId="urn:microsoft.com/office/officeart/2008/layout/LinedList"/>
    <dgm:cxn modelId="{DB25DBC8-90DE-45B6-9DD8-132DE6C9D687}" type="presParOf" srcId="{5F3A7C05-C198-4E12-9735-1ACE74929598}" destId="{8B233AF0-727D-4E89-95B5-0AED06C77765}" srcOrd="4" destOrd="0" presId="urn:microsoft.com/office/officeart/2008/layout/LinedList"/>
    <dgm:cxn modelId="{7A7831C4-7734-4FCA-942F-64B5D2B60C88}" type="presParOf" srcId="{8B233AF0-727D-4E89-95B5-0AED06C77765}" destId="{3C0F4B52-3032-4B77-9F63-B789CC6E4C18}" srcOrd="0" destOrd="0" presId="urn:microsoft.com/office/officeart/2008/layout/LinedList"/>
    <dgm:cxn modelId="{4482EE86-ACC4-4CB2-8FD5-E56575907E48}" type="presParOf" srcId="{8B233AF0-727D-4E89-95B5-0AED06C77765}" destId="{E51E3188-0D71-4979-832E-023A7391847E}" srcOrd="1" destOrd="0" presId="urn:microsoft.com/office/officeart/2008/layout/LinedList"/>
    <dgm:cxn modelId="{581FFA4B-4F33-4D82-9F81-4B62ED6EA17C}" type="presParOf" srcId="{8B233AF0-727D-4E89-95B5-0AED06C77765}" destId="{7DCC476F-75B5-4AA0-A985-718A10F0F705}" srcOrd="2" destOrd="0" presId="urn:microsoft.com/office/officeart/2008/layout/LinedList"/>
    <dgm:cxn modelId="{B3286F82-326D-45B0-A2AB-880AF064294E}" type="presParOf" srcId="{5F3A7C05-C198-4E12-9735-1ACE74929598}" destId="{C31B1A9B-E47D-490F-B249-4C4AEA04DF32}" srcOrd="5" destOrd="0" presId="urn:microsoft.com/office/officeart/2008/layout/LinedList"/>
    <dgm:cxn modelId="{FDC73109-92BC-448A-A356-D26844F59674}" type="presParOf" srcId="{5F3A7C05-C198-4E12-9735-1ACE74929598}" destId="{3EADD938-194B-456D-9A85-DCF0E2EBCBE5}" srcOrd="6" destOrd="0" presId="urn:microsoft.com/office/officeart/2008/layout/LinedList"/>
    <dgm:cxn modelId="{A2E89789-6CBA-4CFE-B5C5-1E1D3332F761}" type="presParOf" srcId="{5F3A7C05-C198-4E12-9735-1ACE74929598}" destId="{A8CA6449-8127-4E0F-A47B-0BC422AF3B9E}" srcOrd="7" destOrd="0" presId="urn:microsoft.com/office/officeart/2008/layout/LinedList"/>
    <dgm:cxn modelId="{0898A9F1-3C11-459C-913A-F4EB00DB0896}" type="presParOf" srcId="{A8CA6449-8127-4E0F-A47B-0BC422AF3B9E}" destId="{D7AEF454-B397-4016-8B51-3610C1EF3A06}" srcOrd="0" destOrd="0" presId="urn:microsoft.com/office/officeart/2008/layout/LinedList"/>
    <dgm:cxn modelId="{9B5B7EDF-35E1-4043-85EC-4EDA9CB89F59}" type="presParOf" srcId="{A8CA6449-8127-4E0F-A47B-0BC422AF3B9E}" destId="{CB7BA65A-06B5-4C45-B9BE-72890F349271}" srcOrd="1" destOrd="0" presId="urn:microsoft.com/office/officeart/2008/layout/LinedList"/>
    <dgm:cxn modelId="{DFFCC610-E132-43D4-B367-C1AA15609039}" type="presParOf" srcId="{A8CA6449-8127-4E0F-A47B-0BC422AF3B9E}" destId="{02FDF061-6519-4EC4-B218-8DFA590F8CA9}" srcOrd="2" destOrd="0" presId="urn:microsoft.com/office/officeart/2008/layout/LinedList"/>
    <dgm:cxn modelId="{D0A18B15-C177-439B-8EE1-89E942E1A639}" type="presParOf" srcId="{5F3A7C05-C198-4E12-9735-1ACE74929598}" destId="{952BCC9E-0447-416B-B0AC-C3DB59BC8CDC}" srcOrd="8" destOrd="0" presId="urn:microsoft.com/office/officeart/2008/layout/LinedList"/>
    <dgm:cxn modelId="{66719BB0-211E-4E42-8F06-F1075CAA9735}" type="presParOf" srcId="{5F3A7C05-C198-4E12-9735-1ACE74929598}" destId="{58C23A9F-9F13-4C37-8450-65726DD2EBE1}" srcOrd="9" destOrd="0" presId="urn:microsoft.com/office/officeart/2008/layout/LinedList"/>
    <dgm:cxn modelId="{872420A5-2A94-47E2-8B07-C52872D05098}" type="presParOf" srcId="{5F3A7C05-C198-4E12-9735-1ACE74929598}" destId="{3279D10D-F9BC-4F0E-84D8-4CF8F40416CC}" srcOrd="10" destOrd="0" presId="urn:microsoft.com/office/officeart/2008/layout/LinedList"/>
    <dgm:cxn modelId="{9926EA32-CB6B-4036-BC46-EE0FE23781FB}" type="presParOf" srcId="{3279D10D-F9BC-4F0E-84D8-4CF8F40416CC}" destId="{4C6DE886-3A2E-4EA8-81BC-5AE8812F5C18}" srcOrd="0" destOrd="0" presId="urn:microsoft.com/office/officeart/2008/layout/LinedList"/>
    <dgm:cxn modelId="{CF0EE2F1-0117-456A-AEB0-152F47161D60}" type="presParOf" srcId="{3279D10D-F9BC-4F0E-84D8-4CF8F40416CC}" destId="{10F4EA71-7F68-4B48-BD17-90D71196E50F}" srcOrd="1" destOrd="0" presId="urn:microsoft.com/office/officeart/2008/layout/LinedList"/>
    <dgm:cxn modelId="{FF73AE7C-439E-4788-9DF4-2EB46691A36A}" type="presParOf" srcId="{3279D10D-F9BC-4F0E-84D8-4CF8F40416CC}" destId="{07A2814D-5DDA-4296-B688-CD39A877C23A}" srcOrd="2" destOrd="0" presId="urn:microsoft.com/office/officeart/2008/layout/LinedList"/>
    <dgm:cxn modelId="{E732EB3D-1B62-4859-A72C-16AD8C55499F}" type="presParOf" srcId="{5F3A7C05-C198-4E12-9735-1ACE74929598}" destId="{54FFBDF0-41B7-48F6-AD14-72F20B0A3CCB}" srcOrd="11" destOrd="0" presId="urn:microsoft.com/office/officeart/2008/layout/LinedList"/>
    <dgm:cxn modelId="{821B2E23-999E-45A6-9DC7-49F5EED21249}" type="presParOf" srcId="{5F3A7C05-C198-4E12-9735-1ACE74929598}" destId="{EE29BCB7-5819-4A8E-B5CE-44FFA0A5E382}" srcOrd="12" destOrd="0" presId="urn:microsoft.com/office/officeart/2008/layout/LinedList"/>
    <dgm:cxn modelId="{C60ADF91-E649-4425-B4AD-137C5099CEC9}" type="presParOf" srcId="{5F3A7C05-C198-4E12-9735-1ACE74929598}" destId="{F1B65277-6386-4175-A953-73D1D45C08E1}" srcOrd="13" destOrd="0" presId="urn:microsoft.com/office/officeart/2008/layout/LinedList"/>
    <dgm:cxn modelId="{49015323-A2B5-49AC-AC04-ABD854836E2A}" type="presParOf" srcId="{F1B65277-6386-4175-A953-73D1D45C08E1}" destId="{22A7AA3F-1D9A-41AC-8377-940C779B0491}" srcOrd="0" destOrd="0" presId="urn:microsoft.com/office/officeart/2008/layout/LinedList"/>
    <dgm:cxn modelId="{6D621610-9E58-455D-A036-217CDF2A4607}" type="presParOf" srcId="{F1B65277-6386-4175-A953-73D1D45C08E1}" destId="{B5083474-E73A-4021-80A2-10018755FFC4}" srcOrd="1" destOrd="0" presId="urn:microsoft.com/office/officeart/2008/layout/LinedList"/>
    <dgm:cxn modelId="{F7282BF1-39FF-4DB4-ABEF-6AA2E14E3118}" type="presParOf" srcId="{F1B65277-6386-4175-A953-73D1D45C08E1}" destId="{7064AEF2-066A-4635-988D-C7F6CD164014}" srcOrd="2" destOrd="0" presId="urn:microsoft.com/office/officeart/2008/layout/LinedList"/>
    <dgm:cxn modelId="{AF580A88-3E39-4F59-AA58-C66DD1C72ED4}" type="presParOf" srcId="{5F3A7C05-C198-4E12-9735-1ACE74929598}" destId="{8315997D-E2FD-4126-AE06-146A6EDE1DC6}" srcOrd="14" destOrd="0" presId="urn:microsoft.com/office/officeart/2008/layout/LinedList"/>
    <dgm:cxn modelId="{853C749B-E7C3-4342-9838-8FE0016307B6}" type="presParOf" srcId="{5F3A7C05-C198-4E12-9735-1ACE74929598}" destId="{291B0692-F63D-4DB0-AD47-95C1C01A9F4D}" srcOrd="15" destOrd="0" presId="urn:microsoft.com/office/officeart/2008/layout/LinedList"/>
    <dgm:cxn modelId="{520CA6A7-4FED-43D2-8129-8B73A88CED97}" type="presParOf" srcId="{5F3A7C05-C198-4E12-9735-1ACE74929598}" destId="{68E83B96-6257-416D-9F12-0F3D67C61561}" srcOrd="16" destOrd="0" presId="urn:microsoft.com/office/officeart/2008/layout/LinedList"/>
    <dgm:cxn modelId="{21D431AA-BBF5-4194-866C-1DE1A453455B}" type="presParOf" srcId="{68E83B96-6257-416D-9F12-0F3D67C61561}" destId="{55E8FABB-291D-44B6-BC1B-13D7BAFF1033}" srcOrd="0" destOrd="0" presId="urn:microsoft.com/office/officeart/2008/layout/LinedList"/>
    <dgm:cxn modelId="{57A2508C-5520-4D3F-B007-0AEC88A977AB}" type="presParOf" srcId="{68E83B96-6257-416D-9F12-0F3D67C61561}" destId="{53989BCE-61D4-463A-B1D2-30FEAB3DDDD5}" srcOrd="1" destOrd="0" presId="urn:microsoft.com/office/officeart/2008/layout/LinedList"/>
    <dgm:cxn modelId="{6712F4D2-5D16-42C3-B8B6-42F9D31BBD84}" type="presParOf" srcId="{68E83B96-6257-416D-9F12-0F3D67C61561}" destId="{81756728-D8A0-407D-A1B1-A3A69F9EF5A7}" srcOrd="2" destOrd="0" presId="urn:microsoft.com/office/officeart/2008/layout/LinedList"/>
    <dgm:cxn modelId="{EB55B70C-3D77-4409-8C33-514A4B586AF3}" type="presParOf" srcId="{5F3A7C05-C198-4E12-9735-1ACE74929598}" destId="{296F5B5F-4623-44E1-915F-DB77C9A42177}" srcOrd="17" destOrd="0" presId="urn:microsoft.com/office/officeart/2008/layout/LinedList"/>
    <dgm:cxn modelId="{A2A08D09-CC65-4745-BAB9-03E8FE88BB4A}" type="presParOf" srcId="{5F3A7C05-C198-4E12-9735-1ACE74929598}" destId="{EC5FA645-0524-4C69-8C51-7A158C1B4DFE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EA2599-C312-4DE1-9EF5-80A004AD6A34}">
      <dsp:nvSpPr>
        <dsp:cNvPr id="0" name=""/>
        <dsp:cNvSpPr/>
      </dsp:nvSpPr>
      <dsp:spPr>
        <a:xfrm>
          <a:off x="30319" y="85758"/>
          <a:ext cx="10454961" cy="1522640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4171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en-US" sz="1800" kern="12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истемно значимы</a:t>
          </a:r>
          <a:r>
            <a:rPr lang="ru-RU" sz="1800" kern="12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й</a:t>
          </a:r>
        </a:p>
      </dsp:txBody>
      <dsp:txXfrm>
        <a:off x="30319" y="466418"/>
        <a:ext cx="10074301" cy="761320"/>
      </dsp:txXfrm>
    </dsp:sp>
    <dsp:sp modelId="{765615E5-0E1B-452D-861E-C297822F0149}">
      <dsp:nvSpPr>
        <dsp:cNvPr id="0" name=""/>
        <dsp:cNvSpPr/>
      </dsp:nvSpPr>
      <dsp:spPr>
        <a:xfrm>
          <a:off x="47885" y="1217490"/>
          <a:ext cx="3113960" cy="14022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Межбанковская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переводов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денег</a:t>
          </a: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Казахстанский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межбанковских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расчетов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НБК</a:t>
          </a: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РК</a:t>
          </a:r>
        </a:p>
      </dsp:txBody>
      <dsp:txXfrm>
        <a:off x="47885" y="1217490"/>
        <a:ext cx="3113960" cy="1402288"/>
      </dsp:txXfrm>
    </dsp:sp>
    <dsp:sp modelId="{51F9D6B7-9CA1-425B-B8AE-837F86822A28}">
      <dsp:nvSpPr>
        <dsp:cNvPr id="0" name=""/>
        <dsp:cNvSpPr/>
      </dsp:nvSpPr>
      <dsp:spPr>
        <a:xfrm>
          <a:off x="3250447" y="593304"/>
          <a:ext cx="7234833" cy="1522640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4171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</a:t>
          </a:r>
          <a:r>
            <a:rPr lang="en-US" sz="1800" kern="120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начимые </a:t>
          </a:r>
          <a:endParaRPr lang="ru-RU" sz="1800" kern="120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50447" y="973964"/>
        <a:ext cx="6854173" cy="761320"/>
      </dsp:txXfrm>
    </dsp:sp>
    <dsp:sp modelId="{A8816E08-332E-47C3-B042-FF1C16A92E33}">
      <dsp:nvSpPr>
        <dsp:cNvPr id="0" name=""/>
        <dsp:cNvSpPr/>
      </dsp:nvSpPr>
      <dsp:spPr>
        <a:xfrm>
          <a:off x="3297477" y="1698771"/>
          <a:ext cx="3149832" cy="15959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межбанковского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клиринга</a:t>
          </a:r>
          <a:endParaRPr lang="ru-RU" sz="18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Карточная международная платежная система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Visa</a:t>
          </a:r>
          <a:endParaRPr lang="ru-RU" sz="1800" kern="1200" dirty="0" smtClean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Золотая корона</a:t>
          </a:r>
          <a:endParaRPr lang="ru-RU" sz="18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97477" y="1698771"/>
        <a:ext cx="3149832" cy="1595906"/>
      </dsp:txXfrm>
    </dsp:sp>
    <dsp:sp modelId="{74C60D80-B8D4-441E-A8A1-F3B48E280BDE}">
      <dsp:nvSpPr>
        <dsp:cNvPr id="0" name=""/>
        <dsp:cNvSpPr/>
      </dsp:nvSpPr>
      <dsp:spPr>
        <a:xfrm>
          <a:off x="6470575" y="1100851"/>
          <a:ext cx="4014705" cy="1522640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4171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ные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платежные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системы</a:t>
          </a:r>
          <a:endParaRPr lang="ru-RU" sz="1800" kern="1200" dirty="0" smtClean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Всего 13</a:t>
          </a:r>
          <a:endParaRPr lang="ru-RU" sz="18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70575" y="1481511"/>
        <a:ext cx="3634045" cy="761320"/>
      </dsp:txXfrm>
    </dsp:sp>
    <dsp:sp modelId="{A6684ACE-799D-485E-B9D9-B27BCCF89B51}">
      <dsp:nvSpPr>
        <dsp:cNvPr id="0" name=""/>
        <dsp:cNvSpPr/>
      </dsp:nvSpPr>
      <dsp:spPr>
        <a:xfrm>
          <a:off x="6479495" y="2145111"/>
          <a:ext cx="3255871" cy="27926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Mastercard</a:t>
          </a:r>
          <a:endParaRPr lang="ru-RU" sz="18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en-US" sz="1800" kern="1200" dirty="0" err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ontact</a:t>
          </a:r>
          <a:endParaRPr lang="ru-RU" sz="18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Faster</a:t>
          </a:r>
          <a:endParaRPr lang="ru-RU" sz="18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MoneyGram</a:t>
          </a:r>
          <a:endParaRPr lang="ru-RU" sz="18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Вестерн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Юнион</a:t>
          </a:r>
          <a:endParaRPr lang="ru-RU" sz="1800" kern="1200" dirty="0" smtClean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Платежная система АО «Народный Банк Казахстана»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Система массовых электронных платежей</a:t>
          </a:r>
          <a:endParaRPr lang="ru-RU" sz="1800" kern="12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79495" y="2145111"/>
        <a:ext cx="3255871" cy="279266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58EBE-67C8-4312-96BB-56D60884DD2A}">
      <dsp:nvSpPr>
        <dsp:cNvPr id="0" name=""/>
        <dsp:cNvSpPr/>
      </dsp:nvSpPr>
      <dsp:spPr>
        <a:xfrm>
          <a:off x="0" y="1195"/>
          <a:ext cx="10515600" cy="104762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Основными целями пилотного проекта на 2021 год являлась проверка жизнеспособности концепции ЦТ через экспериментальное подтверждение технологической реализуемости розничной платформы на базе технологии распределенного реестра, а также определение основных параметров модели ЦВ ЦБ для Казахстана</a:t>
          </a:r>
          <a:endParaRPr lang="ru-RU" sz="1800" kern="1200">
            <a:solidFill>
              <a:schemeClr val="tx1"/>
            </a:solidFill>
          </a:endParaRPr>
        </a:p>
      </dsp:txBody>
      <dsp:txXfrm>
        <a:off x="51141" y="52336"/>
        <a:ext cx="10413318" cy="945347"/>
      </dsp:txXfrm>
    </dsp:sp>
    <dsp:sp modelId="{5D597500-3936-4C0A-9ACD-45AA8D849869}">
      <dsp:nvSpPr>
        <dsp:cNvPr id="0" name=""/>
        <dsp:cNvSpPr/>
      </dsp:nvSpPr>
      <dsp:spPr>
        <a:xfrm>
          <a:off x="0" y="1060989"/>
          <a:ext cx="10515600" cy="1047629"/>
        </a:xfrm>
        <a:prstGeom prst="round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рамках пилотного проекта были реализованы базовые сценарии жизненного цикла ЦТ – от эмиссии и распределения до покупок и переводов с использованиемЦТ 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141" y="1112130"/>
        <a:ext cx="10413318" cy="945347"/>
      </dsp:txXfrm>
    </dsp:sp>
    <dsp:sp modelId="{B77FF67C-A247-4A77-91F7-5F9C4D99251A}">
      <dsp:nvSpPr>
        <dsp:cNvPr id="0" name=""/>
        <dsp:cNvSpPr/>
      </dsp:nvSpPr>
      <dsp:spPr>
        <a:xfrm>
          <a:off x="0" y="2120783"/>
          <a:ext cx="10515600" cy="1047629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итогам проекта были подтверждены гипотезы о технологической реализуемости концепции ЦТ. Была выработана первичная модель оценки влияния ЦТ на экономику, финансовую стабильность и ДКП, а также возможные подходы к регулированию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141" y="2171924"/>
        <a:ext cx="10413318" cy="945347"/>
      </dsp:txXfrm>
    </dsp:sp>
    <dsp:sp modelId="{E1208E04-27BC-4E8E-97A4-E3D10541BA1B}">
      <dsp:nvSpPr>
        <dsp:cNvPr id="0" name=""/>
        <dsp:cNvSpPr/>
      </dsp:nvSpPr>
      <dsp:spPr>
        <a:xfrm>
          <a:off x="0" y="3180577"/>
          <a:ext cx="10515600" cy="1047629"/>
        </a:xfrm>
        <a:prstGeom prst="round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2022 году была разработана модель принятия решения, где НБ продолжил исследование выгод и издержек от возможного внедрения ЦТ , проводились работы по расширению технологической функциональности платформы и количественные экономические исследования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141" y="3231718"/>
        <a:ext cx="10413318" cy="945347"/>
      </dsp:txXfrm>
    </dsp:sp>
    <dsp:sp modelId="{8B7513CA-C9E0-4353-B472-47F3B09019FD}">
      <dsp:nvSpPr>
        <dsp:cNvPr id="0" name=""/>
        <dsp:cNvSpPr/>
      </dsp:nvSpPr>
      <dsp:spPr>
        <a:xfrm>
          <a:off x="0" y="4240370"/>
          <a:ext cx="10515600" cy="1047629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целях широкого вовлечения участников в июне 2022 года была запущена коллаборативная площадка Digital Tenge Hub, объединяющая все заинтересованные стороны для совместного исследования вопросов внедрения национальной ЦВ в Казахстане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141" y="4291511"/>
        <a:ext cx="10413318" cy="94534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B6FC9-636A-43D0-BF6F-7140A4D8371B}">
      <dsp:nvSpPr>
        <dsp:cNvPr id="0" name=""/>
        <dsp:cNvSpPr/>
      </dsp:nvSpPr>
      <dsp:spPr>
        <a:xfrm>
          <a:off x="744991" y="1229"/>
          <a:ext cx="3999830" cy="239989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целях реализации проекта НБ РК для выработки рекомендуемого решения о необходимости внедрения ЦТ и обеспечения комплексного исследования, а также определения выгод и издержек от возможного внедрения национальной ЦВ была разработана модель принятия решения о внедрении ЦТ </a:t>
          </a:r>
          <a:endParaRPr lang="ru-RU" sz="1800" kern="1200">
            <a:solidFill>
              <a:schemeClr val="tx1"/>
            </a:solidFill>
          </a:endParaRPr>
        </a:p>
      </dsp:txBody>
      <dsp:txXfrm>
        <a:off x="744991" y="1229"/>
        <a:ext cx="3999830" cy="2399898"/>
      </dsp:txXfrm>
    </dsp:sp>
    <dsp:sp modelId="{6B5A162E-D6D2-42D6-AA13-11C226C4C969}">
      <dsp:nvSpPr>
        <dsp:cNvPr id="0" name=""/>
        <dsp:cNvSpPr/>
      </dsp:nvSpPr>
      <dsp:spPr>
        <a:xfrm>
          <a:off x="5144804" y="1229"/>
          <a:ext cx="4625803" cy="239989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Модель учитывает инструменты, рекомендованные международными организациями, а также подходы зарубежных регуляторов. В модели предусмотрены исследования по оценке технологической реализуемости дизайна ЦТ, потенциальных экономических выгод и затрат, возможностей регулирования системы, а также потенциала развития экосистемы.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44804" y="1229"/>
        <a:ext cx="4625803" cy="2399898"/>
      </dsp:txXfrm>
    </dsp:sp>
    <dsp:sp modelId="{63B8EEB5-3B9F-4878-9911-7A77A2B7E49D}">
      <dsp:nvSpPr>
        <dsp:cNvPr id="0" name=""/>
        <dsp:cNvSpPr/>
      </dsp:nvSpPr>
      <dsp:spPr>
        <a:xfrm>
          <a:off x="372127" y="2801110"/>
          <a:ext cx="3999830" cy="239989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структуре модели аспекты внедрения ЦВ ЦБ исследуются с применением различных инструментов оценки инновационных проектов: экспериментальная оценка с помощью пилотного проекта, экономическое моделирование, серии обсуждений с рынком, анализ результатов других проектов и т.д.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2127" y="2801110"/>
        <a:ext cx="3999830" cy="2399898"/>
      </dsp:txXfrm>
    </dsp:sp>
    <dsp:sp modelId="{967CFEA3-689D-4ABB-BAE5-D77AB7EAED74}">
      <dsp:nvSpPr>
        <dsp:cNvPr id="0" name=""/>
        <dsp:cNvSpPr/>
      </dsp:nvSpPr>
      <dsp:spPr>
        <a:xfrm>
          <a:off x="4771940" y="2801110"/>
          <a:ext cx="5371532" cy="239989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Указанные подходы были направлены на создание детализированной логической структуры с обоснованиями тех или иных решений, проверкой соответствия их ключевым принципам (в частности, принципу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рыночности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сотрудничества между участниками делового оборота в рамках предполагаемой экосистемы), а также на тестирование выбранных подходов на жизнеспособность в разрезе технологии, экономики, взаимодействия участников и </a:t>
          </a:r>
          <a:r>
            <a:rPr lang="ru-RU" sz="18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регулировани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1940" y="2801110"/>
        <a:ext cx="5371532" cy="239989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98A533-10CC-4D76-9A05-9C2ACDAD3CED}">
      <dsp:nvSpPr>
        <dsp:cNvPr id="0" name=""/>
        <dsp:cNvSpPr/>
      </dsp:nvSpPr>
      <dsp:spPr>
        <a:xfrm rot="16200000">
          <a:off x="1324356" y="-1324356"/>
          <a:ext cx="2609087" cy="5257800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Опараметры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которые определяют дизайн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архитектурыЦТ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kern="1200" dirty="0"/>
        </a:p>
      </dsp:txBody>
      <dsp:txXfrm rot="5400000">
        <a:off x="0" y="0"/>
        <a:ext cx="5257800" cy="1956815"/>
      </dsp:txXfrm>
    </dsp:sp>
    <dsp:sp modelId="{1FA3EAF6-04F0-4551-9342-23D28EA44383}">
      <dsp:nvSpPr>
        <dsp:cNvPr id="0" name=""/>
        <dsp:cNvSpPr/>
      </dsp:nvSpPr>
      <dsp:spPr>
        <a:xfrm>
          <a:off x="5257800" y="0"/>
          <a:ext cx="5257800" cy="2609087"/>
        </a:xfrm>
        <a:prstGeom prst="round1Rect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дизайна ЦТ с учетом архитектуры и экономических вопросов</a:t>
          </a:r>
          <a:endParaRPr lang="en-US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0"/>
        <a:ext cx="5257800" cy="1956815"/>
      </dsp:txXfrm>
    </dsp:sp>
    <dsp:sp modelId="{9F7543E7-EAB8-4BA7-B0C1-DB1AADD95EC4}">
      <dsp:nvSpPr>
        <dsp:cNvPr id="0" name=""/>
        <dsp:cNvSpPr/>
      </dsp:nvSpPr>
      <dsp:spPr>
        <a:xfrm rot="10800000">
          <a:off x="0" y="2609087"/>
          <a:ext cx="5257800" cy="2609087"/>
        </a:xfrm>
        <a:prstGeom prst="round1Rect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жизнеспособности выбранного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дизайнаЦТ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261359"/>
        <a:ext cx="5257800" cy="1956815"/>
      </dsp:txXfrm>
    </dsp:sp>
    <dsp:sp modelId="{F6B92052-BF4B-4518-8F4E-D9434CC07D79}">
      <dsp:nvSpPr>
        <dsp:cNvPr id="0" name=""/>
        <dsp:cNvSpPr/>
      </dsp:nvSpPr>
      <dsp:spPr>
        <a:xfrm rot="5400000">
          <a:off x="6582156" y="1284731"/>
          <a:ext cx="2609087" cy="5257800"/>
        </a:xfrm>
        <a:prstGeom prst="round1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концептуальной операционной и регуляторной моделей</a:t>
          </a:r>
          <a:endParaRPr lang="en-US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5257800" y="3261359"/>
        <a:ext cx="5257800" cy="1956815"/>
      </dsp:txXfrm>
    </dsp:sp>
    <dsp:sp modelId="{BF33A164-706D-4B14-8209-356CC734E100}">
      <dsp:nvSpPr>
        <dsp:cNvPr id="0" name=""/>
        <dsp:cNvSpPr/>
      </dsp:nvSpPr>
      <dsp:spPr>
        <a:xfrm>
          <a:off x="3017661" y="1757781"/>
          <a:ext cx="4480276" cy="1702612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 модели логически группирует вопросы и критерии анализа в четыре блока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2000" kern="1200" dirty="0"/>
        </a:p>
      </dsp:txBody>
      <dsp:txXfrm>
        <a:off x="3100776" y="1840896"/>
        <a:ext cx="4314046" cy="153638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D1DC69-080B-4C1B-ADBC-127FB43B2FBE}">
      <dsp:nvSpPr>
        <dsp:cNvPr id="0" name=""/>
        <dsp:cNvSpPr/>
      </dsp:nvSpPr>
      <dsp:spPr>
        <a:xfrm>
          <a:off x="0" y="1352"/>
          <a:ext cx="10515600" cy="10311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исследования в 2022 году, проведено тестирование платформы ЦТ с реальными потребителями и торгово-сервисными предприятиями. Протестирован весь жизненный цикл ЦТ, включая возможность программируемости и демонстрацию цепочки офлайн-транзакций.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50337" y="51689"/>
        <a:ext cx="10414926" cy="930479"/>
      </dsp:txXfrm>
    </dsp:sp>
    <dsp:sp modelId="{C3609057-CE28-4541-BBDF-3808EA9392BA}">
      <dsp:nvSpPr>
        <dsp:cNvPr id="0" name=""/>
        <dsp:cNvSpPr/>
      </dsp:nvSpPr>
      <dsp:spPr>
        <a:xfrm>
          <a:off x="0" y="1043447"/>
          <a:ext cx="10515600" cy="103115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экономического моделирования сделаны выводы об отсутствии рисков для ДКП, финансовой стабильности и экономики в целом. </a:t>
          </a:r>
          <a:endParaRPr lang="ru-RU" sz="2000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337" y="1093784"/>
        <a:ext cx="10414926" cy="930479"/>
      </dsp:txXfrm>
    </dsp:sp>
    <dsp:sp modelId="{7E3E9D14-DB87-4199-AF66-B4EF8C8E3D2B}">
      <dsp:nvSpPr>
        <dsp:cNvPr id="0" name=""/>
        <dsp:cNvSpPr/>
      </dsp:nvSpPr>
      <dsp:spPr>
        <a:xfrm>
          <a:off x="0" y="2085542"/>
          <a:ext cx="10515600" cy="103115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итогам репрезентативного опроса 60% респондентов выразили готовность использовать цифровой тенге.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337" y="2135879"/>
        <a:ext cx="10414926" cy="930479"/>
      </dsp:txXfrm>
    </dsp:sp>
    <dsp:sp modelId="{FCDBDD46-5CBC-4561-A1B6-DF825F4B9121}">
      <dsp:nvSpPr>
        <dsp:cNvPr id="0" name=""/>
        <dsp:cNvSpPr/>
      </dsp:nvSpPr>
      <dsp:spPr>
        <a:xfrm>
          <a:off x="0" y="3127636"/>
          <a:ext cx="10515600" cy="10311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Запущена коллаборативная площадка Digital Tenge Hub, на базе которой проведена серия обсуждений и дизайн-сессий со всеми заинтересованными сторонами. Проведен Digital Tenge Ideathon.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337" y="3177973"/>
        <a:ext cx="10414926" cy="930479"/>
      </dsp:txXfrm>
    </dsp:sp>
    <dsp:sp modelId="{D80B2AC9-7CA3-459D-BB63-A514E4390CE2}">
      <dsp:nvSpPr>
        <dsp:cNvPr id="0" name=""/>
        <dsp:cNvSpPr/>
      </dsp:nvSpPr>
      <dsp:spPr>
        <a:xfrm>
          <a:off x="0" y="4169731"/>
          <a:ext cx="10515600" cy="103115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 анализ регуляторных аспектов внедрения ЦТ, выработаны подходы по развитию экосистемы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337" y="4220068"/>
        <a:ext cx="10414926" cy="93047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5C3A0-DF6F-400D-99F2-050B757D7C08}">
      <dsp:nvSpPr>
        <dsp:cNvPr id="0" name=""/>
        <dsp:cNvSpPr/>
      </dsp:nvSpPr>
      <dsp:spPr>
        <a:xfrm>
          <a:off x="0" y="2335"/>
          <a:ext cx="1025296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0FD55DF-07DE-474F-9589-5D9E41C7655E}">
      <dsp:nvSpPr>
        <dsp:cNvPr id="0" name=""/>
        <dsp:cNvSpPr/>
      </dsp:nvSpPr>
      <dsp:spPr>
        <a:xfrm>
          <a:off x="0" y="2335"/>
          <a:ext cx="2050593" cy="4778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мире уже появился прецедент отказа от использования наличных денег</a:t>
          </a:r>
          <a:endParaRPr lang="ru-RU" sz="2800" kern="1200" dirty="0"/>
        </a:p>
      </dsp:txBody>
      <dsp:txXfrm>
        <a:off x="0" y="2335"/>
        <a:ext cx="2050593" cy="4778497"/>
      </dsp:txXfrm>
    </dsp:sp>
    <dsp:sp modelId="{41227212-1219-4E77-8FA5-9A4FA3AC1973}">
      <dsp:nvSpPr>
        <dsp:cNvPr id="0" name=""/>
        <dsp:cNvSpPr/>
      </dsp:nvSpPr>
      <dsp:spPr>
        <a:xfrm>
          <a:off x="2204388" y="113398"/>
          <a:ext cx="8048580" cy="2221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Швеции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— предложение о полном изъятии из оборота номинированных в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шведских кронах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наличных денег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переходе к исключительно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безналичным расчётам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этой валюте. Инициатива была выдвинута рядом национальных банков, в частности тремя из четвёрки крупнейших в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Швеции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—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SEB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Swedbank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Nordea</a:t>
          </a:r>
          <a:endParaRPr lang="ru-RU" sz="2300" kern="1200" dirty="0"/>
        </a:p>
      </dsp:txBody>
      <dsp:txXfrm>
        <a:off x="2204388" y="113398"/>
        <a:ext cx="8048580" cy="2221254"/>
      </dsp:txXfrm>
    </dsp:sp>
    <dsp:sp modelId="{7C5D8B8D-4CD5-4D74-868D-01BCE38241F4}">
      <dsp:nvSpPr>
        <dsp:cNvPr id="0" name=""/>
        <dsp:cNvSpPr/>
      </dsp:nvSpPr>
      <dsp:spPr>
        <a:xfrm>
          <a:off x="2050593" y="2334653"/>
          <a:ext cx="82023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2F5561E2-4FE2-4A67-92A7-6D28830A9788}">
      <dsp:nvSpPr>
        <dsp:cNvPr id="0" name=""/>
        <dsp:cNvSpPr/>
      </dsp:nvSpPr>
      <dsp:spPr>
        <a:xfrm>
          <a:off x="2204388" y="2445715"/>
          <a:ext cx="8048580" cy="2221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в Швеции показывает, что количество клиентов, требующих операций с наличными в филиалах банка, падает на 20 % в год и банки отказываются от использования наличных в своих отделениях из-за изменений в поведении клиентов, лишь 5 % из которых совершали какие-либо операции с наличными через кассира </a:t>
          </a:r>
        </a:p>
      </dsp:txBody>
      <dsp:txXfrm>
        <a:off x="2204388" y="2445715"/>
        <a:ext cx="8048580" cy="2221254"/>
      </dsp:txXfrm>
    </dsp:sp>
    <dsp:sp modelId="{ECFB7BC6-68F4-44E8-A080-7AC869A05C15}">
      <dsp:nvSpPr>
        <dsp:cNvPr id="0" name=""/>
        <dsp:cNvSpPr/>
      </dsp:nvSpPr>
      <dsp:spPr>
        <a:xfrm>
          <a:off x="2050593" y="4666970"/>
          <a:ext cx="8202375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51330-48C3-42BD-A4F0-2351CA18EF03}">
      <dsp:nvSpPr>
        <dsp:cNvPr id="0" name=""/>
        <dsp:cNvSpPr/>
      </dsp:nvSpPr>
      <dsp:spPr>
        <a:xfrm>
          <a:off x="0" y="474133"/>
          <a:ext cx="8128000" cy="13546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поддержку идеи отказа от использования наличных денег в Швеции приводятся следующие аргументы:</a:t>
          </a:r>
          <a:endParaRPr lang="ru-RU" sz="2900" kern="1200" dirty="0"/>
        </a:p>
      </dsp:txBody>
      <dsp:txXfrm>
        <a:off x="39677" y="513810"/>
        <a:ext cx="8048646" cy="1275312"/>
      </dsp:txXfrm>
    </dsp:sp>
    <dsp:sp modelId="{FF8BF3BC-6F2D-4FB9-A28F-948C1EDE90E4}">
      <dsp:nvSpPr>
        <dsp:cNvPr id="0" name=""/>
        <dsp:cNvSpPr/>
      </dsp:nvSpPr>
      <dsp:spPr>
        <a:xfrm>
          <a:off x="0" y="2072640"/>
          <a:ext cx="1354666" cy="135466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8A0778-D9F3-43F7-A7FF-78529A2228B3}">
      <dsp:nvSpPr>
        <dsp:cNvPr id="0" name=""/>
        <dsp:cNvSpPr/>
      </dsp:nvSpPr>
      <dsp:spPr>
        <a:xfrm>
          <a:off x="1435946" y="2072640"/>
          <a:ext cx="6692053" cy="135466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Наличные деньги составляют незначительную долю (около 3</a:t>
          </a:r>
          <a:r>
            <a:rPr lang="en-US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%) от всего оборота в стране (для сравнения: в еврозоне этот показатель составляет в среднем 9</a:t>
          </a:r>
          <a:r>
            <a:rPr lang="en-US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%).</a:t>
          </a:r>
          <a:endParaRPr lang="ru-RU" sz="2000" kern="1200" dirty="0"/>
        </a:p>
      </dsp:txBody>
      <dsp:txXfrm>
        <a:off x="1502087" y="2138781"/>
        <a:ext cx="6559771" cy="1222384"/>
      </dsp:txXfrm>
    </dsp:sp>
    <dsp:sp modelId="{5AC22B88-7E8E-45C6-A2F7-BE5896834AA2}">
      <dsp:nvSpPr>
        <dsp:cNvPr id="0" name=""/>
        <dsp:cNvSpPr/>
      </dsp:nvSpPr>
      <dsp:spPr>
        <a:xfrm>
          <a:off x="0" y="3589866"/>
          <a:ext cx="1354666" cy="135466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CC8B2B-3D40-4608-AA62-FC7FA9489DB0}">
      <dsp:nvSpPr>
        <dsp:cNvPr id="0" name=""/>
        <dsp:cNvSpPr/>
      </dsp:nvSpPr>
      <dsp:spPr>
        <a:xfrm>
          <a:off x="1435946" y="3589866"/>
          <a:ext cx="6692053" cy="1354666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Отказ от наличных денег поможет в борьбе с преступностью, теневой 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экономикой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уклонением от уплаты налогов (приводятся следующие данные: в</a:t>
          </a:r>
          <a:r>
            <a:rPr lang="en-US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2008 году</a:t>
          </a:r>
          <a:r>
            <a:rPr lang="en-US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Швеции зарегистрировано 110 ограблений банков, в</a:t>
          </a:r>
          <a:r>
            <a:rPr lang="en-US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2011</a:t>
          </a:r>
          <a:r>
            <a:rPr lang="en-US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— уже 16, в</a:t>
          </a:r>
          <a:r>
            <a:rPr lang="en-US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2012</a:t>
          </a:r>
          <a:r>
            <a:rPr lang="en-US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— только 5). </a:t>
          </a:r>
          <a:endParaRPr lang="en-US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02087" y="3656007"/>
        <a:ext cx="6559771" cy="122238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C7506-62ED-4CE3-B780-C1D7C0EAF2EF}">
      <dsp:nvSpPr>
        <dsp:cNvPr id="0" name=""/>
        <dsp:cNvSpPr/>
      </dsp:nvSpPr>
      <dsp:spPr>
        <a:xfrm>
          <a:off x="0" y="0"/>
          <a:ext cx="8097012" cy="936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Банк Швеции (старейший центральный банк в мире) одним из первых рассматривает вопрос выпуска цифровой валюты — е-кроны  (швед.). </a:t>
          </a:r>
          <a:endParaRPr lang="ru-RU" sz="1800" kern="1200" dirty="0"/>
        </a:p>
      </dsp:txBody>
      <dsp:txXfrm>
        <a:off x="27426" y="27426"/>
        <a:ext cx="6977001" cy="881550"/>
      </dsp:txXfrm>
    </dsp:sp>
    <dsp:sp modelId="{080A8DB6-66BB-4A77-BD4C-50C2FD7DC4F7}">
      <dsp:nvSpPr>
        <dsp:cNvPr id="0" name=""/>
        <dsp:cNvSpPr/>
      </dsp:nvSpPr>
      <dsp:spPr>
        <a:xfrm>
          <a:off x="604647" y="1066458"/>
          <a:ext cx="8097012" cy="936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838336"/>
                <a:satOff val="-2557"/>
                <a:lumOff val="-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838336"/>
                <a:satOff val="-2557"/>
                <a:lumOff val="-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838336"/>
                <a:satOff val="-2557"/>
                <a:lumOff val="-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этом случае он станет первым центробанком в мире, выпустившим подобную валюту (как во второй половине XVII века первым в мире выпустил бумажные банкноты).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2073" y="1093884"/>
        <a:ext cx="6828851" cy="881550"/>
      </dsp:txXfrm>
    </dsp:sp>
    <dsp:sp modelId="{74202E54-F557-4CA6-9EB0-1748987B7130}">
      <dsp:nvSpPr>
        <dsp:cNvPr id="0" name=""/>
        <dsp:cNvSpPr/>
      </dsp:nvSpPr>
      <dsp:spPr>
        <a:xfrm>
          <a:off x="1209293" y="2132917"/>
          <a:ext cx="8097012" cy="936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Это такой же революционный шаг, как и выпуск бумажной банкноты 300 лет назад.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36719" y="2160343"/>
        <a:ext cx="6828851" cy="881550"/>
      </dsp:txXfrm>
    </dsp:sp>
    <dsp:sp modelId="{495AD4AE-4134-43F4-AFED-69F41EABC420}">
      <dsp:nvSpPr>
        <dsp:cNvPr id="0" name=""/>
        <dsp:cNvSpPr/>
      </dsp:nvSpPr>
      <dsp:spPr>
        <a:xfrm>
          <a:off x="1813940" y="3199376"/>
          <a:ext cx="8097012" cy="936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5515009"/>
                <a:satOff val="-7671"/>
                <a:lumOff val="-29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515009"/>
                <a:satOff val="-7671"/>
                <a:lumOff val="-29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515009"/>
                <a:satOff val="-7671"/>
                <a:lumOff val="-29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Тестирование платформы началось в 2020 году, и к весне 2021 года завершился первый этап мероприятий. </a:t>
          </a:r>
          <a:endParaRPr lang="ru-R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1366" y="3226802"/>
        <a:ext cx="6828851" cy="881550"/>
      </dsp:txXfrm>
    </dsp:sp>
    <dsp:sp modelId="{FAD68185-58BC-47CD-B9D7-3C683FC003A2}">
      <dsp:nvSpPr>
        <dsp:cNvPr id="0" name=""/>
        <dsp:cNvSpPr/>
      </dsp:nvSpPr>
      <dsp:spPr>
        <a:xfrm>
          <a:off x="2418587" y="4265835"/>
          <a:ext cx="8097012" cy="9364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Регулятор обнаружил несколько критических проблем, которые должны быть решены перед тем, как цифровая крона станет доступна жителям страны. Власти обеспокоены возможностями масштабирования валюты.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46013" y="4293261"/>
        <a:ext cx="6828851" cy="881550"/>
      </dsp:txXfrm>
    </dsp:sp>
    <dsp:sp modelId="{F03FFD40-9E56-43F3-A0C8-3B0E47BB5B3F}">
      <dsp:nvSpPr>
        <dsp:cNvPr id="0" name=""/>
        <dsp:cNvSpPr/>
      </dsp:nvSpPr>
      <dsp:spPr>
        <a:xfrm>
          <a:off x="7488350" y="684094"/>
          <a:ext cx="608661" cy="60866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7625299" y="684094"/>
        <a:ext cx="334763" cy="458017"/>
      </dsp:txXfrm>
    </dsp:sp>
    <dsp:sp modelId="{F8B58E94-59BF-4322-BE19-4A06EB994138}">
      <dsp:nvSpPr>
        <dsp:cNvPr id="0" name=""/>
        <dsp:cNvSpPr/>
      </dsp:nvSpPr>
      <dsp:spPr>
        <a:xfrm>
          <a:off x="8092997" y="1750553"/>
          <a:ext cx="608661" cy="60866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2463918"/>
            <a:satOff val="-4272"/>
            <a:lumOff val="-43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8229946" y="1750553"/>
        <a:ext cx="334763" cy="458017"/>
      </dsp:txXfrm>
    </dsp:sp>
    <dsp:sp modelId="{347A4F57-6802-42D4-9602-4BE47A075A47}">
      <dsp:nvSpPr>
        <dsp:cNvPr id="0" name=""/>
        <dsp:cNvSpPr/>
      </dsp:nvSpPr>
      <dsp:spPr>
        <a:xfrm>
          <a:off x="8697644" y="2801405"/>
          <a:ext cx="608661" cy="60866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4927837"/>
            <a:satOff val="-8544"/>
            <a:lumOff val="-859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8834593" y="2801405"/>
        <a:ext cx="334763" cy="458017"/>
      </dsp:txXfrm>
    </dsp:sp>
    <dsp:sp modelId="{C3E3F06B-3FCF-4B45-A39F-9CC8DFA8F118}">
      <dsp:nvSpPr>
        <dsp:cNvPr id="0" name=""/>
        <dsp:cNvSpPr/>
      </dsp:nvSpPr>
      <dsp:spPr>
        <a:xfrm>
          <a:off x="9302291" y="3878268"/>
          <a:ext cx="608661" cy="608661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9439240" y="3878268"/>
        <a:ext cx="334763" cy="45801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3CE7D-B95F-4675-9423-2C8C2375E946}">
      <dsp:nvSpPr>
        <dsp:cNvPr id="0" name=""/>
        <dsp:cNvSpPr/>
      </dsp:nvSpPr>
      <dsp:spPr>
        <a:xfrm>
          <a:off x="0" y="875"/>
          <a:ext cx="10377996" cy="79249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 Японии в начале апреля начал первую фазу тестирования собственной цифровой валюты, которая продлилась до марта 2022 года. В рамках этой фазы регулятор протестировал основные функции цифровой валюты в качестве платежного инструмента. Всего запланировано три стадии тестирования.</a:t>
          </a:r>
          <a:endParaRPr lang="ru-RU" sz="1700" kern="1200">
            <a:solidFill>
              <a:schemeClr val="tx1"/>
            </a:solidFill>
          </a:endParaRPr>
        </a:p>
      </dsp:txBody>
      <dsp:txXfrm>
        <a:off x="38686" y="39561"/>
        <a:ext cx="10300624" cy="715120"/>
      </dsp:txXfrm>
    </dsp:sp>
    <dsp:sp modelId="{945C55A0-963D-4969-B997-1C581C3A060B}">
      <dsp:nvSpPr>
        <dsp:cNvPr id="0" name=""/>
        <dsp:cNvSpPr/>
      </dsp:nvSpPr>
      <dsp:spPr>
        <a:xfrm>
          <a:off x="0" y="807710"/>
          <a:ext cx="10377996" cy="79249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 Японии планирует в сотрудничестве с тремя крупнейшими нац. банками начать в 2023 году последний этап тестирования цифровой иены. </a:t>
          </a:r>
          <a:endParaRPr lang="en-US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686" y="846396"/>
        <a:ext cx="10300624" cy="715120"/>
      </dsp:txXfrm>
    </dsp:sp>
    <dsp:sp modelId="{66108EBB-E75F-498A-B19A-AC3D5A252FC9}">
      <dsp:nvSpPr>
        <dsp:cNvPr id="0" name=""/>
        <dsp:cNvSpPr/>
      </dsp:nvSpPr>
      <dsp:spPr>
        <a:xfrm>
          <a:off x="0" y="1614546"/>
          <a:ext cx="10377996" cy="79249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Тестирование пройдет в течении двух лет. В ходе испытания японской ЦВ регулятор намерен удостовериться, что пользователи смогут пользоваться депозитами, а сама система сохранит работоспособность при отсутствии соединения с интернетом.</a:t>
          </a:r>
        </a:p>
      </dsp:txBody>
      <dsp:txXfrm>
        <a:off x="38686" y="1653232"/>
        <a:ext cx="10300624" cy="715120"/>
      </dsp:txXfrm>
    </dsp:sp>
    <dsp:sp modelId="{B1BFA5F9-CC1A-42FE-8DBC-F57FBB633599}">
      <dsp:nvSpPr>
        <dsp:cNvPr id="0" name=""/>
        <dsp:cNvSpPr/>
      </dsp:nvSpPr>
      <dsp:spPr>
        <a:xfrm>
          <a:off x="0" y="2421382"/>
          <a:ext cx="10377996" cy="79249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Предполагается, что в ходе тестирования отдельные компании и частные лица смогут попробовать на практике использовать цифровую иену.</a:t>
          </a:r>
          <a:endParaRPr lang="en-US" sz="17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686" y="2460068"/>
        <a:ext cx="10300624" cy="715120"/>
      </dsp:txXfrm>
    </dsp:sp>
    <dsp:sp modelId="{A4AD633C-BC97-47F9-91A4-786146A70D2F}">
      <dsp:nvSpPr>
        <dsp:cNvPr id="0" name=""/>
        <dsp:cNvSpPr/>
      </dsp:nvSpPr>
      <dsp:spPr>
        <a:xfrm>
          <a:off x="0" y="3228218"/>
          <a:ext cx="10377996" cy="792492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После завершения последнего этапа тестирования, в 2026 году, может быть принято решение о внедрении</a:t>
          </a:r>
          <a:r>
            <a:rPr lang="en-US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экономику цифровой</a:t>
          </a:r>
          <a:r>
            <a:rPr lang="en-US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7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иены. До этого в 2021 и нынешнем годах специалисты уже проверили функции, связанные с эмиссией и обращением ЦВ</a:t>
          </a:r>
        </a:p>
      </dsp:txBody>
      <dsp:txXfrm>
        <a:off x="38686" y="3266904"/>
        <a:ext cx="10300624" cy="715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D2654-D945-47E7-949A-BE78E1CC5993}">
      <dsp:nvSpPr>
        <dsp:cNvPr id="0" name=""/>
        <dsp:cNvSpPr/>
      </dsp:nvSpPr>
      <dsp:spPr>
        <a:xfrm>
          <a:off x="0" y="0"/>
          <a:ext cx="10515600" cy="1550777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Через Межбанковскую систему переводов денег проводятся: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0"/>
        <a:ext cx="10515600" cy="1550777"/>
      </dsp:txXfrm>
    </dsp:sp>
    <dsp:sp modelId="{70C947D9-8184-4EC8-B2D5-73CE0376A01A}">
      <dsp:nvSpPr>
        <dsp:cNvPr id="0" name=""/>
        <dsp:cNvSpPr/>
      </dsp:nvSpPr>
      <dsp:spPr>
        <a:xfrm>
          <a:off x="0" y="1550777"/>
          <a:ext cx="5257799" cy="325663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платежи и (или) переводы денег по денежным обязательствам участников рынка ценных бумаг РК  и (или) валютного рынка РК </a:t>
          </a:r>
          <a:endParaRPr lang="ru-RU" sz="2200" kern="1200" dirty="0">
            <a:solidFill>
              <a:schemeClr val="tx1"/>
            </a:solidFill>
          </a:endParaRPr>
        </a:p>
      </dsp:txBody>
      <dsp:txXfrm>
        <a:off x="0" y="1550777"/>
        <a:ext cx="5257799" cy="3256633"/>
      </dsp:txXfrm>
    </dsp:sp>
    <dsp:sp modelId="{BA317FB7-3AC9-42E0-802E-9A0060FF1B57}">
      <dsp:nvSpPr>
        <dsp:cNvPr id="0" name=""/>
        <dsp:cNvSpPr/>
      </dsp:nvSpPr>
      <dsp:spPr>
        <a:xfrm>
          <a:off x="5257800" y="1550777"/>
          <a:ext cx="5257799" cy="325663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платежи и (или) переводы денег в целях проведения государственной денежно-кредитной политики Национальным Банком РК </a:t>
          </a:r>
          <a:endParaRPr lang="en-US" sz="2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1550777"/>
        <a:ext cx="5257799" cy="3256633"/>
      </dsp:txXfrm>
    </dsp:sp>
    <dsp:sp modelId="{C0C8250F-A952-4856-B8E6-1636BFF9E86F}">
      <dsp:nvSpPr>
        <dsp:cNvPr id="0" name=""/>
        <dsp:cNvSpPr/>
      </dsp:nvSpPr>
      <dsp:spPr>
        <a:xfrm>
          <a:off x="0" y="4807410"/>
          <a:ext cx="10515600" cy="361848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467F5C-632F-46B7-9A0F-BFD3649BC535}">
      <dsp:nvSpPr>
        <dsp:cNvPr id="0" name=""/>
        <dsp:cNvSpPr/>
      </dsp:nvSpPr>
      <dsp:spPr>
        <a:xfrm>
          <a:off x="593314" y="323180"/>
          <a:ext cx="10576282" cy="961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 значимым платежным системам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отнесена - Система межбанковского клиринга. Эта система обслуживает 44% от объема платежей на рынке за исключением МСПД. Через Систему межбанковского клиринга осуществляются платежи и переводы денег в нац. валюте на территории РК в течение года в объеме не менее 25 % от общего объема данных платежей и переводов денег за вычетом объема платежей и переводов денег, проведенных в нац. валюте на территории РК в течение года через системно значимые платежные системы</a:t>
          </a:r>
          <a:r>
            <a:rPr lang="ru-RU" sz="17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1700" kern="1200" dirty="0"/>
        </a:p>
      </dsp:txBody>
      <dsp:txXfrm>
        <a:off x="593314" y="323180"/>
        <a:ext cx="10576282" cy="961480"/>
      </dsp:txXfrm>
    </dsp:sp>
    <dsp:sp modelId="{FAB0D4C6-1BDE-4F73-9EC5-D4F36C19C709}">
      <dsp:nvSpPr>
        <dsp:cNvPr id="0" name=""/>
        <dsp:cNvSpPr/>
      </dsp:nvSpPr>
      <dsp:spPr>
        <a:xfrm>
          <a:off x="593314" y="1284660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C12918-C695-459D-9CC9-ADE93931E758}">
      <dsp:nvSpPr>
        <dsp:cNvPr id="0" name=""/>
        <dsp:cNvSpPr/>
      </dsp:nvSpPr>
      <dsp:spPr>
        <a:xfrm>
          <a:off x="2085745" y="1284660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22314A-75DD-44E3-A1F3-E0E3A14AE070}">
      <dsp:nvSpPr>
        <dsp:cNvPr id="0" name=""/>
        <dsp:cNvSpPr/>
      </dsp:nvSpPr>
      <dsp:spPr>
        <a:xfrm>
          <a:off x="3578176" y="1284660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71B2FC-BAE4-4D2D-B53D-DC2D50ECD423}">
      <dsp:nvSpPr>
        <dsp:cNvPr id="0" name=""/>
        <dsp:cNvSpPr/>
      </dsp:nvSpPr>
      <dsp:spPr>
        <a:xfrm>
          <a:off x="5070607" y="1284660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FAB18E-0D3F-4074-8928-8F71A666AC85}">
      <dsp:nvSpPr>
        <dsp:cNvPr id="0" name=""/>
        <dsp:cNvSpPr/>
      </dsp:nvSpPr>
      <dsp:spPr>
        <a:xfrm>
          <a:off x="6563038" y="1284660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A870AF-3E84-4354-A2CA-1E2C00C99FA6}">
      <dsp:nvSpPr>
        <dsp:cNvPr id="0" name=""/>
        <dsp:cNvSpPr/>
      </dsp:nvSpPr>
      <dsp:spPr>
        <a:xfrm>
          <a:off x="8055469" y="1284660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316901-B811-4CB8-8EB4-C066167C32A8}">
      <dsp:nvSpPr>
        <dsp:cNvPr id="0" name=""/>
        <dsp:cNvSpPr/>
      </dsp:nvSpPr>
      <dsp:spPr>
        <a:xfrm>
          <a:off x="9547900" y="1284660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27D64C-7C5B-4DA4-8643-4FDAAA78A173}">
      <dsp:nvSpPr>
        <dsp:cNvPr id="0" name=""/>
        <dsp:cNvSpPr/>
      </dsp:nvSpPr>
      <dsp:spPr>
        <a:xfrm>
          <a:off x="593314" y="1607847"/>
          <a:ext cx="10576282" cy="961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Золотая Корона - через данную систему денежных переводов осуществляются платежи и переводы денег в течение года для систем денежных переводов денег в объеме не менее 25% от совокупного объема отправленных через системы денежных переводов денег по РК и за рубеж и полученных в РК через системы денежных переводов из-за рубежа платежей и переводов денег</a:t>
          </a:r>
          <a:endParaRPr lang="en-US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314" y="1607847"/>
        <a:ext cx="10576282" cy="961480"/>
      </dsp:txXfrm>
    </dsp:sp>
    <dsp:sp modelId="{BFB76273-6F00-4A66-A058-2453DBEB8CA4}">
      <dsp:nvSpPr>
        <dsp:cNvPr id="0" name=""/>
        <dsp:cNvSpPr/>
      </dsp:nvSpPr>
      <dsp:spPr>
        <a:xfrm>
          <a:off x="593314" y="2569327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74D461-1D74-4B1A-B9B5-6585F9ED554D}">
      <dsp:nvSpPr>
        <dsp:cNvPr id="0" name=""/>
        <dsp:cNvSpPr/>
      </dsp:nvSpPr>
      <dsp:spPr>
        <a:xfrm>
          <a:off x="2085745" y="2569327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CBC07A-9CD2-42F1-AAF9-596BC2893D6A}">
      <dsp:nvSpPr>
        <dsp:cNvPr id="0" name=""/>
        <dsp:cNvSpPr/>
      </dsp:nvSpPr>
      <dsp:spPr>
        <a:xfrm>
          <a:off x="3578176" y="2569327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464972-D6C1-485E-A97E-1D2AE0AFCDAA}">
      <dsp:nvSpPr>
        <dsp:cNvPr id="0" name=""/>
        <dsp:cNvSpPr/>
      </dsp:nvSpPr>
      <dsp:spPr>
        <a:xfrm>
          <a:off x="5070607" y="2569327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0962AA-F506-4AED-A1BB-5F819F62444A}">
      <dsp:nvSpPr>
        <dsp:cNvPr id="0" name=""/>
        <dsp:cNvSpPr/>
      </dsp:nvSpPr>
      <dsp:spPr>
        <a:xfrm>
          <a:off x="6563038" y="2569327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8820CA-16F6-4E24-8A02-0CBF7B48FE5A}">
      <dsp:nvSpPr>
        <dsp:cNvPr id="0" name=""/>
        <dsp:cNvSpPr/>
      </dsp:nvSpPr>
      <dsp:spPr>
        <a:xfrm>
          <a:off x="8055469" y="2569327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167736-F43A-4DE1-B839-15CFE46CACEC}">
      <dsp:nvSpPr>
        <dsp:cNvPr id="0" name=""/>
        <dsp:cNvSpPr/>
      </dsp:nvSpPr>
      <dsp:spPr>
        <a:xfrm>
          <a:off x="9547900" y="2569327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9091BB-89AB-41E3-AE35-6BF5CEF10639}">
      <dsp:nvSpPr>
        <dsp:cNvPr id="0" name=""/>
        <dsp:cNvSpPr/>
      </dsp:nvSpPr>
      <dsp:spPr>
        <a:xfrm>
          <a:off x="593314" y="2892513"/>
          <a:ext cx="10576282" cy="961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Карточная международная платежная система </a:t>
          </a:r>
          <a:r>
            <a:rPr lang="en-US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Visa</a:t>
          </a:r>
          <a:r>
            <a:rPr lang="ru-RU" sz="17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- через данную систему платежных карточек осуществляются межбанковские платежи по расчетам с платежными карточками в течение года в объеме не менее двадцати пяти процентов от общего объема данных платежей</a:t>
          </a:r>
          <a:endParaRPr lang="en-US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314" y="2892513"/>
        <a:ext cx="10576282" cy="961480"/>
      </dsp:txXfrm>
    </dsp:sp>
    <dsp:sp modelId="{C0CAFD6C-1005-4A84-9A3D-8C44BD3C629D}">
      <dsp:nvSpPr>
        <dsp:cNvPr id="0" name=""/>
        <dsp:cNvSpPr/>
      </dsp:nvSpPr>
      <dsp:spPr>
        <a:xfrm>
          <a:off x="593314" y="3853993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378188-C4D3-4E2C-B502-71DCF2757C6C}">
      <dsp:nvSpPr>
        <dsp:cNvPr id="0" name=""/>
        <dsp:cNvSpPr/>
      </dsp:nvSpPr>
      <dsp:spPr>
        <a:xfrm>
          <a:off x="2085745" y="3853993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B0A5E0-DBF9-473E-BAB3-C880532488C5}">
      <dsp:nvSpPr>
        <dsp:cNvPr id="0" name=""/>
        <dsp:cNvSpPr/>
      </dsp:nvSpPr>
      <dsp:spPr>
        <a:xfrm>
          <a:off x="3578176" y="3853993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A90564-55DA-4BF3-8614-C9F2DE505F23}">
      <dsp:nvSpPr>
        <dsp:cNvPr id="0" name=""/>
        <dsp:cNvSpPr/>
      </dsp:nvSpPr>
      <dsp:spPr>
        <a:xfrm>
          <a:off x="5070607" y="3853993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87F7AA-4259-42F5-9A8C-A46111FAEB0F}">
      <dsp:nvSpPr>
        <dsp:cNvPr id="0" name=""/>
        <dsp:cNvSpPr/>
      </dsp:nvSpPr>
      <dsp:spPr>
        <a:xfrm>
          <a:off x="6563038" y="3853993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B3B546-9721-4303-898E-BF54E8C28FB8}">
      <dsp:nvSpPr>
        <dsp:cNvPr id="0" name=""/>
        <dsp:cNvSpPr/>
      </dsp:nvSpPr>
      <dsp:spPr>
        <a:xfrm>
          <a:off x="8055469" y="3853993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F3AE6B-D59D-4CAB-ABF7-9723507E3619}">
      <dsp:nvSpPr>
        <dsp:cNvPr id="0" name=""/>
        <dsp:cNvSpPr/>
      </dsp:nvSpPr>
      <dsp:spPr>
        <a:xfrm>
          <a:off x="9547900" y="3853993"/>
          <a:ext cx="1410170" cy="235028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A3B23-6031-482C-BE5C-9B359B379093}">
      <dsp:nvSpPr>
        <dsp:cNvPr id="0" name=""/>
        <dsp:cNvSpPr/>
      </dsp:nvSpPr>
      <dsp:spPr>
        <a:xfrm>
          <a:off x="0" y="0"/>
          <a:ext cx="8079922" cy="947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Mastercard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- международная платежная система, транснациональная финансовая корпорация,  объединяющая 22 тысячи финансовых учреждений в 210 странах мира. 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 tooltip="en:MasterCard International Global Headquarters"/>
            </a:rPr>
            <a:t>Главная штаб-квартира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компании находится в 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 tooltip="Уэстчестер (округ, Нью-Йорк)"/>
            </a:rPr>
            <a:t>округе Уэстчестер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, штат 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 tooltip="Нью-Йорк (штат)"/>
            </a:rPr>
            <a:t>Нью-Йорк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 tooltip="США"/>
            </a:rPr>
            <a:t>США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. С 2006 года MasterCard Worldwide стала 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5" tooltip="Публичная компания"/>
            </a:rPr>
            <a:t>публичной компанией</a:t>
          </a:r>
          <a:endParaRPr lang="ru-RU" sz="1400" kern="1200"/>
        </a:p>
      </dsp:txBody>
      <dsp:txXfrm>
        <a:off x="27754" y="27754"/>
        <a:ext cx="6946516" cy="892094"/>
      </dsp:txXfrm>
    </dsp:sp>
    <dsp:sp modelId="{8E4EDFFF-C7CD-47CE-8BD5-9FE5B785B7D9}">
      <dsp:nvSpPr>
        <dsp:cNvPr id="0" name=""/>
        <dsp:cNvSpPr/>
      </dsp:nvSpPr>
      <dsp:spPr>
        <a:xfrm>
          <a:off x="603370" y="1079213"/>
          <a:ext cx="8079922" cy="947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Contact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 — первая российская система </a:t>
          </a:r>
          <a:r>
            <a:rPr lang="ru-RU" sz="1400" u="sng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6" tooltip="Денежные переводы"/>
            </a:rPr>
            <a:t>денежных переводов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 и </a:t>
          </a:r>
          <a:r>
            <a:rPr lang="ru-RU" sz="1400" u="sng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7" tooltip="Платёж"/>
            </a:rPr>
            <a:t>платежей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, основана в 1999 году АКБ «РУССЛАВБАНК».</a:t>
          </a:r>
          <a:r>
            <a:rPr lang="ru-RU" sz="1400" u="sng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8" tooltip="Банк России"/>
            </a:rPr>
            <a:t>Банк России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 3 августа 2012 года зарегистрировал Contact в </a:t>
          </a:r>
          <a:r>
            <a:rPr lang="ru-RU" sz="1400" u="sng" kern="120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9" tooltip="Реестр операторов платёжных систем"/>
            </a:rPr>
            <a:t>реестре операторов платёжных систем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 под номером 0001, в апреле 2013 года присвоил статус социально значимой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1124" y="1106967"/>
        <a:ext cx="6805102" cy="892094"/>
      </dsp:txXfrm>
    </dsp:sp>
    <dsp:sp modelId="{6A255AFC-C83D-49C2-A4DD-BA26E2F21497}">
      <dsp:nvSpPr>
        <dsp:cNvPr id="0" name=""/>
        <dsp:cNvSpPr/>
      </dsp:nvSpPr>
      <dsp:spPr>
        <a:xfrm>
          <a:off x="1206741" y="2158427"/>
          <a:ext cx="8079922" cy="947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Faster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(ФАСТЕР) - это система международных экспресс-переводов без открытия банковского счета. Переводы осуществляются по Казахстану, странам СНГ и дальнего зарубежья. Перевод происходит за одну минуту. Валюта денежного перевода: российские рубли, доллары США, евро, казахские тенге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34495" y="2186181"/>
        <a:ext cx="6805102" cy="892094"/>
      </dsp:txXfrm>
    </dsp:sp>
    <dsp:sp modelId="{DF8AA9C0-B4F8-479E-8312-75CAF7221C8F}">
      <dsp:nvSpPr>
        <dsp:cNvPr id="0" name=""/>
        <dsp:cNvSpPr/>
      </dsp:nvSpPr>
      <dsp:spPr>
        <a:xfrm>
          <a:off x="1810112" y="3237641"/>
          <a:ext cx="8079922" cy="947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MoneyGram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- Международная система денежных переводов - одна из крупнейших в мире международных систем срочных денежных переводов. Основана в 1940 году в Миннеаполисе (США)</a:t>
          </a:r>
          <a:endParaRPr lang="en-US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7866" y="3265395"/>
        <a:ext cx="6805102" cy="892094"/>
      </dsp:txXfrm>
    </dsp:sp>
    <dsp:sp modelId="{7E848067-F29F-4A8C-B555-2835D37D4289}">
      <dsp:nvSpPr>
        <dsp:cNvPr id="0" name=""/>
        <dsp:cNvSpPr/>
      </dsp:nvSpPr>
      <dsp:spPr>
        <a:xfrm>
          <a:off x="2413483" y="4316855"/>
          <a:ext cx="8079922" cy="947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Вестерн Юнион</a:t>
          </a: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, более 150 лет предлагает клиентам услугу перевода денег по всему миру. Сегодня это осуществляется посредством электронных международных платежей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41237" y="4344609"/>
        <a:ext cx="6805102" cy="892094"/>
      </dsp:txXfrm>
    </dsp:sp>
    <dsp:sp modelId="{6C5A910A-31E6-4BE8-86B5-BF9C7482A798}">
      <dsp:nvSpPr>
        <dsp:cNvPr id="0" name=""/>
        <dsp:cNvSpPr/>
      </dsp:nvSpPr>
      <dsp:spPr>
        <a:xfrm>
          <a:off x="7463981" y="692276"/>
          <a:ext cx="615941" cy="6159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7602568" y="692276"/>
        <a:ext cx="338767" cy="463496"/>
      </dsp:txXfrm>
    </dsp:sp>
    <dsp:sp modelId="{E39A492C-8D96-41BE-A1A8-21881F1B4A59}">
      <dsp:nvSpPr>
        <dsp:cNvPr id="0" name=""/>
        <dsp:cNvSpPr/>
      </dsp:nvSpPr>
      <dsp:spPr>
        <a:xfrm>
          <a:off x="8067351" y="1771490"/>
          <a:ext cx="615941" cy="6159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3837973"/>
            <a:satOff val="-20420"/>
            <a:lumOff val="-1163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3837973"/>
              <a:satOff val="-20420"/>
              <a:lumOff val="-116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8205938" y="1771490"/>
        <a:ext cx="338767" cy="463496"/>
      </dsp:txXfrm>
    </dsp:sp>
    <dsp:sp modelId="{57BB35C9-1FC7-439E-B52C-BA558BF4DE51}">
      <dsp:nvSpPr>
        <dsp:cNvPr id="0" name=""/>
        <dsp:cNvSpPr/>
      </dsp:nvSpPr>
      <dsp:spPr>
        <a:xfrm>
          <a:off x="8670722" y="2834910"/>
          <a:ext cx="615941" cy="6159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7675946"/>
            <a:satOff val="-40841"/>
            <a:lumOff val="-2327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7675946"/>
              <a:satOff val="-40841"/>
              <a:lumOff val="-232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8809309" y="2834910"/>
        <a:ext cx="338767" cy="463496"/>
      </dsp:txXfrm>
    </dsp:sp>
    <dsp:sp modelId="{944BF565-19D7-49CC-9009-54C58AA8A8FB}">
      <dsp:nvSpPr>
        <dsp:cNvPr id="0" name=""/>
        <dsp:cNvSpPr/>
      </dsp:nvSpPr>
      <dsp:spPr>
        <a:xfrm>
          <a:off x="9274093" y="3924653"/>
          <a:ext cx="615941" cy="6159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9412680" y="3924653"/>
        <a:ext cx="338767" cy="4634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325E76-7709-4D77-B062-3DCA7C0CED79}">
      <dsp:nvSpPr>
        <dsp:cNvPr id="0" name=""/>
        <dsp:cNvSpPr/>
      </dsp:nvSpPr>
      <dsp:spPr>
        <a:xfrm>
          <a:off x="1234" y="603682"/>
          <a:ext cx="4813903" cy="359355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Правилами выпуска, использования и погашения электронных денег, а также требованиями к эмитентам эл. денег и системам эл. денег на территории РК, утвержденными НБ РК от 31.08.2016 года № 202, выпуск эл. денег осуществляется эмитентом в пределах суммы денег, полученных от физических лиц или агентов, в соответствии с заключенными с ними договорами и внутренними правилами системы электронных денег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1234" y="603682"/>
        <a:ext cx="4813903" cy="3593559"/>
      </dsp:txXfrm>
    </dsp:sp>
    <dsp:sp modelId="{BC66D895-B8A8-4085-B19A-DED3997D0E6B}">
      <dsp:nvSpPr>
        <dsp:cNvPr id="0" name=""/>
        <dsp:cNvSpPr/>
      </dsp:nvSpPr>
      <dsp:spPr>
        <a:xfrm>
          <a:off x="5296528" y="956291"/>
          <a:ext cx="4813903" cy="2888342"/>
        </a:xfrm>
        <a:prstGeom prst="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Система электронных денег функционирует с участием одного единственного эмитента (одноэмитентная система эл. денег) либо нескольких (два и более) эмитентов (многоэмитентная система эл. денег)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6528" y="956291"/>
        <a:ext cx="4813903" cy="28883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4DB1D5-D2D0-4B8F-9F5A-E4DEDCFD1DAD}">
      <dsp:nvSpPr>
        <dsp:cNvPr id="0" name=""/>
        <dsp:cNvSpPr/>
      </dsp:nvSpPr>
      <dsp:spPr>
        <a:xfrm>
          <a:off x="0" y="0"/>
          <a:ext cx="10515600" cy="1600200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Эмитент в течение 10 календарных дней с даты начала осуществления деятельности по выпуску эл. денег уведомляет об этом НБ РК  и представляет следующие документы и сведения:</a:t>
          </a:r>
          <a:endParaRPr lang="ru-RU" sz="2400" kern="1200" dirty="0"/>
        </a:p>
      </dsp:txBody>
      <dsp:txXfrm>
        <a:off x="0" y="0"/>
        <a:ext cx="10515600" cy="1600200"/>
      </dsp:txXfrm>
    </dsp:sp>
    <dsp:sp modelId="{08D508A2-D77A-4138-85AB-1DE0ED56C445}">
      <dsp:nvSpPr>
        <dsp:cNvPr id="0" name=""/>
        <dsp:cNvSpPr/>
      </dsp:nvSpPr>
      <dsp:spPr>
        <a:xfrm>
          <a:off x="957" y="1600200"/>
          <a:ext cx="807752" cy="33604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1)внутренние правила системы электронных денег, утвержденные органом управления эмитента или оператором </a:t>
          </a:r>
          <a:endParaRPr lang="ru-RU" sz="1400" kern="1200" dirty="0"/>
        </a:p>
      </dsp:txBody>
      <dsp:txXfrm>
        <a:off x="957" y="1600200"/>
        <a:ext cx="807752" cy="3360420"/>
      </dsp:txXfrm>
    </dsp:sp>
    <dsp:sp modelId="{BC7C2B75-14ED-4616-8664-1AB1E9748FB8}">
      <dsp:nvSpPr>
        <dsp:cNvPr id="0" name=""/>
        <dsp:cNvSpPr/>
      </dsp:nvSpPr>
      <dsp:spPr>
        <a:xfrm>
          <a:off x="808709" y="1635719"/>
          <a:ext cx="792564" cy="3360420"/>
        </a:xfrm>
        <a:prstGeom prst="rect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2) документы, подтверждающие статус эмитента в системе электронных денег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8709" y="1635719"/>
        <a:ext cx="792564" cy="3360420"/>
      </dsp:txXfrm>
    </dsp:sp>
    <dsp:sp modelId="{816988AA-0426-4A63-A44D-04E67D12AE75}">
      <dsp:nvSpPr>
        <dsp:cNvPr id="0" name=""/>
        <dsp:cNvSpPr/>
      </dsp:nvSpPr>
      <dsp:spPr>
        <a:xfrm>
          <a:off x="1601274" y="1600200"/>
          <a:ext cx="559675" cy="3360420"/>
        </a:xfrm>
        <a:prstGeom prst="rect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образцы договоров, заключаемых с владельцами электронных денег;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01274" y="1600200"/>
        <a:ext cx="559675" cy="3360420"/>
      </dsp:txXfrm>
    </dsp:sp>
    <dsp:sp modelId="{70645F7F-1345-4EC6-B715-4F3D68222B12}">
      <dsp:nvSpPr>
        <dsp:cNvPr id="0" name=""/>
        <dsp:cNvSpPr/>
      </dsp:nvSpPr>
      <dsp:spPr>
        <a:xfrm>
          <a:off x="2160949" y="1600200"/>
          <a:ext cx="1167255" cy="3360420"/>
        </a:xfrm>
        <a:prstGeom prst="rect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4) подтверждение о наличии утвержденных процедур безопасности и защиты информации от несанкционированного доступа в системе электронных денег;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949" y="1600200"/>
        <a:ext cx="1167255" cy="3360420"/>
      </dsp:txXfrm>
    </dsp:sp>
    <dsp:sp modelId="{1F958489-D9F9-41F5-8952-9BEA7F6E283E}">
      <dsp:nvSpPr>
        <dsp:cNvPr id="0" name=""/>
        <dsp:cNvSpPr/>
      </dsp:nvSpPr>
      <dsp:spPr>
        <a:xfrm>
          <a:off x="3328205" y="1600200"/>
          <a:ext cx="3884908" cy="3360420"/>
        </a:xfrm>
        <a:prstGeom prst="rect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5) описание основных характеристик и сведений о системе электронных денег, включающее: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наименование системы электронных денег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наименование оператора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тип электронного кошелька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схему договорных взаимоотношений между участниками системы электронных денег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схему денежных и информационных потоков при осуществлении операций с использованием электронных денег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схему взаимодействия с оператором (в случае, если эмитент не является оператором)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методы управления рисками, применяемые в системе электронных денег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28205" y="1600200"/>
        <a:ext cx="3884908" cy="3360420"/>
      </dsp:txXfrm>
    </dsp:sp>
    <dsp:sp modelId="{1FFFD5A3-FDAC-4170-A547-172FAC549DC2}">
      <dsp:nvSpPr>
        <dsp:cNvPr id="0" name=""/>
        <dsp:cNvSpPr/>
      </dsp:nvSpPr>
      <dsp:spPr>
        <a:xfrm>
          <a:off x="7213113" y="1600200"/>
          <a:ext cx="3301528" cy="3360420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6) справку о характеристиках программно-технических средств, содержащую: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описание состава программно-технических средств обработки информации, телекоммуникаций и используемых каналов связи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внутренние документы, содержащие сведения об организационных, аппаратно-программных и других способах защиты программного обеспечения и информации от несанкционированного доступа в системе электронных денег</a:t>
          </a:r>
          <a:endParaRPr lang="en-US" sz="1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13113" y="1600200"/>
        <a:ext cx="3301528" cy="3360420"/>
      </dsp:txXfrm>
    </dsp:sp>
    <dsp:sp modelId="{96BEAB28-230B-4C93-A84A-2A275EEB24C8}">
      <dsp:nvSpPr>
        <dsp:cNvPr id="0" name=""/>
        <dsp:cNvSpPr/>
      </dsp:nvSpPr>
      <dsp:spPr>
        <a:xfrm>
          <a:off x="0" y="4960619"/>
          <a:ext cx="10515600" cy="373380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720318-0D2D-4D0F-BB60-FE8F44782F00}">
      <dsp:nvSpPr>
        <dsp:cNvPr id="0" name=""/>
        <dsp:cNvSpPr/>
      </dsp:nvSpPr>
      <dsp:spPr>
        <a:xfrm>
          <a:off x="0" y="946"/>
          <a:ext cx="10377256" cy="81410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Цифровая (электронная) валюта</a:t>
          </a:r>
          <a:r>
            <a:rPr lang="ru-RU" sz="1600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— электронные деньги, которые используются как альтернативная или дополнительная валюта. Чаще всего их стоимость привязана к национальным валютам, но есть и другие базы для обмена. Привязка может быть к драгоценным металлам (E-</a:t>
          </a:r>
          <a:r>
            <a:rPr lang="ru-RU" sz="1600" u="none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gold</a:t>
          </a:r>
          <a:r>
            <a:rPr lang="ru-RU" sz="1600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sz="1600" u="none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WebMoney</a:t>
          </a:r>
          <a:r>
            <a:rPr lang="ru-RU" sz="1600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u="none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Gold</a:t>
          </a:r>
          <a:r>
            <a:rPr lang="ru-RU" sz="1600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— WMG), также встречается плавающий валютный курс (</a:t>
          </a:r>
          <a:r>
            <a:rPr lang="ru-RU" sz="1600" u="none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bitcoin</a:t>
          </a:r>
          <a:r>
            <a:rPr lang="ru-RU" sz="1600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другие </a:t>
          </a:r>
          <a:r>
            <a:rPr lang="ru-RU" sz="1600" u="none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криптовалюты</a:t>
          </a:r>
          <a:r>
            <a:rPr lang="ru-RU" sz="1600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  <a:endParaRPr lang="ru-RU" sz="1600" u="none" kern="1200" dirty="0">
            <a:solidFill>
              <a:schemeClr val="tx1"/>
            </a:solidFill>
          </a:endParaRPr>
        </a:p>
      </dsp:txBody>
      <dsp:txXfrm>
        <a:off x="39742" y="40688"/>
        <a:ext cx="10297772" cy="734625"/>
      </dsp:txXfrm>
    </dsp:sp>
    <dsp:sp modelId="{1DB21732-5419-49ED-BECD-6BD1530B3CD2}">
      <dsp:nvSpPr>
        <dsp:cNvPr id="0" name=""/>
        <dsp:cNvSpPr/>
      </dsp:nvSpPr>
      <dsp:spPr>
        <a:xfrm>
          <a:off x="0" y="825715"/>
          <a:ext cx="10377256" cy="81410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Цифровые валюты используются для покупок реальных товаров и услуг напрямую их еще называть виртуальными валютами, употребляя данное выражение в качестве синонима. </a:t>
          </a:r>
        </a:p>
      </dsp:txBody>
      <dsp:txXfrm>
        <a:off x="39742" y="865457"/>
        <a:ext cx="10297772" cy="734625"/>
      </dsp:txXfrm>
    </dsp:sp>
    <dsp:sp modelId="{262E3D18-303B-472D-985B-5147AEB7BA79}">
      <dsp:nvSpPr>
        <dsp:cNvPr id="0" name=""/>
        <dsp:cNvSpPr/>
      </dsp:nvSpPr>
      <dsp:spPr>
        <a:xfrm>
          <a:off x="0" y="1650484"/>
          <a:ext cx="10377256" cy="81410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ЕЦБ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под цифровой валютой понимает любую валюту в цифровой (нематериальной) форме как то:  1. записи на банковских счетах 2) электронные деньги 3) виртуальные валюты (которые, в отличие от электронных денег, не имеют материального эквивалента с тем же названием, являющимся законным средством платежа)</a:t>
          </a:r>
        </a:p>
      </dsp:txBody>
      <dsp:txXfrm>
        <a:off x="39742" y="1690226"/>
        <a:ext cx="10297772" cy="734625"/>
      </dsp:txXfrm>
    </dsp:sp>
    <dsp:sp modelId="{60E23065-E3B4-4C32-AA4F-64610BB54367}">
      <dsp:nvSpPr>
        <dsp:cNvPr id="0" name=""/>
        <dsp:cNvSpPr/>
      </dsp:nvSpPr>
      <dsp:spPr>
        <a:xfrm>
          <a:off x="0" y="2475253"/>
          <a:ext cx="10377256" cy="81410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ФБР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и </a:t>
          </a:r>
          <a:r>
            <a:rPr lang="ru-RU" sz="1600" b="1" u="none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FinCen</a:t>
          </a:r>
          <a:r>
            <a:rPr lang="ru-RU" sz="1600" b="1" u="none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своих официальных документах используют термин «виртуальная валюта» как общий и единственный.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42" y="2514995"/>
        <a:ext cx="10297772" cy="734625"/>
      </dsp:txXfrm>
    </dsp:sp>
    <dsp:sp modelId="{64003A80-E2B6-4342-B9AB-3125ACFB335F}">
      <dsp:nvSpPr>
        <dsp:cNvPr id="0" name=""/>
        <dsp:cNvSpPr/>
      </dsp:nvSpPr>
      <dsp:spPr>
        <a:xfrm>
          <a:off x="0" y="3300022"/>
          <a:ext cx="10377256" cy="814109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 планах по выпуску своих </a:t>
          </a:r>
          <a:r>
            <a:rPr lang="ru-RU" sz="1600" u="sng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национальных цифровых валют 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сообщили правительства или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центробанки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Китая, Японии, Эквадора, Нидерландов, Казахстана, России.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42" y="3339764"/>
        <a:ext cx="10297772" cy="734625"/>
      </dsp:txXfrm>
    </dsp:sp>
    <dsp:sp modelId="{81A0D605-1189-46DA-97EE-655BBB695D6C}">
      <dsp:nvSpPr>
        <dsp:cNvPr id="0" name=""/>
        <dsp:cNvSpPr/>
      </dsp:nvSpPr>
      <dsp:spPr>
        <a:xfrm>
          <a:off x="0" y="4124791"/>
          <a:ext cx="10377256" cy="81410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 октябре 2012 года </a:t>
          </a:r>
          <a:r>
            <a:rPr lang="ru-RU" sz="1600" u="sng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Европейский центральный банк 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распространил доклад «Схемы виртуальных валют». В докладе </a:t>
          </a:r>
          <a:r>
            <a:rPr lang="ru-RU" sz="16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Виртуальная валюта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определяется как один из видов нерегулируемых (государством) цифровых денег, которые создаются и контролируются обычно разработчиками, и принимаемые  среди членов определённого «виртуального сообщества».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42" y="4164533"/>
        <a:ext cx="10297772" cy="7346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44BBC-DDEC-4479-9F49-952FB2B0B515}">
      <dsp:nvSpPr>
        <dsp:cNvPr id="0" name=""/>
        <dsp:cNvSpPr/>
      </dsp:nvSpPr>
      <dsp:spPr>
        <a:xfrm>
          <a:off x="0" y="2289"/>
          <a:ext cx="10515600" cy="93572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 марта 2013 года комиссия по финансовым преступлениям (</a:t>
          </a:r>
          <a:r>
            <a:rPr lang="ru-RU" sz="2000" u="sng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 tooltip="Английский язык"/>
            </a:rPr>
            <a:t>англ.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2000" i="1" u="sng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 tooltip="en:FinCEN"/>
            </a:rPr>
            <a:t>FinCEN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при </a:t>
          </a:r>
          <a:r>
            <a:rPr lang="ru-RU" sz="2000" u="sng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 tooltip="Министерство финансов США"/>
            </a:rPr>
            <a:t>министерстве финансов США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издала документ, содержащий толкование применимости американского Закона о банковской тайне (</a:t>
          </a:r>
          <a:r>
            <a:rPr lang="ru-RU" sz="2000" u="sng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 tooltip="Английский язык"/>
            </a:rPr>
            <a:t>англ.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2000" i="1" u="sng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 tooltip="en:Bank Secrecy Act"/>
            </a:rPr>
            <a:t>Bank Secrecy Act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при создании, обмене и передаче виртуальных валют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5678" y="47967"/>
        <a:ext cx="10424244" cy="844369"/>
      </dsp:txXfrm>
    </dsp:sp>
    <dsp:sp modelId="{9C814EEB-9E3A-45E7-87C5-D76168E2991D}">
      <dsp:nvSpPr>
        <dsp:cNvPr id="0" name=""/>
        <dsp:cNvSpPr/>
      </dsp:nvSpPr>
      <dsp:spPr>
        <a:xfrm>
          <a:off x="0" y="947943"/>
          <a:ext cx="10515600" cy="935725"/>
        </a:xfrm>
        <a:prstGeom prst="roundRect">
          <a:avLst/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классификации комиссии, выделяется «</a:t>
          </a:r>
          <a:r>
            <a:rPr lang="ru-RU" sz="2000" i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реальная валюта</a:t>
          </a: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 — монеты и бумажные деньги США или любой другой страны, которые: </a:t>
          </a:r>
          <a:r>
            <a:rPr lang="en-US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Являются законным средством платежа</a:t>
          </a: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Обращаются</a:t>
          </a: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Общеприняты в качестве средства обмена в стране-эмитенте</a:t>
          </a:r>
          <a:endParaRPr lang="ru-RU" sz="2000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78" y="993621"/>
        <a:ext cx="10424244" cy="844369"/>
      </dsp:txXfrm>
    </dsp:sp>
    <dsp:sp modelId="{24EBCDFB-7595-4441-8AF7-01CD1DEBA6D9}">
      <dsp:nvSpPr>
        <dsp:cNvPr id="0" name=""/>
        <dsp:cNvSpPr/>
      </dsp:nvSpPr>
      <dsp:spPr>
        <a:xfrm>
          <a:off x="0" y="1893597"/>
          <a:ext cx="10515600" cy="935725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000" i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Виртуальная валюта</a:t>
          </a: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 — средство обмена, которое действует как валюта в некоторых сферах, но не имеет всех атрибутов реальной валюты</a:t>
          </a:r>
          <a:endParaRPr lang="ru-RU" sz="2000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78" y="1939275"/>
        <a:ext cx="10424244" cy="844369"/>
      </dsp:txXfrm>
    </dsp:sp>
    <dsp:sp modelId="{F23DA095-6CAC-45B9-8015-A2B540D35D8E}">
      <dsp:nvSpPr>
        <dsp:cNvPr id="0" name=""/>
        <dsp:cNvSpPr/>
      </dsp:nvSpPr>
      <dsp:spPr>
        <a:xfrm>
          <a:off x="0" y="2839251"/>
          <a:ext cx="10515600" cy="935725"/>
        </a:xfrm>
        <a:prstGeom prst="roundRect">
          <a:avLst/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Виртуальная валюта считается «</a:t>
          </a:r>
          <a:r>
            <a:rPr lang="ru-RU" sz="20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конвертируемой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», если она имеет эквивалент в реальной валюте или действует как заменитель реальной валюты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78" y="2884929"/>
        <a:ext cx="10424244" cy="844369"/>
      </dsp:txXfrm>
    </dsp:sp>
    <dsp:sp modelId="{E3393CE8-6F82-4148-A278-3EE25384A32E}">
      <dsp:nvSpPr>
        <dsp:cNvPr id="0" name=""/>
        <dsp:cNvSpPr/>
      </dsp:nvSpPr>
      <dsp:spPr>
        <a:xfrm>
          <a:off x="0" y="3784904"/>
          <a:ext cx="10515600" cy="935725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 криптовалют, таких как Bitcoin, Litecoin и PPCoin, эмиссия и учёт основаны на криптографии и методах защиты Proof-of-work или Proof-of-stake, причём это происходит децентрализованно в распределённой компьютерной сети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678" y="3830582"/>
        <a:ext cx="10424244" cy="84436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B125A-CCDE-4E5B-8645-9F2F43E03E2F}">
      <dsp:nvSpPr>
        <dsp:cNvPr id="0" name=""/>
        <dsp:cNvSpPr/>
      </dsp:nvSpPr>
      <dsp:spPr>
        <a:xfrm>
          <a:off x="0" y="2339"/>
          <a:ext cx="10515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4ECBB49-6126-48EB-8664-3F840DF6C515}">
      <dsp:nvSpPr>
        <dsp:cNvPr id="0" name=""/>
        <dsp:cNvSpPr/>
      </dsp:nvSpPr>
      <dsp:spPr>
        <a:xfrm>
          <a:off x="0" y="2339"/>
          <a:ext cx="2103120" cy="4787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 2021 году НБ РК  при тесном сотрудничестве с участниками финансового рынка, экспертным сообществом и международными партнерами был реализован пилотный проект </a:t>
          </a:r>
          <a:r>
            <a:rPr lang="ru-RU" sz="1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«Цифровой тенге».</a:t>
          </a:r>
          <a:endParaRPr lang="en-US" sz="1800" b="1" kern="1200" dirty="0" smtClean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Основные этапы пилотного проекта 2021 года</a:t>
          </a:r>
          <a:endParaRPr lang="ru-RU" sz="1800" kern="1200" dirty="0"/>
        </a:p>
      </dsp:txBody>
      <dsp:txXfrm>
        <a:off x="0" y="2339"/>
        <a:ext cx="2103120" cy="4787365"/>
      </dsp:txXfrm>
    </dsp:sp>
    <dsp:sp modelId="{7CFB28AC-FD69-4975-81B9-FC6639036CD3}">
      <dsp:nvSpPr>
        <dsp:cNvPr id="0" name=""/>
        <dsp:cNvSpPr/>
      </dsp:nvSpPr>
      <dsp:spPr>
        <a:xfrm>
          <a:off x="2260854" y="50201"/>
          <a:ext cx="8254746" cy="580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мае опубликован консультативный доклад для публичных обсуждений.</a:t>
          </a:r>
          <a:endParaRPr lang="ru-RU" sz="1800" kern="1200" dirty="0"/>
        </a:p>
      </dsp:txBody>
      <dsp:txXfrm>
        <a:off x="2260854" y="50201"/>
        <a:ext cx="8254746" cy="580125"/>
      </dsp:txXfrm>
    </dsp:sp>
    <dsp:sp modelId="{51297D62-9007-45AB-AF2B-603EF00E880A}">
      <dsp:nvSpPr>
        <dsp:cNvPr id="0" name=""/>
        <dsp:cNvSpPr/>
      </dsp:nvSpPr>
      <dsp:spPr>
        <a:xfrm>
          <a:off x="2103120" y="630327"/>
          <a:ext cx="84124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51E3188-0D71-4979-832E-023A7391847E}">
      <dsp:nvSpPr>
        <dsp:cNvPr id="0" name=""/>
        <dsp:cNvSpPr/>
      </dsp:nvSpPr>
      <dsp:spPr>
        <a:xfrm>
          <a:off x="2260854" y="678189"/>
          <a:ext cx="8254746" cy="957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мая по декабрь проведены серия профильных встреч и обсуждение с участниками рынка, экспертным сообществом, государственными органами, а также с международными партнерами.</a:t>
          </a:r>
          <a:endParaRPr lang="en-US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678189"/>
        <a:ext cx="8254746" cy="957239"/>
      </dsp:txXfrm>
    </dsp:sp>
    <dsp:sp modelId="{C31B1A9B-E47D-490F-B249-4C4AEA04DF32}">
      <dsp:nvSpPr>
        <dsp:cNvPr id="0" name=""/>
        <dsp:cNvSpPr/>
      </dsp:nvSpPr>
      <dsp:spPr>
        <a:xfrm>
          <a:off x="2103120" y="1635428"/>
          <a:ext cx="84124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CB7BA65A-06B5-4C45-B9BE-72890F349271}">
      <dsp:nvSpPr>
        <dsp:cNvPr id="0" name=""/>
        <dsp:cNvSpPr/>
      </dsp:nvSpPr>
      <dsp:spPr>
        <a:xfrm>
          <a:off x="2260854" y="1683290"/>
          <a:ext cx="8254746" cy="957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июне стартовал пилотный проект для оценки технической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реализуемостиЦТ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, в рамках которого был реализован прототип платформы, а также протестирован ряд сценариев с подключением внешних участников с участием банков второго уровня.</a:t>
          </a:r>
          <a:endParaRPr lang="en-US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1683290"/>
        <a:ext cx="8254746" cy="957239"/>
      </dsp:txXfrm>
    </dsp:sp>
    <dsp:sp modelId="{952BCC9E-0447-416B-B0AC-C3DB59BC8CDC}">
      <dsp:nvSpPr>
        <dsp:cNvPr id="0" name=""/>
        <dsp:cNvSpPr/>
      </dsp:nvSpPr>
      <dsp:spPr>
        <a:xfrm>
          <a:off x="2103120" y="2640529"/>
          <a:ext cx="84124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10F4EA71-7F68-4B48-BD17-90D71196E50F}">
      <dsp:nvSpPr>
        <dsp:cNvPr id="0" name=""/>
        <dsp:cNvSpPr/>
      </dsp:nvSpPr>
      <dsp:spPr>
        <a:xfrm>
          <a:off x="2260854" y="2688391"/>
          <a:ext cx="8254746" cy="587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сентябре проведены опросы и интервью с участниками рынка для уточнения приоритетов и потребностей в развитии новых платежных инструментов.</a:t>
          </a:r>
          <a:endParaRPr lang="en-US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2688391"/>
        <a:ext cx="8254746" cy="587888"/>
      </dsp:txXfrm>
    </dsp:sp>
    <dsp:sp modelId="{54FFBDF0-41B7-48F6-AD14-72F20B0A3CCB}">
      <dsp:nvSpPr>
        <dsp:cNvPr id="0" name=""/>
        <dsp:cNvSpPr/>
      </dsp:nvSpPr>
      <dsp:spPr>
        <a:xfrm>
          <a:off x="2103120" y="3276280"/>
          <a:ext cx="84124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B5083474-E73A-4021-80A2-10018755FFC4}">
      <dsp:nvSpPr>
        <dsp:cNvPr id="0" name=""/>
        <dsp:cNvSpPr/>
      </dsp:nvSpPr>
      <dsp:spPr>
        <a:xfrm>
          <a:off x="2260854" y="3324142"/>
          <a:ext cx="8254746" cy="957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ноябре в рамках 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IX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Конгресса финансистов Казахстана были презентованы предварительные результаты пилотного проекта.</a:t>
          </a:r>
          <a:endParaRPr lang="en-US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3324142"/>
        <a:ext cx="8254746" cy="957239"/>
      </dsp:txXfrm>
    </dsp:sp>
    <dsp:sp modelId="{8315997D-E2FD-4126-AE06-146A6EDE1DC6}">
      <dsp:nvSpPr>
        <dsp:cNvPr id="0" name=""/>
        <dsp:cNvSpPr/>
      </dsp:nvSpPr>
      <dsp:spPr>
        <a:xfrm>
          <a:off x="2103120" y="4281381"/>
          <a:ext cx="84124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53989BCE-61D4-463A-B1D2-30FEAB3DDDD5}">
      <dsp:nvSpPr>
        <dsp:cNvPr id="0" name=""/>
        <dsp:cNvSpPr/>
      </dsp:nvSpPr>
      <dsp:spPr>
        <a:xfrm>
          <a:off x="2260854" y="4329243"/>
          <a:ext cx="8254746" cy="408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декабре был подготовлен доклад об итогах пилотного проекта</a:t>
          </a:r>
          <a:endParaRPr lang="en-US" sz="1800" kern="1200" dirty="0"/>
        </a:p>
      </dsp:txBody>
      <dsp:txXfrm>
        <a:off x="2260854" y="4329243"/>
        <a:ext cx="8254746" cy="408319"/>
      </dsp:txXfrm>
    </dsp:sp>
    <dsp:sp modelId="{296F5B5F-4623-44E1-915F-DB77C9A42177}">
      <dsp:nvSpPr>
        <dsp:cNvPr id="0" name=""/>
        <dsp:cNvSpPr/>
      </dsp:nvSpPr>
      <dsp:spPr>
        <a:xfrm>
          <a:off x="2103120" y="4737563"/>
          <a:ext cx="8412480" cy="0"/>
        </a:xfrm>
        <a:prstGeom prst="line">
          <a:avLst/>
        </a:prstGeom>
        <a:noFill/>
        <a:ln w="63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39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4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0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80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3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3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6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16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2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0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6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C6B59-12D2-4B72-BD73-E9E45C786F89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2D7BE-F0DE-4C51-A7BD-6E7DD8D6F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7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litecoin.org/" TargetMode="External"/><Relationship Id="rId13" Type="http://schemas.openxmlformats.org/officeDocument/2006/relationships/hyperlink" Target="http://nxt.org/" TargetMode="External"/><Relationship Id="rId18" Type="http://schemas.openxmlformats.org/officeDocument/2006/relationships/hyperlink" Target="http://ppcoin.org/" TargetMode="External"/><Relationship Id="rId3" Type="http://schemas.openxmlformats.org/officeDocument/2006/relationships/hyperlink" Target="https://ru.wikipedia.org/wiki/%D0%A1%D0%B0%D1%82%D0%BE%D1%81%D0%B8_%D0%9D%D0%B0%D0%BA%D0%B0%D0%BC%D0%BE%D1%82%D0%BE" TargetMode="External"/><Relationship Id="rId7" Type="http://schemas.openxmlformats.org/officeDocument/2006/relationships/hyperlink" Target="https://ru.wikipedia.org/wiki/Litecoin" TargetMode="External"/><Relationship Id="rId12" Type="http://schemas.openxmlformats.org/officeDocument/2006/relationships/hyperlink" Target="https://ru.wikipedia.org/wiki/Nxt#%D0%9A%D1%80%D0%B8%D0%BF%D1%82%D0%BE%D0%B2%D0%B0%D0%BB%D1%8E%D1%82%D0%B0_NXT" TargetMode="External"/><Relationship Id="rId17" Type="http://schemas.openxmlformats.org/officeDocument/2006/relationships/hyperlink" Target="https://ru.wikipedia.org/wiki/%D0%A6%D0%B8%D1%84%D1%80%D0%BE%D0%B2%D0%B0%D1%8F_%D0%B2%D0%B0%D0%BB%D1%8E%D1%82%D0%B0#cite_note-24" TargetMode="External"/><Relationship Id="rId2" Type="http://schemas.openxmlformats.org/officeDocument/2006/relationships/hyperlink" Target="https://ru.wikipedia.org/wiki/Bitcoin" TargetMode="External"/><Relationship Id="rId16" Type="http://schemas.openxmlformats.org/officeDocument/2006/relationships/hyperlink" Target="https://ru.wikipedia.org/w/index.php?title=PPCoin&amp;action=edit&amp;redlink=1" TargetMode="External"/><Relationship Id="rId20" Type="http://schemas.openxmlformats.org/officeDocument/2006/relationships/hyperlink" Target="https://ru.wikipedia.org/wiki/%D0%92%D0%B5%D1%80%D1%85%D0%BD%D0%B8%D0%B9_%D0%BF%D1%80%D0%B5%D0%B4%D0%B5%D0%B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SHA-256" TargetMode="External"/><Relationship Id="rId11" Type="http://schemas.openxmlformats.org/officeDocument/2006/relationships/hyperlink" Target="https://ru.wikipedia.org/wiki/%D0%98%D0%BD%D1%82%D0%B5%D1%80%D0%BD%D0%B5%D1%82-%D1%86%D0%B5%D0%BD%D0%B7%D1%83%D1%80%D0%B0" TargetMode="External"/><Relationship Id="rId5" Type="http://schemas.openxmlformats.org/officeDocument/2006/relationships/hyperlink" Target="https://ru.wikipedia.org/wiki/USD" TargetMode="External"/><Relationship Id="rId15" Type="http://schemas.openxmlformats.org/officeDocument/2006/relationships/hyperlink" Target="https://ru.wikipedia.org/wiki/Nxt" TargetMode="External"/><Relationship Id="rId10" Type="http://schemas.openxmlformats.org/officeDocument/2006/relationships/hyperlink" Target="https://web.archive.org/web/20150627182007/http:/dot-bit.org/Main_Page" TargetMode="External"/><Relationship Id="rId19" Type="http://schemas.openxmlformats.org/officeDocument/2006/relationships/hyperlink" Target="https://en.wikipedia.org/wiki/proof-of-stake" TargetMode="External"/><Relationship Id="rId4" Type="http://schemas.openxmlformats.org/officeDocument/2006/relationships/hyperlink" Target="https://bitcoin.org/" TargetMode="External"/><Relationship Id="rId9" Type="http://schemas.openxmlformats.org/officeDocument/2006/relationships/hyperlink" Target="https://ru.wikipedia.org/wiki/Namecoin" TargetMode="External"/><Relationship Id="rId14" Type="http://schemas.openxmlformats.org/officeDocument/2006/relationships/hyperlink" Target="https://ru.wikipedia.org/wiki/Proof-of-stake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/index.php?title=Ripple_monetary_system&amp;action=edit&amp;redlink=1" TargetMode="External"/><Relationship Id="rId3" Type="http://schemas.openxmlformats.org/officeDocument/2006/relationships/hyperlink" Target="https://web.archive.org/web/20150113053802/http:/www.e-gold.com/" TargetMode="External"/><Relationship Id="rId7" Type="http://schemas.openxmlformats.org/officeDocument/2006/relationships/hyperlink" Target="https://web.archive.org/web/20031008175805/http:/orlingrabbe.com/dmt_guide.htm" TargetMode="External"/><Relationship Id="rId12" Type="http://schemas.openxmlformats.org/officeDocument/2006/relationships/hyperlink" Target="http://ven.vc/" TargetMode="External"/><Relationship Id="rId2" Type="http://schemas.openxmlformats.org/officeDocument/2006/relationships/hyperlink" Target="https://ru.wikipedia.org/wiki/E-gol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/index.php?title=James_Orlin_Grabbe&amp;action=edit&amp;redlink=1" TargetMode="External"/><Relationship Id="rId11" Type="http://schemas.openxmlformats.org/officeDocument/2006/relationships/hyperlink" Target="https://ru.wikipedia.org/w/index.php?title=Hub_Culture&amp;action=edit&amp;redlink=1" TargetMode="External"/><Relationship Id="rId5" Type="http://schemas.openxmlformats.org/officeDocument/2006/relationships/hyperlink" Target="https://ru.wikipedia.org/wiki/%D0%A6%D0%B8%D1%84%D1%80%D0%BE%D0%B2%D0%B0%D1%8F_%D0%B2%D0%B0%D0%BB%D1%8E%D1%82%D0%B0#cite_note-Employment_Opportunities_in_The_Digital_Monetary_Trust-25" TargetMode="External"/><Relationship Id="rId10" Type="http://schemas.openxmlformats.org/officeDocument/2006/relationships/hyperlink" Target="https://ru.wikipedia.org/w/index.php?title=Ven_(currency)&amp;action=edit&amp;redlink=1" TargetMode="External"/><Relationship Id="rId4" Type="http://schemas.openxmlformats.org/officeDocument/2006/relationships/hyperlink" Target="https://ru.wikipedia.org/w/index.php?title=Digital_Monetary_Trust&amp;action=edit&amp;redlink=1" TargetMode="External"/><Relationship Id="rId9" Type="http://schemas.openxmlformats.org/officeDocument/2006/relationships/hyperlink" Target="http://ripple.com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7314"/>
            <a:ext cx="10515600" cy="534964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им.Л.Н.Гумилева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электронных денег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кафедры «Финансы»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Жоламанова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Макпал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Токановна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makpalzh@mail.ru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 descr="Логотип ЕНУ_каз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096" y="1579734"/>
            <a:ext cx="2273808" cy="1139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8340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электронных денег Казахстана на сентябрь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marL="0" indent="0"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8" name="Рисунок 7"/>
          <p:cNvPicPr/>
          <p:nvPr/>
        </p:nvPicPr>
        <p:blipFill rotWithShape="1">
          <a:blip r:embed="rId2"/>
          <a:srcRect l="27041" t="37431" r="21870" b="36147"/>
          <a:stretch/>
        </p:blipFill>
        <p:spPr bwMode="auto">
          <a:xfrm>
            <a:off x="1397978" y="1254035"/>
            <a:ext cx="9715500" cy="48126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68187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3480"/>
            <a:ext cx="10515600" cy="5413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Цифровые деньги</a:t>
            </a:r>
          </a:p>
          <a:p>
            <a:pPr marL="0" indent="0" algn="just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0594513"/>
              </p:ext>
            </p:extLst>
          </p:nvPr>
        </p:nvGraphicFramePr>
        <p:xfrm>
          <a:off x="976544" y="1198485"/>
          <a:ext cx="10377256" cy="4939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7278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таблице   приведены наиболее распространённые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Общее их число в конце ноября 2013 года превышало 80.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09680839"/>
              </p:ext>
            </p:extLst>
          </p:nvPr>
        </p:nvGraphicFramePr>
        <p:xfrm>
          <a:off x="838200" y="594805"/>
          <a:ext cx="10515600" cy="4722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7775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популярных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356995"/>
              </p:ext>
            </p:extLst>
          </p:nvPr>
        </p:nvGraphicFramePr>
        <p:xfrm>
          <a:off x="1175657" y="1477106"/>
          <a:ext cx="9709219" cy="46413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2981">
                  <a:extLst>
                    <a:ext uri="{9D8B030D-6E8A-4147-A177-3AD203B41FA5}">
                      <a16:colId xmlns:a16="http://schemas.microsoft.com/office/drawing/2014/main" val="2374034869"/>
                    </a:ext>
                  </a:extLst>
                </a:gridCol>
                <a:gridCol w="648181">
                  <a:extLst>
                    <a:ext uri="{9D8B030D-6E8A-4147-A177-3AD203B41FA5}">
                      <a16:colId xmlns:a16="http://schemas.microsoft.com/office/drawing/2014/main" val="2619345382"/>
                    </a:ext>
                  </a:extLst>
                </a:gridCol>
                <a:gridCol w="718593">
                  <a:extLst>
                    <a:ext uri="{9D8B030D-6E8A-4147-A177-3AD203B41FA5}">
                      <a16:colId xmlns:a16="http://schemas.microsoft.com/office/drawing/2014/main" val="2974046754"/>
                    </a:ext>
                  </a:extLst>
                </a:gridCol>
                <a:gridCol w="1012784">
                  <a:extLst>
                    <a:ext uri="{9D8B030D-6E8A-4147-A177-3AD203B41FA5}">
                      <a16:colId xmlns:a16="http://schemas.microsoft.com/office/drawing/2014/main" val="531745164"/>
                    </a:ext>
                  </a:extLst>
                </a:gridCol>
                <a:gridCol w="627926">
                  <a:extLst>
                    <a:ext uri="{9D8B030D-6E8A-4147-A177-3AD203B41FA5}">
                      <a16:colId xmlns:a16="http://schemas.microsoft.com/office/drawing/2014/main" val="1095214433"/>
                    </a:ext>
                  </a:extLst>
                </a:gridCol>
                <a:gridCol w="1099595">
                  <a:extLst>
                    <a:ext uri="{9D8B030D-6E8A-4147-A177-3AD203B41FA5}">
                      <a16:colId xmlns:a16="http://schemas.microsoft.com/office/drawing/2014/main" val="1597767187"/>
                    </a:ext>
                  </a:extLst>
                </a:gridCol>
                <a:gridCol w="1366776">
                  <a:extLst>
                    <a:ext uri="{9D8B030D-6E8A-4147-A177-3AD203B41FA5}">
                      <a16:colId xmlns:a16="http://schemas.microsoft.com/office/drawing/2014/main" val="488311867"/>
                    </a:ext>
                  </a:extLst>
                </a:gridCol>
                <a:gridCol w="3282383">
                  <a:extLst>
                    <a:ext uri="{9D8B030D-6E8A-4147-A177-3AD203B41FA5}">
                      <a16:colId xmlns:a16="http://schemas.microsoft.com/office/drawing/2014/main" val="3773164812"/>
                    </a:ext>
                  </a:extLst>
                </a:gridCol>
              </a:tblGrid>
              <a:tr h="7037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Валюта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появления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Активность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Сайт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Капитализация (Май 2013)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9014192"/>
                  </a:ext>
                </a:extLst>
              </a:tr>
              <a:tr h="703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 tooltip="Bitcoin"/>
                        </a:rPr>
                        <a:t>Bitcoin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 tooltip="Сатоси Накамото"/>
                        </a:rPr>
                        <a:t>Satoshi Nakamoto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bitcoin.org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~1 миллиард 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 tooltip="USD"/>
                        </a:rPr>
                        <a:t>USD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и самая популярная криптовалюта,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 tooltip="SHA-256"/>
                        </a:rPr>
                        <a:t>SHA</a:t>
                      </a:r>
                      <a:r>
                        <a:rPr lang="ru-RU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 tooltip="SHA-256"/>
                        </a:rPr>
                        <a:t>-256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proof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3695688"/>
                  </a:ext>
                </a:extLst>
              </a:tr>
              <a:tr h="703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 tooltip="Litecoin"/>
                        </a:rPr>
                        <a:t>Litecoin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LTC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Coblee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/>
                        </a:rPr>
                        <a:t>litecoin.org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~38 миллионов 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 tooltip="USD"/>
                        </a:rPr>
                        <a:t>USD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Scrypt, proof-of-work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55306941"/>
                  </a:ext>
                </a:extLst>
              </a:tr>
              <a:tr h="847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 tooltip="Namecoin"/>
                        </a:rPr>
                        <a:t>Namecoin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NMC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Vinced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0"/>
                        </a:rPr>
                        <a:t>dot-bit.org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~4,5 миллиона 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 tooltip="USD"/>
                        </a:rPr>
                        <a:t>USD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-256,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proof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Создана для использования в качестве децентрализованного 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DNS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затруднения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1" tooltip="Интернет-цензура"/>
                        </a:rPr>
                        <a:t>интернет-цензуры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1722274"/>
                  </a:ext>
                </a:extLst>
              </a:tr>
              <a:tr h="8476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2" tooltip="Nxt"/>
                        </a:rPr>
                        <a:t>NXT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NXT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BCNext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3"/>
                        </a:rPr>
                        <a:t>nxt.org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~26 миллиона 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 tooltip="USD"/>
                        </a:rPr>
                        <a:t>USD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-256,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4" tooltip="Proof-of-stake"/>
                        </a:rPr>
                        <a:t>proof</a:t>
                      </a:r>
                      <a:r>
                        <a:rPr lang="ru-RU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4" tooltip="Proof-of-stake"/>
                        </a:rPr>
                        <a:t>-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4" tooltip="Proof-of-stake"/>
                        </a:rPr>
                        <a:t>of</a:t>
                      </a:r>
                      <a:r>
                        <a:rPr lang="ru-RU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4" tooltip="Proof-of-stake"/>
                        </a:rPr>
                        <a:t>-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4" tooltip="Proof-of-stake"/>
                        </a:rPr>
                        <a:t>stake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создана для использования в качестве платёжного инструмента на децентрализированной платформе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5" tooltip="Nxt"/>
                        </a:rPr>
                        <a:t>Nxt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2528633"/>
                  </a:ext>
                </a:extLst>
              </a:tr>
              <a:tr h="703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6" tooltip="PPCoin (страница отсутствует)"/>
                        </a:rPr>
                        <a:t>PPCoin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Sunny King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r>
                        <a:rPr lang="en-US" sz="1400" u="sng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7"/>
                        </a:rPr>
                        <a:t>[24]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8"/>
                        </a:rPr>
                        <a:t>ppcoin.org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~4 миллиона 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 tooltip="USD"/>
                        </a:rPr>
                        <a:t>USD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-256, гибридный механизм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proof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9" tooltip="en:proof-of-stake"/>
                        </a:rPr>
                        <a:t>proof</a:t>
                      </a:r>
                      <a:r>
                        <a:rPr lang="ru-RU" sz="1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9" tooltip="en:proof-of-stake"/>
                        </a:rPr>
                        <a:t>-</a:t>
                      </a:r>
                      <a:r>
                        <a:rPr lang="en-US" sz="1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9" tooltip="en:proof-of-stake"/>
                        </a:rPr>
                        <a:t>of</a:t>
                      </a:r>
                      <a:r>
                        <a:rPr lang="ru-RU" sz="1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9" tooltip="en:proof-of-stake"/>
                        </a:rPr>
                        <a:t>-</a:t>
                      </a:r>
                      <a:r>
                        <a:rPr lang="en-US" sz="1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9" tooltip="en:proof-of-stake"/>
                        </a:rPr>
                        <a:t>stake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не имеет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0" tooltip="Верхний предел"/>
                        </a:rPr>
                        <a:t>верхнего предела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общий объём эмиссии.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0389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714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прочих 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Пользователи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Bitcoin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выражают озабоченность тем, что некоторые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быть мошенническими.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все другие цифровые валюты централизованные, что позволяет правительству закрыть их в любое время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295617"/>
              </p:ext>
            </p:extLst>
          </p:nvPr>
        </p:nvGraphicFramePr>
        <p:xfrm>
          <a:off x="1213339" y="1600199"/>
          <a:ext cx="9038492" cy="2685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9855">
                  <a:extLst>
                    <a:ext uri="{9D8B030D-6E8A-4147-A177-3AD203B41FA5}">
                      <a16:colId xmlns:a16="http://schemas.microsoft.com/office/drawing/2014/main" val="1599950071"/>
                    </a:ext>
                  </a:extLst>
                </a:gridCol>
                <a:gridCol w="553749">
                  <a:extLst>
                    <a:ext uri="{9D8B030D-6E8A-4147-A177-3AD203B41FA5}">
                      <a16:colId xmlns:a16="http://schemas.microsoft.com/office/drawing/2014/main" val="3892669046"/>
                    </a:ext>
                  </a:extLst>
                </a:gridCol>
                <a:gridCol w="1006403">
                  <a:extLst>
                    <a:ext uri="{9D8B030D-6E8A-4147-A177-3AD203B41FA5}">
                      <a16:colId xmlns:a16="http://schemas.microsoft.com/office/drawing/2014/main" val="2642744278"/>
                    </a:ext>
                  </a:extLst>
                </a:gridCol>
                <a:gridCol w="908949">
                  <a:extLst>
                    <a:ext uri="{9D8B030D-6E8A-4147-A177-3AD203B41FA5}">
                      <a16:colId xmlns:a16="http://schemas.microsoft.com/office/drawing/2014/main" val="3048483602"/>
                    </a:ext>
                  </a:extLst>
                </a:gridCol>
                <a:gridCol w="1038279">
                  <a:extLst>
                    <a:ext uri="{9D8B030D-6E8A-4147-A177-3AD203B41FA5}">
                      <a16:colId xmlns:a16="http://schemas.microsoft.com/office/drawing/2014/main" val="3973276616"/>
                    </a:ext>
                  </a:extLst>
                </a:gridCol>
                <a:gridCol w="1419892">
                  <a:extLst>
                    <a:ext uri="{9D8B030D-6E8A-4147-A177-3AD203B41FA5}">
                      <a16:colId xmlns:a16="http://schemas.microsoft.com/office/drawing/2014/main" val="571422694"/>
                    </a:ext>
                  </a:extLst>
                </a:gridCol>
                <a:gridCol w="903485">
                  <a:extLst>
                    <a:ext uri="{9D8B030D-6E8A-4147-A177-3AD203B41FA5}">
                      <a16:colId xmlns:a16="http://schemas.microsoft.com/office/drawing/2014/main" val="2549719012"/>
                    </a:ext>
                  </a:extLst>
                </a:gridCol>
                <a:gridCol w="1807880">
                  <a:extLst>
                    <a:ext uri="{9D8B030D-6E8A-4147-A177-3AD203B41FA5}">
                      <a16:colId xmlns:a16="http://schemas.microsoft.com/office/drawing/2014/main" val="397048788"/>
                    </a:ext>
                  </a:extLst>
                </a:gridCol>
              </a:tblGrid>
              <a:tr h="6307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Валюта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 появления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Основатель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Активность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Сайт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7428737"/>
                  </a:ext>
                </a:extLst>
              </a:tr>
              <a:tr h="630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 tooltip="E-gold"/>
                        </a:rPr>
                        <a:t>e-gold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e-silver, e-platinum, e-palladium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Gold &amp; Silver Reserve Inc.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e-gold.com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2834922"/>
                  </a:ext>
                </a:extLst>
              </a:tr>
              <a:tr h="417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 tooltip="Digital Monetary Trust (страница отсутствует)"/>
                        </a:rPr>
                        <a:t>Digital Monetary Trust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r>
                        <a:rPr lang="en-US" sz="1400" u="sng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[25]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 tooltip="James Orlin Grabbe (страница отсутствует)"/>
                        </a:rPr>
                        <a:t>James Orlin Grabbe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/>
                        </a:rPr>
                        <a:t>DMT Guide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1082144"/>
                  </a:ext>
                </a:extLst>
              </a:tr>
              <a:tr h="5879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 tooltip="Ripple monetary system (страница отсутствует)"/>
                        </a:rPr>
                        <a:t>Ripple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XRP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jed/OpenCoin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OpenCoin Inc.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/>
                        </a:rPr>
                        <a:t>ripple.com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Первоначально код был закрыт, с осени 2013 года код открыт.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0856710"/>
                  </a:ext>
                </a:extLst>
              </a:tr>
              <a:tr h="2039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0" tooltip="Ven (currency) (страница отсутствует)"/>
                        </a:rPr>
                        <a:t>Ven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1" tooltip="Hub Culture (страница отсутствует)"/>
                        </a:rPr>
                        <a:t>Hub Culture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2"/>
                        </a:rPr>
                        <a:t>ven.vc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796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595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8990"/>
            <a:ext cx="10515600" cy="53779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тенге</a:t>
            </a:r>
          </a:p>
          <a:p>
            <a:pPr marL="0" lv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66615"/>
              </p:ext>
            </p:extLst>
          </p:nvPr>
        </p:nvGraphicFramePr>
        <p:xfrm>
          <a:off x="838200" y="1384917"/>
          <a:ext cx="10515600" cy="4792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151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931024"/>
              </p:ext>
            </p:extLst>
          </p:nvPr>
        </p:nvGraphicFramePr>
        <p:xfrm>
          <a:off x="838200" y="887767"/>
          <a:ext cx="10515600" cy="528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2069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188828"/>
              </p:ext>
            </p:extLst>
          </p:nvPr>
        </p:nvGraphicFramePr>
        <p:xfrm>
          <a:off x="838200" y="974725"/>
          <a:ext cx="10515600" cy="5202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1798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65951"/>
              </p:ext>
            </p:extLst>
          </p:nvPr>
        </p:nvGraphicFramePr>
        <p:xfrm>
          <a:off x="838200" y="958788"/>
          <a:ext cx="10515600" cy="5218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9182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5139977"/>
              </p:ext>
            </p:extLst>
          </p:nvPr>
        </p:nvGraphicFramePr>
        <p:xfrm>
          <a:off x="838200" y="974725"/>
          <a:ext cx="10515600" cy="5202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3342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0438"/>
            <a:ext cx="10515600" cy="530652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Рассматриваемые вопросы: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Платежные системы Казахстана.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электронных денег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Казахстана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деньги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тенге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Платежные системы Казахстана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Банком Казахстана в рамках реализации своих контрольно-надзорных функций ведется учет платежных систем, который на постоянной основе обновляется на Интернет-ресурсе Национального Банка.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Платежные системы подразделены по видам: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 значимые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значимые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платежные системы.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значимости установлены Законом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РК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платежах и платежных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системах»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утверждены постановлением Правления Национального Банка от 31 августа 2016 года 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1.08.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функционировало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95954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201300"/>
              </p:ext>
            </p:extLst>
          </p:nvPr>
        </p:nvGraphicFramePr>
        <p:xfrm>
          <a:off x="1100831" y="1251750"/>
          <a:ext cx="10252969" cy="47831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00831" y="607663"/>
            <a:ext cx="71854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 от использования наличных денег</a:t>
            </a:r>
          </a:p>
        </p:txBody>
      </p:sp>
    </p:spTree>
    <p:extLst>
      <p:ext uri="{BB962C8B-B14F-4D97-AF65-F5344CB8AC3E}">
        <p14:creationId xmlns:p14="http://schemas.microsoft.com/office/powerpoint/2010/main" val="3836487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47121262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39960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019211"/>
              </p:ext>
            </p:extLst>
          </p:nvPr>
        </p:nvGraphicFramePr>
        <p:xfrm>
          <a:off x="838200" y="974725"/>
          <a:ext cx="10515600" cy="5202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75120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Китай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планирует в порядке эксперимента запустить свою цифровую валюту,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криптоюань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двух городах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Шэньчжэне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Сучжоу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Швеции, Японии и КНР, подобные проекты тестируют еще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центробанков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Всего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эту возможность изучают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денежных регуляторов.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483862"/>
              </p:ext>
            </p:extLst>
          </p:nvPr>
        </p:nvGraphicFramePr>
        <p:xfrm>
          <a:off x="907002" y="772356"/>
          <a:ext cx="10377996" cy="4021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5289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7943"/>
            <a:ext cx="10515600" cy="5219020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en-US" sz="40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286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Казахстане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3315791"/>
              </p:ext>
            </p:extLst>
          </p:nvPr>
        </p:nvGraphicFramePr>
        <p:xfrm>
          <a:off x="864577" y="965933"/>
          <a:ext cx="10515600" cy="5202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2785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201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979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3480"/>
            <a:ext cx="10515600" cy="541348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 значимой</a:t>
            </a:r>
            <a:r>
              <a:rPr lang="ru-RU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Межбанковская система переводов денег, работу которой обеспечивает НПК НБ РК. Через МСПД проводится более 97% платежей участников валютного рынка, рынка ценных бумаг, банковского сектора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8208690"/>
              </p:ext>
            </p:extLst>
          </p:nvPr>
        </p:nvGraphicFramePr>
        <p:xfrm>
          <a:off x="838200" y="1837677"/>
          <a:ext cx="10515600" cy="5169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4770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8889"/>
            <a:ext cx="10515600" cy="52980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значимым платежным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относиться система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межбанковского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клиринга, а также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отнесены система денежных переводов Золотая Корона и карточная международная платежная система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Visa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Всего -13 </a:t>
            </a: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06724345"/>
              </p:ext>
            </p:extLst>
          </p:nvPr>
        </p:nvGraphicFramePr>
        <p:xfrm>
          <a:off x="214544" y="1942313"/>
          <a:ext cx="11762912" cy="4412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2197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8788"/>
            <a:ext cx="10515600" cy="52181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иным платежным системам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международная платежная система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Mastercard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ontact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MoneyGram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Вестерн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Юнион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27366166"/>
              </p:ext>
            </p:extLst>
          </p:nvPr>
        </p:nvGraphicFramePr>
        <p:xfrm>
          <a:off x="860394" y="1593542"/>
          <a:ext cx="10493406" cy="5264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8030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2358"/>
            <a:ext cx="10515600" cy="5404606"/>
          </a:xfrm>
        </p:spPr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Система электронных денег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Казахстана</a:t>
            </a:r>
          </a:p>
          <a:p>
            <a:pPr marL="0" lvl="1" indent="0">
              <a:spcBef>
                <a:spcPts val="1000"/>
              </a:spcBef>
              <a:buNone/>
            </a:pP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566262"/>
              </p:ext>
            </p:extLst>
          </p:nvPr>
        </p:nvGraphicFramePr>
        <p:xfrm>
          <a:off x="1003177" y="1376038"/>
          <a:ext cx="10111666" cy="4800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7847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54303"/>
              </p:ext>
            </p:extLst>
          </p:nvPr>
        </p:nvGraphicFramePr>
        <p:xfrm>
          <a:off x="838200" y="842963"/>
          <a:ext cx="10515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1879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5809</TotalTime>
  <Words>2008</Words>
  <Application>Microsoft Office PowerPoint</Application>
  <PresentationFormat>Широкоэкранный</PresentationFormat>
  <Paragraphs>260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79</cp:revision>
  <dcterms:created xsi:type="dcterms:W3CDTF">2023-09-22T09:28:22Z</dcterms:created>
  <dcterms:modified xsi:type="dcterms:W3CDTF">2024-08-19T10:56:37Z</dcterms:modified>
</cp:coreProperties>
</file>