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2" r:id="rId3"/>
    <p:sldId id="278" r:id="rId4"/>
    <p:sldId id="279" r:id="rId5"/>
    <p:sldId id="265" r:id="rId6"/>
    <p:sldId id="268" r:id="rId7"/>
    <p:sldId id="280" r:id="rId8"/>
    <p:sldId id="282" r:id="rId9"/>
    <p:sldId id="281" r:id="rId10"/>
    <p:sldId id="266" r:id="rId11"/>
    <p:sldId id="275" r:id="rId12"/>
    <p:sldId id="267" r:id="rId13"/>
    <p:sldId id="274" r:id="rId14"/>
    <p:sldId id="269" r:id="rId15"/>
    <p:sldId id="270" r:id="rId16"/>
    <p:sldId id="271" r:id="rId17"/>
    <p:sldId id="258" r:id="rId18"/>
    <p:sldId id="287" r:id="rId19"/>
    <p:sldId id="290" r:id="rId20"/>
    <p:sldId id="291" r:id="rId21"/>
    <p:sldId id="292" r:id="rId22"/>
    <p:sldId id="293" r:id="rId23"/>
    <p:sldId id="295" r:id="rId24"/>
    <p:sldId id="296" r:id="rId25"/>
    <p:sldId id="294" r:id="rId26"/>
    <p:sldId id="298" r:id="rId27"/>
    <p:sldId id="297" r:id="rId28"/>
    <p:sldId id="289" r:id="rId29"/>
    <p:sldId id="288" r:id="rId30"/>
    <p:sldId id="276" r:id="rId31"/>
    <p:sldId id="286" r:id="rId32"/>
    <p:sldId id="284" r:id="rId33"/>
    <p:sldId id="285" r:id="rId34"/>
    <p:sldId id="283" r:id="rId35"/>
    <p:sldId id="277" r:id="rId36"/>
    <p:sldId id="259" r:id="rId37"/>
    <p:sldId id="260" r:id="rId38"/>
    <p:sldId id="273" r:id="rId39"/>
    <p:sldId id="261" r:id="rId40"/>
    <p:sldId id="262" r:id="rId41"/>
    <p:sldId id="263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7" d="100"/>
          <a:sy n="87" d="100"/>
        </p:scale>
        <p:origin x="-1253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99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2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1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77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30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34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58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07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23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94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96612" y="554197"/>
            <a:ext cx="8750776" cy="1569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Лекция  № </a:t>
            </a:r>
            <a:r>
              <a:rPr lang="ru-RU" sz="2400" b="1" dirty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endParaRPr lang="ru-RU" sz="2400" b="1" dirty="0" smtClean="0">
              <a:solidFill>
                <a:prstClr val="white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prstClr val="white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ЛОГИСТИЧЕСКАЯ ФУНКЦИЯ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</a:pPr>
            <a:endParaRPr lang="ru-RU" sz="20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73253" y="2423210"/>
            <a:ext cx="8572560" cy="397031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Вопросы:</a:t>
            </a:r>
            <a:r>
              <a:rPr lang="ru-RU" sz="28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Функции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логистики.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Логистические операции.</a:t>
            </a:r>
          </a:p>
          <a:p>
            <a:pPr marL="457200" lvl="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Функциональная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взаимосвязь логистики с маркетингом, финансами и планированием производства.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Принципиальная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схема организационной структуры управления предприятием со службой логистики.</a:t>
            </a:r>
          </a:p>
        </p:txBody>
      </p:sp>
    </p:spTree>
    <p:extLst>
      <p:ext uri="{BB962C8B-B14F-4D97-AF65-F5344CB8AC3E}">
        <p14:creationId xmlns:p14="http://schemas.microsoft.com/office/powerpoint/2010/main" val="34153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958629"/>
              </p:ext>
            </p:extLst>
          </p:nvPr>
        </p:nvGraphicFramePr>
        <p:xfrm>
          <a:off x="323528" y="836712"/>
          <a:ext cx="8496944" cy="585216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248472"/>
                <a:gridCol w="424847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</a:rPr>
                        <a:t>Вид логистики</a:t>
                      </a:r>
                      <a:endParaRPr lang="ru-RU" sz="1600" b="1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</a:rPr>
                        <a:t>Структура функций</a:t>
                      </a:r>
                      <a:endParaRPr lang="ru-RU" sz="1600" b="1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 err="1">
                          <a:effectLst/>
                        </a:rPr>
                        <a:t>Макрологистика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Анализ рынка поставщиков и потребителей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Концепция распределения и потребления</a:t>
                      </a:r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Складирование и стратегическое размещение складов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Виды транспорта</a:t>
                      </a:r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Направление движения транспорта</a:t>
                      </a:r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Процесс транспортировки</a:t>
                      </a:r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Пункты поставки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Схемы распределения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Концепция поставок и производства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Общая информационная система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Микрологистика</a:t>
                      </a:r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Уровень входных запасов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Управление промежуточными запасами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Уровень выходных запасов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Перемещение изделий внутри предприятия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 sz="1600" b="0" i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Транспортно-складские и погрузочно-разгрузочные работы</a:t>
                      </a:r>
                      <a:endParaRPr lang="ru-RU" sz="1600" b="0" i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60923" y="191345"/>
            <a:ext cx="7422160" cy="30777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Структура функций логистики на макро - и микроуровнях</a:t>
            </a:r>
            <a:r>
              <a:rPr lang="ru-RU" sz="16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8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34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594"/>
            <a:ext cx="8712968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prstClr val="white"/>
                </a:solidFill>
              </a:rPr>
              <a:t>Основные логистические функции и их примерное распределение между различными участниками логистического процесса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507135"/>
              </p:ext>
            </p:extLst>
          </p:nvPr>
        </p:nvGraphicFramePr>
        <p:xfrm>
          <a:off x="251519" y="834969"/>
          <a:ext cx="8568954" cy="5431468"/>
        </p:xfrm>
        <a:graphic>
          <a:graphicData uri="http://schemas.openxmlformats.org/drawingml/2006/table">
            <a:tbl>
              <a:tblPr/>
              <a:tblGrid>
                <a:gridCol w="4970411"/>
                <a:gridCol w="920447"/>
                <a:gridCol w="641908"/>
                <a:gridCol w="848412"/>
                <a:gridCol w="1187776"/>
              </a:tblGrid>
              <a:tr h="286486">
                <a:tc rowSpan="2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логистической функции</a:t>
                      </a: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 логистического процесса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7465">
                <a:tc vMerge="1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 общего пользования</a:t>
                      </a:r>
                    </a:p>
                  </a:txBody>
                  <a:tcPr marL="8929" marR="8929" marT="16072" marB="16072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Предприятия оптовой торговли</a:t>
                      </a:r>
                    </a:p>
                  </a:txBody>
                  <a:tcPr marL="8929" marR="8929" marT="16072" marB="16072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Коммерческо-посреднические</a:t>
                      </a:r>
                    </a:p>
                    <a:p>
                      <a:pPr marL="7175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организации</a:t>
                      </a:r>
                    </a:p>
                  </a:txBody>
                  <a:tcPr marL="8929" marR="8929" marT="16072" marB="16072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Склады сырья и склады готовой продукции предприятий изготовителей</a:t>
                      </a:r>
                    </a:p>
                  </a:txBody>
                  <a:tcPr marL="8929" marR="8929" marT="16072" marB="16072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3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хозяйственных связей по поставкам товаров или оказанию услуг, их развитие, корректировка и рационализация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объемов и направлений материальных потоков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Прогнозные оценки потребности в перевозках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6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последовательности продвижения товаров через места складирования, определение оптимального коэффициента складской звенности при организации товародвижения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Развитие, размещение и организация складского хозяйства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запасами в сфере обращения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20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перевозки, а также всех необходимых операций в пути следования грузов к пунктам назначения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6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Выполнение операций, непосредственно предшествующих и завершающих перевозку товаров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складскими операциями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8929" marR="8929" marT="16072" marB="1607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09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1493" y="116632"/>
            <a:ext cx="8568952" cy="5078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ru-RU" sz="2000" b="1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Логистический цикл</a:t>
            </a:r>
            <a:endParaRPr lang="ru-RU" sz="16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6852" y="764704"/>
            <a:ext cx="8568952" cy="14279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(цикл 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материального потока)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- постоянно повторяющаяся определенная последовательность операций (функций), выполнение которой обеспечивает планируемый результат.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74705" y="3089773"/>
            <a:ext cx="2286000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Оплата </a:t>
            </a:r>
            <a:r>
              <a:rPr lang="ru-RU" sz="2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покупателем приобретенных им товаров (услуг</a:t>
            </a:r>
            <a:r>
              <a:rPr lang="ru-RU" sz="2400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).</a:t>
            </a:r>
          </a:p>
          <a:p>
            <a:pPr algn="just"/>
            <a:r>
              <a:rPr lang="ru-RU" sz="2400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1094" y="3068960"/>
            <a:ext cx="2232248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П</a:t>
            </a:r>
            <a:r>
              <a:rPr lang="ru-RU" sz="2400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олучения </a:t>
            </a:r>
            <a:r>
              <a:rPr lang="ru-RU" sz="2400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заказа на удовлетворение определенных запросов </a:t>
            </a:r>
            <a:r>
              <a:rPr lang="ru-RU" sz="2400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потребителей</a:t>
            </a:r>
            <a:endParaRPr lang="ru-RU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676537" y="3564224"/>
            <a:ext cx="3798168" cy="93610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prstClr val="white"/>
                </a:solidFill>
              </a:rPr>
              <a:t>Логистический цикл</a:t>
            </a: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468" y="2424428"/>
            <a:ext cx="8568952" cy="504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ru-RU" sz="2000" b="1" dirty="0" smtClean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Длительность и границы логистического цикла</a:t>
            </a:r>
            <a:endParaRPr lang="ru-RU" sz="16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5766876"/>
            <a:ext cx="255744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- продолжительность,</a:t>
            </a:r>
            <a:endParaRPr lang="ru-RU" sz="1400" dirty="0" smtClean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- интенсивность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- периодичность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и др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493" y="5727739"/>
            <a:ext cx="2758339" cy="8788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Характеристики логистического цикла</a:t>
            </a:r>
            <a:r>
              <a:rPr lang="ru-RU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4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203848" y="5805264"/>
            <a:ext cx="360040" cy="846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7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2852936"/>
            <a:ext cx="4588115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5720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 2. Логистические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операции.</a:t>
            </a:r>
          </a:p>
        </p:txBody>
      </p:sp>
    </p:spTree>
    <p:extLst>
      <p:ext uri="{BB962C8B-B14F-4D97-AF65-F5344CB8AC3E}">
        <p14:creationId xmlns:p14="http://schemas.microsoft.com/office/powerpoint/2010/main" val="12174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936"/>
            <a:ext cx="8928992" cy="39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2277620"/>
            <a:ext cx="820891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Классификация логистических операций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37806"/>
            <a:ext cx="8208912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Логистические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операции -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это 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любые операции, совершаемые с вещественными предметами и продуктами труда в сферах производства и обращения, за исключением технологических операций по производству материальных благ.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67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12968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1. По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природе потока: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lphaLcParenR"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логистические операции с материальным потоком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lphaLcParenR"/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логистические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операции с информационным потоком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2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По отношению к логистической системе: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а) внешние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б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 внутренние </a:t>
            </a:r>
            <a:endParaRPr lang="ru-RU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3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По характеру выполнения работ: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а) операции с добавочной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стоимостью</a:t>
            </a:r>
          </a:p>
          <a:p>
            <a:pPr indent="450215"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б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 операции без добавочной стоимости</a:t>
            </a:r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4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По переходу права собственности на товар: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а) односторонние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б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двухсторонние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5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По направленности: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а) прямые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б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обратные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0"/>
            <a:ext cx="8856984" cy="4633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ru-RU" b="1" dirty="0">
                <a:solidFill>
                  <a:prstClr val="white"/>
                </a:solidFill>
                <a:latin typeface="Times New Roman"/>
                <a:ea typeface="Times New Roman"/>
                <a:cs typeface="Times New Roman"/>
              </a:rPr>
              <a:t>Классификация логистических операций:</a:t>
            </a:r>
            <a:endParaRPr lang="ru-RU" sz="14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167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02915" y="2059796"/>
            <a:ext cx="4572000" cy="8788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Вопрос </a:t>
            </a:r>
            <a:r>
              <a:rPr lang="ru-RU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3.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Взаимосвязь логистики с другими науками</a:t>
            </a:r>
            <a:endParaRPr lang="ru-RU" sz="12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00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700808"/>
            <a:ext cx="655272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648"/>
            <a:ext cx="6147954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160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</a:rPr>
              <a:t>Логистика </a:t>
            </a:r>
            <a:r>
              <a:rPr lang="ru-RU" sz="2400" b="1" i="1" dirty="0">
                <a:solidFill>
                  <a:srgbClr val="002060"/>
                </a:solidFill>
              </a:rPr>
              <a:t>может быть представлена как</a:t>
            </a:r>
            <a:r>
              <a:rPr lang="ru-RU" sz="2400" dirty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направление, объектом изучения которого является движение различных потоков с целью их оптимизации;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управление хозяйственным процессом, обеспечивающее применение научных достижений на практике;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комплекс инфраструктурных элементов в экономике, связанный с обеспечением движения вещественных, энергетических и информационных потоков.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57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ИТ логистики изучают и оптимизируют потоки всех видов </a:t>
            </a:r>
            <a:r>
              <a:rPr lang="ru-RU" sz="2400" dirty="0">
                <a:solidFill>
                  <a:srgbClr val="002060"/>
                </a:solidFill>
              </a:rPr>
              <a:t>в их взаимосвязи (особенно стыков внутри фирмы и с внешней средой). Они способствуют адаптации, устойчивости предприятий в быстро меняющейся рыночной среде, рассматривают всю цепь движения экономических потоков: закупка сырья – производство – распределение – продажа – потребление (т.е. могут быть представлены как алгоритмы преобразования ресурсов в поставку готовой продукции в соответствии с требованиями потребителя). ИТ логистики направлены на оптимизацию деятельности на основе координации и интеграции действий участвующих в цепи фирм.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В основе процессов управления вещественными и другими потоками </a:t>
            </a:r>
            <a:r>
              <a:rPr lang="ru-RU" sz="2400" dirty="0">
                <a:solidFill>
                  <a:srgbClr val="002060"/>
                </a:solidFill>
              </a:rPr>
              <a:t>лежат ИТ обработки информации, циркулирующей в логистических системах. В связи с этим одним из ключевых понятий логистики является понятие информационного потока.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2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3" y="2708920"/>
            <a:ext cx="4107215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57200" lvl="0"/>
            <a:r>
              <a:rPr lang="ru-RU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 1. Функции </a:t>
            </a:r>
            <a:r>
              <a:rPr lang="ru-RU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логистики. </a:t>
            </a:r>
          </a:p>
        </p:txBody>
      </p:sp>
    </p:spTree>
    <p:extLst>
      <p:ext uri="{BB962C8B-B14F-4D97-AF65-F5344CB8AC3E}">
        <p14:creationId xmlns:p14="http://schemas.microsoft.com/office/powerpoint/2010/main" val="190567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Информационный поток</a:t>
            </a:r>
            <a:r>
              <a:rPr lang="ru-RU" sz="2400" dirty="0">
                <a:solidFill>
                  <a:srgbClr val="002060"/>
                </a:solidFill>
              </a:rPr>
              <a:t> – это совокупность циркулирующих в логистической системе, между логистической системой и внешней средой сообщений, необходимых для управления и контроля логистических операций. Информационный поток может существовать в виде бумажных и электронных документов.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В логистике выделяют следующие виды информационных потоков (рис. 1</a:t>
            </a:r>
            <a:r>
              <a:rPr lang="ru-RU" sz="2400" dirty="0" smtClean="0">
                <a:solidFill>
                  <a:srgbClr val="002060"/>
                </a:solidFill>
              </a:rPr>
              <a:t>):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в зависимости от вида связываемых потоком систем: горизонтальный и вертикальный;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в зависимости от места прохождения: внешний и внутренний;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в зависимости от направления по отношению к логистической системе: входной и выходной.</a:t>
            </a: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71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711279"/>
            <a:ext cx="9001000" cy="5886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9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843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Логистические </a:t>
            </a:r>
            <a:r>
              <a:rPr lang="ru-RU" sz="2400" b="1" dirty="0">
                <a:solidFill>
                  <a:srgbClr val="002060"/>
                </a:solidFill>
              </a:rPr>
              <a:t>операции</a:t>
            </a:r>
            <a:r>
              <a:rPr lang="ru-RU" sz="2400" dirty="0">
                <a:solidFill>
                  <a:srgbClr val="002060"/>
                </a:solidFill>
              </a:rPr>
              <a:t> – это совокупность действий, направленных на преобразование вещественного, энергетического или информационного потока. К логистическим операциям с материальным потоком можно отнести погрузку, транспортировку, разгрузку, комплектацию, складирование, упаковку и др. </a:t>
            </a:r>
            <a:r>
              <a:rPr lang="ru-RU" sz="2400" i="1" dirty="0">
                <a:solidFill>
                  <a:srgbClr val="002060"/>
                </a:solidFill>
              </a:rPr>
              <a:t>Логистические операции с информационным потоком</a:t>
            </a:r>
            <a:r>
              <a:rPr lang="ru-RU" sz="2400" dirty="0">
                <a:solidFill>
                  <a:srgbClr val="002060"/>
                </a:solidFill>
              </a:rPr>
              <a:t> – это сбор, обработка и передача информации, соответствующей материальному или энергетическому потоку. Следует отметить, что издержки на выполнение логистических операций с информационными потоками составляют часть логистических издержек.</a:t>
            </a:r>
          </a:p>
        </p:txBody>
      </p:sp>
    </p:spTree>
    <p:extLst>
      <p:ext uri="{BB962C8B-B14F-4D97-AF65-F5344CB8AC3E}">
        <p14:creationId xmlns:p14="http://schemas.microsoft.com/office/powerpoint/2010/main" val="288739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843"/>
            <a:ext cx="88569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Выполнение логистических операций с вещественным потоком, поступающим в логистическую систему или покидающим ее, </a:t>
            </a:r>
            <a:r>
              <a:rPr lang="ru-RU" sz="2400" dirty="0">
                <a:solidFill>
                  <a:srgbClr val="002060"/>
                </a:solidFill>
              </a:rPr>
              <a:t>отличается от выполнения этих же операций внутри логистической системы. Это объясняется имеющим место переходом права собственности на товар и переходом страховых рисков с одного юридического лица на другое. По этому признаку все логистические операции разделяют на односторонние и двусторонние (рис. </a:t>
            </a:r>
            <a:r>
              <a:rPr lang="ru-RU" sz="2400" dirty="0" smtClean="0">
                <a:solidFill>
                  <a:srgbClr val="002060"/>
                </a:solidFill>
              </a:rPr>
              <a:t>2).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4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836712"/>
            <a:ext cx="9073008" cy="60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23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843"/>
            <a:ext cx="88569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Функциональная подсистема логистики состоит из совокупности </a:t>
            </a:r>
            <a:r>
              <a:rPr lang="ru-RU" sz="2400" dirty="0">
                <a:solidFill>
                  <a:srgbClr val="002060"/>
                </a:solidFill>
              </a:rPr>
              <a:t>решаемых задач, сгруппированных по признаку общности цели. Обеспечивающая подсистема, в свою очередь, включает в себя следующие элементы:</a:t>
            </a:r>
          </a:p>
          <a:p>
            <a:pPr algn="just"/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техническое обеспечение, т.е. совокупность технических средств, обеспечивающих обработку и передачу информационных потоков;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информационное обеспечение, которое включает в себя различные справочники, классификаторы, кодификаторы, средства формализованного описания данных;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математическое обеспечение, т.е. совокупность методов решения функциональных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60045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843"/>
            <a:ext cx="88569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Логистические информационные системы</a:t>
            </a:r>
            <a:r>
              <a:rPr lang="ru-RU" sz="2400" b="1" dirty="0">
                <a:solidFill>
                  <a:srgbClr val="002060"/>
                </a:solidFill>
              </a:rPr>
              <a:t> (ЛИС), </a:t>
            </a:r>
            <a:r>
              <a:rPr lang="ru-RU" sz="2400" dirty="0">
                <a:solidFill>
                  <a:srgbClr val="002060"/>
                </a:solidFill>
              </a:rPr>
              <a:t>как правило, представляют собой автоматизированные системы управления логистическими процессами. Поэтому математическое обеспечение в ЛИС – это комплекс программ и совокупность средств программирования, обеспечивающих решение задач управления материальными и другими потоками, обработку текстов, получение справочных данных и функционирование технических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86186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843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логистические операции</a:t>
            </a:r>
            <a:r>
              <a:rPr lang="ru-RU" sz="2400" dirty="0">
                <a:solidFill>
                  <a:srgbClr val="002060"/>
                </a:solidFill>
              </a:rPr>
              <a:t> – это совокупность действий, направленных на преобразование вещественного, энергетического или информационного потока. К логистическим операциям с материальным потоком можно отнести погрузку, транспортировку, разгрузку, комплектацию, складирование, упаковку и др. </a:t>
            </a:r>
            <a:r>
              <a:rPr lang="ru-RU" sz="2400" i="1" dirty="0">
                <a:solidFill>
                  <a:srgbClr val="002060"/>
                </a:solidFill>
              </a:rPr>
              <a:t>Логистические операции с информационным потоком</a:t>
            </a:r>
            <a:r>
              <a:rPr lang="ru-RU" sz="2400" dirty="0">
                <a:solidFill>
                  <a:srgbClr val="002060"/>
                </a:solidFill>
              </a:rPr>
              <a:t> – это сбор, обработка и передача информации, соответствующей материальному или энергетическому потоку. Следует отметить, что издержки на выполнение логистических операций с информационными потоками составляют часть логистических издержек.</a:t>
            </a:r>
          </a:p>
        </p:txBody>
      </p:sp>
    </p:spTree>
    <p:extLst>
      <p:ext uri="{BB962C8B-B14F-4D97-AF65-F5344CB8AC3E}">
        <p14:creationId xmlns:p14="http://schemas.microsoft.com/office/powerpoint/2010/main" val="81422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ИТ логистики могут быть разделены </a:t>
            </a:r>
            <a:r>
              <a:rPr lang="ru-RU" sz="2400" dirty="0">
                <a:solidFill>
                  <a:srgbClr val="002060"/>
                </a:solidFill>
              </a:rPr>
              <a:t>на закупочные, производственные, распределительные, транспортные, информационные, складские, ИТ логистики запасов, сервисной логистики, энергетической логистики и т.д.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По степени охвата экономических объектов и управления ими различают два подхода: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узкий, в соответствии с которым ИТ логистики охватывают операции по физическому перемещению товаров от поставщиков к потребителям и обеспечивают их доставку в требуемое время, место, в нужном количестве и с наименьшими затратами;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– широкий, в соответствии с которым объектами ИТ логистики являются экономические потоки разных видов (вещественные, информационные, финансовые, трудовые).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Логистика изучает не ресурсы (вещественные, финансовые, информационные, энергетические), </a:t>
            </a:r>
            <a:r>
              <a:rPr lang="ru-RU" sz="2400" dirty="0">
                <a:solidFill>
                  <a:srgbClr val="002060"/>
                </a:solidFill>
              </a:rPr>
              <a:t>а их движение в пространстве и во времени. Под движением понимается непрерывное изменение состояния ресурсов: их количества, качества, места нахождения, принадлежности собственнику и т.д. Если учесть, что движение имеет направленность, можно уточнить: логистика исследует возникновение, преобразование и выход потоков как внутри, так и за пределы экономических объектов. Оптимизация и рационализация экономических потоков являются главной целью и содержанием </a:t>
            </a:r>
            <a:r>
              <a:rPr lang="ru-RU" sz="2400" dirty="0" smtClean="0">
                <a:solidFill>
                  <a:srgbClr val="002060"/>
                </a:solidFill>
              </a:rPr>
              <a:t>логистики.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Говоря </a:t>
            </a:r>
            <a:r>
              <a:rPr lang="ru-RU" sz="2400" dirty="0">
                <a:solidFill>
                  <a:srgbClr val="002060"/>
                </a:solidFill>
              </a:rPr>
              <a:t>об оптимизации, необходимо указывать цель движения потоков, только в этом случае можно судить об эффективности ее достижения. Конечным пунктом движения экономического потока является потребитель.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8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476672"/>
            <a:ext cx="6565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Логистическая функция и ее реализация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36318"/>
            <a:ext cx="5295900" cy="269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820472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756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процессе движения экономические потоки проходят несколько стадий. Укрупненно их можно обозначить следующим образом: закупка ресурсов для производства, производство товаров или услуг, доведение их до потребителей и потребление. При этом в основе информационных связей лежат информационные технологии (ИТ) управления потоками.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8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41549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</a:rPr>
              <a:t>Информационная логистика (англ. </a:t>
            </a:r>
            <a:r>
              <a:rPr lang="ru-RU" sz="2400" b="1" i="1" dirty="0" err="1">
                <a:solidFill>
                  <a:srgbClr val="002060"/>
                </a:solidFill>
              </a:rPr>
              <a:t>Information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</a:rPr>
              <a:t>logistics</a:t>
            </a:r>
            <a:r>
              <a:rPr lang="ru-RU" sz="2400" b="1" i="1" dirty="0">
                <a:solidFill>
                  <a:srgbClr val="002060"/>
                </a:solidFill>
              </a:rPr>
              <a:t>) — область логистики организации, </a:t>
            </a:r>
            <a:r>
              <a:rPr lang="ru-RU" sz="2400" dirty="0">
                <a:solidFill>
                  <a:srgbClr val="002060"/>
                </a:solidFill>
              </a:rPr>
              <a:t>изучающая и решающая проблемы организации и интеграции информационных потоков для принятия управленческих решений в логистических системах.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На первых стадиях своего развития информационная логистика рассматривалась как информационное обеспечение движения материального потока. По мере распространения в деловую практику логистических систем во все большей мере стала ощущаться необходимость развития и внедрения в практику логистических информационных систем.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8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Логистическая информационная система (ЛИС) — </a:t>
            </a:r>
            <a:r>
              <a:rPr lang="ru-RU" sz="2400" dirty="0">
                <a:solidFill>
                  <a:srgbClr val="002060"/>
                </a:solidFill>
              </a:rPr>
              <a:t>гибкая структура, состоящая из персонала, производственных объектов, средств вычислительной техники, необходимых справочников, компьютерных программ, различных интерфейсов и процедур (технологий), объединенных связанной информацией, используемой в управлении организацией для планирования, контроля, анализа и регулирования логистической системы. Часто используется тождественный термин «информационная логистическая система».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2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Логистическая информационная система </a:t>
            </a:r>
            <a:r>
              <a:rPr lang="ru-RU" sz="2400" dirty="0">
                <a:solidFill>
                  <a:srgbClr val="002060"/>
                </a:solidFill>
              </a:rPr>
              <a:t>при грамотном использовании позволяет органически объединять все логистические подсистемы, включая логистику снабжения, производственную логистику, логистику распределения и прочее, т.е. создать связующие стержни, на которые нанизывались бы все элементы логистической системы.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Она является частным случаем </a:t>
            </a:r>
            <a:r>
              <a:rPr lang="ru-RU" sz="2400" i="1" dirty="0">
                <a:solidFill>
                  <a:srgbClr val="002060"/>
                </a:solidFill>
              </a:rPr>
              <a:t>информационной системы, </a:t>
            </a:r>
            <a:r>
              <a:rPr lang="ru-RU" sz="2400" dirty="0">
                <a:solidFill>
                  <a:srgbClr val="002060"/>
                </a:solidFill>
              </a:rPr>
              <a:t>под которой принято понимать систему, предназначенную для хранения, передачи или обработки </a:t>
            </a:r>
            <a:r>
              <a:rPr lang="ru-RU" sz="2400" i="1" dirty="0">
                <a:solidFill>
                  <a:srgbClr val="002060"/>
                </a:solidFill>
              </a:rPr>
              <a:t>данных.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Информационная логистика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25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18" y="836712"/>
            <a:ext cx="8489154" cy="33239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Задачи маркетинга: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1. анализ окружающей среды и рыночное исследование; 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2. анализ потребителей; 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3. планирование товара, определение ассортиментной специализации производства; 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4. планирование услуг, оптимизация рыночного поведения по эффективному сбыту. </a:t>
            </a:r>
            <a:endParaRPr lang="ru-RU" sz="16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/>
                <a:ea typeface="Times New Roman"/>
              </a:rPr>
              <a:t>Логистика </a:t>
            </a:r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 маркетинг 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1318" y="4437112"/>
            <a:ext cx="8489154" cy="20774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Л</a:t>
            </a:r>
            <a:r>
              <a:rPr lang="ru-RU" i="1" dirty="0" smtClean="0">
                <a:latin typeface="Times New Roman"/>
                <a:ea typeface="Times New Roman"/>
                <a:cs typeface="Times New Roman"/>
              </a:rPr>
              <a:t>огистику 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можно рассматривать как 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инструмент </a:t>
            </a:r>
            <a:r>
              <a:rPr lang="ru-RU" i="1" dirty="0">
                <a:latin typeface="Times New Roman"/>
                <a:ea typeface="Times New Roman"/>
                <a:cs typeface="Times New Roman"/>
              </a:rPr>
              <a:t>реализации маркетинговых стратегий </a:t>
            </a:r>
            <a:endParaRPr lang="ru-RU" sz="1400" dirty="0"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Логистика в маркетинге изучает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только потоковые процессы.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34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3067" y="836712"/>
            <a:ext cx="8424936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Маркетинг в рамках формирования и реализации своей программы принимает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 себя достижение стратегических и тактических целей фирмы,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а логистика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– оперативное управление (координацию и оптимизацию) всеми потоковыми процессами фирмы. 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318" y="260648"/>
            <a:ext cx="848915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/>
                <a:ea typeface="Times New Roman"/>
              </a:rPr>
              <a:t>Логистика </a:t>
            </a:r>
            <a:r>
              <a:rPr lang="ru-RU" b="1" dirty="0" smtClean="0">
                <a:solidFill>
                  <a:prstClr val="white"/>
                </a:solidFill>
                <a:latin typeface="Times New Roman"/>
                <a:ea typeface="Times New Roman"/>
              </a:rPr>
              <a:t>и маркетинг 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14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31279"/>
              </p:ext>
            </p:extLst>
          </p:nvPr>
        </p:nvGraphicFramePr>
        <p:xfrm>
          <a:off x="179512" y="662590"/>
          <a:ext cx="8712968" cy="5888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0685"/>
                <a:gridCol w="3183585"/>
                <a:gridCol w="3518698"/>
              </a:tblGrid>
              <a:tr h="7871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Сравниваемые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характеристики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маркетинга и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логистики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Маркетинг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Логистика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</a:tr>
              <a:tr h="393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Объект исследования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Рынки и конъюнктура конкретных товаров и услуг.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Материальные потоки, циркулирующие на этих рынках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</a:tr>
              <a:tr h="5903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 исследования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Оптимизация рыночного поведения по реализации товаров или услуг.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Оптимизация процессов управления материальными потоками.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</a:tr>
              <a:tr h="13774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Методы исследования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Методы исследования конъюнктуры, спроса и предложения по конкретным товарам и услугам.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Системный подход к созданию </a:t>
                      </a:r>
                      <a:r>
                        <a:rPr lang="ru-RU" sz="1600" dirty="0" err="1">
                          <a:effectLst/>
                        </a:rPr>
                        <a:t>материалопроводящих</a:t>
                      </a:r>
                      <a:r>
                        <a:rPr lang="ru-RU" sz="1600" dirty="0">
                          <a:effectLst/>
                        </a:rPr>
                        <a:t> цепей, а также общеизвестные методы, которые применяются при планировании и управлении производственными и экономическими системами.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</a:tr>
              <a:tr h="13774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Итоговые результаты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Рекомендации по производственно-сбытовой стратегии и тактике компании: что производить, в каком объеме, на какие рынки и в какие сроки. Какие могут быть выгоды.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Проекты систем, отвечающие целям логистики: нужный товар, в необходимом количестве, необходимого качества, в нужном месте, в нужное время и с минимальными затратами.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766" marR="23766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6184" y="247963"/>
            <a:ext cx="8741175" cy="338554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Сравнение объекта и предмета исследований в области маркетинга и в области логистики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8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20891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69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44824"/>
            <a:ext cx="6912768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 4. Принципиальная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схема организационной структуры управления предприятием со службой логистики.</a:t>
            </a:r>
          </a:p>
        </p:txBody>
      </p:sp>
    </p:spTree>
    <p:extLst>
      <p:ext uri="{BB962C8B-B14F-4D97-AF65-F5344CB8AC3E}">
        <p14:creationId xmlns:p14="http://schemas.microsoft.com/office/powerpoint/2010/main" val="376514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52688"/>
            <a:ext cx="5976663" cy="292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052736"/>
            <a:ext cx="612067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74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476672"/>
            <a:ext cx="6565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Логистическая функция и ее реализация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315724"/>
            <a:ext cx="8761435" cy="31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322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720080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7200800" cy="598406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49640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1557338"/>
            <a:ext cx="4924425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776864" cy="122413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026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802" y="980728"/>
            <a:ext cx="856895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совокупность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логистических операций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endParaRPr lang="ru-RU" sz="24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направленных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на реализацию поставленной перед логистической системой (или ее звеньями) цели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5802" y="188640"/>
            <a:ext cx="856895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white"/>
                </a:solidFill>
                <a:latin typeface="Times New Roman"/>
                <a:ea typeface="Times New Roman"/>
              </a:rPr>
              <a:t>Логистическая функция</a:t>
            </a:r>
            <a:r>
              <a:rPr lang="ru-RU" sz="24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5802" y="2974886"/>
            <a:ext cx="3856158" cy="33239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базовые функции</a:t>
            </a:r>
          </a:p>
          <a:p>
            <a:pPr indent="450215" algn="just"/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(снабжение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производство и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сбыт).</a:t>
            </a:r>
          </a:p>
          <a:p>
            <a:pPr indent="450215" algn="just"/>
            <a:endParaRPr lang="ru-RU" sz="2400" dirty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/>
            <a:endParaRPr lang="ru-RU" sz="2400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just"/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indent="450215" algn="just"/>
            <a:endParaRPr lang="ru-RU" sz="24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/>
            <a:endParaRPr lang="ru-RU" sz="24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/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2552" y="2943729"/>
            <a:ext cx="4252202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обеспечивающие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реализацию базовых функций (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обслуживание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потребителей, транспортировку, управление производственными операциями, управление запасами, информационное обеспечение, ценообразование и др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.)</a:t>
            </a:r>
            <a:endParaRPr lang="ru-RU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6950" y="2276872"/>
            <a:ext cx="4912616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72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282211"/>
              </p:ext>
            </p:extLst>
          </p:nvPr>
        </p:nvGraphicFramePr>
        <p:xfrm>
          <a:off x="251520" y="1412776"/>
          <a:ext cx="8640960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Visio" r:id="rId3" imgW="10837875" imgH="4401800" progId="Visio.Drawing.11">
                  <p:embed/>
                </p:oleObj>
              </mc:Choice>
              <mc:Fallback>
                <p:oleObj name="Visio" r:id="rId3" imgW="10837875" imgH="440180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412776"/>
                        <a:ext cx="8640960" cy="4968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AutoShape 2"/>
          <p:cNvSpPr txBox="1">
            <a:spLocks noChangeArrowheads="1"/>
          </p:cNvSpPr>
          <p:nvPr/>
        </p:nvSpPr>
        <p:spPr>
          <a:xfrm>
            <a:off x="762000" y="158416"/>
            <a:ext cx="7924800" cy="822312"/>
          </a:xfrm>
          <a:prstGeom prst="roundRect">
            <a:avLst>
              <a:gd name="adj" fmla="val 21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prstClr val="white"/>
                </a:solidFill>
                <a:latin typeface="Times New Roman" pitchFamily="18" charset="0"/>
              </a:rPr>
              <a:t>Функции логистики</a:t>
            </a:r>
          </a:p>
        </p:txBody>
      </p:sp>
    </p:spTree>
    <p:extLst>
      <p:ext uri="{BB962C8B-B14F-4D97-AF65-F5344CB8AC3E}">
        <p14:creationId xmlns:p14="http://schemas.microsoft.com/office/powerpoint/2010/main" val="241685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 txBox="1">
            <a:spLocks noChangeArrowheads="1"/>
          </p:cNvSpPr>
          <p:nvPr/>
        </p:nvSpPr>
        <p:spPr>
          <a:xfrm>
            <a:off x="689175" y="-122861"/>
            <a:ext cx="7924800" cy="562553"/>
          </a:xfrm>
          <a:prstGeom prst="roundRect">
            <a:avLst>
              <a:gd name="adj" fmla="val 21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prstClr val="white"/>
                </a:solidFill>
                <a:latin typeface="Times New Roman" pitchFamily="18" charset="0"/>
              </a:rPr>
              <a:t>Функции логистики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76672"/>
            <a:ext cx="89289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Логистические информационные системы обычно разделяют на три группы.</a:t>
            </a:r>
          </a:p>
          <a:p>
            <a:pPr algn="just"/>
            <a:r>
              <a:rPr lang="ru-RU" sz="2400" dirty="0"/>
              <a:t>1. </a:t>
            </a:r>
            <a:r>
              <a:rPr lang="ru-RU" sz="2400" b="1" i="1" dirty="0">
                <a:solidFill>
                  <a:srgbClr val="002060"/>
                </a:solidFill>
              </a:rPr>
              <a:t>Информационные системы для принятия долгосрочных решений о структурах и стратегиях (так называемые плановые системы). </a:t>
            </a:r>
            <a:r>
              <a:rPr lang="ru-RU" sz="2400" dirty="0"/>
              <a:t>Они служат главным образом для создания и оптимизации звеньев логистической системы. Для плановых систем характерна пакетная обработка задач.</a:t>
            </a:r>
          </a:p>
          <a:p>
            <a:pPr algn="just"/>
            <a:r>
              <a:rPr lang="ru-RU" sz="2400" dirty="0"/>
              <a:t>2. </a:t>
            </a:r>
            <a:r>
              <a:rPr lang="ru-RU" sz="2400" b="1" i="1" dirty="0">
                <a:solidFill>
                  <a:srgbClr val="002060"/>
                </a:solidFill>
              </a:rPr>
              <a:t>Информационные системы для принятия решений</a:t>
            </a:r>
            <a:r>
              <a:rPr lang="ru-RU" sz="2400" dirty="0"/>
              <a:t> на среднесрочную и краткосрочную перспективу (так называемые диспозитивные или диспетчерские системы). Они направлены на обеспечение отлаженной работы логистических систем. Некоторые задачи могут быть обработаны в пакетном режиме, другие требуют интерактивной обработки (</a:t>
            </a:r>
            <a:r>
              <a:rPr lang="ru-RU" sz="2400" dirty="0" err="1"/>
              <a:t>online</a:t>
            </a:r>
            <a:r>
              <a:rPr lang="ru-RU" sz="2400" dirty="0"/>
              <a:t>) из-за необходимости использовать как можно более актуальные данные. Диспозитивная система подготавливает все исходные данные для принятия решений и фиксирует актуальное состояние системы в базе данных.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393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 txBox="1">
            <a:spLocks noChangeArrowheads="1"/>
          </p:cNvSpPr>
          <p:nvPr/>
        </p:nvSpPr>
        <p:spPr>
          <a:xfrm>
            <a:off x="689175" y="-122861"/>
            <a:ext cx="7924800" cy="743549"/>
          </a:xfrm>
          <a:prstGeom prst="roundRect">
            <a:avLst>
              <a:gd name="adj" fmla="val 21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prstClr val="white"/>
                </a:solidFill>
                <a:latin typeface="Times New Roman" pitchFamily="18" charset="0"/>
              </a:rPr>
              <a:t>Функции логистики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76672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Логистические информационные системы обычно разделяют на три группы.</a:t>
            </a:r>
          </a:p>
          <a:p>
            <a:pPr algn="just"/>
            <a:r>
              <a:rPr lang="ru-RU" sz="2400" b="1" i="1" dirty="0" smtClean="0"/>
              <a:t>3</a:t>
            </a:r>
            <a:r>
              <a:rPr lang="ru-RU" sz="2400" b="1" i="1" dirty="0"/>
              <a:t>. </a:t>
            </a:r>
            <a:r>
              <a:rPr lang="ru-RU" sz="2400" b="1" i="1" dirty="0">
                <a:solidFill>
                  <a:srgbClr val="002060"/>
                </a:solidFill>
              </a:rPr>
              <a:t>Информационные системы для исполнения повседневных дел (так называемые исполнительные системы). </a:t>
            </a:r>
            <a:r>
              <a:rPr lang="ru-RU" sz="2400" dirty="0"/>
              <a:t>Они используются главным образом на административном и оперативном уровнях управления, но иногда содержат также некоторые элементы краткосрочной диспозиции. Особенно важны для этих систем скорость обработки и фиксирование физического состояния без запаздывания (т.е. актуальность всех данных), поэтому они в большинстве случаев работают в режиме </a:t>
            </a:r>
            <a:r>
              <a:rPr lang="ru-RU" sz="2400" dirty="0" err="1"/>
              <a:t>online</a:t>
            </a:r>
            <a:r>
              <a:rPr lang="ru-RU" sz="2400" dirty="0"/>
              <a:t>. Управление процессами и оборудованием требует интеграции информационных систем коммерческого характера и систем управления автоматикой.</a:t>
            </a:r>
          </a:p>
        </p:txBody>
      </p:sp>
    </p:spTree>
    <p:extLst>
      <p:ext uri="{BB962C8B-B14F-4D97-AF65-F5344CB8AC3E}">
        <p14:creationId xmlns:p14="http://schemas.microsoft.com/office/powerpoint/2010/main" val="258470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 txBox="1">
            <a:spLocks noChangeArrowheads="1"/>
          </p:cNvSpPr>
          <p:nvPr/>
        </p:nvSpPr>
        <p:spPr>
          <a:xfrm>
            <a:off x="689175" y="-122861"/>
            <a:ext cx="7924800" cy="671541"/>
          </a:xfrm>
          <a:prstGeom prst="roundRect">
            <a:avLst>
              <a:gd name="adj" fmla="val 21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solidFill>
                  <a:prstClr val="white"/>
                </a:solidFill>
                <a:latin typeface="Times New Roman" pitchFamily="18" charset="0"/>
              </a:rPr>
              <a:t>Функции логистики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76672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</a:rPr>
              <a:t>Уровни охвата логистических процессов информационными системами</a:t>
            </a:r>
          </a:p>
          <a:p>
            <a:pPr algn="just"/>
            <a:r>
              <a:rPr lang="ru-RU" sz="2400" u="sng" dirty="0">
                <a:solidFill>
                  <a:srgbClr val="002060"/>
                </a:solidFill>
              </a:rPr>
              <a:t>Первый уровень — рабочее место</a:t>
            </a:r>
            <a:r>
              <a:rPr lang="ru-RU" sz="2400" dirty="0"/>
              <a:t>, на котором осуществляется логистическая операция с материальным потоком, т.е. передвигается, разгружается, упаковывается и т.п. грузовая единица, деталь или любой другой элемент материального потока.</a:t>
            </a:r>
          </a:p>
          <a:p>
            <a:pPr algn="just"/>
            <a:r>
              <a:rPr lang="ru-RU" sz="2400" u="sng" dirty="0">
                <a:solidFill>
                  <a:srgbClr val="002060"/>
                </a:solidFill>
              </a:rPr>
              <a:t>Второй уровень — участок, цех, склад, где происходят процессы транспортировки </a:t>
            </a:r>
            <a:r>
              <a:rPr lang="ru-RU" sz="2400" dirty="0"/>
              <a:t>грузов, размещаются рабочие места.</a:t>
            </a:r>
          </a:p>
          <a:p>
            <a:pPr algn="just"/>
            <a:r>
              <a:rPr lang="ru-RU" sz="2400" u="sng" dirty="0">
                <a:solidFill>
                  <a:srgbClr val="002060"/>
                </a:solidFill>
              </a:rPr>
              <a:t>Третий уровень — система транспортирования и перемещения в целом, охватывающая цепь событий</a:t>
            </a:r>
            <a:r>
              <a:rPr lang="ru-RU" sz="2400" dirty="0"/>
              <a:t>, за начало которой можно принять момент отгрузки сырья поставщиком. Оканчивается эта цепь при поступлении готовых изделий в конечное потребление.</a:t>
            </a:r>
          </a:p>
        </p:txBody>
      </p:sp>
    </p:spTree>
    <p:extLst>
      <p:ext uri="{BB962C8B-B14F-4D97-AF65-F5344CB8AC3E}">
        <p14:creationId xmlns:p14="http://schemas.microsoft.com/office/powerpoint/2010/main" val="11819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1596</Words>
  <Application>Microsoft Office PowerPoint</Application>
  <PresentationFormat>Экран (4:3)</PresentationFormat>
  <Paragraphs>223</Paragraphs>
  <Slides>41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3" baseType="lpstr">
      <vt:lpstr>Тема Office</vt:lpstr>
      <vt:lpstr>Visio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Windows User</cp:lastModifiedBy>
  <cp:revision>23</cp:revision>
  <dcterms:created xsi:type="dcterms:W3CDTF">2012-10-02T18:56:04Z</dcterms:created>
  <dcterms:modified xsi:type="dcterms:W3CDTF">2022-02-17T12:04:48Z</dcterms:modified>
</cp:coreProperties>
</file>