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7" r:id="rId8"/>
    <p:sldId id="262" r:id="rId9"/>
    <p:sldId id="263" r:id="rId10"/>
    <p:sldId id="264" r:id="rId11"/>
    <p:sldId id="265" r:id="rId12"/>
    <p:sldId id="266"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98679C10-59DB-4CD3-AECE-9845DEB71369}" type="datetimeFigureOut">
              <a:rPr lang="ru-RU" smtClean="0"/>
              <a:t>25.09.2019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9FB4A358-CF8E-490D-B57D-593306ADDEA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8679C10-59DB-4CD3-AECE-9845DEB71369}"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8679C10-59DB-4CD3-AECE-9845DEB71369}"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8679C10-59DB-4CD3-AECE-9845DEB71369}" type="datetimeFigureOut">
              <a:rPr lang="ru-RU" smtClean="0"/>
              <a:t>25.09.2019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9FB4A358-CF8E-490D-B57D-593306ADDEA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98679C10-59DB-4CD3-AECE-9845DEB71369}" type="datetimeFigureOut">
              <a:rPr lang="ru-RU" smtClean="0"/>
              <a:t>25.09.2019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9FB4A358-CF8E-490D-B57D-593306ADDEAE}"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98679C10-59DB-4CD3-AECE-9845DEB71369}" type="datetimeFigureOut">
              <a:rPr lang="ru-RU" smtClean="0"/>
              <a:t>25.09.2019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98679C10-59DB-4CD3-AECE-9845DEB71369}" type="datetimeFigureOut">
              <a:rPr lang="ru-RU" smtClean="0"/>
              <a:t>25.09.2019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9FB4A358-CF8E-490D-B57D-593306ADDEAE}"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8679C10-59DB-4CD3-AECE-9845DEB71369}" type="datetimeFigureOut">
              <a:rPr lang="ru-RU" smtClean="0"/>
              <a:t>25.09.2019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8679C10-59DB-4CD3-AECE-9845DEB71369}" type="datetimeFigureOut">
              <a:rPr lang="ru-RU" smtClean="0"/>
              <a:t>25.09.2019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8679C10-59DB-4CD3-AECE-9845DEB71369}" type="datetimeFigureOut">
              <a:rPr lang="ru-RU" smtClean="0"/>
              <a:t>25.09.2019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B4A358-CF8E-490D-B57D-593306ADDEA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98679C10-59DB-4CD3-AECE-9845DEB71369}"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FB4A358-CF8E-490D-B57D-593306ADDEAE}"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8679C10-59DB-4CD3-AECE-9845DEB71369}" type="datetimeFigureOut">
              <a:rPr lang="ru-RU" smtClean="0"/>
              <a:t>25.09.2019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FB4A358-CF8E-490D-B57D-593306ADDEAE}"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3717032"/>
            <a:ext cx="9144000" cy="648072"/>
          </a:xfrm>
        </p:spPr>
        <p:txBody>
          <a:bodyPr>
            <a:noAutofit/>
          </a:bodyPr>
          <a:lstStyle/>
          <a:p>
            <a:pPr algn="ctr">
              <a:spcBef>
                <a:spcPts val="0"/>
              </a:spcBef>
            </a:pPr>
            <a:r>
              <a:rPr lang="kk-KZ" sz="3600" b="1" dirty="0" smtClean="0">
                <a:solidFill>
                  <a:srgbClr val="002060"/>
                </a:solidFill>
                <a:latin typeface="Times New Roman" pitchFamily="18" charset="0"/>
                <a:cs typeface="Times New Roman" pitchFamily="18" charset="0"/>
              </a:rPr>
              <a:t>Дәріс 6. </a:t>
            </a:r>
          </a:p>
          <a:p>
            <a:pPr algn="ctr"/>
            <a:r>
              <a:rPr lang="kk-KZ" sz="3600" b="1" dirty="0" smtClean="0">
                <a:solidFill>
                  <a:srgbClr val="002060"/>
                </a:solidFill>
                <a:latin typeface="Times New Roman" pitchFamily="18" charset="0"/>
                <a:cs typeface="Times New Roman" pitchFamily="18" charset="0"/>
              </a:rPr>
              <a:t>Дайын бұлттық қызметтер</a:t>
            </a:r>
            <a:endParaRPr lang="ru-RU" sz="3600" dirty="0" smtClean="0">
              <a:solidFill>
                <a:srgbClr val="002060"/>
              </a:solidFill>
              <a:latin typeface="Times New Roman" pitchFamily="18" charset="0"/>
              <a:cs typeface="Times New Roman" pitchFamily="18" charset="0"/>
            </a:endParaRPr>
          </a:p>
          <a:p>
            <a:pPr algn="ctr"/>
            <a:endParaRPr lang="kk-KZ" sz="3600" dirty="0" smtClean="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a:t>
            </a:r>
            <a:r>
              <a:rPr lang="kk-KZ" smtClean="0">
                <a:latin typeface="Times New Roman" pitchFamily="18" charset="0"/>
                <a:cs typeface="Times New Roman" pitchFamily="18" charset="0"/>
              </a:rPr>
              <a:t>ғылым </a:t>
            </a:r>
            <a:r>
              <a:rPr lang="kk-KZ" smtClean="0">
                <a:latin typeface="Times New Roman" pitchFamily="18" charset="0"/>
                <a:cs typeface="Times New Roman" pitchFamily="18" charset="0"/>
              </a:rPr>
              <a:t>министрлігі</a:t>
            </a:r>
            <a:endParaRPr lang="kk-KZ" dirty="0" smtClean="0">
              <a:latin typeface="Times New Roman" pitchFamily="18" charset="0"/>
              <a:cs typeface="Times New Roman" pitchFamily="18" charset="0"/>
            </a:endParaRP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l="30158" t="26203" r="25567" b="19657"/>
          <a:stretch>
            <a:fillRect/>
          </a:stretch>
        </p:blipFill>
        <p:spPr bwMode="auto">
          <a:xfrm>
            <a:off x="323528" y="332656"/>
            <a:ext cx="8588591" cy="590465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86800" cy="838200"/>
          </a:xfrm>
        </p:spPr>
        <p:txBody>
          <a:bodyPr>
            <a:noAutofit/>
          </a:bodyPr>
          <a:lstStyle/>
          <a:p>
            <a:pPr algn="ctr"/>
            <a:r>
              <a:rPr lang="kk-KZ" sz="2800" b="1" cap="none" dirty="0" smtClean="0">
                <a:latin typeface="Times New Roman" pitchFamily="18" charset="0"/>
                <a:cs typeface="Times New Roman" pitchFamily="18" charset="0"/>
              </a:rPr>
              <a:t>Білім беруде бұлтты технологияларды пайдаланудың  артықшылықтары</a:t>
            </a:r>
            <a:endParaRPr lang="ru-RU" sz="2800" b="1" cap="none" dirty="0"/>
          </a:p>
        </p:txBody>
      </p:sp>
      <p:sp>
        <p:nvSpPr>
          <p:cNvPr id="3" name="Содержимое 2"/>
          <p:cNvSpPr>
            <a:spLocks noGrp="1"/>
          </p:cNvSpPr>
          <p:nvPr>
            <p:ph idx="1"/>
          </p:nvPr>
        </p:nvSpPr>
        <p:spPr>
          <a:xfrm>
            <a:off x="251520" y="1412776"/>
            <a:ext cx="8686800" cy="4453955"/>
          </a:xfrm>
        </p:spPr>
        <p:txBody>
          <a:bodyPr>
            <a:noAutofit/>
          </a:bodyPr>
          <a:lstStyle/>
          <a:p>
            <a:pPr algn="just">
              <a:buFont typeface="Wingdings" pitchFamily="2" charset="2"/>
              <a:buChar char="q"/>
            </a:pPr>
            <a:r>
              <a:rPr lang="kk-KZ" sz="2600" dirty="0" smtClean="0">
                <a:latin typeface="Times New Roman" pitchFamily="18" charset="0"/>
                <a:cs typeface="Times New Roman" pitchFamily="18" charset="0"/>
              </a:rPr>
              <a:t>Бұлтты технология оқу үрдісін ұйымдастырудың жаңа тәсілін туғызады және  білім беру процесінің дәстүрлі әдістеріне балама ұсынады.</a:t>
            </a:r>
          </a:p>
          <a:p>
            <a:pPr algn="just">
              <a:buFont typeface="Wingdings" pitchFamily="2" charset="2"/>
              <a:buChar char="q"/>
            </a:pPr>
            <a:r>
              <a:rPr lang="kk-KZ" sz="2600" dirty="0" smtClean="0">
                <a:latin typeface="Times New Roman" pitchFamily="18" charset="0"/>
                <a:cs typeface="Times New Roman" pitchFamily="18" charset="0"/>
              </a:rPr>
              <a:t>Ұжымдық оқыту және интерактивті тапсырмалар және жеке оқыту үшін мүмкіндік жасайды. </a:t>
            </a:r>
          </a:p>
          <a:p>
            <a:pPr algn="just">
              <a:buFont typeface="Wingdings" pitchFamily="2" charset="2"/>
              <a:buChar char="q"/>
            </a:pPr>
            <a:r>
              <a:rPr lang="kk-KZ" sz="2600" dirty="0" smtClean="0">
                <a:latin typeface="Times New Roman" pitchFamily="18" charset="0"/>
                <a:cs typeface="Times New Roman" pitchFamily="18" charset="0"/>
              </a:rPr>
              <a:t>Білімдегі бұлтты технологияларды пайдаланудың негізгі артықшылығы, ол тек қана бағдарламалық қамтамасыз ету бойынша қажеттілерді сатып алу құнының төмендеуі, білім беру процесінің сапасын тиімділігі мен жетілдіру ғана емес, сондай-ақ бүгінгі ақпараттық қоғамда өмір сүру үшін оқушылар мен студенттерді дайындау.	</a:t>
            </a:r>
            <a:endParaRPr lang="ru-RU" sz="2600" dirty="0" smtClean="0">
              <a:latin typeface="Times New Roman" pitchFamily="18" charset="0"/>
              <a:cs typeface="Times New Roman" pitchFamily="18" charset="0"/>
            </a:endParaRPr>
          </a:p>
          <a:p>
            <a:pPr algn="just">
              <a:buFont typeface="Wingdings" pitchFamily="2" charset="2"/>
              <a:buChar char="q"/>
            </a:pPr>
            <a:endParaRPr lang="ru-RU" sz="2600" dirty="0" smtClean="0">
              <a:latin typeface="Times New Roman" pitchFamily="18" charset="0"/>
              <a:cs typeface="Times New Roman" pitchFamily="18" charset="0"/>
            </a:endParaRPr>
          </a:p>
          <a:p>
            <a:pPr algn="just">
              <a:buFont typeface="Wingdings" pitchFamily="2" charset="2"/>
              <a:buChar char="q"/>
            </a:pPr>
            <a:endParaRPr lang="ru-RU" sz="2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normAutofit fontScale="90000"/>
          </a:bodyPr>
          <a:lstStyle/>
          <a:p>
            <a:pPr algn="ctr"/>
            <a:r>
              <a:rPr lang="kk-KZ" b="1"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a:buNone/>
            </a:pPr>
            <a:r>
              <a:rPr lang="kk-KZ" dirty="0" smtClean="0">
                <a:latin typeface="Times New Roman" pitchFamily="18" charset="0"/>
                <a:cs typeface="Times New Roman" pitchFamily="18" charset="0"/>
              </a:rPr>
              <a:t>1. Сіз қандай дайын бұлттық технологияларды қолданасыз?</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a:t>
            </a:r>
            <a:r>
              <a:rPr lang="kk-KZ" b="1"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Windows Azure Microsoft корпорациясы ұсынған бұлтты қызмет түрі жайлы айтып беріңіз.</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620688"/>
            <a:ext cx="9144000" cy="936103"/>
          </a:xfrm>
        </p:spPr>
        <p:txBody>
          <a:bodyPr>
            <a:normAutofit fontScale="90000"/>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323528" y="5013176"/>
            <a:ext cx="8458200" cy="914400"/>
          </a:xfrm>
        </p:spPr>
        <p:txBody>
          <a:bodyPr>
            <a:noAutofit/>
          </a:bodyPr>
          <a:lstStyle/>
          <a:p>
            <a:r>
              <a:rPr lang="kk-KZ" sz="2800" dirty="0" smtClean="0">
                <a:latin typeface="Times New Roman" pitchFamily="18" charset="0"/>
                <a:cs typeface="Times New Roman" pitchFamily="18" charset="0"/>
              </a:rPr>
              <a:t>1.Learning Management Systems </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2.Бұлттық сервистерін ұсынатын компаниялар </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Оқытудың әдістемесі мен формасы: Баяндау, дәріс</a:t>
            </a:r>
          </a:p>
          <a:p>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Сабақ мақсаты:</a:t>
            </a:r>
            <a:r>
              <a:rPr lang="kk-KZ" sz="2800" dirty="0" smtClean="0">
                <a:latin typeface="Times New Roman" pitchFamily="18" charset="0"/>
                <a:cs typeface="Times New Roman" pitchFamily="18" charset="0"/>
              </a:rPr>
              <a:t> бұлттық қызметтермен таныстыру</a:t>
            </a:r>
          </a:p>
          <a:p>
            <a:r>
              <a:rPr lang="kk-KZ" sz="2800" b="1" dirty="0" smtClean="0">
                <a:latin typeface="Times New Roman" pitchFamily="18" charset="0"/>
                <a:cs typeface="Times New Roman" pitchFamily="18" charset="0"/>
              </a:rPr>
              <a:t>Негізгі түсініктер:</a:t>
            </a:r>
            <a:r>
              <a:rPr lang="kk-KZ" sz="2800" dirty="0" smtClean="0">
                <a:latin typeface="Times New Roman" pitchFamily="18" charset="0"/>
                <a:cs typeface="Times New Roman" pitchFamily="18" charset="0"/>
              </a:rPr>
              <a:t> Learning Management Systems, Microsoft On-line office</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648"/>
            <a:ext cx="9144000" cy="739552"/>
          </a:xfrm>
        </p:spPr>
        <p:txBody>
          <a:bodyPr>
            <a:normAutofit/>
          </a:bodyPr>
          <a:lstStyle/>
          <a:p>
            <a:pPr algn="ctr"/>
            <a:r>
              <a:rPr lang="kk-KZ" sz="2600" b="1" dirty="0" smtClean="0">
                <a:latin typeface="Times New Roman" pitchFamily="18" charset="0"/>
                <a:cs typeface="Times New Roman" pitchFamily="18" charset="0"/>
              </a:rPr>
              <a:t>Бұлтты қызметтерін пайдалану</a:t>
            </a:r>
            <a:endParaRPr lang="ru-RU" sz="2600" b="1" dirty="0"/>
          </a:p>
        </p:txBody>
      </p:sp>
      <p:sp>
        <p:nvSpPr>
          <p:cNvPr id="3" name="Содержимое 2"/>
          <p:cNvSpPr>
            <a:spLocks noGrp="1"/>
          </p:cNvSpPr>
          <p:nvPr>
            <p:ph idx="1"/>
          </p:nvPr>
        </p:nvSpPr>
        <p:spPr>
          <a:xfrm>
            <a:off x="251520" y="1268760"/>
            <a:ext cx="8686800" cy="4525963"/>
          </a:xfrm>
        </p:spPr>
        <p:txBody>
          <a:bodyPr>
            <a:normAutofit/>
          </a:bodyPr>
          <a:lstStyle/>
          <a:p>
            <a:pPr algn="just">
              <a:buFont typeface="Wingdings" pitchFamily="2" charset="2"/>
              <a:buChar char="q"/>
            </a:pPr>
            <a:r>
              <a:rPr lang="kk-KZ" sz="2800" dirty="0" smtClean="0">
                <a:latin typeface="Times New Roman" pitchFamily="18" charset="0"/>
                <a:cs typeface="Times New Roman" pitchFamily="18" charset="0"/>
              </a:rPr>
              <a:t>Бұлтты қызметтерін пайдаланудың тағы бір тәсілі оқытудың басқару жүйесін бұлтты технологияға  көшіру болып  табылады (Learning Management Systems). </a:t>
            </a:r>
          </a:p>
          <a:p>
            <a:pPr algn="just">
              <a:buFont typeface="Wingdings" pitchFamily="2" charset="2"/>
              <a:buChar char="q"/>
            </a:pPr>
            <a:r>
              <a:rPr lang="kk-KZ" sz="2800" dirty="0" smtClean="0">
                <a:latin typeface="Times New Roman" pitchFamily="18" charset="0"/>
                <a:cs typeface="Times New Roman" pitchFamily="18" charset="0"/>
              </a:rPr>
              <a:t>Осындай жүйелердің аударымдарын қолдау, бағдарламалық қамтамасыз ету және қымбат жабдықтарды қолдау  және сатып алу мүмкіндігін бере алмайтын оқу орындары үшін сыртқы провайдерлерге мағынасы бар.</a:t>
            </a:r>
            <a:endParaRPr lang="ru-RU" sz="2800" dirty="0" smtClean="0">
              <a:latin typeface="Times New Roman" pitchFamily="18" charset="0"/>
              <a:cs typeface="Times New Roman" pitchFamily="18" charset="0"/>
            </a:endParaRPr>
          </a:p>
          <a:p>
            <a:pPr algn="just">
              <a:buFont typeface="Wingdings" pitchFamily="2" charset="2"/>
              <a:buChar char="q"/>
            </a:pPr>
            <a:endParaRPr lang="ru-RU"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32656"/>
            <a:ext cx="9144000" cy="720080"/>
          </a:xfrm>
        </p:spPr>
        <p:txBody>
          <a:bodyPr>
            <a:noAutofit/>
          </a:bodyPr>
          <a:lstStyle/>
          <a:p>
            <a:pPr algn="ctr"/>
            <a:r>
              <a:rPr lang="kk-KZ" sz="2200" b="1" dirty="0" smtClean="0">
                <a:latin typeface="Times New Roman" pitchFamily="18" charset="0"/>
                <a:cs typeface="Times New Roman" pitchFamily="18" charset="0"/>
              </a:rPr>
              <a:t>Бұлттық сервистерді ұсынатын компанияларға шолу жасасақ</a:t>
            </a:r>
            <a:endParaRPr lang="ru-RU" sz="2200"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1043608" y="1052736"/>
            <a:ext cx="6852338" cy="5134078"/>
          </a:xfrm>
          <a:prstGeom prst="rect">
            <a:avLst/>
          </a:prstGeom>
          <a:noFill/>
          <a:ln w="9525">
            <a:noFill/>
            <a:miter lim="800000"/>
            <a:headEnd/>
            <a:tailEnd/>
          </a:ln>
        </p:spPr>
      </p:pic>
      <p:sp>
        <p:nvSpPr>
          <p:cNvPr id="5" name="Прямоугольник 4"/>
          <p:cNvSpPr/>
          <p:nvPr/>
        </p:nvSpPr>
        <p:spPr>
          <a:xfrm>
            <a:off x="1835696" y="6165304"/>
            <a:ext cx="5904656" cy="369332"/>
          </a:xfrm>
          <a:prstGeom prst="rect">
            <a:avLst/>
          </a:prstGeom>
        </p:spPr>
        <p:txBody>
          <a:bodyPr wrap="square">
            <a:spAutoFit/>
          </a:bodyPr>
          <a:lstStyle/>
          <a:p>
            <a:r>
              <a:rPr lang="ru-RU" b="1" dirty="0">
                <a:latin typeface="Times New Roman" pitchFamily="18" charset="0"/>
                <a:cs typeface="Times New Roman" pitchFamily="18" charset="0"/>
              </a:rPr>
              <a:t>1</a:t>
            </a:r>
            <a:r>
              <a:rPr lang="kk-KZ" b="1" dirty="0">
                <a:latin typeface="Times New Roman" pitchFamily="18" charset="0"/>
                <a:cs typeface="Times New Roman" pitchFamily="18" charset="0"/>
              </a:rPr>
              <a:t> – сурет. </a:t>
            </a:r>
            <a:r>
              <a:rPr lang="kk-KZ" dirty="0">
                <a:latin typeface="Times New Roman" pitchFamily="18" charset="0"/>
                <a:cs typeface="Times New Roman" pitchFamily="18" charset="0"/>
              </a:rPr>
              <a:t>Бұлттық сервистерін ұсынатын компаниялар</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82216"/>
          </a:xfrm>
        </p:spPr>
        <p:txBody>
          <a:bodyPr>
            <a:noAutofit/>
          </a:bodyPr>
          <a:lstStyle/>
          <a:p>
            <a:r>
              <a:rPr lang="kk-KZ" sz="2200" cap="none" dirty="0" smtClean="0">
                <a:latin typeface="Times New Roman" pitchFamily="18" charset="0"/>
                <a:cs typeface="Times New Roman" pitchFamily="18" charset="0"/>
              </a:rPr>
              <a:t>Сонымен қатар, интернет желісінде қолданушыларға онлайн түрде құжат құруға, өңдеуге арналған майкрософт компаниясының сервисі де бұлттық шешімдердің бір түріне жатады (2 сурет):</a:t>
            </a:r>
            <a:endParaRPr lang="ru-RU" sz="2200" cap="none"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1187624" y="1484784"/>
            <a:ext cx="6552728" cy="491454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86800" cy="838200"/>
          </a:xfrm>
        </p:spPr>
        <p:txBody>
          <a:bodyPr>
            <a:noAutofit/>
          </a:bodyPr>
          <a:lstStyle/>
          <a:p>
            <a:pPr algn="ctr"/>
            <a:r>
              <a:rPr lang="kk-KZ" sz="2200" b="1" dirty="0" smtClean="0">
                <a:latin typeface="Times New Roman" pitchFamily="18" charset="0"/>
                <a:cs typeface="Times New Roman" pitchFamily="18" charset="0"/>
              </a:rPr>
              <a:t>Бұлттық есептеу технологиясы негізінде КЕҢ таралған жүйелік қызметтер</a:t>
            </a:r>
            <a:endParaRPr lang="ru-RU" sz="2200" b="1" dirty="0"/>
          </a:p>
        </p:txBody>
      </p:sp>
      <p:sp>
        <p:nvSpPr>
          <p:cNvPr id="3" name="Содержимое 2"/>
          <p:cNvSpPr>
            <a:spLocks noGrp="1"/>
          </p:cNvSpPr>
          <p:nvPr>
            <p:ph idx="1"/>
          </p:nvPr>
        </p:nvSpPr>
        <p:spPr/>
        <p:txBody>
          <a:bodyPr>
            <a:normAutofit/>
          </a:bodyPr>
          <a:lstStyle/>
          <a:p>
            <a:pPr algn="just">
              <a:buFont typeface="Wingdings" pitchFamily="2" charset="2"/>
              <a:buChar char="q"/>
            </a:pPr>
            <a:r>
              <a:rPr lang="kk-KZ" dirty="0" smtClean="0">
                <a:latin typeface="Times New Roman" pitchFamily="18" charset="0"/>
                <a:cs typeface="Times New Roman" pitchFamily="18" charset="0"/>
              </a:rPr>
              <a:t>Бұлттық есептеу технологиясы негізінде ең көп таралған жүйелік қызметтер – білім беру процесінде пайдаланылатын Microsoft Live @ Edu және Google Apps Education Edition болып  табылады. Олар бұлтты технологиялар негізінде байланыс пен ынтымақтастықты жетілдіруге бағытталған оқу орындарының студенттері мен оқытушылары үшін веб-қосымшаларды  ұсынады.</a:t>
            </a:r>
            <a:endParaRPr lang="ru-RU"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86800" cy="838200"/>
          </a:xfrm>
        </p:spPr>
        <p:txBody>
          <a:bodyPr>
            <a:noAutofit/>
          </a:bodyPr>
          <a:lstStyle/>
          <a:p>
            <a:pPr algn="ctr"/>
            <a:r>
              <a:rPr lang="kk-KZ" sz="2200" b="1" dirty="0" smtClean="0">
                <a:latin typeface="Times New Roman" pitchFamily="18" charset="0"/>
                <a:cs typeface="Times New Roman" pitchFamily="18" charset="0"/>
              </a:rPr>
              <a:t>Бұлттық есептеу технологиясы негізінде КЕҢ таралған жүйелік қызметтер</a:t>
            </a:r>
            <a:endParaRPr lang="ru-RU" sz="2200" dirty="0"/>
          </a:p>
        </p:txBody>
      </p:sp>
      <p:sp>
        <p:nvSpPr>
          <p:cNvPr id="3" name="Содержимое 2"/>
          <p:cNvSpPr>
            <a:spLocks noGrp="1"/>
          </p:cNvSpPr>
          <p:nvPr>
            <p:ph idx="1"/>
          </p:nvPr>
        </p:nvSpPr>
        <p:spPr>
          <a:xfrm>
            <a:off x="304800" y="1412776"/>
            <a:ext cx="8686800" cy="4667349"/>
          </a:xfrm>
        </p:spPr>
        <p:txBody>
          <a:bodyPr>
            <a:normAutofit fontScale="92500" lnSpcReduction="20000"/>
          </a:bodyPr>
          <a:lstStyle/>
          <a:p>
            <a:pPr algn="just">
              <a:buFont typeface="Wingdings" pitchFamily="2" charset="2"/>
              <a:buChar char="q"/>
            </a:pPr>
            <a:r>
              <a:rPr lang="kk-KZ" dirty="0" smtClean="0">
                <a:latin typeface="Times New Roman" pitchFamily="18" charset="0"/>
                <a:cs typeface="Times New Roman" pitchFamily="18" charset="0"/>
              </a:rPr>
              <a:t>	Білім беру мекемелері үшін Microsoft компаниясының бұлттық технологияларын  қарасаңыз, онда ол - «бағдарламалық қамтамасыз ету + қызметтер» сызбасының  жазылу негізінде  веб-қызметтердің жиынтығын үйлестіретін Microsoft Office 365. </a:t>
            </a:r>
          </a:p>
          <a:p>
            <a:pPr algn="just">
              <a:buFont typeface="Wingdings" pitchFamily="2" charset="2"/>
              <a:buChar char="q"/>
            </a:pPr>
            <a:r>
              <a:rPr lang="kk-KZ" dirty="0" smtClean="0">
                <a:latin typeface="Times New Roman" pitchFamily="18" charset="0"/>
                <a:cs typeface="Times New Roman" pitchFamily="18" charset="0"/>
              </a:rPr>
              <a:t>Microsoft Office платформасының, электрондық пошта негізіндегі қызметтер және әртүрлі бағдарламаларға қолжетімділік және функционалға  құжаттарды басқару және  байланыс мүмкіндігін  ұсынады.</a:t>
            </a:r>
            <a:endParaRPr lang="ru-RU" dirty="0" smtClean="0">
              <a:latin typeface="Times New Roman" pitchFamily="18" charset="0"/>
              <a:cs typeface="Times New Roman" pitchFamily="18" charset="0"/>
            </a:endParaRPr>
          </a:p>
          <a:p>
            <a:pPr>
              <a:buFont typeface="Wingdings" pitchFamily="2" charset="2"/>
              <a:buChar char="q"/>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686800" cy="838200"/>
          </a:xfrm>
        </p:spPr>
        <p:txBody>
          <a:bodyPr>
            <a:noAutofit/>
          </a:bodyPr>
          <a:lstStyle/>
          <a:p>
            <a:pPr algn="ctr"/>
            <a:r>
              <a:rPr lang="kk-KZ" sz="2200" b="1" dirty="0" smtClean="0">
                <a:latin typeface="Times New Roman" pitchFamily="18" charset="0"/>
                <a:cs typeface="Times New Roman" pitchFamily="18" charset="0"/>
              </a:rPr>
              <a:t>Бұлттық есептеу технологиясы негізінде КЕҢ таралған жүйелік қызметтер</a:t>
            </a:r>
            <a:endParaRPr lang="ru-RU" sz="2200" dirty="0"/>
          </a:p>
        </p:txBody>
      </p:sp>
      <p:sp>
        <p:nvSpPr>
          <p:cNvPr id="3" name="Содержимое 2"/>
          <p:cNvSpPr>
            <a:spLocks noGrp="1"/>
          </p:cNvSpPr>
          <p:nvPr>
            <p:ph idx="1"/>
          </p:nvPr>
        </p:nvSpPr>
        <p:spPr>
          <a:xfrm>
            <a:off x="304800" y="1554162"/>
            <a:ext cx="8515672" cy="4525963"/>
          </a:xfrm>
        </p:spPr>
        <p:txBody>
          <a:bodyPr>
            <a:normAutofit fontScale="70000" lnSpcReduction="20000"/>
          </a:bodyPr>
          <a:lstStyle/>
          <a:p>
            <a:pPr algn="just">
              <a:buFont typeface="Wingdings" pitchFamily="2" charset="2"/>
              <a:buChar char="q"/>
            </a:pPr>
            <a:r>
              <a:rPr lang="kk-KZ" dirty="0" smtClean="0">
                <a:latin typeface="Times New Roman" pitchFamily="18" charset="0"/>
                <a:cs typeface="Times New Roman" pitchFamily="18" charset="0"/>
              </a:rPr>
              <a:t>Оқу орындары үшін Microsoft Office 365 «бұлтты» қызметтердің барлық мүмкіндіктерін қолдануға, студенттер мен қызметкерлердің жұмыс тиімділігін арттырады, сондай-ақ уақыты мен ақшасын үнемдеуге мүмкіндік жасайды. Microsoft Office 365 негізгі функционалдық, бейнеконференция мүмкіндігі бар Lync Online бұлтты нұсқасын қамтиды, SharePoint Online, Office Web Apps және  Exchange Online және олар тегін ұсынылады. Оқу орындары үшін  Office 365  байланыс және біріктірілген жұмыс үшін , Microsoft корпорациясының жаңа интернет нұсқаларымен жұмыс үстелі үшін Office  таныс  бағдарламаларының мүмкіндіктерін  үйлестіреді. Office 365 пайдалану және басқару үшін өте оңай, қауіпсіздік жүйесінде және сенімділік деңгейінде тұрақты .</a:t>
            </a:r>
            <a:endParaRPr lang="ru-RU" dirty="0" smtClean="0">
              <a:latin typeface="Times New Roman" pitchFamily="18" charset="0"/>
              <a:cs typeface="Times New Roman" pitchFamily="18" charset="0"/>
            </a:endParaRPr>
          </a:p>
          <a:p>
            <a:pPr algn="just">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04800" y="1554162"/>
            <a:ext cx="8299648" cy="4525963"/>
          </a:xfrm>
        </p:spPr>
        <p:txBody>
          <a:bodyPr>
            <a:normAutofit fontScale="77500" lnSpcReduction="20000"/>
          </a:bodyPr>
          <a:lstStyle/>
          <a:p>
            <a:pPr algn="just"/>
            <a:r>
              <a:rPr lang="kk-KZ" dirty="0" smtClean="0">
                <a:latin typeface="Times New Roman" pitchFamily="18" charset="0"/>
                <a:cs typeface="Times New Roman" pitchFamily="18" charset="0"/>
              </a:rPr>
              <a:t>Windows Azure - білім беру процесінде пайдалануға болатын Microsoft корпорациясы ұсынған  тағы бір бұлтты қызмет түрі. Windows Azure – бұл Windows Server ОЖ –нің бұлтты аналогы. Бірақ,егер Windows Server–ді  жергілікті деректер орталығындағы серверлерде сатып алып және орнататын болсаңыз, онда  Windows Azure платформасы Microsoft  ДӨО-да орналасқан және қосымшаларды әзірлеу және іске қосу үшін платформа ретінде қашықтықтан қолжетімді. «Windows Azure in education» платформасының көмегімен  мұғалімдер өздерінің оқу процесіне теориялық және тәжірибелік бөліктерімен  айрықша инновациялық  және тез дамитын технологияларды қосу мүмкіндігі бар (3-сурет).</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TotalTime>
  <Words>379</Words>
  <Application>Microsoft Office PowerPoint</Application>
  <PresentationFormat>Экран (4:3)</PresentationFormat>
  <Paragraphs>32</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Franklin Gothic Book</vt:lpstr>
      <vt:lpstr>Franklin Gothic Medium</vt:lpstr>
      <vt:lpstr>Times New Roman</vt:lpstr>
      <vt:lpstr>Wingdings</vt:lpstr>
      <vt:lpstr>Wingdings 2</vt:lpstr>
      <vt:lpstr>Трек</vt:lpstr>
      <vt:lpstr>Презентация PowerPoint</vt:lpstr>
      <vt:lpstr>Жоспар: </vt:lpstr>
      <vt:lpstr>Бұлтты қызметтерін пайдалану</vt:lpstr>
      <vt:lpstr>Бұлттық сервистерді ұсынатын компанияларға шолу жасасақ</vt:lpstr>
      <vt:lpstr>Сонымен қатар, интернет желісінде қолданушыларға онлайн түрде құжат құруға, өңдеуге арналған майкрософт компаниясының сервисі де бұлттық шешімдердің бір түріне жатады (2 сурет):</vt:lpstr>
      <vt:lpstr>Бұлттық есептеу технологиясы негізінде КЕҢ таралған жүйелік қызметтер</vt:lpstr>
      <vt:lpstr>Бұлттық есептеу технологиясы негізінде КЕҢ таралған жүйелік қызметтер</vt:lpstr>
      <vt:lpstr>Бұлттық есептеу технологиясы негізінде КЕҢ таралған жүйелік қызметтер</vt:lpstr>
      <vt:lpstr>Презентация PowerPoint</vt:lpstr>
      <vt:lpstr>Презентация PowerPoint</vt:lpstr>
      <vt:lpstr>Білім беруде бұлтты технологияларды пайдаланудың  артықшылықтары</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19</cp:revision>
  <dcterms:created xsi:type="dcterms:W3CDTF">2018-04-06T08:32:21Z</dcterms:created>
  <dcterms:modified xsi:type="dcterms:W3CDTF">2019-09-25T10:09:39Z</dcterms:modified>
</cp:coreProperties>
</file>