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56" r:id="rId3"/>
    <p:sldId id="257" r:id="rId4"/>
    <p:sldId id="269" r:id="rId5"/>
    <p:sldId id="270" r:id="rId6"/>
    <p:sldId id="271" r:id="rId7"/>
    <p:sldId id="276" r:id="rId8"/>
    <p:sldId id="272" r:id="rId9"/>
    <p:sldId id="274" r:id="rId10"/>
    <p:sldId id="277" r:id="rId11"/>
    <p:sldId id="27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84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41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4236" y="773779"/>
            <a:ext cx="2889440" cy="12269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480" y="2375031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Транспортно-энергетический факультет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«Организация перевозок, движения и эксплуатация транспорта»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Бекенов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Нусупбекович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 доктор технических наук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224" y="404447"/>
            <a:ext cx="7551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Л.Н. Гумилева»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изогнутая влево 3">
            <a:extLst>
              <a:ext uri="{FF2B5EF4-FFF2-40B4-BE49-F238E27FC236}">
                <a16:creationId xmlns:a16="http://schemas.microsoft.com/office/drawing/2014/main" id="{D435D8CB-F94D-4BFE-8FCD-3A2BFCD5606E}"/>
              </a:ext>
            </a:extLst>
          </p:cNvPr>
          <p:cNvSpPr/>
          <p:nvPr/>
        </p:nvSpPr>
        <p:spPr>
          <a:xfrm>
            <a:off x="8415953" y="789110"/>
            <a:ext cx="958788" cy="2328169"/>
          </a:xfrm>
          <a:prstGeom prst="curved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типовой процесс 4">
            <a:extLst>
              <a:ext uri="{FF2B5EF4-FFF2-40B4-BE49-F238E27FC236}">
                <a16:creationId xmlns:a16="http://schemas.microsoft.com/office/drawing/2014/main" id="{F64C1B57-6E20-402E-8A71-6E990936941A}"/>
              </a:ext>
            </a:extLst>
          </p:cNvPr>
          <p:cNvSpPr/>
          <p:nvPr/>
        </p:nvSpPr>
        <p:spPr>
          <a:xfrm>
            <a:off x="778073" y="567160"/>
            <a:ext cx="8053411" cy="3680750"/>
          </a:xfrm>
          <a:prstGeom prst="flowChartPredefined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10985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Критическим периодом работы дорожной одежды является весенний, когда в результате снижения прочности грунта земляного полотна прогиб дорожных одежд максимальный, а температура покрытия часто колеблется в пределах 0...+ 10 °С. При этом особое значение приобретает повторное воздействие на покрытие нагрузок от транспортных средств, в результате которого одежда многократно прогибается и подвергается растягивающим напряжениям, нередко приводящим к появлению трещин, в том числе усталостных, в основном на полосах наката.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EB6FF-200C-4D35-84E1-73EBD68EB117}"/>
              </a:ext>
            </a:extLst>
          </p:cNvPr>
          <p:cNvSpPr txBox="1"/>
          <p:nvPr/>
        </p:nvSpPr>
        <p:spPr>
          <a:xfrm>
            <a:off x="3386504" y="5608469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10E066-8705-4A94-B95E-0FD7AE8A27A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84" y="4558687"/>
            <a:ext cx="2799420" cy="20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1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D8E4DD-58C0-85DC-E837-37F062A96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37" y="853169"/>
            <a:ext cx="90745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9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Наряду с вертикальными нагрузками на покрытие воздействуют горизонтальные (тангенциальные) усилия. Они вызываются трением шины о покрытие при передаче тягового усилия и торможении автомобиля, ударами колес при наездах на неровности покрытия и трением о покрытие шины при неподвижном автомобиле. Наибольшего значения горизонтальное усилие /</a:t>
            </a:r>
            <a:r>
              <a:rPr kumimoji="0" lang="ru-RU" altLang="x-none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ru-RU" altLang="x-non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П1ах достигает при резком торможении автомобиля и хорошем сцеплении шины с покрытием. В этом случае </a:t>
            </a:r>
            <a:endParaRPr kumimoji="0" lang="ru-RU" altLang="x-non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Рисунок 7" descr="https://bstudy.net/htm/img/18/10956/296.png">
            <a:extLst>
              <a:ext uri="{FF2B5EF4-FFF2-40B4-BE49-F238E27FC236}">
                <a16:creationId xmlns:a16="http://schemas.microsoft.com/office/drawing/2014/main" id="{77879CBD-C467-5A0D-8929-98DF10D95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155" y="2454304"/>
            <a:ext cx="4000500" cy="32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09DB82E-798D-BE3C-FB9E-A25668693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7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9AC9C-CB3C-533A-8BCF-B3EBE0A98BFE}"/>
              </a:ext>
            </a:extLst>
          </p:cNvPr>
          <p:cNvSpPr txBox="1"/>
          <p:nvPr/>
        </p:nvSpPr>
        <p:spPr>
          <a:xfrm>
            <a:off x="486137" y="3332838"/>
            <a:ext cx="9838198" cy="3162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 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коэффициент, учитывающий режим движения автомобиля, 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1,1...1,4.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Напряжения в дорожной конструкции, обусловленные действием касательных усилий на покрытие, сравнительно быстро затухают по мере удаления от поверхности в глубину и наиболее опасны в пределах верхних слоев. Поэтому касательные усилия учитывают лишь при оценке прочности и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сдвигоустойчивости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самого покрытия.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 дорожных одежд на перегонных участках ведут на кратковременное (динамическое) и многократное действие подвижной нагрузки. Продолжительность действия нагрузки для средних условий современных скоростей автомобиля и размеров отпечатка колеса принимают равной 0,1 с. В этом случае значения модуля упругости и прочностных характеристик материалов и грунта также соответствуют длительности действия нагрузки 0,1 с.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0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4ABC-0827-48B9-9689-E6A0C287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65" y="2902998"/>
            <a:ext cx="9246155" cy="2187853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Semibold" panose="0204070205040502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6747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164166" y="1903372"/>
            <a:ext cx="7883118" cy="2976360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«Эксплуатация автомобильных дорог»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8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8998" y="332243"/>
            <a:ext cx="6726115" cy="2259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СИЛЫ ДЕЙСТВУЮЩИЕ ОТ АВТОМОБИЛЯ НА ДОРОГУ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29345" y="3104160"/>
            <a:ext cx="6096000" cy="13701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Воздействие автомобиля на дорожную одежду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Напряженно-деформированное состояние дорожных конструкций и процесс их разрушения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E308F0-FAE0-44F5-853D-AD04BAE85F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658" y="3586579"/>
            <a:ext cx="3271421" cy="3271421"/>
          </a:xfrm>
          <a:prstGeom prst="rect">
            <a:avLst/>
          </a:prstGeom>
        </p:spPr>
      </p:pic>
      <p:sp>
        <p:nvSpPr>
          <p:cNvPr id="6" name="Облачко с текстом: прямоугольное 5">
            <a:extLst>
              <a:ext uri="{FF2B5EF4-FFF2-40B4-BE49-F238E27FC236}">
                <a16:creationId xmlns:a16="http://schemas.microsoft.com/office/drawing/2014/main" id="{438FEDF6-41A1-4B5C-9091-3C3957ADCF9F}"/>
              </a:ext>
            </a:extLst>
          </p:cNvPr>
          <p:cNvSpPr/>
          <p:nvPr/>
        </p:nvSpPr>
        <p:spPr>
          <a:xfrm>
            <a:off x="3390098" y="927556"/>
            <a:ext cx="6904533" cy="3541735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нагрузкой от каждого колеса автомобиля дорожная одежда прогибается, а затем постепенно восстанавливается (рис. 12.4 а). Прогиб от колеса тяжелого грузового автомобиля распространяется во все стороны, образуя чашу прогиба радиусом до 4 м, которая перемещается по ходу движения автомобиля. Чаши прогиба от колес автомобиля частично перебывают одна другую и охватывают всю ширину полосы движения. При этом в слоях одежды возникают напряжения сжатия, растяжения, изгиба и сдвига (рис. 12.4 б). Чрезмерные напряжения от транспортных нагрузок приводят к возникновению тех или иных деформаций.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139DB7-8658-2640-ADCC-DCA9AF883137}"/>
              </a:ext>
            </a:extLst>
          </p:cNvPr>
          <p:cNvSpPr txBox="1"/>
          <p:nvPr/>
        </p:nvSpPr>
        <p:spPr>
          <a:xfrm>
            <a:off x="906263" y="0"/>
            <a:ext cx="9984761" cy="766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73025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Напряженно-деформированное состояние дорожных конструкций и процесс их разрушения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31B1E-B348-45E6-B3F9-0573EC0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45" y="258447"/>
            <a:ext cx="8596668" cy="958927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 образования чаши прогиба и разрушения нежестких дорожных одежд под колесом автомобиля</a:t>
            </a:r>
            <a:endParaRPr lang="ru-RU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7604B24-0841-41FF-9539-FAFCFCB7EAA8}"/>
              </a:ext>
            </a:extLst>
          </p:cNvPr>
          <p:cNvSpPr/>
          <p:nvPr/>
        </p:nvSpPr>
        <p:spPr>
          <a:xfrm>
            <a:off x="4768418" y="1200518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колесо</a:t>
            </a:r>
            <a:endParaRPr lang="ru-RU" sz="1600" b="1" i="1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4F8D1FB-317D-4B7D-8D84-A6A28E5E7DCD}"/>
              </a:ext>
            </a:extLst>
          </p:cNvPr>
          <p:cNvSpPr/>
          <p:nvPr/>
        </p:nvSpPr>
        <p:spPr>
          <a:xfrm>
            <a:off x="4768418" y="1789117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143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— прогиб дорожной одежды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C618415-3657-46C6-BC32-A5C8D34BD7AF}"/>
              </a:ext>
            </a:extLst>
          </p:cNvPr>
          <p:cNvSpPr/>
          <p:nvPr/>
        </p:nvSpPr>
        <p:spPr>
          <a:xfrm>
            <a:off x="4768418" y="2362960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— сжатие шины</a:t>
            </a:r>
            <a:endParaRPr lang="ru-RU" sz="1600" b="1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BE4EC79-3FE7-4D83-8530-E09618C444A4}"/>
              </a:ext>
            </a:extLst>
          </p:cNvPr>
          <p:cNvSpPr/>
          <p:nvPr/>
        </p:nvSpPr>
        <p:spPr>
          <a:xfrm>
            <a:off x="4768417" y="2945041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— дорожная одежда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973692E-D640-46EB-8D3F-A65E1BBF33A0}"/>
              </a:ext>
            </a:extLst>
          </p:cNvPr>
          <p:cNvSpPr/>
          <p:nvPr/>
        </p:nvSpPr>
        <p:spPr>
          <a:xfrm>
            <a:off x="4768417" y="3503433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— земляное полотно; 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B7BC57D-6C99-4621-934F-7AA8D4584AF2}"/>
              </a:ext>
            </a:extLst>
          </p:cNvPr>
          <p:cNvSpPr/>
          <p:nvPr/>
        </p:nvSpPr>
        <p:spPr>
          <a:xfrm>
            <a:off x="4768416" y="4090627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— чаша прогиба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39C1F95-2D73-42F1-BF3B-907F855EA7FC}"/>
              </a:ext>
            </a:extLst>
          </p:cNvPr>
          <p:cNvSpPr/>
          <p:nvPr/>
        </p:nvSpPr>
        <p:spPr>
          <a:xfrm>
            <a:off x="4768415" y="4677968"/>
            <a:ext cx="7226423" cy="7024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— зоны растяжения и трещины в одежде</a:t>
            </a: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1C86E3-0DC0-FDAA-97C1-A5E1E2589A72}"/>
              </a:ext>
            </a:extLst>
          </p:cNvPr>
          <p:cNvSpPr/>
          <p:nvPr/>
        </p:nvSpPr>
        <p:spPr>
          <a:xfrm>
            <a:off x="4768415" y="5435065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— выпирание грунта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Рисунок 12" descr="Схема образования чаши прогиба и разрушения нежестких дорожных одежд под колесом автомобиля">
            <a:extLst>
              <a:ext uri="{FF2B5EF4-FFF2-40B4-BE49-F238E27FC236}">
                <a16:creationId xmlns:a16="http://schemas.microsoft.com/office/drawing/2014/main" id="{2BD1E1FE-BFE8-0400-F986-533782065F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12" y="2028590"/>
            <a:ext cx="4113215" cy="294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BFB5B0C-76A4-D20D-189F-F0BE3564201F}"/>
              </a:ext>
            </a:extLst>
          </p:cNvPr>
          <p:cNvSpPr/>
          <p:nvPr/>
        </p:nvSpPr>
        <p:spPr>
          <a:xfrm>
            <a:off x="4768414" y="6047167"/>
            <a:ext cx="7226423" cy="532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— направление сжатия грунта</a:t>
            </a:r>
            <a:endParaRPr lang="ru-RU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5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E62ED-82C1-4993-AF0C-E4F66B61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838" y="361024"/>
            <a:ext cx="9514344" cy="5900879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конструкции дорожной одежды в целом могут проявляться либо только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упруговязкие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деформации, либо одновременно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упруговязкие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вязкопластичные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деформации, которые, постепенно накапливаясь, могут достичь недопустимых величин [3].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Наиболее опасными напряжениями для слоев одежды из монолитных материалов являются растягивающие, возникающие в слое при изгибе, а для слоев из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слабосвязных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материалов (зернистых) — напряжения сдвига (касательные). Максимальные растягивающие напряжения в усовершенствованном покрытии (асфальтобетонном и ему подобном) возникают на его нижней поверхности по оси действующей нагрузки.</a:t>
            </a:r>
            <a:r>
              <a:rPr lang="x-non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видом нарушения сплошности грунтов 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слабосвязных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материалов дорожной одежды под действием транспортных нагрузок является сдвиг. Критическое состояние по прочности (напряжениям) в какой-либо точке грунтового массива или слое одежды наступает, когда касательное напряжение, действующее по площадкам скольжения, достигает предела сопротивления грунта или материала сдвигу.</a:t>
            </a:r>
            <a:r>
              <a:rPr lang="x-non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lang="ru-RU" sz="1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3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изогнутая влево 3">
            <a:extLst>
              <a:ext uri="{FF2B5EF4-FFF2-40B4-BE49-F238E27FC236}">
                <a16:creationId xmlns:a16="http://schemas.microsoft.com/office/drawing/2014/main" id="{D435D8CB-F94D-4BFE-8FCD-3A2BFCD5606E}"/>
              </a:ext>
            </a:extLst>
          </p:cNvPr>
          <p:cNvSpPr/>
          <p:nvPr/>
        </p:nvSpPr>
        <p:spPr>
          <a:xfrm>
            <a:off x="8415953" y="789110"/>
            <a:ext cx="958788" cy="2328169"/>
          </a:xfrm>
          <a:prstGeom prst="curved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типовой процесс 4">
            <a:extLst>
              <a:ext uri="{FF2B5EF4-FFF2-40B4-BE49-F238E27FC236}">
                <a16:creationId xmlns:a16="http://schemas.microsoft.com/office/drawing/2014/main" id="{F64C1B57-6E20-402E-8A71-6E990936941A}"/>
              </a:ext>
            </a:extLst>
          </p:cNvPr>
          <p:cNvSpPr/>
          <p:nvPr/>
        </p:nvSpPr>
        <p:spPr>
          <a:xfrm>
            <a:off x="778073" y="567160"/>
            <a:ext cx="7173735" cy="3680750"/>
          </a:xfrm>
          <a:prstGeom prst="flowChartPredefined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Развитию деформаций способствует также влияние природно- климатических факторов, вызывающих увлажнение, перегрев или промерзание конструкции, что в свою очередь приводит к снижению прочности и ухудшению деформационных свойств грунта, одежды в целом и отдельных ее слоев, а также к потере монолитности покрытия.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EB6FF-200C-4D35-84E1-73EBD68EB117}"/>
              </a:ext>
            </a:extLst>
          </p:cNvPr>
          <p:cNvSpPr txBox="1"/>
          <p:nvPr/>
        </p:nvSpPr>
        <p:spPr>
          <a:xfrm>
            <a:off x="3386504" y="5608469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10E066-8705-4A94-B95E-0FD7AE8A27A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84" y="4558687"/>
            <a:ext cx="2799420" cy="20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9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изогнутая влево 3">
            <a:extLst>
              <a:ext uri="{FF2B5EF4-FFF2-40B4-BE49-F238E27FC236}">
                <a16:creationId xmlns:a16="http://schemas.microsoft.com/office/drawing/2014/main" id="{D435D8CB-F94D-4BFE-8FCD-3A2BFCD5606E}"/>
              </a:ext>
            </a:extLst>
          </p:cNvPr>
          <p:cNvSpPr/>
          <p:nvPr/>
        </p:nvSpPr>
        <p:spPr>
          <a:xfrm>
            <a:off x="8415953" y="789110"/>
            <a:ext cx="958788" cy="2328169"/>
          </a:xfrm>
          <a:prstGeom prst="curved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типовой процесс 4">
            <a:extLst>
              <a:ext uri="{FF2B5EF4-FFF2-40B4-BE49-F238E27FC236}">
                <a16:creationId xmlns:a16="http://schemas.microsoft.com/office/drawing/2014/main" id="{F64C1B57-6E20-402E-8A71-6E990936941A}"/>
              </a:ext>
            </a:extLst>
          </p:cNvPr>
          <p:cNvSpPr/>
          <p:nvPr/>
        </p:nvSpPr>
        <p:spPr>
          <a:xfrm>
            <a:off x="778073" y="567160"/>
            <a:ext cx="8053411" cy="3680750"/>
          </a:xfrm>
          <a:prstGeom prst="flowChartPredefined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Работоспособность покрытия во многом зависит от продолжительности приложения нагрузок, т.е. от скорости движения автомобилей. С повышением скорости движения действие растягивающих напряжений в покрытии уменьшается, а вместе с этим уменьшаются удельные повреждения, возникающие от движения транспортных средств. Однако это происходит только на ровных покрытиях. При наличии неровностей разрушения возникают из-за динамического воздействия нагрузки.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Горизонтальные (тангенциальные) сжимающие и растягивающие напряжения являются причиной пластических деформаций, к также и разрушений в верхних слоях дорожной одежды в виде сдвигов, волн, наплывов, поперечных трещин и колей по полосам наката.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EB6FF-200C-4D35-84E1-73EBD68EB117}"/>
              </a:ext>
            </a:extLst>
          </p:cNvPr>
          <p:cNvSpPr txBox="1"/>
          <p:nvPr/>
        </p:nvSpPr>
        <p:spPr>
          <a:xfrm>
            <a:off x="3386504" y="5608469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10E066-8705-4A94-B95E-0FD7AE8A27A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84" y="4558687"/>
            <a:ext cx="2799420" cy="20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8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9F054B-62F9-BA69-2C4E-AB93574FC984}"/>
              </a:ext>
            </a:extLst>
          </p:cNvPr>
          <p:cNvSpPr txBox="1"/>
          <p:nvPr/>
        </p:nvSpPr>
        <p:spPr>
          <a:xfrm>
            <a:off x="853887" y="395424"/>
            <a:ext cx="9070041" cy="1664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Такие деформации чаще наблюдаются на покрытиях толщиной менее 8 см. При большей толщине покрытий сдвиговые деформации наблюдаются реже. Это объясняется тем, что напряжения, вызываемые в дорожной конструкции тангенциальными усилиями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F,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приложенными на поверхности покрытия, сравнительно быстро затухают по глубине (рис. 12.5).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Эпюра распределения касательных напряжений по глубине (размеры даны в сантиметрах)">
            <a:extLst>
              <a:ext uri="{FF2B5EF4-FFF2-40B4-BE49-F238E27FC236}">
                <a16:creationId xmlns:a16="http://schemas.microsoft.com/office/drawing/2014/main" id="{5865585A-B509-D980-E13E-05C6EC2DA3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8297" y="2518410"/>
            <a:ext cx="2552700" cy="182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F4F1ED-7362-F67F-B398-1FAA010EC6DC}"/>
              </a:ext>
            </a:extLst>
          </p:cNvPr>
          <p:cNvSpPr txBox="1"/>
          <p:nvPr/>
        </p:nvSpPr>
        <p:spPr>
          <a:xfrm>
            <a:off x="1056785" y="4706838"/>
            <a:ext cx="8446029" cy="1047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09855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Эпюра распределения касательных напряжений по глубине (размеры даны в сантиметрах): _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максимальное тангенциальное усилие;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распределенная нагрузка на покрытие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871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638</Words>
  <Application>Microsoft Office PowerPoint</Application>
  <PresentationFormat>Широкоэкранный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 Pro Semibold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образования чаши прогиба и разрушения нежестких дорожных одежд под колесом автомобиля</vt:lpstr>
      <vt:lpstr>в конструкции дорожной одежды в целом могут проявляться либо только упруговязкие деформации, либо одновременно упруговязкие и вязкопластичные деформации, которые, постепенно накапливаясь, могут достичь недопустимых величин [3]. Наиболее опасными напряжениями для слоев одежды из монолитных материалов являются растягивающие, возникающие в слое при изгибе, а для слоев из слабосвязных материалов (зернистых) — напряжения сдвига (касательные). Максимальные растягивающие напряжения в усовершенствованном покрытии (асфальтобетонном и ему подобном) возникают на его нижней поверхности по оси действующей нагрузки. Основным видом нарушения сплошности грунтов и слабосвязных материалов дорожной одежды под действием транспортных нагрузок является сдвиг. Критическое состояние по прочности (напряжениям) в какой-либо точке грунтового массива или слое одежды наступает, когда касательное напряжение, действующее по площадкам скольжения, достигает предела сопротивления грунта или материала сдвигу.  v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29</cp:revision>
  <dcterms:created xsi:type="dcterms:W3CDTF">2022-11-03T08:56:28Z</dcterms:created>
  <dcterms:modified xsi:type="dcterms:W3CDTF">2022-11-06T02:36:16Z</dcterms:modified>
</cp:coreProperties>
</file>