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1" r:id="rId2"/>
    <p:sldId id="256" r:id="rId3"/>
    <p:sldId id="257" r:id="rId4"/>
    <p:sldId id="269" r:id="rId5"/>
    <p:sldId id="270" r:id="rId6"/>
    <p:sldId id="271" r:id="rId7"/>
    <p:sldId id="276" r:id="rId8"/>
    <p:sldId id="272" r:id="rId9"/>
    <p:sldId id="274" r:id="rId10"/>
    <p:sldId id="277" r:id="rId11"/>
    <p:sldId id="275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52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18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3840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33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0410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116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66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06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7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13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5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05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10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2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43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38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0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14236" y="773779"/>
            <a:ext cx="2889440" cy="122697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7480" y="2375031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Транспортно-энергетический факультет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«Организация перевозок, движения и эксплуатация транспорта»</a:t>
            </a:r>
          </a:p>
          <a:p>
            <a:pPr marL="0" indent="0" algn="ctr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Бекенов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Тасыбек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Нусупбекович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Профессор, доктор технических наук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3224" y="404447"/>
            <a:ext cx="75514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НАО «Евразийский национальный университет им. Л.Н. Гумилева»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072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: изогнутая влево 3">
            <a:extLst>
              <a:ext uri="{FF2B5EF4-FFF2-40B4-BE49-F238E27FC236}">
                <a16:creationId xmlns:a16="http://schemas.microsoft.com/office/drawing/2014/main" id="{D435D8CB-F94D-4BFE-8FCD-3A2BFCD5606E}"/>
              </a:ext>
            </a:extLst>
          </p:cNvPr>
          <p:cNvSpPr/>
          <p:nvPr/>
        </p:nvSpPr>
        <p:spPr>
          <a:xfrm>
            <a:off x="8415953" y="789110"/>
            <a:ext cx="958788" cy="2328169"/>
          </a:xfrm>
          <a:prstGeom prst="curvedLef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Блок-схема: типовой процесс 4">
            <a:extLst>
              <a:ext uri="{FF2B5EF4-FFF2-40B4-BE49-F238E27FC236}">
                <a16:creationId xmlns:a16="http://schemas.microsoft.com/office/drawing/2014/main" id="{F64C1B57-6E20-402E-8A71-6E990936941A}"/>
              </a:ext>
            </a:extLst>
          </p:cNvPr>
          <p:cNvSpPr/>
          <p:nvPr/>
        </p:nvSpPr>
        <p:spPr>
          <a:xfrm>
            <a:off x="778073" y="567160"/>
            <a:ext cx="8053411" cy="3680750"/>
          </a:xfrm>
          <a:prstGeom prst="flowChartPredefined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109855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Критическим периодом работы дорожной одежды является весенний, когда в результате снижения прочности грунта земляного полотна прогиб дорожных одежд максимальный, а температура покрытия часто колеблется в пределах 0...+ 10 °С. При этом особое значение приобретает повторное воздействие на покрытие нагрузок от транспортных средств, в результате которого одежда многократно прогибается и подвергается растягивающим напряжениям, нередко приводящим к появлению трещин, в том числе усталостных, в основном на полосах наката.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10985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8EB6FF-200C-4D35-84E1-73EBD68EB117}"/>
              </a:ext>
            </a:extLst>
          </p:cNvPr>
          <p:cNvSpPr txBox="1"/>
          <p:nvPr/>
        </p:nvSpPr>
        <p:spPr>
          <a:xfrm>
            <a:off x="3386504" y="5608469"/>
            <a:ext cx="60989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610E066-8705-4A94-B95E-0FD7AE8A27A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084" y="4558687"/>
            <a:ext cx="2799420" cy="209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016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FD8E4DD-58C0-85DC-E837-37F062A96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137" y="853169"/>
            <a:ext cx="907455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095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Наряду с вертикальными нагрузками на покрытие воздействуют горизонтальные (тангенциальные) усилия. Они вызываются трением шины о покрытие при передаче тягового усилия и торможении автомобиля, ударами колес при наездах на неровности покрытия и трением о покрытие шины при неподвижном автомобиле. Наибольшего значения горизонтальное усилие /</a:t>
            </a:r>
            <a:r>
              <a:rPr kumimoji="0" lang="ru-RU" altLang="x-none" sz="16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kumimoji="0" lang="ru-RU" altLang="x-none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П1ах достигает при резком торможении автомобиля и хорошем сцеплении шины с покрытием. В этом случае </a:t>
            </a:r>
            <a:endParaRPr kumimoji="0" lang="ru-RU" altLang="x-none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Рисунок 7" descr="https://bstudy.net/htm/img/18/10956/296.png">
            <a:extLst>
              <a:ext uri="{FF2B5EF4-FFF2-40B4-BE49-F238E27FC236}">
                <a16:creationId xmlns:a16="http://schemas.microsoft.com/office/drawing/2014/main" id="{77879CBD-C467-5A0D-8929-98DF10D95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1155" y="2454304"/>
            <a:ext cx="4000500" cy="323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09DB82E-798D-BE3C-FB9E-A25668693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75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89AC9C-CB3C-533A-8BCF-B3EBE0A98BFE}"/>
              </a:ext>
            </a:extLst>
          </p:cNvPr>
          <p:cNvSpPr txBox="1"/>
          <p:nvPr/>
        </p:nvSpPr>
        <p:spPr>
          <a:xfrm>
            <a:off x="486137" y="3332838"/>
            <a:ext cx="9838198" cy="31624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10985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 </a:t>
            </a:r>
            <a:r>
              <a:rPr lang="ru-RU" sz="1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коэффициент, учитывающий режим движения автомобиля, </a:t>
            </a:r>
            <a:r>
              <a:rPr lang="ru-RU" sz="1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1,1...1,4.</a:t>
            </a:r>
            <a:endParaRPr lang="x-non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10985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Напряжения в дорожной конструкции, обусловленные действием касательных усилий на покрытие, сравнительно быстро затухают по мере удаления от поверхности в глубину и наиболее опасны в пределах верхних слоев. Поэтому касательные усилия учитывают лишь при оценке прочности и </a:t>
            </a:r>
            <a:r>
              <a:rPr lang="ru-RU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сдвигоустойчивости</a:t>
            </a: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самого покрытия.</a:t>
            </a:r>
            <a:endParaRPr lang="x-non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10985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 дорожных одежд на перегонных участках ведут на кратковременное (динамическое) и многократное действие подвижной нагрузки. Продолжительность действия нагрузки для средних условий современных скоростей автомобиля и размеров отпечатка колеса принимают равной 0,1 с. В этом случае значения модуля упругости и прочностных характеристик материалов и грунта также соответствуют длительности действия нагрузки 0,1 с.</a:t>
            </a:r>
            <a:endParaRPr lang="x-non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402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334ABC-0827-48B9-9689-E6A0C2875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265" y="2902998"/>
            <a:ext cx="9246155" cy="2187853"/>
          </a:xfrm>
        </p:spPr>
        <p:txBody>
          <a:bodyPr>
            <a:normAutofit/>
          </a:bodyPr>
          <a:lstStyle/>
          <a:p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 Pro Semibold" panose="02040702050405020303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767470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верх 3"/>
          <p:cNvSpPr/>
          <p:nvPr/>
        </p:nvSpPr>
        <p:spPr>
          <a:xfrm>
            <a:off x="1164166" y="1903372"/>
            <a:ext cx="7883118" cy="2976360"/>
          </a:xfrm>
          <a:prstGeom prst="ribbon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дисциплине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«Эксплуатация автомобильных дорог»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686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908998" y="332243"/>
            <a:ext cx="6726115" cy="225962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СИЛЫ ДЕЙСТВУЮЩИЕ ОТ АВТОМОБИЛЯ НА ДОРОГУ 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29345" y="3104160"/>
            <a:ext cx="6096000" cy="137011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Воздействие автомобиля на дорожную одежду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ru-RU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Напряженно-деформированное состояние дорожных конструкций и процесс их разрушения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796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E308F0-FAE0-44F5-853D-AD04BAE85FE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1658" y="3586579"/>
            <a:ext cx="3271421" cy="3271421"/>
          </a:xfrm>
          <a:prstGeom prst="rect">
            <a:avLst/>
          </a:prstGeom>
        </p:spPr>
      </p:pic>
      <p:sp>
        <p:nvSpPr>
          <p:cNvPr id="6" name="Облачко с текстом: прямоугольное 5">
            <a:extLst>
              <a:ext uri="{FF2B5EF4-FFF2-40B4-BE49-F238E27FC236}">
                <a16:creationId xmlns:a16="http://schemas.microsoft.com/office/drawing/2014/main" id="{438FEDF6-41A1-4B5C-9091-3C3957ADCF9F}"/>
              </a:ext>
            </a:extLst>
          </p:cNvPr>
          <p:cNvSpPr/>
          <p:nvPr/>
        </p:nvSpPr>
        <p:spPr>
          <a:xfrm>
            <a:off x="3390098" y="927556"/>
            <a:ext cx="6904533" cy="3541735"/>
          </a:xfrm>
          <a:prstGeom prst="wedgeRect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indent="10985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 нагрузкой от каждого колеса автомобиля дорожная одежда прогибается, а затем постепенно восстанавливается (рис. 12.4 а). Прогиб от колеса тяжелого грузового автомобиля распространяется во все стороны, образуя чашу прогиба радиусом до 4 м, которая перемещается по ходу движения автомобиля. Чаши прогиба от колес автомобиля частично перебывают одна другую и охватывают всю ширину полосы движения. При этом в слоях одежды возникают напряжения сжатия, растяжения, изгиба и сдвига (рис. 12.4 б). Чрезмерные напряжения от транспортных нагрузок приводят к возникновению тех или иных деформаций.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139DB7-8658-2640-ADCC-DCA9AF883137}"/>
              </a:ext>
            </a:extLst>
          </p:cNvPr>
          <p:cNvSpPr txBox="1"/>
          <p:nvPr/>
        </p:nvSpPr>
        <p:spPr>
          <a:xfrm>
            <a:off x="906263" y="0"/>
            <a:ext cx="9984761" cy="766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10985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73025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800" b="1" kern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Напряженно-деформированное состояние дорожных конструкций и процесс их разрушения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52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F31B1E-B348-45E6-B3F9-0573EC06A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845" y="258447"/>
            <a:ext cx="8596668" cy="958927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Схема образования чаши прогиба и разрушения нежестких дорожных одежд под колесом автомобиля</a:t>
            </a:r>
            <a:endParaRPr lang="ru-RU" sz="20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D7604B24-0841-41FF-9539-FAFCFCB7EAA8}"/>
              </a:ext>
            </a:extLst>
          </p:cNvPr>
          <p:cNvSpPr/>
          <p:nvPr/>
        </p:nvSpPr>
        <p:spPr>
          <a:xfrm>
            <a:off x="4768418" y="1200518"/>
            <a:ext cx="7226423" cy="5326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— колесо</a:t>
            </a:r>
            <a:endParaRPr lang="ru-RU" sz="1600" b="1" i="1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D4F8D1FB-317D-4B7D-8D84-A6A28E5E7DCD}"/>
              </a:ext>
            </a:extLst>
          </p:cNvPr>
          <p:cNvSpPr/>
          <p:nvPr/>
        </p:nvSpPr>
        <p:spPr>
          <a:xfrm>
            <a:off x="4768418" y="1789117"/>
            <a:ext cx="7226423" cy="5326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tabLst>
                <a:tab pos="114300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— прогиб дорожной одежды</a:t>
            </a:r>
            <a:endParaRPr lang="ru-RU" sz="16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2C618415-3657-46C6-BC32-A5C8D34BD7AF}"/>
              </a:ext>
            </a:extLst>
          </p:cNvPr>
          <p:cNvSpPr/>
          <p:nvPr/>
        </p:nvSpPr>
        <p:spPr>
          <a:xfrm>
            <a:off x="4768418" y="2362960"/>
            <a:ext cx="7226423" cy="5326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 — сжатие шины</a:t>
            </a:r>
            <a:endParaRPr lang="ru-RU" sz="1600" b="1" i="1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7BE4EC79-3FE7-4D83-8530-E09618C444A4}"/>
              </a:ext>
            </a:extLst>
          </p:cNvPr>
          <p:cNvSpPr/>
          <p:nvPr/>
        </p:nvSpPr>
        <p:spPr>
          <a:xfrm>
            <a:off x="4768417" y="2945041"/>
            <a:ext cx="7226423" cy="5326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 — дорожная одежда</a:t>
            </a:r>
            <a:endParaRPr lang="ru-RU" sz="16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D973692E-D640-46EB-8D3F-A65E1BBF33A0}"/>
              </a:ext>
            </a:extLst>
          </p:cNvPr>
          <p:cNvSpPr/>
          <p:nvPr/>
        </p:nvSpPr>
        <p:spPr>
          <a:xfrm>
            <a:off x="4768417" y="3503433"/>
            <a:ext cx="7226423" cy="5326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 — земляное полотно; </a:t>
            </a:r>
            <a:endParaRPr lang="ru-RU" sz="16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7B7BC57D-6C99-4621-934F-7AA8D4584AF2}"/>
              </a:ext>
            </a:extLst>
          </p:cNvPr>
          <p:cNvSpPr/>
          <p:nvPr/>
        </p:nvSpPr>
        <p:spPr>
          <a:xfrm>
            <a:off x="4768416" y="4090627"/>
            <a:ext cx="7226423" cy="5326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 — чаша прогиба</a:t>
            </a:r>
            <a:endParaRPr lang="ru-RU" sz="16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439C1F95-2D73-42F1-BF3B-907F855EA7FC}"/>
              </a:ext>
            </a:extLst>
          </p:cNvPr>
          <p:cNvSpPr/>
          <p:nvPr/>
        </p:nvSpPr>
        <p:spPr>
          <a:xfrm>
            <a:off x="4768415" y="4677968"/>
            <a:ext cx="7226423" cy="70241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 — зоны растяжения и трещины в одежде</a:t>
            </a:r>
            <a:endParaRPr lang="ru-RU" sz="14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31C86E3-0DC0-FDAA-97C1-A5E1E2589A72}"/>
              </a:ext>
            </a:extLst>
          </p:cNvPr>
          <p:cNvSpPr/>
          <p:nvPr/>
        </p:nvSpPr>
        <p:spPr>
          <a:xfrm>
            <a:off x="4768415" y="5435065"/>
            <a:ext cx="7226423" cy="5326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 — выпирание грунта</a:t>
            </a:r>
            <a:endParaRPr lang="ru-RU" sz="16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" name="Рисунок 12" descr="Схема образования чаши прогиба и разрушения нежестких дорожных одежд под колесом автомобиля">
            <a:extLst>
              <a:ext uri="{FF2B5EF4-FFF2-40B4-BE49-F238E27FC236}">
                <a16:creationId xmlns:a16="http://schemas.microsoft.com/office/drawing/2014/main" id="{2BD1E1FE-BFE8-0400-F986-533782065F4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1412" y="2028590"/>
            <a:ext cx="4113215" cy="2949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0BFB5B0C-76A4-D20D-189F-F0BE3564201F}"/>
              </a:ext>
            </a:extLst>
          </p:cNvPr>
          <p:cNvSpPr/>
          <p:nvPr/>
        </p:nvSpPr>
        <p:spPr>
          <a:xfrm>
            <a:off x="4768414" y="6047167"/>
            <a:ext cx="7226423" cy="5326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 — направление сжатия грунта</a:t>
            </a:r>
            <a:endParaRPr lang="ru-RU" sz="16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955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BE62ED-82C1-4993-AF0C-E4F66B61E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838" y="361024"/>
            <a:ext cx="9514344" cy="5900879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конструкции дорожной одежды в целом могут проявляться либо только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упруговязкие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деформации, либо одновременно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упруговязкие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вязкопластичные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деформации, которые, постепенно накапливаясь, могут достичь недопустимых величин [3].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Наиболее опасными напряжениями для слоев одежды из монолитных материалов являются растягивающие, возникающие в слое при изгибе, а для слоев из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слабосвязных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материалов (зернистых) — напряжения сдвига (касательные). Максимальные растягивающие напряжения в усовершенствованном покрытии (асфальтобетонном и ему подобном) возникают на его нижней поверхности по оси действующей нагрузки.</a:t>
            </a:r>
            <a:r>
              <a:rPr lang="x-non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x-non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Основным видом нарушения сплошности грунтов 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слабосвязных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материалов дорожной одежды под действием транспортных нагрузок является сдвиг. Критическое состояние по прочности (напряжениям) в какой-либо точке грунтового массива или слое одежды наступает, когда касательное напряжение, действующее по площадкам скольжения, достигает предела сопротивления грунта или материала сдвигу.</a:t>
            </a:r>
            <a:r>
              <a:rPr lang="x-non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x-non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x-non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x-non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endParaRPr lang="ru-RU" sz="1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033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: изогнутая влево 3">
            <a:extLst>
              <a:ext uri="{FF2B5EF4-FFF2-40B4-BE49-F238E27FC236}">
                <a16:creationId xmlns:a16="http://schemas.microsoft.com/office/drawing/2014/main" id="{D435D8CB-F94D-4BFE-8FCD-3A2BFCD5606E}"/>
              </a:ext>
            </a:extLst>
          </p:cNvPr>
          <p:cNvSpPr/>
          <p:nvPr/>
        </p:nvSpPr>
        <p:spPr>
          <a:xfrm>
            <a:off x="8415953" y="789110"/>
            <a:ext cx="958788" cy="2328169"/>
          </a:xfrm>
          <a:prstGeom prst="curvedLef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Блок-схема: типовой процесс 4">
            <a:extLst>
              <a:ext uri="{FF2B5EF4-FFF2-40B4-BE49-F238E27FC236}">
                <a16:creationId xmlns:a16="http://schemas.microsoft.com/office/drawing/2014/main" id="{F64C1B57-6E20-402E-8A71-6E990936941A}"/>
              </a:ext>
            </a:extLst>
          </p:cNvPr>
          <p:cNvSpPr/>
          <p:nvPr/>
        </p:nvSpPr>
        <p:spPr>
          <a:xfrm>
            <a:off x="778073" y="567160"/>
            <a:ext cx="7173735" cy="3680750"/>
          </a:xfrm>
          <a:prstGeom prst="flowChartPredefined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indent="10985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Развитию деформаций способствует также влияние природно- климатических факторов, вызывающих увлажнение, перегрев или промерзание конструкции, что в свою очередь приводит к снижению прочности и ухудшению деформационных свойств грунта, одежды в целом и отдельных ее слоев, а также к потере монолитности покрытия.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8EB6FF-200C-4D35-84E1-73EBD68EB117}"/>
              </a:ext>
            </a:extLst>
          </p:cNvPr>
          <p:cNvSpPr txBox="1"/>
          <p:nvPr/>
        </p:nvSpPr>
        <p:spPr>
          <a:xfrm>
            <a:off x="3386504" y="5608469"/>
            <a:ext cx="60989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610E066-8705-4A94-B95E-0FD7AE8A27A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084" y="4558687"/>
            <a:ext cx="2799420" cy="209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499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: изогнутая влево 3">
            <a:extLst>
              <a:ext uri="{FF2B5EF4-FFF2-40B4-BE49-F238E27FC236}">
                <a16:creationId xmlns:a16="http://schemas.microsoft.com/office/drawing/2014/main" id="{D435D8CB-F94D-4BFE-8FCD-3A2BFCD5606E}"/>
              </a:ext>
            </a:extLst>
          </p:cNvPr>
          <p:cNvSpPr/>
          <p:nvPr/>
        </p:nvSpPr>
        <p:spPr>
          <a:xfrm>
            <a:off x="8415953" y="789110"/>
            <a:ext cx="958788" cy="2328169"/>
          </a:xfrm>
          <a:prstGeom prst="curvedLef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Блок-схема: типовой процесс 4">
            <a:extLst>
              <a:ext uri="{FF2B5EF4-FFF2-40B4-BE49-F238E27FC236}">
                <a16:creationId xmlns:a16="http://schemas.microsoft.com/office/drawing/2014/main" id="{F64C1B57-6E20-402E-8A71-6E990936941A}"/>
              </a:ext>
            </a:extLst>
          </p:cNvPr>
          <p:cNvSpPr/>
          <p:nvPr/>
        </p:nvSpPr>
        <p:spPr>
          <a:xfrm>
            <a:off x="778073" y="567160"/>
            <a:ext cx="8053411" cy="3680750"/>
          </a:xfrm>
          <a:prstGeom prst="flowChartPredefined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indent="10985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Работоспособность покрытия во многом зависит от продолжительности приложения нагрузок, т.е. от скорости движения автомобилей. С повышением скорости движения действие растягивающих напряжений в покрытии уменьшается, а вместе с этим уменьшаются удельные повреждения, возникающие от движения транспортных средств. Однако это происходит только на ровных покрытиях. При наличии неровностей разрушения возникают из-за динамического воздействия нагрузки.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10985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Горизонтальные (тангенциальные) сжимающие и растягивающие напряжения являются причиной пластических деформаций, к также и разрушений в верхних слоях дорожной одежды в виде сдвигов, волн, наплывов, поперечных трещин и колей по полосам наката.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10985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8EB6FF-200C-4D35-84E1-73EBD68EB117}"/>
              </a:ext>
            </a:extLst>
          </p:cNvPr>
          <p:cNvSpPr txBox="1"/>
          <p:nvPr/>
        </p:nvSpPr>
        <p:spPr>
          <a:xfrm>
            <a:off x="3386504" y="5608469"/>
            <a:ext cx="60989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610E066-8705-4A94-B95E-0FD7AE8A27A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084" y="4558687"/>
            <a:ext cx="2799420" cy="209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289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9F054B-62F9-BA69-2C4E-AB93574FC984}"/>
              </a:ext>
            </a:extLst>
          </p:cNvPr>
          <p:cNvSpPr txBox="1"/>
          <p:nvPr/>
        </p:nvSpPr>
        <p:spPr>
          <a:xfrm>
            <a:off x="853887" y="395424"/>
            <a:ext cx="9070041" cy="16648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10985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Такие деформации чаще наблюдаются на покрытиях толщиной менее 8 см. При большей толщине покрытий сдвиговые деформации наблюдаются реже. Это объясняется тем, что напряжения, вызываемые в дорожной конструкции тангенциальными усилиями 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F,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приложенными на поверхности покрытия, сравнительно быстро затухают по глубине (рис. 12.5).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Эпюра распределения касательных напряжений по глубине (размеры даны в сантиметрах)">
            <a:extLst>
              <a:ext uri="{FF2B5EF4-FFF2-40B4-BE49-F238E27FC236}">
                <a16:creationId xmlns:a16="http://schemas.microsoft.com/office/drawing/2014/main" id="{5865585A-B509-D980-E13E-05C6EC2DA3D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8297" y="2518410"/>
            <a:ext cx="2552700" cy="1821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FF4F1ED-7362-F67F-B398-1FAA010EC6DC}"/>
              </a:ext>
            </a:extLst>
          </p:cNvPr>
          <p:cNvSpPr txBox="1"/>
          <p:nvPr/>
        </p:nvSpPr>
        <p:spPr>
          <a:xfrm>
            <a:off x="1056785" y="4706838"/>
            <a:ext cx="8446029" cy="1047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109855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</a:t>
            </a:r>
            <a:r>
              <a:rPr lang="ru-RU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Эпюра распределения касательных напряжений по глубине (размеры даны в сантиметрах): _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180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максимальное тангенциальное усилие; 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распределенная нагрузка на покрытие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88710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180</TotalTime>
  <Words>638</Words>
  <Application>Microsoft Office PowerPoint</Application>
  <PresentationFormat>Широкоэкранный</PresentationFormat>
  <Paragraphs>39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Georgia Pro Semibold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Схема образования чаши прогиба и разрушения нежестких дорожных одежд под колесом автомобиля</vt:lpstr>
      <vt:lpstr>в конструкции дорожной одежды в целом могут проявляться либо только упруговязкие деформации, либо одновременно упруговязкие и вязкопластичные деформации, которые, постепенно накапливаясь, могут достичь недопустимых величин [3]. Наиболее опасными напряжениями для слоев одежды из монолитных материалов являются растягивающие, возникающие в слое при изгибе, а для слоев из слабосвязных материалов (зернистых) — напряжения сдвига (касательные). Максимальные растягивающие напряжения в усовершенствованном покрытии (асфальтобетонном и ему подобном) возникают на его нижней поверхности по оси действующей нагрузки. Основным видом нарушения сплошности грунтов и слабосвязных материалов дорожной одежды под действием транспортных нагрузок является сдвиг. Критическое состояние по прочности (напряжениям) в какой-либо точке грунтового массива или слое одежды наступает, когда касательное напряжение, действующее по площадкам скольжения, достигает предела сопротивления грунта или материала сдвигу.  v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Asus</cp:lastModifiedBy>
  <cp:revision>29</cp:revision>
  <dcterms:created xsi:type="dcterms:W3CDTF">2022-11-03T08:56:28Z</dcterms:created>
  <dcterms:modified xsi:type="dcterms:W3CDTF">2022-11-06T02:36:16Z</dcterms:modified>
</cp:coreProperties>
</file>