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307" r:id="rId4"/>
    <p:sldId id="312" r:id="rId5"/>
    <p:sldId id="311" r:id="rId6"/>
    <p:sldId id="310" r:id="rId7"/>
    <p:sldId id="309" r:id="rId8"/>
    <p:sldId id="308" r:id="rId9"/>
    <p:sldId id="313" r:id="rId10"/>
    <p:sldId id="305" r:id="rId11"/>
    <p:sldId id="306" r:id="rId12"/>
    <p:sldId id="31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9E6A806-CFFC-48E3-8984-1118D04DB602}">
          <p14:sldIdLst>
            <p14:sldId id="259"/>
            <p14:sldId id="256"/>
            <p14:sldId id="307"/>
            <p14:sldId id="312"/>
            <p14:sldId id="311"/>
            <p14:sldId id="310"/>
            <p14:sldId id="309"/>
            <p14:sldId id="308"/>
            <p14:sldId id="313"/>
          </p14:sldIdLst>
        </p14:section>
        <p14:section name="Раздел без заголовка" id="{4FC3ABE3-A329-49E6-920F-9A0DBC293E2E}">
          <p14:sldIdLst>
            <p14:sldId id="305"/>
            <p14:sldId id="306"/>
            <p14:sldId id="31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-296" y="-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001" y="1475633"/>
            <a:ext cx="8361229" cy="2098226"/>
          </a:xfrm>
        </p:spPr>
        <p:txBody>
          <a:bodyPr/>
          <a:lstStyle/>
          <a:p>
            <a:r>
              <a:rPr lang="kk-KZ" dirty="0" smtClean="0"/>
              <a:t>Лекция </a:t>
            </a:r>
            <a:r>
              <a:rPr lang="kk-KZ" dirty="0" smtClean="0"/>
              <a:t>13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8295" y="3696220"/>
            <a:ext cx="6831673" cy="1086237"/>
          </a:xfrm>
        </p:spPr>
        <p:txBody>
          <a:bodyPr/>
          <a:lstStyle/>
          <a:p>
            <a:r>
              <a:rPr lang="ru-RU" b="1" dirty="0"/>
              <a:t>Человеко-машинные процедуры принятия решений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593178" y="4870139"/>
            <a:ext cx="411003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/>
              <a:t>и</a:t>
            </a:r>
            <a:r>
              <a:rPr lang="ru-RU" sz="1400" dirty="0" err="1" smtClean="0"/>
              <a:t>.о</a:t>
            </a:r>
            <a:r>
              <a:rPr lang="ru-RU" sz="1400" dirty="0" smtClean="0"/>
              <a:t>. доцент кафедры «Информационные системы» </a:t>
            </a:r>
          </a:p>
          <a:p>
            <a:r>
              <a:rPr lang="ru-RU" sz="1400" dirty="0" err="1" smtClean="0"/>
              <a:t>Муханова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Аягоз</a:t>
            </a:r>
            <a:r>
              <a:rPr lang="ru-RU" sz="1400" dirty="0" smtClean="0"/>
              <a:t> </a:t>
            </a:r>
            <a:r>
              <a:rPr lang="ru-RU" sz="1400" dirty="0" err="1" smtClean="0"/>
              <a:t>Асанбековна</a:t>
            </a:r>
            <a:endParaRPr lang="ru-RU" sz="1400" dirty="0" smtClean="0"/>
          </a:p>
          <a:p>
            <a:r>
              <a:rPr lang="en-US" sz="1400" dirty="0"/>
              <a:t>e</a:t>
            </a:r>
            <a:r>
              <a:rPr lang="en-US" sz="1400" dirty="0" smtClean="0"/>
              <a:t>-mail: ayagoz198302@mail.ru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7049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1.Для чего применяются ЧМП?</a:t>
            </a:r>
          </a:p>
          <a:p>
            <a:r>
              <a:rPr lang="ru-RU" dirty="0"/>
              <a:t>2.Что такое ЧМП?</a:t>
            </a:r>
          </a:p>
          <a:p>
            <a:r>
              <a:rPr lang="ru-RU" dirty="0"/>
              <a:t>3.Из каких процедур состоит фаза расчетов?</a:t>
            </a:r>
          </a:p>
          <a:p>
            <a:r>
              <a:rPr lang="ru-RU" dirty="0"/>
              <a:t>4.Из каких процедур  состоит </a:t>
            </a:r>
            <a:r>
              <a:rPr lang="ru-RU" b="1" dirty="0"/>
              <a:t>Фаза анализа?</a:t>
            </a:r>
            <a:endParaRPr lang="ru-RU" dirty="0"/>
          </a:p>
          <a:p>
            <a:r>
              <a:rPr lang="ru-RU" b="1" dirty="0"/>
              <a:t> 5.Какие </a:t>
            </a:r>
            <a:r>
              <a:rPr lang="ru-RU" dirty="0"/>
              <a:t>стадии включает процесс принятия решений? </a:t>
            </a:r>
          </a:p>
          <a:p>
            <a:pPr fontAlgn="base"/>
            <a:r>
              <a:rPr lang="ru-RU" dirty="0"/>
              <a:t>6.Какие процедуры реализуются на первой стадии?</a:t>
            </a:r>
          </a:p>
          <a:p>
            <a:pPr fontAlgn="base"/>
            <a:r>
              <a:rPr lang="ru-RU" dirty="0"/>
              <a:t>7.Какие организационные методы управления применяются на первой стадии?</a:t>
            </a:r>
          </a:p>
          <a:p>
            <a:pPr fontAlgn="base"/>
            <a:r>
              <a:rPr lang="ru-RU" dirty="0"/>
              <a:t>8.Что является выходом первой стадии принятия решения?</a:t>
            </a:r>
          </a:p>
          <a:p>
            <a:pPr fontAlgn="base"/>
            <a:r>
              <a:rPr lang="ru-RU" dirty="0"/>
              <a:t>9.В чем состоит содержание второй  стадии принятия решения?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129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812022"/>
            <a:ext cx="9601200" cy="4055378"/>
          </a:xfrm>
        </p:spPr>
        <p:txBody>
          <a:bodyPr>
            <a:normAutofit/>
          </a:bodyPr>
          <a:lstStyle/>
          <a:p>
            <a:pPr fontAlgn="base"/>
            <a:r>
              <a:rPr lang="ru-RU" dirty="0"/>
              <a:t>10.Каково содержание третьей стадии принятия решений?</a:t>
            </a:r>
          </a:p>
          <a:p>
            <a:pPr fontAlgn="base"/>
            <a:r>
              <a:rPr lang="ru-RU" dirty="0"/>
              <a:t>11.Чем обусловлена цель принятия решения?</a:t>
            </a:r>
          </a:p>
          <a:p>
            <a:pPr fontAlgn="base"/>
            <a:r>
              <a:rPr lang="ru-RU" dirty="0"/>
              <a:t>12. Что представляет собой альтернатива?</a:t>
            </a:r>
          </a:p>
          <a:p>
            <a:pPr fontAlgn="base"/>
            <a:r>
              <a:rPr lang="ru-RU" dirty="0"/>
              <a:t>13.какие существуют альтернативы при управлении организацией?</a:t>
            </a:r>
          </a:p>
          <a:p>
            <a:pPr fontAlgn="base"/>
            <a:r>
              <a:rPr lang="ru-RU" dirty="0"/>
              <a:t>14.Что такое исходы?</a:t>
            </a:r>
          </a:p>
          <a:p>
            <a:pPr fontAlgn="base"/>
            <a:r>
              <a:rPr lang="ru-RU" dirty="0"/>
              <a:t>15.Что такое решающее правило?</a:t>
            </a:r>
          </a:p>
          <a:p>
            <a:pPr fontAlgn="base"/>
            <a:r>
              <a:rPr lang="ru-RU" dirty="0"/>
              <a:t>16. Что определяют внешние условия принятия решений?</a:t>
            </a:r>
          </a:p>
          <a:p>
            <a:pPr fontAlgn="base"/>
            <a:r>
              <a:rPr lang="ru-RU" dirty="0"/>
              <a:t>17. В каких условиях могут приниматься решения?</a:t>
            </a:r>
          </a:p>
          <a:p>
            <a:pPr fontAlgn="base"/>
            <a:r>
              <a:rPr lang="ru-RU" dirty="0"/>
              <a:t>18. В чем выражаются выходные данные?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80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Контрольные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ru-RU" dirty="0"/>
              <a:t>19.Для чего нужна обратная связь?</a:t>
            </a:r>
          </a:p>
          <a:p>
            <a:pPr fontAlgn="base"/>
            <a:r>
              <a:rPr lang="ru-RU" dirty="0"/>
              <a:t>20. что дает применение информационно-</a:t>
            </a:r>
            <a:r>
              <a:rPr lang="ru-RU" dirty="0" err="1"/>
              <a:t>компъютерных</a:t>
            </a:r>
            <a:r>
              <a:rPr lang="ru-RU" dirty="0"/>
              <a:t> технологий в управлении?</a:t>
            </a:r>
          </a:p>
          <a:p>
            <a:pPr fontAlgn="base"/>
            <a:r>
              <a:rPr lang="ru-RU" dirty="0"/>
              <a:t>21.В чем состоит главная отличительная особенность современного этапа применения информационно–</a:t>
            </a:r>
            <a:r>
              <a:rPr lang="ru-RU" dirty="0" err="1"/>
              <a:t>компъютерных</a:t>
            </a:r>
            <a:r>
              <a:rPr lang="ru-RU" dirty="0"/>
              <a:t> технологий?</a:t>
            </a:r>
          </a:p>
          <a:p>
            <a:pPr fontAlgn="base"/>
            <a:r>
              <a:rPr lang="ru-RU" dirty="0"/>
              <a:t>22.Из каких этапов состоит информационное обеспечение процесса принятия решения?</a:t>
            </a:r>
          </a:p>
          <a:p>
            <a:pPr fontAlgn="base"/>
            <a:r>
              <a:rPr lang="ru-RU" dirty="0"/>
              <a:t>23.Какие факторы влияют на ЧМП? </a:t>
            </a:r>
          </a:p>
          <a:p>
            <a:pPr fontAlgn="base"/>
            <a:r>
              <a:rPr lang="ru-RU" dirty="0"/>
              <a:t>24.Каково содержание верхнего уровня модели ПР?</a:t>
            </a:r>
          </a:p>
          <a:p>
            <a:pPr fontAlgn="base"/>
            <a:r>
              <a:rPr lang="ru-RU" dirty="0"/>
              <a:t>25.Каково содержание нижнего уровня модели ПР?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5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13355" y="3284635"/>
            <a:ext cx="8319917" cy="2167825"/>
          </a:xfrm>
        </p:spPr>
        <p:txBody>
          <a:bodyPr/>
          <a:lstStyle/>
          <a:p>
            <a:pPr algn="l"/>
            <a:r>
              <a:rPr lang="ru-RU" sz="2400" b="1" dirty="0" smtClean="0"/>
              <a:t>Вопросы: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</a:t>
            </a:r>
            <a:r>
              <a:rPr lang="ru-RU" sz="2400" b="1" dirty="0"/>
              <a:t>Понятие ЧМП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- </a:t>
            </a:r>
            <a:r>
              <a:rPr lang="ru-RU" sz="2400" b="1" dirty="0" smtClean="0"/>
              <a:t>Стадии </a:t>
            </a:r>
            <a:r>
              <a:rPr lang="ru-RU" sz="2400" b="1" dirty="0"/>
              <a:t>процесса принятия </a:t>
            </a:r>
            <a:r>
              <a:rPr lang="ru-RU" sz="2400" b="1" dirty="0" smtClean="0"/>
              <a:t>решений</a:t>
            </a:r>
            <a:br>
              <a:rPr lang="ru-RU" sz="2400" b="1" dirty="0" smtClean="0"/>
            </a:br>
            <a:r>
              <a:rPr lang="ru-RU" sz="2400" b="1" dirty="0" smtClean="0"/>
              <a:t>- Факторы </a:t>
            </a:r>
            <a:r>
              <a:rPr lang="ru-RU" sz="2400" b="1" dirty="0"/>
              <a:t>влияющие на человеко-машинный процесс </a:t>
            </a:r>
            <a:r>
              <a:rPr lang="ru-RU" sz="2400" b="1" dirty="0" smtClean="0"/>
              <a:t>ПР</a:t>
            </a:r>
            <a:br>
              <a:rPr lang="ru-RU" sz="2400" b="1" dirty="0" smtClean="0"/>
            </a:br>
            <a:r>
              <a:rPr lang="ru-RU" sz="2400" b="1" dirty="0" smtClean="0"/>
              <a:t>- Модель </a:t>
            </a:r>
            <a:r>
              <a:rPr lang="ru-RU" sz="2400" b="1" dirty="0"/>
              <a:t>принятия решений в СППР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8135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Понятие ЧМП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Средством исследования области допустимых решений, приводящим к желаемому выбору наилучшего решения, являются </a:t>
            </a:r>
            <a:r>
              <a:rPr lang="ru-RU" b="1" i="1" dirty="0"/>
              <a:t>человеко-машинные процедуры </a:t>
            </a:r>
            <a:r>
              <a:rPr lang="ru-RU" b="1" dirty="0"/>
              <a:t>(ЧМП).</a:t>
            </a: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ЧМП </a:t>
            </a:r>
            <a:r>
              <a:rPr lang="ru-RU" b="1" dirty="0"/>
              <a:t>представляют собой совокупность последовательных процедур  общения ЛПР и компьютера и состоят из двух фаз - 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Фаза расчётов (компьютер):</a:t>
            </a:r>
            <a:endParaRPr lang="ru-RU" dirty="0"/>
          </a:p>
          <a:p>
            <a:r>
              <a:rPr lang="ru-RU" b="1" dirty="0"/>
              <a:t>1)</a:t>
            </a:r>
            <a:r>
              <a:rPr lang="ru-RU" dirty="0"/>
              <a:t> используя полученную от ЛПР на предыдущем шаге информацию, компьютер проводит дополнительные расчеты;</a:t>
            </a:r>
          </a:p>
          <a:p>
            <a:r>
              <a:rPr lang="ru-RU" b="1" dirty="0"/>
              <a:t>2)</a:t>
            </a:r>
            <a:r>
              <a:rPr lang="ru-RU" dirty="0"/>
              <a:t> он вычисляет решение, соответствующее последней информации ЛПР;</a:t>
            </a:r>
          </a:p>
          <a:p>
            <a:r>
              <a:rPr lang="ru-RU" b="1" dirty="0"/>
              <a:t>3)</a:t>
            </a:r>
            <a:r>
              <a:rPr lang="ru-RU" dirty="0"/>
              <a:t> вырабатывает вспомогательную информацию для ЛПР.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74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Фаза анализа (ЛПР):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1)</a:t>
            </a:r>
            <a:r>
              <a:rPr lang="ru-RU" dirty="0"/>
              <a:t> оценивая предъявленное решение (или совокупность решений), определяет, является ли решение (одно из решений) приемлемым;</a:t>
            </a:r>
          </a:p>
          <a:p>
            <a:r>
              <a:rPr lang="ru-RU" dirty="0"/>
              <a:t>– если да, то ЧМП окончена;</a:t>
            </a:r>
          </a:p>
          <a:p>
            <a:r>
              <a:rPr lang="ru-RU" dirty="0"/>
              <a:t>– в противном случае ЛПР анализирует вспомогательную информацию;</a:t>
            </a:r>
          </a:p>
          <a:p>
            <a:pPr marL="0" indent="0">
              <a:buNone/>
            </a:pPr>
            <a:r>
              <a:rPr lang="ru-RU" b="1" dirty="0"/>
              <a:t>2)</a:t>
            </a:r>
            <a:r>
              <a:rPr lang="ru-RU" dirty="0"/>
              <a:t> сообщает дополнительную информацию, с помощью ко-торой компьютер вычисляет новое решение.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7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Стадии процесса принятия решений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36521"/>
            <a:ext cx="9601200" cy="41308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По составу выполняемых процедур каждая стадия является сложной. </a:t>
            </a:r>
          </a:p>
          <a:p>
            <a:pPr marL="0" indent="0" fontAlgn="base">
              <a:buNone/>
            </a:pPr>
            <a:r>
              <a:rPr lang="ru-RU" b="1" dirty="0"/>
              <a:t>Так, первая стадия включает в себя реализацию следующих процедур.</a:t>
            </a:r>
            <a:endParaRPr lang="ru-RU" dirty="0"/>
          </a:p>
          <a:p>
            <a:pPr fontAlgn="base"/>
            <a:r>
              <a:rPr lang="ru-RU" b="1" dirty="0"/>
              <a:t>1. </a:t>
            </a:r>
            <a:r>
              <a:rPr lang="ru-RU" dirty="0"/>
              <a:t>Определение и анализ мотивов, диктующих необходимость принятия решений.</a:t>
            </a:r>
          </a:p>
          <a:p>
            <a:pPr fontAlgn="base"/>
            <a:r>
              <a:rPr lang="ru-RU" b="1" dirty="0"/>
              <a:t>2. </a:t>
            </a:r>
            <a:r>
              <a:rPr lang="ru-RU" dirty="0"/>
              <a:t>Изучение ситуации и ее динамики под воздействием факторов организации.</a:t>
            </a:r>
          </a:p>
          <a:p>
            <a:pPr fontAlgn="base"/>
            <a:r>
              <a:rPr lang="ru-RU" b="1" dirty="0"/>
              <a:t>3. </a:t>
            </a:r>
            <a:r>
              <a:rPr lang="ru-RU" dirty="0"/>
              <a:t>Определение целей или желаемых состояний организации.</a:t>
            </a:r>
          </a:p>
          <a:p>
            <a:pPr fontAlgn="base"/>
            <a:r>
              <a:rPr lang="ru-RU" b="1" dirty="0"/>
              <a:t>4. </a:t>
            </a:r>
            <a:r>
              <a:rPr lang="ru-RU" dirty="0"/>
              <a:t>Формирование множества вариантов возможных решений.</a:t>
            </a:r>
          </a:p>
          <a:p>
            <a:pPr fontAlgn="base"/>
            <a:r>
              <a:rPr lang="ru-RU" b="1" dirty="0"/>
              <a:t>5. </a:t>
            </a:r>
            <a:r>
              <a:rPr lang="ru-RU" dirty="0"/>
              <a:t>Определение информации, которую необходимо иметь для оценки каждой альтернативы.</a:t>
            </a:r>
          </a:p>
          <a:p>
            <a:pPr fontAlgn="base"/>
            <a:r>
              <a:rPr lang="ru-RU" b="1" dirty="0"/>
              <a:t>6. </a:t>
            </a:r>
            <a:r>
              <a:rPr lang="ru-RU" dirty="0"/>
              <a:t>Оценка полезности каждой из рассматриваемых альтернатив.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006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/>
              <a:t>Вторая стадия принятия решения</a:t>
            </a:r>
            <a:r>
              <a:rPr lang="ru-RU" dirty="0"/>
              <a:t> – выбор наилучшего варианта решения. Основа выбора – определение решающего правила, на основе которого из имеющегося множества альтернатив выбирается единственная.</a:t>
            </a:r>
          </a:p>
          <a:p>
            <a:pPr fontAlgn="base"/>
            <a:r>
              <a:rPr lang="ru-RU" b="1" dirty="0"/>
              <a:t>Третья стадия</a:t>
            </a:r>
            <a:r>
              <a:rPr lang="ru-RU" dirty="0"/>
              <a:t> – реализация решения и корректировка решения.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76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Факторы влияющие на человеко-машинный процесс ПР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На человеко-машинный процесс поддержки принятия решений с помощью СППР оказывают влияние следующие факторы: </a:t>
            </a:r>
          </a:p>
          <a:p>
            <a:r>
              <a:rPr lang="ru-RU" dirty="0"/>
              <a:t>1. Характер </a:t>
            </a:r>
            <a:r>
              <a:rPr lang="ru-RU" dirty="0" err="1"/>
              <a:t>распределенности</a:t>
            </a:r>
            <a:r>
              <a:rPr lang="ru-RU" dirty="0"/>
              <a:t> СППР (определяет групповой или индивидуальный процесс принятия решения).</a:t>
            </a:r>
          </a:p>
          <a:p>
            <a:r>
              <a:rPr lang="ru-RU" dirty="0"/>
              <a:t>2. Типы структурированности проблем, решаемых с помощью СППР (определяет возможность использования аналитических моделей, численных оценок или только качественных характеристик).</a:t>
            </a:r>
          </a:p>
          <a:p>
            <a:r>
              <a:rPr lang="ru-RU" dirty="0"/>
              <a:t>3. Характер оценки результатов решения (определяет возможность получения объективной оценки полученных результатов).</a:t>
            </a:r>
          </a:p>
          <a:p>
            <a:r>
              <a:rPr lang="ru-RU" dirty="0"/>
              <a:t>4. Характер ситуации, в которой ЛПР принимает решение (определяет </a:t>
            </a:r>
            <a:r>
              <a:rPr lang="ru-RU" dirty="0" err="1"/>
              <a:t>стрессовость</a:t>
            </a:r>
            <a:r>
              <a:rPr lang="ru-RU" dirty="0"/>
              <a:t> ситуации, имеющийся опыт и т.д.).</a:t>
            </a:r>
          </a:p>
          <a:p>
            <a:r>
              <a:rPr lang="ru-RU" dirty="0"/>
              <a:t>5. Тип компьютерного анализа ситуации, производимого с помощью СППР (определяет метод анализа последствий принимаемого решения).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01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Модель принятия решений в СППР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Модель принятия решений в СППР можно представить в виде двух уровней иерархии.</a:t>
            </a:r>
          </a:p>
          <a:p>
            <a:pPr algn="just"/>
            <a:r>
              <a:rPr lang="ru-RU" b="1" dirty="0"/>
              <a:t>На верхнем уровне</a:t>
            </a:r>
            <a:r>
              <a:rPr lang="ru-RU" dirty="0"/>
              <a:t> формируется модель знаний специалиста – эксперта о данной предметной области, то есть на верхнем уровне мы фактически моделируем деятельность человека, осуществляемую часто в неформальном виде. Эти модели формализуют знания экспертов и получение решений на основе этих знаний.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42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Модель принятия решений в СППР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/>
              <a:t>Нижний уровень</a:t>
            </a:r>
            <a:r>
              <a:rPr lang="ru-RU" dirty="0"/>
              <a:t> – это совокупность моделей, описывающие объекты предметной области. А так же процессы, протекающие в ней. На основе этих моделей формируются данные, которые, поступая на верхний уровень иерархии, используется для выработки и принятия решений. Модели нижнего уровня могут бать не только аналитическими или графическими, но и физическими аналогами. Реализация верхнего уровня традиционно принадлежала человеку, а нижнего – возлагалось на вычислительную технику.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9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2792</TotalTime>
  <Words>456</Words>
  <Application>Microsoft Office PowerPoint</Application>
  <PresentationFormat>Произвольный</PresentationFormat>
  <Paragraphs>69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Crop</vt:lpstr>
      <vt:lpstr>Лекция 13</vt:lpstr>
      <vt:lpstr>Вопросы:  - Понятие ЧМП - Стадии процесса принятия решений - Факторы влияющие на человеко-машинный процесс ПР - Модель принятия решений в СППР   </vt:lpstr>
      <vt:lpstr>Понятие ЧМП </vt:lpstr>
      <vt:lpstr>Фаза анализа (ЛПР): </vt:lpstr>
      <vt:lpstr>Стадии процесса принятия решений</vt:lpstr>
      <vt:lpstr>Презентация PowerPoint</vt:lpstr>
      <vt:lpstr>Факторы влияющие на человеко-машинный процесс ПР </vt:lpstr>
      <vt:lpstr>Модель принятия решений в СППР</vt:lpstr>
      <vt:lpstr>Модель принятия решений в СППР</vt:lpstr>
      <vt:lpstr>Контрольные вопросы: </vt:lpstr>
      <vt:lpstr>Контрольные вопросы:</vt:lpstr>
      <vt:lpstr>Контрольные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77755</cp:lastModifiedBy>
  <cp:revision>41</cp:revision>
  <dcterms:created xsi:type="dcterms:W3CDTF">2021-01-27T16:38:45Z</dcterms:created>
  <dcterms:modified xsi:type="dcterms:W3CDTF">2022-11-01T11:45:10Z</dcterms:modified>
</cp:coreProperties>
</file>