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4"/>
  </p:sldMasterIdLst>
  <p:notesMasterIdLst>
    <p:notesMasterId r:id="rId15"/>
  </p:notesMasterIdLst>
  <p:handoutMasterIdLst>
    <p:handoutMasterId r:id="rId16"/>
  </p:handoutMasterIdLst>
  <p:sldIdLst>
    <p:sldId id="267" r:id="rId5"/>
    <p:sldId id="278" r:id="rId6"/>
    <p:sldId id="294" r:id="rId7"/>
    <p:sldId id="283" r:id="rId8"/>
    <p:sldId id="292" r:id="rId9"/>
    <p:sldId id="293" r:id="rId10"/>
    <p:sldId id="295" r:id="rId11"/>
    <p:sldId id="296" r:id="rId12"/>
    <p:sldId id="297" r:id="rId13"/>
    <p:sldId id="291" r:id="rId14"/>
  </p:sldIdLst>
  <p:sldSz cx="12188825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599" autoAdjust="0"/>
  </p:normalViewPr>
  <p:slideViewPr>
    <p:cSldViewPr>
      <p:cViewPr varScale="1">
        <p:scale>
          <a:sx n="79" d="100"/>
          <a:sy n="79" d="100"/>
        </p:scale>
        <p:origin x="-342" y="-90"/>
      </p:cViewPr>
      <p:guideLst>
        <p:guide orient="horz" pos="2160"/>
        <p:guide pos="38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01114579-D02A-4B51-B5DF-8EC449F77AC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8126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C6074690-7256-4BB9-AC0F-97AEAE8CDEC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426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6792" y="1905003"/>
            <a:ext cx="9435241" cy="1625599"/>
          </a:xfrm>
        </p:spPr>
        <p:txBody>
          <a:bodyPr rtlCol="0">
            <a:normAutofit/>
          </a:bodyPr>
          <a:lstStyle>
            <a:lvl1pPr algn="ctr" rtl="0">
              <a:lnSpc>
                <a:spcPct val="90000"/>
              </a:lnSpc>
              <a:defRPr sz="48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82103" y="3657123"/>
            <a:ext cx="9429931" cy="991077"/>
          </a:xfrm>
        </p:spPr>
        <p:txBody>
          <a:bodyPr rtlCol="0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/>
              <a:t>Образец подзаголовка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  <p:grpSp>
        <p:nvGrpSpPr>
          <p:cNvPr id="7" name="Группа 6"/>
          <p:cNvGrpSpPr/>
          <p:nvPr/>
        </p:nvGrpSpPr>
        <p:grpSpPr>
          <a:xfrm>
            <a:off x="1218882" y="1600200"/>
            <a:ext cx="9739746" cy="73152"/>
            <a:chOff x="914400" y="1200150"/>
            <a:chExt cx="7306712" cy="54864"/>
          </a:xfrm>
        </p:grpSpPr>
        <p:sp>
          <p:nvSpPr>
            <p:cNvPr id="8" name="Овал 7"/>
            <p:cNvSpPr/>
            <p:nvPr/>
          </p:nvSpPr>
          <p:spPr>
            <a:xfrm>
              <a:off x="8166248" y="12001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sp>
          <p:nvSpPr>
            <p:cNvPr id="9" name="Овал 8"/>
            <p:cNvSpPr/>
            <p:nvPr/>
          </p:nvSpPr>
          <p:spPr>
            <a:xfrm>
              <a:off x="914400" y="12001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grpSp>
          <p:nvGrpSpPr>
            <p:cNvPr id="10" name="Группа 9"/>
            <p:cNvGrpSpPr/>
            <p:nvPr/>
          </p:nvGrpSpPr>
          <p:grpSpPr>
            <a:xfrm>
              <a:off x="1036847" y="1207626"/>
              <a:ext cx="7074290" cy="38998"/>
              <a:chOff x="2141408" y="1752956"/>
              <a:chExt cx="7315200" cy="38998"/>
            </a:xfrm>
            <a:solidFill>
              <a:schemeClr val="tx2"/>
            </a:solidFill>
          </p:grpSpPr>
          <p:cxnSp>
            <p:nvCxnSpPr>
              <p:cNvPr id="11" name="Прямая соединительная линия 10"/>
              <p:cNvCxnSpPr/>
              <p:nvPr/>
            </p:nvCxnSpPr>
            <p:spPr>
              <a:xfrm>
                <a:off x="2141408" y="1752956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2141408" y="1791954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Группа 12"/>
          <p:cNvGrpSpPr/>
          <p:nvPr/>
        </p:nvGrpSpPr>
        <p:grpSpPr>
          <a:xfrm>
            <a:off x="1218882" y="4851400"/>
            <a:ext cx="9739746" cy="73152"/>
            <a:chOff x="914400" y="3638550"/>
            <a:chExt cx="7306712" cy="54864"/>
          </a:xfrm>
        </p:grpSpPr>
        <p:sp>
          <p:nvSpPr>
            <p:cNvPr id="14" name="Овал 13"/>
            <p:cNvSpPr/>
            <p:nvPr/>
          </p:nvSpPr>
          <p:spPr>
            <a:xfrm>
              <a:off x="8166248" y="36385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sp>
          <p:nvSpPr>
            <p:cNvPr id="15" name="Овал 14"/>
            <p:cNvSpPr/>
            <p:nvPr/>
          </p:nvSpPr>
          <p:spPr>
            <a:xfrm>
              <a:off x="914400" y="36385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1036847" y="3646026"/>
              <a:ext cx="7074290" cy="38998"/>
              <a:chOff x="2141408" y="1752956"/>
              <a:chExt cx="7315200" cy="38998"/>
            </a:xfrm>
            <a:solidFill>
              <a:schemeClr val="tx2"/>
            </a:solidFill>
          </p:grpSpPr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2141408" y="1752956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2141408" y="1791954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7437643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322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34563" y="434975"/>
            <a:ext cx="1168400" cy="5661025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7613" y="434975"/>
            <a:ext cx="8413750" cy="5661025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570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99062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2030" y="990599"/>
            <a:ext cx="9344765" cy="2235203"/>
          </a:xfrm>
        </p:spPr>
        <p:txBody>
          <a:bodyPr rtlCol="0" anchor="b">
            <a:normAutofit/>
          </a:bodyPr>
          <a:lstStyle>
            <a:lvl1pPr algn="ctr" rtl="0">
              <a:lnSpc>
                <a:spcPct val="90000"/>
              </a:lnSpc>
              <a:defRPr sz="4800" b="0" cap="none" baseline="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2030" y="3733800"/>
            <a:ext cx="9344765" cy="1219200"/>
          </a:xfrm>
        </p:spPr>
        <p:txBody>
          <a:bodyPr rtlCol="0" anchor="t"/>
          <a:lstStyle>
            <a:lvl1pPr marL="0" indent="0" algn="ctr" rtl="0">
              <a:spcBef>
                <a:spcPts val="0"/>
              </a:spcBef>
              <a:buNone/>
              <a:defRPr sz="2000" cap="all" baseline="0">
                <a:solidFill>
                  <a:schemeClr val="tx1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  <p:grpSp>
        <p:nvGrpSpPr>
          <p:cNvPr id="13" name="Группа 12"/>
          <p:cNvGrpSpPr/>
          <p:nvPr/>
        </p:nvGrpSpPr>
        <p:grpSpPr>
          <a:xfrm>
            <a:off x="3273781" y="3475736"/>
            <a:ext cx="5641265" cy="54864"/>
            <a:chOff x="2455975" y="2588441"/>
            <a:chExt cx="4232051" cy="41148"/>
          </a:xfrm>
        </p:grpSpPr>
        <p:sp>
          <p:nvSpPr>
            <p:cNvPr id="14" name="Овал 13"/>
            <p:cNvSpPr/>
            <p:nvPr/>
          </p:nvSpPr>
          <p:spPr>
            <a:xfrm>
              <a:off x="6642306" y="2588441"/>
              <a:ext cx="45720" cy="41148"/>
            </a:xfrm>
            <a:prstGeom prst="ellipse">
              <a:avLst/>
            </a:prstGeom>
            <a:solidFill>
              <a:schemeClr val="tx1"/>
            </a:solidFill>
            <a:ln w="2642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5" name="Овал 14"/>
            <p:cNvSpPr/>
            <p:nvPr/>
          </p:nvSpPr>
          <p:spPr>
            <a:xfrm>
              <a:off x="2455975" y="2588441"/>
              <a:ext cx="45720" cy="41148"/>
            </a:xfrm>
            <a:prstGeom prst="ellipse">
              <a:avLst/>
            </a:prstGeom>
            <a:solidFill>
              <a:schemeClr val="tx1"/>
            </a:solidFill>
            <a:ln w="2642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2563229" y="2594391"/>
              <a:ext cx="4023360" cy="29249"/>
              <a:chOff x="2550323" y="3458731"/>
              <a:chExt cx="4023360" cy="38998"/>
            </a:xfrm>
          </p:grpSpPr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2550323" y="3458731"/>
                <a:ext cx="4023360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2550323" y="3497729"/>
                <a:ext cx="4023360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552628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8883" y="1803400"/>
            <a:ext cx="4773956" cy="4267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/>
            </a:lvl8pPr>
            <a:lvl9pPr algn="l" rtl="0">
              <a:defRPr sz="18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5986" y="1803400"/>
            <a:ext cx="4773956" cy="4267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 baseline="0"/>
            </a:lvl8pPr>
            <a:lvl9pPr algn="l" rtl="0">
              <a:defRPr sz="1800"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6077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22945" y="1803400"/>
            <a:ext cx="4769806" cy="711200"/>
          </a:xfrm>
        </p:spPr>
        <p:txBody>
          <a:bodyPr rtlCol="0" anchor="ctr">
            <a:normAutofit/>
          </a:bodyPr>
          <a:lstStyle>
            <a:lvl1pPr marL="0" indent="0" algn="l" rtl="0">
              <a:lnSpc>
                <a:spcPct val="90000"/>
              </a:lnSpc>
              <a:spcBef>
                <a:spcPts val="0"/>
              </a:spcBef>
              <a:buNone/>
              <a:defRPr sz="20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18883" y="2514600"/>
            <a:ext cx="4773956" cy="3556000"/>
          </a:xfrm>
        </p:spPr>
        <p:txBody>
          <a:bodyPr rtlCol="0">
            <a:normAutofit/>
          </a:bodyPr>
          <a:lstStyle>
            <a:lvl1pPr algn="l" rtl="0">
              <a:spcBef>
                <a:spcPts val="1600"/>
              </a:spcBef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00049" y="1803400"/>
            <a:ext cx="4769806" cy="711200"/>
          </a:xfrm>
        </p:spPr>
        <p:txBody>
          <a:bodyPr rtlCol="0" anchor="ctr">
            <a:normAutofit/>
          </a:bodyPr>
          <a:lstStyle>
            <a:lvl1pPr marL="0" indent="0" algn="l" rtl="0">
              <a:lnSpc>
                <a:spcPct val="90000"/>
              </a:lnSpc>
              <a:spcBef>
                <a:spcPts val="0"/>
              </a:spcBef>
              <a:buNone/>
              <a:defRPr sz="20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5986" y="2514600"/>
            <a:ext cx="4773956" cy="3556000"/>
          </a:xfrm>
        </p:spPr>
        <p:txBody>
          <a:bodyPr rtlCol="0">
            <a:normAutofit/>
          </a:bodyPr>
          <a:lstStyle>
            <a:lvl1pPr algn="l" rtl="0">
              <a:spcBef>
                <a:spcPts val="1600"/>
              </a:spcBef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2583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5934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1287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8883" y="1803400"/>
            <a:ext cx="6602281" cy="4267201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 baseline="0"/>
            </a:lvl8pPr>
            <a:lvl9pPr algn="l" rtl="0">
              <a:defRPr sz="1600"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8125883" y="1803400"/>
            <a:ext cx="2844060" cy="4267201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5864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8" name="Прямоугольник 7"/>
          <p:cNvSpPr/>
          <p:nvPr/>
        </p:nvSpPr>
        <p:spPr>
          <a:xfrm>
            <a:off x="1218883" y="1803400"/>
            <a:ext cx="6602280" cy="4267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1338739" y="1925320"/>
            <a:ext cx="6362567" cy="4023360"/>
          </a:xfrm>
          <a:solidFill>
            <a:schemeClr val="bg2"/>
          </a:solidFill>
        </p:spPr>
        <p:txBody>
          <a:bodyPr tIns="914400"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5883" y="1803401"/>
            <a:ext cx="2844060" cy="4165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5057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sz="240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4721" y="301752"/>
            <a:ext cx="11579384" cy="6254496"/>
          </a:xfrm>
          <a:prstGeom prst="roundRect">
            <a:avLst>
              <a:gd name="adj" fmla="val 2341"/>
            </a:avLst>
          </a:prstGeom>
          <a:solidFill>
            <a:srgbClr val="FFFFFF"/>
          </a:solidFill>
          <a:ln>
            <a:noFill/>
          </a:ln>
          <a:effectLst>
            <a:innerShdw blurRad="508000">
              <a:srgbClr val="FFD14B">
                <a:alpha val="69804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1168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t>Стиль образца заголовка</a:t>
            </a: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218883" y="1803400"/>
            <a:ext cx="975106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18882" y="6172200"/>
            <a:ext cx="741487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836898" y="6172200"/>
            <a:ext cx="1218883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58928" y="6172200"/>
            <a:ext cx="711015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7221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50392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144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453896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55648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057400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359152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660904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ru" dirty="0">
                <a:latin typeface="Calibri" panose="020F0502020204030204" pitchFamily="34" charset="0"/>
                <a:cs typeface="Calibri" panose="020F0502020204030204" pitchFamily="34" charset="0"/>
              </a:rPr>
              <a:t>ЛЕКЦИЯ </a:t>
            </a:r>
            <a:r>
              <a:rPr lang="ru" dirty="0" smtClean="0">
                <a:latin typeface="Calibri" panose="020F0502020204030204" pitchFamily="34" charset="0"/>
                <a:cs typeface="Calibri" panose="020F0502020204030204" pitchFamily="34" charset="0"/>
              </a:rPr>
              <a:t>№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endParaRPr lang="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kk-KZ" sz="3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«Есептеу моделдері» </a:t>
            </a:r>
            <a:r>
              <a:rPr lang="kk-KZ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пәні </a:t>
            </a:r>
            <a:endParaRPr lang="ru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543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ҚОРЫТЫНДЫ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А.А.Марков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алгоритм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ұғымын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формальдау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үшін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ассоциативті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есептеуді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қолдануды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ұсынды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Марковтың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нормальды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алгоритмдерінің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идеялары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символдық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ақпаратты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өңдеуге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арналған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программалау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тілдерінде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қолданады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Түрлі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шектеулі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символдардан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тұратын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алфавит бар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болсын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символдарын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әріптер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атайды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Осы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әріптердің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кез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келген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шектеулі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тізбегі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осы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алфавиттегі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сөз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аталады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S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Алфавитке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қойылатын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басты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талап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ақырлы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шекті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болуы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Ережелердің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шекті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ақырлы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жүйесі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арқылы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берілетін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алфавиттік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операторлар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алгоритм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аталады.Қазіргі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математикада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алгоритм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абстрактті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алфавиттердегі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объектілердің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бейнелері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арасындағы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конструктивті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түрде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берілетін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сәйкестіктерді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айтады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Абстрактті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алфавит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дегеніміз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берілген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алфавиттің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әріптері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немесе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символдарымен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аталған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объектілердің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шекті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жиынтығы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185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Лекция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№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endParaRPr lang="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r>
              <a:rPr lang="kk-KZ" spc="-5" dirty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Вербальды алгоритмдер. </a:t>
            </a:r>
            <a:endParaRPr lang="en-US" spc="-5" dirty="0" smtClean="0">
              <a:solidFill>
                <a:schemeClr val="tx2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kk-KZ" spc="-5" dirty="0" smtClean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Марковтың </a:t>
            </a:r>
            <a:r>
              <a:rPr lang="kk-KZ" spc="-5" dirty="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нормальды алгорифмдері. Алфавиттегі  ассоциативті есептеу</a:t>
            </a:r>
            <a:endParaRPr lang="kk-KZ" spc="-5" dirty="0">
              <a:solidFill>
                <a:schemeClr val="tx2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464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Вербальды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алгоритмдер</a:t>
            </a:r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1053852" y="1803400"/>
            <a:ext cx="9916091" cy="4267200"/>
          </a:xfrm>
        </p:spPr>
        <p:txBody>
          <a:bodyPr rtlCol="0">
            <a:normAutofit lnSpcReduction="10000"/>
          </a:bodyPr>
          <a:lstStyle/>
          <a:p>
            <a:pPr algn="just"/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Орыс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математигі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А. А. Марков 1940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жылдардың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соңында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алгоритм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ұғымын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формальдау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үшін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ассоциативті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есептеуді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қолдануды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ұсынды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Марковтың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нормальды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алгоритмдерінің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идеялары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символдық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ақпаратты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өңдеуге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арналған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программалау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тілдерінде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мысалы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Рефал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тілі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қолданады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/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Түрлі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шектеулі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символдардан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тұратын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алфавит бар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болсын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символдарын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әріптер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атайды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Осы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әріптердің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кез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келген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шектеулі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тізбегі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осы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алфавиттегі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сөз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аталады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/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Алфавитке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қойылатын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басты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талап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ақырлы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шекті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болуы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Ережелердің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шекті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ақырлы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жүйесі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арқылы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берілетін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алфавиттік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операторлар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алгоритм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аталады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Қазіргі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математикада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алгоритм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абстрактті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алфавиттердегі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объектілердің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бейнелері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арасындағы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конструктивті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түрде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берілетін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сәйкестіктерді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айтады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Абстрактті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алфавит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дегеніміз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берілген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алфавиттің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әріптері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немесе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символдарымен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аталған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объектілердің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шекті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жиынтығы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887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980976"/>
          </a:xfrm>
        </p:spPr>
        <p:txBody>
          <a:bodyPr rtlCol="0"/>
          <a:lstStyle/>
          <a:p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Вербальды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алгоритмдер</a:t>
            </a:r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693812" y="1700808"/>
            <a:ext cx="10276131" cy="4369792"/>
          </a:xfrm>
        </p:spPr>
        <p:txBody>
          <a:bodyPr rtlCol="0">
            <a:normAutofit/>
          </a:bodyPr>
          <a:lstStyle/>
          <a:p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Берілген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қолдануға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болатын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сөздердің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жиынтығы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осы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алгоритмнің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қолданылу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аймағы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аталады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Әрбір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кірістік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сөзге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біреуден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артық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шығыстық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сөздерді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сәйкес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қоятын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алфавиттік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операторды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көпмәнді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алфавиттік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оператор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атайды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«А»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деген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алфавиттегі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N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және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M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екі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сөзін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қарастырайық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егер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N M –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бөлігі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болса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онда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N M –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кіреді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айтады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Осы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алфавиттегі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сөздердің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шектеулі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орын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ауыстыруларының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жүйесін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қарастырайық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N -  M –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S -  T –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ға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алмастырылсын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бұлар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осы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алфавиттің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сөздері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N -  ң M –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ға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алмастырылуын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К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сөзіне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келесі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түрде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қолдануға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егер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к – ң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құрамында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N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сөзі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бірнеше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рет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кездессе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онда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олардың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кез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келген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M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сөзіне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алмастыруға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Егер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М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кірсе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онда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оны N – мен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алмастыруға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Мысалы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А[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a,b,c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], N =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ab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M =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bc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болсын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K =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abcbcbab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болсын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оны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бірінші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N –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содан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кейін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M –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алмастырамыз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сонда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келесі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нәтижені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аламыз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: K =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abcbcbab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содан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соң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N –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М –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ауыстырамыз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    N        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       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сонда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K =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bccbcbbc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02273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Вербальды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</a:t>
            </a:r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Берілген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алфавиттің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барлық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сөздерінің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жиынтығы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мен 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мүмкін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болатын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алмастырулар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жүйесі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бірге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b="1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ассоциативті</a:t>
                </a:r>
                <a:r>
                  <a:rPr lang="ru-RU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b="1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есептеу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деп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аталады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.   </a:t>
                </a:r>
              </a:p>
              <a:p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Ассоциативті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есептеуді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беру (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анықтау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)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үшін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алфавит пен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алмастырулар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жүйесін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көрсету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керек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/>
                        </m:ctrlPr>
                      </m:sSubPr>
                      <m:e>
                        <m:r>
                          <a:rPr lang="kk-KZ" sz="2000" i="1"/>
                          <m:t>𝑝</m:t>
                        </m:r>
                      </m:e>
                      <m:sub>
                        <m:r>
                          <a:rPr lang="kk-KZ" sz="2000" i="1"/>
                          <m:t>1</m:t>
                        </m:r>
                      </m:sub>
                    </m:sSub>
                  </m:oMath>
                </a14:m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және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/>
                        </m:ctrlPr>
                      </m:sSubPr>
                      <m:e>
                        <m:r>
                          <a:rPr lang="kk-KZ" sz="2000" i="1"/>
                          <m:t>𝑝</m:t>
                        </m:r>
                      </m:e>
                      <m:sub>
                        <m:r>
                          <a:rPr lang="kk-KZ" sz="2000" i="1"/>
                          <m:t>2</m:t>
                        </m:r>
                      </m:sub>
                    </m:sSub>
                  </m:oMath>
                </a14:m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ассоциативті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есептеу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қабысып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жатқан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(),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егер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олар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бір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–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біріне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түрленсе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.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Қандай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да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бір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ассоциативті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есептеуде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P1 мен P2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сөздері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,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егер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мүмкін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болатын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алмастыру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арқылы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олардың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біреуі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екіншісіне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бір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рет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алмасу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арқылы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түрленетін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болса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,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онда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олар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іргелес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(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көрші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,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жапсарлас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)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деп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аталады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  <a:p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p,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/>
                        </m:ctrlPr>
                      </m:sSubPr>
                      <m:e>
                        <m:r>
                          <a:rPr lang="kk-KZ" sz="2000" i="1"/>
                          <m:t>𝑝</m:t>
                        </m:r>
                      </m:e>
                      <m:sub>
                        <m:r>
                          <a:rPr lang="kk-KZ" sz="2000" i="1"/>
                          <m:t>1</m:t>
                        </m:r>
                      </m:sub>
                    </m:sSub>
                  </m:oMath>
                </a14:m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/>
                        </m:ctrlPr>
                      </m:sSubPr>
                      <m:e>
                        <m:r>
                          <a:rPr lang="kk-KZ" sz="2000" i="1"/>
                          <m:t>𝑝</m:t>
                        </m:r>
                      </m:e>
                      <m:sub>
                        <m:r>
                          <a:rPr lang="kk-KZ" sz="2000" i="1"/>
                          <m:t>2</m:t>
                        </m:r>
                      </m:sub>
                    </m:sSub>
                  </m:oMath>
                </a14:m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… M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сөздерінің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тізбегі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дедуктивті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тізбек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деп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аталады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,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егер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осы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тізбектегі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көрші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тұрған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әрбір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екі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сөз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P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және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M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сөздері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эквивалентті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болса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. </a:t>
                </a:r>
              </a:p>
              <a:p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Ассоциативті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есептеудің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арнайы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түрін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b="1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бағытталған</a:t>
                </a:r>
                <a:r>
                  <a:rPr lang="ru-RU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деп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атайды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.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Белгілеуі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N – M,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яғни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N – M – мен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алмасады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,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солдан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оңға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ғана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алмастыруға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болады</a:t>
                </a:r>
                <a:r>
                  <a:rPr lang="ru-RU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  <a:p>
                <a:endParaRPr lang="ru-RU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563" t="-1429" r="-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5484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3852" y="908720"/>
            <a:ext cx="9916091" cy="5161880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Ассоциативті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есептеу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ұғымы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негізінде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алгоритм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анықтамасы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А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алфавиттегі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алгоритм 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деп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А-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дағы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сөздерді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жасайтын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процесті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анықтайтын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кез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келген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сөздерді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бастапқы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ретінде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қолдануға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мүмкіндік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беретін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нақты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ереже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мысал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 алфавит:</a:t>
            </a: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A=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a,b,c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болсын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алмастыру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жүйесі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B=ab-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bc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  cc-ab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  ab-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bca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Марковтың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алгоритм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ұғымын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нақтылау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тәсілі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нормальды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алгоритм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ұғымына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негізделген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Ол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былай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анықталады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А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алфавиті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мен И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алмастыру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жүйесі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берілген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кез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келген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р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сөзі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үшін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дан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алмастыру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ондағы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орналасқан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ретіне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байланысты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кезіккеніне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байланысты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жүреді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егер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ондай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алмастыру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табылмаса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процесс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тоқтайды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Бірінші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кезіккен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алмастыру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жасалады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одан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соң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барлық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әрекеттер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P1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сөзіне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жасалады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А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алфавиті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мен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B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алмасу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жүйесі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бар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ереженің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процесі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жиындағы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нормальды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алгоритм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деп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аталады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565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Марковтың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нормальды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алгорифмдері</a:t>
            </a:r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Марковтың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нормальды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кез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келген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анықтаудың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әмбебап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формасы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Барлық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нормальды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түрге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келтіріледі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Бар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алгоритмнен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жаңа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алгоритмдер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құруға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мүмкіндік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береді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Сәйкес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келетін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алмастыру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табылмағанда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немесе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жинақтың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соңғы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алмастыруы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орындалғанда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Марковтың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нормальды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алгориміндегі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LD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түріндегі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сөздер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орнына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қоюдың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алмастыру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қарапайым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формулалары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аталады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мұндағы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L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мен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D —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алфавиттің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кез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келген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екі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сөзі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Кез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келген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нормальды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алгорифм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қандай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да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бір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Тьюринг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машинасына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эквивалентті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және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керісінше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—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Тьюрингтің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кез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келген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машинасы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қандай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да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бір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нормальды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алгорифмге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эквивалентті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Нормальды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алгорифмдерге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қатысты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айтылған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Чёрч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-Тьюринг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тезисінің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осы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нұсқасын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нормальдау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принципі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»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атайды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844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9836" y="764704"/>
            <a:ext cx="10060107" cy="5305896"/>
          </a:xfrm>
        </p:spPr>
        <p:txBody>
          <a:bodyPr>
            <a:normAutofit/>
          </a:bodyPr>
          <a:lstStyle/>
          <a:p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Алгоритмнің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суперпозициясы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А,В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алгоритмнің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супер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позициясында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1-ші алгоритм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шығатын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сөз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II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кірістік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сөз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  С(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P)=B (A (P)) ,  Sin (cos(x)).</a:t>
            </a:r>
          </a:p>
          <a:p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Алгоритмнің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бірігуі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 А /\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B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алгоритмнің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бірігуі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деп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сол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алфавит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аталады,ол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A, B-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ның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қиылысындағы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тұрған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сөзді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қатар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тұрған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сөзге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айналдырады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Алгоритмнің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тармақталуы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ABC 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үшін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алгоритмнің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командасы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D 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D –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ң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анықталу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облысы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осы  3 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алгоритмнің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анықталу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облысы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кез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келген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сөзі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үшін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D(P)=A(P) 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егер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C(P)=e , D(P)=B(P) , C(P)=e</a:t>
            </a:r>
          </a:p>
          <a:p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Интеграцияланған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алгоритмнің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итерациясы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қайталау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Бұл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А,В 2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алгоритмнің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командасы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С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болады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C(P) 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сөзі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кез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келген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р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сөзі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үшін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 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алгоритмнің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көп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рет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B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сөзі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шыққанынша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  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қайталау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нәтижесінде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алынады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822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5820" y="548680"/>
            <a:ext cx="10801200" cy="5976664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Нормальды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алгорифмге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қатысты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Чёрч</a:t>
            </a: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 — Тьюринг </a:t>
            </a:r>
            <a:r>
              <a:rPr lang="ru-RU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тезисі</a:t>
            </a: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ru-RU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Кез</a:t>
            </a: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келген</a:t>
            </a: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нормальды</a:t>
            </a: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алгорифм</a:t>
            </a: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қандай</a:t>
            </a: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 да </a:t>
            </a:r>
            <a:r>
              <a:rPr lang="ru-RU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бір</a:t>
            </a: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 Тьюринг </a:t>
            </a:r>
            <a:r>
              <a:rPr lang="ru-RU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машинасына</a:t>
            </a: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эквивалентті</a:t>
            </a: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және</a:t>
            </a: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кез</a:t>
            </a: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келген</a:t>
            </a: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 Тьюринг </a:t>
            </a:r>
            <a:r>
              <a:rPr lang="ru-RU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машинасы</a:t>
            </a: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қандай</a:t>
            </a: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 да </a:t>
            </a:r>
            <a:r>
              <a:rPr lang="ru-RU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бір</a:t>
            </a: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нормальды</a:t>
            </a: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алгорифмге</a:t>
            </a: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эквивалентті</a:t>
            </a: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».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Мысал</a:t>
            </a: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Екілік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сандар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жүйесіндегі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 N  </a:t>
            </a:r>
            <a:r>
              <a:rPr lang="ru-RU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санын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 N </a:t>
            </a:r>
            <a:r>
              <a:rPr lang="ru-RU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бірліктерге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айналдыру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алгоритмі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. 101 саны 5 </a:t>
            </a:r>
            <a:r>
              <a:rPr lang="ru-RU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бірге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1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алмасады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ru-RU" sz="1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Ереже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«|0» → "0||"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«1» → "0|"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«0» → ""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Бастапқы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жол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: «101»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Орындалуы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«0|01»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«00||1»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"00||0|"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"00|0|||"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"000|||||"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"00|||||"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"0|||||"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"|||||"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058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ига 16 х 9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50000"/>
              </a:schemeClr>
            </a:gs>
            <a:gs pos="60000">
              <a:schemeClr val="phClr">
                <a:shade val="20000"/>
                <a:satMod val="25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/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9533599_TF02801059" id="{4B3E191D-B3C9-4DCD-B491-B38D7FE3D852}" vid="{95EF1F8E-C174-455E-A76C-C3640C6B91A7}"/>
    </a:ext>
  </a:extLst>
</a:theme>
</file>

<file path=ppt/theme/theme2.xml><?xml version="1.0" encoding="utf-8"?>
<a:theme xmlns:a="http://schemas.openxmlformats.org/drawingml/2006/main" name="Тема Office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false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1360476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2011-12-12T13:37:00+00:00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2035-01-01T08:00:00+00:00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TP102801058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706496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REDMOND\v-soujap</DisplayName>
        <AccountId>1954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14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8D003AC8-209A-4321-A17C-1B7A206433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3ED4759-CFDD-43F0-817C-11D9197192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ED80E12-3BE9-4746-820E-FFB249F467F2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Учебная презентация Книга (широкоэкранный формат)</Template>
  <TotalTime>42</TotalTime>
  <Words>1049</Words>
  <Application>Microsoft Office PowerPoint</Application>
  <PresentationFormat>Произвольный</PresentationFormat>
  <Paragraphs>53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Книга 16 х 9</vt:lpstr>
      <vt:lpstr>ЛЕКЦИЯ №6</vt:lpstr>
      <vt:lpstr>Лекция №6</vt:lpstr>
      <vt:lpstr>Вербальды алгоритмдер</vt:lpstr>
      <vt:lpstr>Вербальды алгоритмдер</vt:lpstr>
      <vt:lpstr>Вербальды алгоритмдер</vt:lpstr>
      <vt:lpstr>Презентация PowerPoint</vt:lpstr>
      <vt:lpstr>Марковтың нормальды алгорифмдері</vt:lpstr>
      <vt:lpstr>Презентация PowerPoint</vt:lpstr>
      <vt:lpstr>Презентация PowerPoint</vt:lpstr>
      <vt:lpstr>ҚОРЫТЫНДЫ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</dc:title>
  <dc:creator>Пірмаханбет Жақсылық Маханбетұлы</dc:creator>
  <cp:lastModifiedBy>Batyrzhan Zh</cp:lastModifiedBy>
  <cp:revision>5</cp:revision>
  <dcterms:created xsi:type="dcterms:W3CDTF">2022-11-05T06:31:34Z</dcterms:created>
  <dcterms:modified xsi:type="dcterms:W3CDTF">2022-11-05T09:45:26Z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