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420" r:id="rId3"/>
    <p:sldId id="421" r:id="rId4"/>
    <p:sldId id="422" r:id="rId5"/>
    <p:sldId id="423" r:id="rId6"/>
    <p:sldId id="424" r:id="rId7"/>
    <p:sldId id="425" r:id="rId8"/>
    <p:sldId id="426" r:id="rId9"/>
    <p:sldId id="427" r:id="rId10"/>
    <p:sldId id="428" r:id="rId11"/>
    <p:sldId id="429" r:id="rId12"/>
    <p:sldId id="355" r:id="rId13"/>
    <p:sldId id="308" r:id="rId14"/>
    <p:sldId id="25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CEAF84-B93B-4A2D-B48F-C2CB6880F71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785DC9-6F74-44C6-9ACE-B6D506FDA08A}">
      <dgm:prSet/>
      <dgm:spPr/>
      <dgm:t>
        <a:bodyPr/>
        <a:lstStyle/>
        <a:p>
          <a:pPr algn="just" rtl="0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BA1F92-8C18-4E6A-8DD3-C7658778225A}" type="parTrans" cxnId="{1B5F1C54-4806-4288-8DF9-33A52F0F9E91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B52AA0-BAD2-4FAF-99D5-DCEE2AA55918}" type="sibTrans" cxnId="{1B5F1C54-4806-4288-8DF9-33A52F0F9E91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99A64E-9A41-4405-A959-B50773A7C477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Современный мир очень изменчив: растут города, строятся новые дороги, коммуникационные сети, инженерные сооружения, осваиваются новые районы добычи полезных ископаемых, вырубаются леса, меняется структура землепользования и т. д. Поэтому постоянно возникает задача обновления топографических карт, показывающих все видимые элементы местности с одинаковой подробностью. Такие карты отображают рельеф, гидрографию, растительность, почвы и грунты, населенные пункты, дорожную сеть, социально-культурные и другие объекты, что позволяет комплексно оценивать территорию.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192B19-E2FF-401C-B53D-BF15067E0D5D}" type="parTrans" cxnId="{40FDD403-8B13-444F-AA4E-53ABE94883D2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28657B-2057-4A21-AB3D-47EC1B81F484}" type="sibTrans" cxnId="{40FDD403-8B13-444F-AA4E-53ABE94883D2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62849E-F7CA-4DEA-B372-5E7B60BDE97D}" type="pres">
      <dgm:prSet presAssocID="{FBCEAF84-B93B-4A2D-B48F-C2CB6880F714}" presName="linearFlow" presStyleCnt="0">
        <dgm:presLayoutVars>
          <dgm:dir/>
          <dgm:resizeHandles val="exact"/>
        </dgm:presLayoutVars>
      </dgm:prSet>
      <dgm:spPr/>
    </dgm:pt>
    <dgm:pt modelId="{8A72ECD0-D42A-49E7-B595-1AE70612331C}" type="pres">
      <dgm:prSet presAssocID="{9D785DC9-6F74-44C6-9ACE-B6D506FDA08A}" presName="composite" presStyleCnt="0"/>
      <dgm:spPr/>
    </dgm:pt>
    <dgm:pt modelId="{4BDFFAF5-8A8C-49F4-89E7-0FABD5528A16}" type="pres">
      <dgm:prSet presAssocID="{9D785DC9-6F74-44C6-9ACE-B6D506FDA08A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A527DA4-02FE-4046-A1CA-492767FF2802}" type="pres">
      <dgm:prSet presAssocID="{9D785DC9-6F74-44C6-9ACE-B6D506FDA08A}" presName="txShp" presStyleLbl="node1" presStyleIdx="0" presStyleCnt="1">
        <dgm:presLayoutVars>
          <dgm:bulletEnabled val="1"/>
        </dgm:presLayoutVars>
      </dgm:prSet>
      <dgm:spPr/>
    </dgm:pt>
  </dgm:ptLst>
  <dgm:cxnLst>
    <dgm:cxn modelId="{1B5F1C54-4806-4288-8DF9-33A52F0F9E91}" srcId="{FBCEAF84-B93B-4A2D-B48F-C2CB6880F714}" destId="{9D785DC9-6F74-44C6-9ACE-B6D506FDA08A}" srcOrd="0" destOrd="0" parTransId="{17BA1F92-8C18-4E6A-8DD3-C7658778225A}" sibTransId="{51B52AA0-BAD2-4FAF-99D5-DCEE2AA55918}"/>
    <dgm:cxn modelId="{40FDD403-8B13-444F-AA4E-53ABE94883D2}" srcId="{9D785DC9-6F74-44C6-9ACE-B6D506FDA08A}" destId="{1499A64E-9A41-4405-A959-B50773A7C477}" srcOrd="0" destOrd="0" parTransId="{A4192B19-E2FF-401C-B53D-BF15067E0D5D}" sibTransId="{2728657B-2057-4A21-AB3D-47EC1B81F484}"/>
    <dgm:cxn modelId="{2E570D1F-CA75-4065-B262-DDEAD4488AAE}" type="presOf" srcId="{1499A64E-9A41-4405-A959-B50773A7C477}" destId="{7A527DA4-02FE-4046-A1CA-492767FF2802}" srcOrd="0" destOrd="1" presId="urn:microsoft.com/office/officeart/2005/8/layout/vList3"/>
    <dgm:cxn modelId="{C7EF2249-F308-4E3F-BE0B-D78E9DB3001F}" type="presOf" srcId="{9D785DC9-6F74-44C6-9ACE-B6D506FDA08A}" destId="{7A527DA4-02FE-4046-A1CA-492767FF2802}" srcOrd="0" destOrd="0" presId="urn:microsoft.com/office/officeart/2005/8/layout/vList3"/>
    <dgm:cxn modelId="{0FE982AD-9890-4A40-8B64-2DB0C08B5497}" type="presOf" srcId="{FBCEAF84-B93B-4A2D-B48F-C2CB6880F714}" destId="{E462849E-F7CA-4DEA-B372-5E7B60BDE97D}" srcOrd="0" destOrd="0" presId="urn:microsoft.com/office/officeart/2005/8/layout/vList3"/>
    <dgm:cxn modelId="{3E72119B-2E1C-47BC-A5DF-78A3D036CC00}" type="presParOf" srcId="{E462849E-F7CA-4DEA-B372-5E7B60BDE97D}" destId="{8A72ECD0-D42A-49E7-B595-1AE70612331C}" srcOrd="0" destOrd="0" presId="urn:microsoft.com/office/officeart/2005/8/layout/vList3"/>
    <dgm:cxn modelId="{E3148663-E0CD-4FF0-9D53-ABFEC7EF32B0}" type="presParOf" srcId="{8A72ECD0-D42A-49E7-B595-1AE70612331C}" destId="{4BDFFAF5-8A8C-49F4-89E7-0FABD5528A16}" srcOrd="0" destOrd="0" presId="urn:microsoft.com/office/officeart/2005/8/layout/vList3"/>
    <dgm:cxn modelId="{573D03A7-3A5E-4ED9-B636-8F549EB015E3}" type="presParOf" srcId="{8A72ECD0-D42A-49E7-B595-1AE70612331C}" destId="{7A527DA4-02FE-4046-A1CA-492767FF280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831085-1B6F-491A-B061-58C67059B1B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21BBDA2-5456-4DEF-B79B-FEFD98ED22F7}">
      <dgm:prSet custT="1"/>
      <dgm:spPr/>
      <dgm:t>
        <a:bodyPr/>
        <a:lstStyle/>
        <a:p>
          <a:pPr algn="just" rtl="0"/>
          <a:r>
            <a:rPr lang="ru-RU" sz="18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lIpu оценке устойчивости природных и антропогенных систем </a:t>
          </a:r>
          <a:r>
            <a:rPr lang="ru-RU" sz="1800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ранжирование участков природно-антропогенных систем по степени устойчивости к антропогенным воздействиям, выделение площадей с признаками структурных и функциональных изменений и их оценка, а также обнаружение хозяйственной деятельности в границах особо охраняемых природных территорий. 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759A9F-8491-4CE2-9011-9F2C676CBADA}" type="parTrans" cxnId="{72DCF1DC-729A-44D4-839E-887E78B91A06}">
      <dgm:prSet/>
      <dgm:spPr/>
      <dgm:t>
        <a:bodyPr/>
        <a:lstStyle/>
        <a:p>
          <a:pPr algn="just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D896DE-9BDD-41C3-963B-E7AC6881B6BB}" type="sibTrans" cxnId="{72DCF1DC-729A-44D4-839E-887E78B91A06}">
      <dgm:prSet/>
      <dgm:spPr/>
      <dgm:t>
        <a:bodyPr/>
        <a:lstStyle/>
        <a:p>
          <a:pPr algn="just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F8AFB5-E641-45CA-BCE9-65EBB4A56010}" type="pres">
      <dgm:prSet presAssocID="{B2831085-1B6F-491A-B061-58C67059B1B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7EC90B67-7892-4E37-A692-A752543BCD20}" type="pres">
      <dgm:prSet presAssocID="{C21BBDA2-5456-4DEF-B79B-FEFD98ED22F7}" presName="horFlow" presStyleCnt="0"/>
      <dgm:spPr/>
    </dgm:pt>
    <dgm:pt modelId="{88D71E2F-2BCC-4943-9775-ECAEB2F29BC6}" type="pres">
      <dgm:prSet presAssocID="{C21BBDA2-5456-4DEF-B79B-FEFD98ED22F7}" presName="bigChev" presStyleLbl="node1" presStyleIdx="0" presStyleCnt="1"/>
      <dgm:spPr/>
    </dgm:pt>
  </dgm:ptLst>
  <dgm:cxnLst>
    <dgm:cxn modelId="{0245B40F-04E0-4BAB-97CD-3E46300C3E1D}" type="presOf" srcId="{B2831085-1B6F-491A-B061-58C67059B1B2}" destId="{0CF8AFB5-E641-45CA-BCE9-65EBB4A56010}" srcOrd="0" destOrd="0" presId="urn:microsoft.com/office/officeart/2005/8/layout/lProcess3"/>
    <dgm:cxn modelId="{72DCF1DC-729A-44D4-839E-887E78B91A06}" srcId="{B2831085-1B6F-491A-B061-58C67059B1B2}" destId="{C21BBDA2-5456-4DEF-B79B-FEFD98ED22F7}" srcOrd="0" destOrd="0" parTransId="{E8759A9F-8491-4CE2-9011-9F2C676CBADA}" sibTransId="{61D896DE-9BDD-41C3-963B-E7AC6881B6BB}"/>
    <dgm:cxn modelId="{FBDC2F38-ABB1-4B46-9C5D-C9AC75280D53}" type="presOf" srcId="{C21BBDA2-5456-4DEF-B79B-FEFD98ED22F7}" destId="{88D71E2F-2BCC-4943-9775-ECAEB2F29BC6}" srcOrd="0" destOrd="0" presId="urn:microsoft.com/office/officeart/2005/8/layout/lProcess3"/>
    <dgm:cxn modelId="{DA47FE4E-2F40-4A46-983A-001C3CB425F6}" type="presParOf" srcId="{0CF8AFB5-E641-45CA-BCE9-65EBB4A56010}" destId="{7EC90B67-7892-4E37-A692-A752543BCD20}" srcOrd="0" destOrd="0" presId="urn:microsoft.com/office/officeart/2005/8/layout/lProcess3"/>
    <dgm:cxn modelId="{AF541488-9BCE-44F8-8107-64ED4A6842B1}" type="presParOf" srcId="{7EC90B67-7892-4E37-A692-A752543BCD20}" destId="{88D71E2F-2BCC-4943-9775-ECAEB2F29BC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527DA4-02FE-4046-A1CA-492767FF2802}">
      <dsp:nvSpPr>
        <dsp:cNvPr id="0" name=""/>
        <dsp:cNvSpPr/>
      </dsp:nvSpPr>
      <dsp:spPr>
        <a:xfrm rot="10800000">
          <a:off x="2644128" y="1047122"/>
          <a:ext cx="6998390" cy="352550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4650" tIns="72390" rIns="135128" bIns="72390" numCol="1" spcCol="1270" anchor="t" anchorCtr="0">
          <a:noAutofit/>
        </a:bodyPr>
        <a:lstStyle/>
        <a:p>
          <a:pPr lvl="0" algn="just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Современный мир очень изменчив: растут города, строятся новые дороги, коммуникационные сети, инженерные сооружения, осваиваются новые районы добычи полезных ископаемых, вырубаются леса, меняется структура землепользования и т. д. Поэтому постоянно возникает задача обновления топографических карт, показывающих все видимые элементы местности с одинаковой подробностью. Такие карты отображают рельеф, гидрографию, растительность, почвы и грунты, населенные пункты, дорожную сеть, социально-культурные и другие объекты, что позволяет комплексно оценивать территорию. 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525504" y="1047122"/>
        <a:ext cx="6117014" cy="3525505"/>
      </dsp:txXfrm>
    </dsp:sp>
    <dsp:sp modelId="{4BDFFAF5-8A8C-49F4-89E7-0FABD5528A16}">
      <dsp:nvSpPr>
        <dsp:cNvPr id="0" name=""/>
        <dsp:cNvSpPr/>
      </dsp:nvSpPr>
      <dsp:spPr>
        <a:xfrm>
          <a:off x="881376" y="1047122"/>
          <a:ext cx="3525505" cy="352550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71E2F-2BCC-4943-9775-ECAEB2F29BC6}">
      <dsp:nvSpPr>
        <dsp:cNvPr id="0" name=""/>
        <dsp:cNvSpPr/>
      </dsp:nvSpPr>
      <dsp:spPr>
        <a:xfrm>
          <a:off x="0" y="509111"/>
          <a:ext cx="10515600" cy="42062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lIpu оценке устойчивости природных и антропогенных систем </a:t>
          </a:r>
          <a:r>
            <a:rPr lang="ru-RU" sz="18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ранжирование участков природно-антропогенных систем по степени устойчивости к антропогенным воздействиям, выделение площадей с признаками структурных и функциональных изменений и их оценка, а также обнаружение хозяйственной деятельности в границах особо охраняемых природных территорий. 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03120" y="509111"/>
        <a:ext cx="6309360" cy="4206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38969-2F95-47B5-BD13-71FD47B0819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9AE55-C1E7-406D-829F-9A8AA54A2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2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86C5-BDB3-48F5-B9A3-62DBCCAB827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AC98-F683-4F33-AAA7-C660D1063D0E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AF4F-39DF-41FA-B0B3-77983797FCFB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CF94-A9DC-4A33-BAAA-68B9CBBFFCB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4ED33-E86C-47BA-804D-379D23724C4C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38F1-9CE7-4678-AF23-41B84C95A4D4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FA11-BB69-4D08-B47D-A2B7DB68D244}" type="datetime1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6127-F093-4730-B399-EDF21B2D48BD}" type="datetime1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A88-7D44-4A33-B3BE-32317F28B321}" type="datetime1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9DE7-580A-4FCD-A260-076696DF4232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547D-18EF-493E-91B8-A966505973AD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B1B6-0F6C-4A9B-9819-7C20D7DDC36F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Обзор прикладных задач, решаемых с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использованем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данных ДЗЗ</a:t>
            </a: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2482" y="747714"/>
            <a:ext cx="9550400" cy="593725"/>
          </a:xfrm>
        </p:spPr>
        <p:txBody>
          <a:bodyPr>
            <a:noAutofit/>
          </a:bodyPr>
          <a:lstStyle/>
          <a:p>
            <a:pPr algn="ctr"/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методов ДЗЗ в интересах контроля загрязнения атмосферы позволяет решать следующие задачи: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10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704850" y="2408634"/>
            <a:ext cx="4257675" cy="1842294"/>
          </a:xfrm>
          <a:prstGeom prst="roundRect">
            <a:avLst/>
          </a:prstGeom>
          <a:solidFill>
            <a:srgbClr val="6FD66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источников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аэрозольнодымовых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загрязнений;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4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6562725" y="2408634"/>
            <a:ext cx="4305300" cy="1842294"/>
          </a:xfrm>
          <a:prstGeom prst="roundRect">
            <a:avLst/>
          </a:prstGeom>
          <a:solidFill>
            <a:srgbClr val="6FD66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площадей распространения и степени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аэрозольно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-дымовых загрязнений. </a:t>
            </a:r>
            <a:endParaRPr kumimoji="0" lang="ru-RU" sz="24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04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0774" y="855664"/>
            <a:ext cx="5591175" cy="5630861"/>
          </a:xfrm>
        </p:spPr>
        <p:txBody>
          <a:bodyPr/>
          <a:lstStyle/>
          <a:p>
            <a:pPr marL="0" indent="0" algn="just">
              <a:buNone/>
            </a:pPr>
            <a:r>
              <a:rPr lang="ru-RU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изучении экологического состояния поверхностных вод</a:t>
            </a:r>
            <a:r>
              <a:rPr lang="ru-RU" sz="2000" b="0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ДЗЗ позволяют: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выявлять участки на поверхности водоемов, загрязненные поверхностно-активными веществами, минеральными взвесями и другим загрязняющими веществами при аварийных сбросах и разливах загрязняющих веществ и определять источники загрязнения;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прогнозировать распространение загрязняющих веществ по акватории в пределах водного бассейна и др.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50" y="719440"/>
            <a:ext cx="4048125" cy="499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55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4522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пространственное разрешение должны иметь КС, используемы для построения топографических карт М 1:100000?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четыре основные области, в которых применяются ДЗЗ при решении задач оценки природных ресурсов и окружающей среды.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3FEC8E5-272C-989B-52BA-32D8F2C0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98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Трифонова Т. А., Мищенко Н. В., Краснощеков А. Н. Геоинформационные системы и дистанционное зондирование в экологических исследованиях. — Академический Проект, 2005. — 352 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Н. Шихов, А. П. Герасимов, А. И. Пономарчук, Е. С. Перминова Тематическое дешифрирование и интерпретация космических снимков среднего и высокого пространственного разрешения. Пермь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2020. – 191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(http://www.psu.ru/files/docs/science/book s/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m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- de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 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pr e t ac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 -kosmicheskih-snimkov.pdf.)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7206A8B-F490-0B77-39EE-4EF8BB13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6EFD42-25E9-1739-FCAF-2FC953CA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2</a:t>
            </a:fld>
            <a:endParaRPr lang="ru-RU" altLang="ru-RU">
              <a:solidFill>
                <a:srgbClr val="000066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02204072"/>
              </p:ext>
            </p:extLst>
          </p:nvPr>
        </p:nvGraphicFramePr>
        <p:xfrm>
          <a:off x="866775" y="428625"/>
          <a:ext cx="10523896" cy="5619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183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925" y="993784"/>
            <a:ext cx="10326158" cy="9683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решении тематических задач оценки природных ресурсов и окружающей среды, решаемых с использованием материалов ДЗЗ, выделяют четыре основные области: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3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923925" y="1771649"/>
            <a:ext cx="1876425" cy="923925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3438525" y="1962150"/>
            <a:ext cx="1200150" cy="8001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32016" y="2684462"/>
            <a:ext cx="2919412" cy="162083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Геология и ресурсы недр.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2998260" y="2695574"/>
            <a:ext cx="3209923" cy="160972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Гидрология и поверхностные водные ресурсы. 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6301847" y="2695574"/>
            <a:ext cx="3028952" cy="154304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Лесные ресурсы и растительный покров.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 bwMode="auto">
          <a:xfrm>
            <a:off x="9414141" y="2695574"/>
            <a:ext cx="2707479" cy="149066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Воздействия на окружающую среду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04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197644"/>
            <a:ext cx="3629025" cy="65238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 позволяют ускорить составление и обновление тематических (геологических, геоморфологических, гидрологических, метеорологических, ландшафтных и др.) карт, а также создавать новые типы карт, например, карты облачности, позволяющие следить за развитием стихийных явлений — ураганов. В геологии КС низкого ПР применяются для построения карт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линиаментов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кольцевых структур, необходимых для разведки полезных ископаемых. На снимках высокого ПР такие структуры не видны. При тематическом картографировании требования к точности несколько ниже, чем при топографическом картографировании, поэтому по одним и тем же КС можно составлять тематические карты более крупного масштаба. Например, снимки, получаемые со спутников IRS с ПР 5,5 м, пригодны для создания некоторых элементов топографических карт М 1:50000, а для целей тематического картирования — вплоть до М 1:10000 в зависимости от тематики карты.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4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757" y="562931"/>
            <a:ext cx="2658086" cy="42736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843" y="562931"/>
            <a:ext cx="2682472" cy="42248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9315" y="532448"/>
            <a:ext cx="2682472" cy="425537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678247" y="163116"/>
            <a:ext cx="2340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</a:t>
            </a:r>
            <a:r>
              <a:rPr lang="ru-RU" altLang="ru-RU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топокарт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864373" y="5040313"/>
            <a:ext cx="4982867" cy="26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83485" tIns="41742" rIns="83485" bIns="41742">
            <a:spAutoFit/>
          </a:bodyPr>
          <a:lstStyle>
            <a:lvl1pPr defTabSz="695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953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953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953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953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95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95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95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95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(P+XS) SPOT images - 1:50,000        Survey of Kenya / IGN International</a:t>
            </a:r>
          </a:p>
        </p:txBody>
      </p:sp>
    </p:spTree>
    <p:extLst>
      <p:ext uri="{BB962C8B-B14F-4D97-AF65-F5344CB8AC3E}">
        <p14:creationId xmlns:p14="http://schemas.microsoft.com/office/powerpoint/2010/main" val="243426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1999" y="606425"/>
            <a:ext cx="11115676" cy="548005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состояния окружающей среды </a:t>
            </a:r>
            <a:endParaRPr lang="ru-RU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5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08842" y="1377830"/>
            <a:ext cx="569595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освоении недр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ДЗЗ могут использоваться для оценки воздействия горнодобывающих, промышленных, энергетических предприятий и инженерных сооружений, а именно для: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 открытых карьерных разработок,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шламонакопителей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отстойников промышленных вод, кустов буровых скважин и т. д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определения внутренней структуры объектов недропользования;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выделения территорий с разной степенью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нарушенности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геологической среды;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выявления участков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антропогенно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-стимулированных современных и омоложенных экзогенных процессов, и определения степени их активизации и др. </a:t>
            </a:r>
          </a:p>
          <a:p>
            <a:pPr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039" y="1377830"/>
            <a:ext cx="3213921" cy="393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1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5925" y="695325"/>
            <a:ext cx="5981700" cy="51355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параметров, характеризующих состояние лесов как одного из компонентов биосферы, относится к числу приоритетных задач использования данных ДЗЗ. КС могут применяться при решении следующих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 оценки состояния лесов: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определение освоенности лесных массивов рубками и типа рубок (осветления и прореживания, проходные, сплошные, выборочные);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определение площади лесосеки;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выявление нарушений границ отвода лесосек, норм по ширине и  направлению лесосек и других правил рубок; выявление участков сведения лесного покрова в пределах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водоохранных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 крупных водотоков, лесозаготовок в пределах особо охраняемых территорий и др.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6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105" y="695325"/>
            <a:ext cx="4114645" cy="519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6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610096"/>
            <a:ext cx="9550400" cy="5937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оценки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нарушенноcти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 с 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данных ДЗЗ могут решаться задачи: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7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33350" y="2056209"/>
            <a:ext cx="2781299" cy="1842294"/>
          </a:xfrm>
          <a:prstGeom prst="roundRect">
            <a:avLst/>
          </a:prstGeom>
          <a:solidFill>
            <a:srgbClr val="CA70A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-выявления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 пастбищной дигрессии в степной зоне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перевыпаса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скота); </a:t>
            </a:r>
            <a:endParaRPr kumimoji="0" lang="ru-RU" sz="16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3047999" y="2056209"/>
            <a:ext cx="2781303" cy="1842294"/>
          </a:xfrm>
          <a:prstGeom prst="roundRect">
            <a:avLst/>
          </a:prstGeom>
          <a:solidFill>
            <a:srgbClr val="CA70A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-выделение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 с различной степенью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преобразованности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нарушенности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растительного покрова</a:t>
            </a:r>
            <a:endParaRPr kumimoji="0" lang="ru-RU" sz="16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6134100" y="2056209"/>
            <a:ext cx="2733673" cy="1842294"/>
          </a:xfrm>
          <a:prstGeom prst="roundRect">
            <a:avLst/>
          </a:prstGeom>
          <a:solidFill>
            <a:srgbClr val="CA70A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-выявление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солончаковых массивов и их структуры</a:t>
            </a:r>
            <a:endParaRPr kumimoji="0" lang="ru-RU" sz="16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9001123" y="2056209"/>
            <a:ext cx="2800351" cy="1842294"/>
          </a:xfrm>
          <a:prstGeom prst="roundRect">
            <a:avLst/>
          </a:prstGeom>
          <a:solidFill>
            <a:srgbClr val="CA70A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-определение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 засоления грунтов</a:t>
            </a:r>
            <a:endParaRPr kumimoji="0" lang="ru-RU" sz="16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2914649" y="4304704"/>
            <a:ext cx="2781299" cy="2324695"/>
          </a:xfrm>
          <a:prstGeom prst="roundRect">
            <a:avLst/>
          </a:prstGeom>
          <a:solidFill>
            <a:srgbClr val="CA70A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-определение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и выявление факторов опустынивания</a:t>
            </a:r>
            <a:endParaRPr kumimoji="0" lang="ru-RU" sz="16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6134100" y="4246363"/>
            <a:ext cx="2781299" cy="2306837"/>
          </a:xfrm>
          <a:prstGeom prst="roundRect">
            <a:avLst/>
          </a:prstGeom>
          <a:solidFill>
            <a:srgbClr val="CA70A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-выявление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 и локализация источников загрязнения земель нефтью, нефтепродуктами и др.</a:t>
            </a:r>
            <a:endParaRPr kumimoji="0" lang="ru-RU" sz="16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36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6253971"/>
              </p:ext>
            </p:extLst>
          </p:nvPr>
        </p:nvGraphicFramePr>
        <p:xfrm>
          <a:off x="838200" y="952500"/>
          <a:ext cx="10515600" cy="5224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8</a:t>
            </a:fld>
            <a:endParaRPr lang="ru-RU" altLang="ru-RU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59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3450" y="752475"/>
            <a:ext cx="6781800" cy="547687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выявлении экологических проблем городов </a:t>
            </a:r>
            <a:r>
              <a:rPr lang="ru-RU" sz="24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ДЗЗ используются для: 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 несанкционированных мест размещения отходов производства и потребления; 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 несанкционированных застроек, изменения планировки городов и сел; 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густоты застройки и озеленения городов; 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загрязнения снежного покрова вокруг городов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6" y="752475"/>
            <a:ext cx="4086224" cy="498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6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5801</TotalTime>
  <Words>424</Words>
  <Application>Microsoft Office PowerPoint</Application>
  <PresentationFormat>Широкоэкранный</PresentationFormat>
  <Paragraphs>61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При решении тематических задач оценки природных ресурсов и окружающей среды, решаемых с использованием материалов ДЗЗ, выделяют четыре основные области:  </vt:lpstr>
      <vt:lpstr>Презентация PowerPoint</vt:lpstr>
      <vt:lpstr>Презентация PowerPoint</vt:lpstr>
      <vt:lpstr>Презентация PowerPoint</vt:lpstr>
      <vt:lpstr>При проведении оценки нарушенноcти земель с использованием данных ДЗЗ могут решаться задачи: </vt:lpstr>
      <vt:lpstr>Презентация PowerPoint</vt:lpstr>
      <vt:lpstr>Презентация PowerPoint</vt:lpstr>
      <vt:lpstr>Использование методов ДЗЗ в интересах контроля загрязнения атмосферы позволяет решать следующие задачи: 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197</cp:revision>
  <dcterms:created xsi:type="dcterms:W3CDTF">2021-11-16T03:16:23Z</dcterms:created>
  <dcterms:modified xsi:type="dcterms:W3CDTF">2023-11-05T14:48:01Z</dcterms:modified>
</cp:coreProperties>
</file>