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420" r:id="rId3"/>
    <p:sldId id="421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355" r:id="rId13"/>
    <p:sldId id="308" r:id="rId14"/>
    <p:sldId id="25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EAF84-B93B-4A2D-B48F-C2CB6880F7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785DC9-6F74-44C6-9ACE-B6D506FDA08A}">
      <dgm:prSet/>
      <dgm:spPr/>
      <dgm:t>
        <a:bodyPr/>
        <a:lstStyle/>
        <a:p>
          <a:pPr algn="just" rtl="0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A1F92-8C18-4E6A-8DD3-C7658778225A}" type="parTrans" cxnId="{1B5F1C54-4806-4288-8DF9-33A52F0F9E91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52AA0-BAD2-4FAF-99D5-DCEE2AA55918}" type="sibTrans" cxnId="{1B5F1C54-4806-4288-8DF9-33A52F0F9E91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99A64E-9A41-4405-A959-B50773A7C477}">
      <dgm:prSet/>
      <dgm:spPr/>
      <dgm:t>
        <a:bodyPr/>
        <a:lstStyle/>
        <a:p>
          <a:pPr algn="just"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Современный мир очень изменчив: растут города, строятся новые дороги, коммуникационные сети, инженерные сооружения, осваиваются новые районы добычи полезных ископаемых, вырубаются леса, меняется структура землепользования и т. д. Поэтому постоянно возникает задача обновления топографических карт, показывающих все видимые элементы местности с одинаковой подробностью. Такие карты отображают рельеф, гидрографию, растительность, почвы и грунты, населенные пункты, дорожную сеть, социально-культурные и другие объекты, что позволяет комплексно оценивать территорию.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92B19-E2FF-401C-B53D-BF15067E0D5D}" type="parTrans" cxnId="{40FDD403-8B13-444F-AA4E-53ABE94883D2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8657B-2057-4A21-AB3D-47EC1B81F484}" type="sibTrans" cxnId="{40FDD403-8B13-444F-AA4E-53ABE94883D2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2849E-F7CA-4DEA-B372-5E7B60BDE97D}" type="pres">
      <dgm:prSet presAssocID="{FBCEAF84-B93B-4A2D-B48F-C2CB6880F714}" presName="linearFlow" presStyleCnt="0">
        <dgm:presLayoutVars>
          <dgm:dir/>
          <dgm:resizeHandles val="exact"/>
        </dgm:presLayoutVars>
      </dgm:prSet>
      <dgm:spPr/>
    </dgm:pt>
    <dgm:pt modelId="{8A72ECD0-D42A-49E7-B595-1AE70612331C}" type="pres">
      <dgm:prSet presAssocID="{9D785DC9-6F74-44C6-9ACE-B6D506FDA08A}" presName="composite" presStyleCnt="0"/>
      <dgm:spPr/>
    </dgm:pt>
    <dgm:pt modelId="{4BDFFAF5-8A8C-49F4-89E7-0FABD5528A16}" type="pres">
      <dgm:prSet presAssocID="{9D785DC9-6F74-44C6-9ACE-B6D506FDA08A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A527DA4-02FE-4046-A1CA-492767FF2802}" type="pres">
      <dgm:prSet presAssocID="{9D785DC9-6F74-44C6-9ACE-B6D506FDA08A}" presName="txShp" presStyleLbl="node1" presStyleIdx="0" presStyleCnt="1">
        <dgm:presLayoutVars>
          <dgm:bulletEnabled val="1"/>
        </dgm:presLayoutVars>
      </dgm:prSet>
      <dgm:spPr/>
    </dgm:pt>
  </dgm:ptLst>
  <dgm:cxnLst>
    <dgm:cxn modelId="{1B5F1C54-4806-4288-8DF9-33A52F0F9E91}" srcId="{FBCEAF84-B93B-4A2D-B48F-C2CB6880F714}" destId="{9D785DC9-6F74-44C6-9ACE-B6D506FDA08A}" srcOrd="0" destOrd="0" parTransId="{17BA1F92-8C18-4E6A-8DD3-C7658778225A}" sibTransId="{51B52AA0-BAD2-4FAF-99D5-DCEE2AA55918}"/>
    <dgm:cxn modelId="{40FDD403-8B13-444F-AA4E-53ABE94883D2}" srcId="{9D785DC9-6F74-44C6-9ACE-B6D506FDA08A}" destId="{1499A64E-9A41-4405-A959-B50773A7C477}" srcOrd="0" destOrd="0" parTransId="{A4192B19-E2FF-401C-B53D-BF15067E0D5D}" sibTransId="{2728657B-2057-4A21-AB3D-47EC1B81F484}"/>
    <dgm:cxn modelId="{2E570D1F-CA75-4065-B262-DDEAD4488AAE}" type="presOf" srcId="{1499A64E-9A41-4405-A959-B50773A7C477}" destId="{7A527DA4-02FE-4046-A1CA-492767FF2802}" srcOrd="0" destOrd="1" presId="urn:microsoft.com/office/officeart/2005/8/layout/vList3"/>
    <dgm:cxn modelId="{C7EF2249-F308-4E3F-BE0B-D78E9DB3001F}" type="presOf" srcId="{9D785DC9-6F74-44C6-9ACE-B6D506FDA08A}" destId="{7A527DA4-02FE-4046-A1CA-492767FF2802}" srcOrd="0" destOrd="0" presId="urn:microsoft.com/office/officeart/2005/8/layout/vList3"/>
    <dgm:cxn modelId="{0FE982AD-9890-4A40-8B64-2DB0C08B5497}" type="presOf" srcId="{FBCEAF84-B93B-4A2D-B48F-C2CB6880F714}" destId="{E462849E-F7CA-4DEA-B372-5E7B60BDE97D}" srcOrd="0" destOrd="0" presId="urn:microsoft.com/office/officeart/2005/8/layout/vList3"/>
    <dgm:cxn modelId="{3E72119B-2E1C-47BC-A5DF-78A3D036CC00}" type="presParOf" srcId="{E462849E-F7CA-4DEA-B372-5E7B60BDE97D}" destId="{8A72ECD0-D42A-49E7-B595-1AE70612331C}" srcOrd="0" destOrd="0" presId="urn:microsoft.com/office/officeart/2005/8/layout/vList3"/>
    <dgm:cxn modelId="{E3148663-E0CD-4FF0-9D53-ABFEC7EF32B0}" type="presParOf" srcId="{8A72ECD0-D42A-49E7-B595-1AE70612331C}" destId="{4BDFFAF5-8A8C-49F4-89E7-0FABD5528A16}" srcOrd="0" destOrd="0" presId="urn:microsoft.com/office/officeart/2005/8/layout/vList3"/>
    <dgm:cxn modelId="{573D03A7-3A5E-4ED9-B636-8F549EB015E3}" type="presParOf" srcId="{8A72ECD0-D42A-49E7-B595-1AE70612331C}" destId="{7A527DA4-02FE-4046-A1CA-492767FF28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831085-1B6F-491A-B061-58C67059B1B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21BBDA2-5456-4DEF-B79B-FEFD98ED22F7}">
      <dgm:prSet custT="1"/>
      <dgm:spPr/>
      <dgm:t>
        <a:bodyPr/>
        <a:lstStyle/>
        <a:p>
          <a:pPr algn="just" rtl="0"/>
          <a:r>
            <a:rPr lang="ru-RU" sz="18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lIpu оценке устойчивости природных и антропогенных систем </a:t>
          </a:r>
          <a:r>
            <a:rPr lang="ru-RU" sz="18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ранжирование участков природно-антропогенных систем по степени устойчивости к антропогенным воздействиям, выделение площадей с признаками структурных и функциональных изменений и их оценка, а также обнаружение хозяйственной деятельности в границах особо охраняемых природных территорий. 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759A9F-8491-4CE2-9011-9F2C676CBADA}" type="parTrans" cxnId="{72DCF1DC-729A-44D4-839E-887E78B91A06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D896DE-9BDD-41C3-963B-E7AC6881B6BB}" type="sibTrans" cxnId="{72DCF1DC-729A-44D4-839E-887E78B91A06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F8AFB5-E641-45CA-BCE9-65EBB4A56010}" type="pres">
      <dgm:prSet presAssocID="{B2831085-1B6F-491A-B061-58C67059B1B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EC90B67-7892-4E37-A692-A752543BCD20}" type="pres">
      <dgm:prSet presAssocID="{C21BBDA2-5456-4DEF-B79B-FEFD98ED22F7}" presName="horFlow" presStyleCnt="0"/>
      <dgm:spPr/>
    </dgm:pt>
    <dgm:pt modelId="{88D71E2F-2BCC-4943-9775-ECAEB2F29BC6}" type="pres">
      <dgm:prSet presAssocID="{C21BBDA2-5456-4DEF-B79B-FEFD98ED22F7}" presName="bigChev" presStyleLbl="node1" presStyleIdx="0" presStyleCnt="1"/>
      <dgm:spPr/>
    </dgm:pt>
  </dgm:ptLst>
  <dgm:cxnLst>
    <dgm:cxn modelId="{0245B40F-04E0-4BAB-97CD-3E46300C3E1D}" type="presOf" srcId="{B2831085-1B6F-491A-B061-58C67059B1B2}" destId="{0CF8AFB5-E641-45CA-BCE9-65EBB4A56010}" srcOrd="0" destOrd="0" presId="urn:microsoft.com/office/officeart/2005/8/layout/lProcess3"/>
    <dgm:cxn modelId="{72DCF1DC-729A-44D4-839E-887E78B91A06}" srcId="{B2831085-1B6F-491A-B061-58C67059B1B2}" destId="{C21BBDA2-5456-4DEF-B79B-FEFD98ED22F7}" srcOrd="0" destOrd="0" parTransId="{E8759A9F-8491-4CE2-9011-9F2C676CBADA}" sibTransId="{61D896DE-9BDD-41C3-963B-E7AC6881B6BB}"/>
    <dgm:cxn modelId="{FBDC2F38-ABB1-4B46-9C5D-C9AC75280D53}" type="presOf" srcId="{C21BBDA2-5456-4DEF-B79B-FEFD98ED22F7}" destId="{88D71E2F-2BCC-4943-9775-ECAEB2F29BC6}" srcOrd="0" destOrd="0" presId="urn:microsoft.com/office/officeart/2005/8/layout/lProcess3"/>
    <dgm:cxn modelId="{DA47FE4E-2F40-4A46-983A-001C3CB425F6}" type="presParOf" srcId="{0CF8AFB5-E641-45CA-BCE9-65EBB4A56010}" destId="{7EC90B67-7892-4E37-A692-A752543BCD20}" srcOrd="0" destOrd="0" presId="urn:microsoft.com/office/officeart/2005/8/layout/lProcess3"/>
    <dgm:cxn modelId="{AF541488-9BCE-44F8-8107-64ED4A6842B1}" type="presParOf" srcId="{7EC90B67-7892-4E37-A692-A752543BCD20}" destId="{88D71E2F-2BCC-4943-9775-ECAEB2F29BC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27DA4-02FE-4046-A1CA-492767FF2802}">
      <dsp:nvSpPr>
        <dsp:cNvPr id="0" name=""/>
        <dsp:cNvSpPr/>
      </dsp:nvSpPr>
      <dsp:spPr>
        <a:xfrm rot="10800000">
          <a:off x="2644128" y="1047122"/>
          <a:ext cx="6998390" cy="35255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650" tIns="72390" rIns="135128" bIns="72390" numCol="1" spcCol="1270" anchor="t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Современный мир очень изменчив: растут города, строятся новые дороги, коммуникационные сети, инженерные сооружения, осваиваются новые районы добычи полезных ископаемых, вырубаются леса, меняется структура землепользования и т. д. Поэтому постоянно возникает задача обновления топографических карт, показывающих все видимые элементы местности с одинаковой подробностью. Такие карты отображают рельеф, гидрографию, растительность, почвы и грунты, населенные пункты, дорожную сеть, социально-культурные и другие объекты, что позволяет комплексно оценивать территорию. 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525504" y="1047122"/>
        <a:ext cx="6117014" cy="3525505"/>
      </dsp:txXfrm>
    </dsp:sp>
    <dsp:sp modelId="{4BDFFAF5-8A8C-49F4-89E7-0FABD5528A16}">
      <dsp:nvSpPr>
        <dsp:cNvPr id="0" name=""/>
        <dsp:cNvSpPr/>
      </dsp:nvSpPr>
      <dsp:spPr>
        <a:xfrm>
          <a:off x="881376" y="1047122"/>
          <a:ext cx="3525505" cy="35255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71E2F-2BCC-4943-9775-ECAEB2F29BC6}">
      <dsp:nvSpPr>
        <dsp:cNvPr id="0" name=""/>
        <dsp:cNvSpPr/>
      </dsp:nvSpPr>
      <dsp:spPr>
        <a:xfrm>
          <a:off x="0" y="509111"/>
          <a:ext cx="10515600" cy="42062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lIpu оценке устойчивости природных и антропогенных систем </a:t>
          </a: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ранжирование участков природно-антропогенных систем по степени устойчивости к антропогенным воздействиям, выделение площадей с признаками структурных и функциональных изменений и их оценка, а также обнаружение хозяйственной деятельности в границах особо охраняемых природных территорий. 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3120" y="509111"/>
        <a:ext cx="6309360" cy="4206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38969-2F95-47B5-BD13-71FD47B0819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9AE55-C1E7-406D-829F-9A8AA54A2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2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6C5-BDB3-48F5-B9A3-62DBCCAB8277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AC98-F683-4F33-AAA7-C660D1063D0E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F4F-39DF-41FA-B0B3-77983797FCFB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CF94-A9DC-4A33-BAAA-68B9CBBFFCB7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D33-E86C-47BA-804D-379D23724C4C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8F1-9CE7-4678-AF23-41B84C95A4D4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FA11-BB69-4D08-B47D-A2B7DB68D244}" type="datetime1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127-F093-4730-B399-EDF21B2D48BD}" type="datetime1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0A88-7D44-4A33-B3BE-32317F28B321}" type="datetime1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9DE7-580A-4FCD-A260-076696DF4232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547D-18EF-493E-91B8-A966505973AD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BB1B6-0F6C-4A9B-9819-7C20D7DDC36F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61439" y="2564720"/>
            <a:ext cx="912326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Обзор прикладных задач, решаемых с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использованем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 ДЗЗ</a:t>
            </a: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360740" y="239990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482" y="747714"/>
            <a:ext cx="9550400" cy="593725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методов ДЗЗ в интересах контроля загрязнения атмосферы позволяет решать следующие задачи: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10</a:t>
            </a:fld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04850" y="2408634"/>
            <a:ext cx="4257675" cy="1842294"/>
          </a:xfrm>
          <a:prstGeom prst="roundRect">
            <a:avLst/>
          </a:prstGeom>
          <a:solidFill>
            <a:srgbClr val="6FD66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источников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аэрозольнодымовых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загрязнений;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562725" y="2408634"/>
            <a:ext cx="4305300" cy="1842294"/>
          </a:xfrm>
          <a:prstGeom prst="roundRect">
            <a:avLst/>
          </a:prstGeom>
          <a:solidFill>
            <a:srgbClr val="6FD66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площадей распространения и степени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-дымовых загрязнений. 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0774" y="855664"/>
            <a:ext cx="5591175" cy="5630861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экологического состояния поверхностных вод</a:t>
            </a:r>
            <a:r>
              <a:rPr lang="ru-RU" sz="2000" b="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ДЗЗ позволяют: 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выявлять участки на поверхности водоемов, загрязненные поверхностно-активными веществами, минеральными взвесями и другим загрязняющими веществами при аварийных сбросах и разливах загрязняющих веществ и определять источники загрязнения; 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прогнозировать распространение загрязняющих веществ по акватории в пределах водного бассейна и др.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719440"/>
            <a:ext cx="4048125" cy="499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7608836D-C7CD-485D-A3EE-F45976D92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5829972-04AB-4FA5-807B-D16B84C8FE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8825D8A-33EB-4232-B2F4-F9F0A23B8E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37ECC478-556B-4732-A558-70E89B6614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8" name="Rectangle 64">
              <a:extLst>
                <a:ext uri="{FF2B5EF4-FFF2-40B4-BE49-F238E27FC236}">
                  <a16:creationId xmlns:a16="http://schemas.microsoft.com/office/drawing/2014/main" id="{2569EEB1-2A6F-46C7-AAEA-CD1B676E48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66">
              <a:extLst>
                <a:ext uri="{FF2B5EF4-FFF2-40B4-BE49-F238E27FC236}">
                  <a16:creationId xmlns:a16="http://schemas.microsoft.com/office/drawing/2014/main" id="{3439FD61-F1F1-466A-9CE6-0607225490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BB5C3D91-969C-49DE-81A1-EED0E9FAD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14FDF799-8DBD-465A-BFCD-B8D2F86443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4ED0DC5F-645A-4A94-A3C6-9ABA8BEA81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987528AE-1A5D-4EAD-9B8F-F27DC6D71B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3EC03E9D-7957-42F3-B30E-B17E1BD9C2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8500EA75-AD80-4038-B7BA-18101069CA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A8518B9B-2CF4-499C-8869-53DAF713C7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8A0105D1-8B0F-48FB-99CE-F317FC01C6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E0072A9-6AA2-4FFD-B286-2F7C4D0B86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41208B1A-BDF4-454C-8F35-5FCB2A8152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DD732156-DC6C-48BB-B708-B6FF339209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D12F30BB-247F-4C07-8FD1-B4A17BED78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D9B72407-7C8E-411C-A298-DAA3D3AEB3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A8908A40-3CE7-49FC-930D-8343D2C68B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163286E-D081-420D-9CFB-F64ABF859A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E8A6DD8-B1A0-4844-9E93-5B435CE9FB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7E544615-AC20-41F2-9486-24FFC303D9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E57712DD-706E-4BA7-996F-289DBF017D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21F827BF-3A54-4951-B69B-2B7644AECD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AA089BA-3050-459A-9FE4-6BAA2CBEC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86178A2-1581-4172-819F-C39E773D6A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1487A9E8-2A20-4ED4-A785-7E71AE0B91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041FDCC3-881A-4FD0-8124-0B552A4CF9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0E834240-9B67-4663-9EBD-47272D03A9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0F9458DA-D11F-4E18-9157-33692F3731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91081F6-440A-4AA3-9B72-3F5D9CC2B4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9EBE463D-7A93-417C-9D3C-97B0A4623D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12DD3DC-0710-4F07-A622-FC8E0555A4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8784D3F6-706C-4925-A0C5-923284A912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4FDA8F6E-612C-41A5-98E3-7605FA7E74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D541228-2F26-430A-8962-E1148FB4A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6112C289-AABF-405B-8B79-BDE5E511D7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D7447B8D-AE88-4614-93EA-CFF096AA3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B7F02231-97A6-46A8-B388-35730D70EC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4F231344-6DAB-48BD-9121-995A1C79A0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F7FA72A2-3D92-4B88-A004-95272D49BB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Скругленный прямоугольник 4">
            <a:extLst>
              <a:ext uri="{FF2B5EF4-FFF2-40B4-BE49-F238E27FC236}">
                <a16:creationId xmlns:a16="http://schemas.microsoft.com/office/drawing/2014/main" id="{48BE2435-1AF6-498A-B630-39CE5DCECAFB}"/>
              </a:ext>
            </a:extLst>
          </p:cNvPr>
          <p:cNvSpPr/>
          <p:nvPr/>
        </p:nvSpPr>
        <p:spPr>
          <a:xfrm>
            <a:off x="2003488" y="366533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E353B45-DB49-4261-B4C6-7E974659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36" y="1976610"/>
            <a:ext cx="3105150" cy="3881438"/>
          </a:xfrm>
          <a:prstGeom prst="rect">
            <a:avLst/>
          </a:prstGeom>
        </p:spPr>
      </p:pic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6782FEF-BB68-46F0-BA44-14003497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3993"/>
            <a:ext cx="109728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71EF76B-1D00-459D-879C-636C3876B6CE}"/>
              </a:ext>
            </a:extLst>
          </p:cNvPr>
          <p:cNvSpPr/>
          <p:nvPr/>
        </p:nvSpPr>
        <p:spPr>
          <a:xfrm>
            <a:off x="908540" y="1287013"/>
            <a:ext cx="7395634" cy="4522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пространственное разрешение должны иметь КС, используемы для построения топографических карт М 1:100000?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четыре основные области, в которых применяются ДЗЗ при решении задач оценки природных ресурсов и окружающей среды.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3FEC8E5-272C-989B-52BA-32D8F2C0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9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Объект 2">
            <a:extLst>
              <a:ext uri="{FF2B5EF4-FFF2-40B4-BE49-F238E27FC236}">
                <a16:creationId xmlns:a16="http://schemas.microsoft.com/office/drawing/2014/main" id="{E3583ABC-46FC-4852-83A9-ECDF4BEA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91" y="1225845"/>
            <a:ext cx="10258425" cy="4351338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Трифонова Т. А., Мищенко Н. В., Краснощеков А. Н. Геоинформационные системы и дистанционное зондирование в экологических исследованиях. — Академический Проект, 2005. — 352 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Краснощёков А.Н., Трифонова Т.А., Мищенко Н.В. Геоинформационные системы в экологии: Учеб. пособие /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гос. ун-т. Владимир, 2004. – 152с.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Токарева О.С. Обработка и интерпретация данных дистанционного зондирования Земли: учебное пособие / О.С. Токарева; Национальный исследовательский Томский политехнический университет. - Томск: Изд-во ТПУ, 2010. - 148 с.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Н. Шихов, А. П. Герасимов, А. И. Пономарчук, Е. С. Перминова Тематическое дешифрирование и интерпретация космических снимков среднего и высокого пространственного разрешения. Пермь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2020. – 191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(http://www.psu.ru/files/docs/science/book s/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uchebn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posobiya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hov-gerasimov-ponoma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rchukpe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-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 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pr e t ac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 -kosmicheskih-snimkov.pdf.)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Савиных В.П., Малинников, В.А., Сладкопевцев С.А., Цыпина Э.М. География из космоса. – М.:, Изд-во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гос. ун-та геодезии и картографии´, 2000. – 224 с.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4">
            <a:extLst>
              <a:ext uri="{FF2B5EF4-FFF2-40B4-BE49-F238E27FC236}">
                <a16:creationId xmlns:a16="http://schemas.microsoft.com/office/drawing/2014/main" id="{0D509619-83D1-4D50-8E2B-1F85468B7A12}"/>
              </a:ext>
            </a:extLst>
          </p:cNvPr>
          <p:cNvSpPr/>
          <p:nvPr/>
        </p:nvSpPr>
        <p:spPr>
          <a:xfrm>
            <a:off x="2003488" y="322759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028D9DAB-6A13-4E4A-B7F3-5A84D35B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54" y="336282"/>
            <a:ext cx="109728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Список использованных источников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206A8B-F490-0B77-39EE-4EF8BB13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72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Заголовок 1">
            <a:extLst>
              <a:ext uri="{FF2B5EF4-FFF2-40B4-BE49-F238E27FC236}">
                <a16:creationId xmlns:a16="http://schemas.microsoft.com/office/drawing/2014/main" id="{274D7792-7E79-4D67-987E-3064A693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6EFD42-25E9-1739-FCAF-2FC953CA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0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2</a:t>
            </a:fld>
            <a:endParaRPr lang="ru-RU" altLang="ru-RU">
              <a:solidFill>
                <a:srgbClr val="000066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02204072"/>
              </p:ext>
            </p:extLst>
          </p:nvPr>
        </p:nvGraphicFramePr>
        <p:xfrm>
          <a:off x="866775" y="428625"/>
          <a:ext cx="10523896" cy="561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8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925" y="993784"/>
            <a:ext cx="10326158" cy="9683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решении тематических задач оценки природных ресурсов и окружающей среды, решаемых с использованием материалов ДЗЗ, выделяют четыре основные области: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3</a:t>
            </a:fld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923925" y="1771649"/>
            <a:ext cx="1876425" cy="92392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438525" y="1962150"/>
            <a:ext cx="1200150" cy="8001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2016" y="2684462"/>
            <a:ext cx="2919412" cy="16208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 и ресурсы недр.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2998260" y="2695574"/>
            <a:ext cx="3209923" cy="16097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Гидрология и поверхностные водные ресурсы. 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6301847" y="2695574"/>
            <a:ext cx="3028952" cy="1543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Лесные ресурсы и растительный покров.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9414141" y="2695574"/>
            <a:ext cx="2707479" cy="14906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 на окружающую среду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197644"/>
            <a:ext cx="3629025" cy="65238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 позволяют ускорить составление и обновление тематических (геологических, геоморфологических, гидрологических, метеорологических, ландшафтных и др.) карт, а также создавать новые типы карт, например, карты облачности, позволяющие следить за развитием стихийных явлений — ураганов. В геологии КС низкого ПР применяются для построения карт </a:t>
            </a:r>
            <a:r>
              <a:rPr lang="ru-RU" sz="1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линиаментов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кольцевых структур, необходимых для разведки полезных ископаемых. На снимках высокого ПР такие структуры не видны. При тематическом картографировании требования к точности несколько ниже, чем при топографическом картографировании, поэтому по одним и тем же КС можно составлять тематические карты более крупного масштаба. Например, снимки, получаемые со спутников IRS с ПР 5,5 м, пригодны для создания некоторых элементов топографических карт М 1:50000, а для целей тематического картирования — вплоть до М 1:10000 в зависимости от тематики карты.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4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757" y="562931"/>
            <a:ext cx="2658086" cy="4273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43" y="562931"/>
            <a:ext cx="2682472" cy="4224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315" y="532448"/>
            <a:ext cx="2682472" cy="42553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78247" y="163116"/>
            <a:ext cx="2340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alt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топокарт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864373" y="5040313"/>
            <a:ext cx="4982867" cy="26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3485" tIns="41742" rIns="83485" bIns="41742">
            <a:spAutoFit/>
          </a:bodyPr>
          <a:lstStyle>
            <a:lvl1pPr defTabSz="695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95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95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95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95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95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95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95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95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(P+XS) SPOT images - 1:50,000        Survey of Kenya / IGN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4342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999" y="606425"/>
            <a:ext cx="11115676" cy="54800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состояния окружающей среды </a:t>
            </a:r>
            <a:endParaRPr lang="ru-RU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5</a:t>
            </a:fld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08842" y="1377830"/>
            <a:ext cx="56959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освоении недр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ДЗЗ могут использоваться для оценки воздействия горнодобывающих, промышленных, энергетических предприятий и инженерных сооружений, а именно для: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открытых карьерных разработок,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шламонакопителей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отстойников промышленных вод, кустов буровых скважин и т. д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определения внутренней структуры объектов недропользования;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выделения территорий с разной степенью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нарушенности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геологической среды;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выявления участков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-стимулированных современных и омоложенных экзогенных процессов, и определения степени их активизации и др. 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039" y="1377830"/>
            <a:ext cx="3213921" cy="393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5925" y="695325"/>
            <a:ext cx="5981700" cy="51355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параметров, характеризующих состояние лесов как одного из компонентов биосферы, относится к числу приоритетных задач использования данных ДЗЗ. КС могут применяться при решении следующих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оценки состояния лесов: 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определение освоенности лесных массивов рубками и типа рубок (осветления и прореживания, проходные, сплошные, выборочные); 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определение площади лесосеки; 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выявление нарушений границ отвода лесосек, норм по ширине и  направлению лесосек и других правил рубок; выявление участков сведения лесного покрова в пределах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водоохранных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 крупных водотоков, лесозаготовок в пределах особо охраняемых территорий и др.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6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05" y="695325"/>
            <a:ext cx="4114645" cy="51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610096"/>
            <a:ext cx="9550400" cy="5937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оценки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нарушенноcти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с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данных ДЗЗ могут решаться задачи: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7</a:t>
            </a:fld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33350" y="2056209"/>
            <a:ext cx="2781299" cy="1842294"/>
          </a:xfrm>
          <a:prstGeom prst="roundRect">
            <a:avLst/>
          </a:prstGeom>
          <a:solidFill>
            <a:srgbClr val="CA70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-выявления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пастбищной дигрессии в степной зоне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перевыпаса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скота); 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047999" y="2056209"/>
            <a:ext cx="2781303" cy="1842294"/>
          </a:xfrm>
          <a:prstGeom prst="roundRect">
            <a:avLst/>
          </a:prstGeom>
          <a:solidFill>
            <a:srgbClr val="CA70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-выделение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с различной степенью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растительного покрова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134100" y="2056209"/>
            <a:ext cx="2733673" cy="1842294"/>
          </a:xfrm>
          <a:prstGeom prst="roundRect">
            <a:avLst/>
          </a:prstGeom>
          <a:solidFill>
            <a:srgbClr val="CA70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-выявление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солончаковых массивов и их структуры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9001123" y="2056209"/>
            <a:ext cx="2800351" cy="1842294"/>
          </a:xfrm>
          <a:prstGeom prst="roundRect">
            <a:avLst/>
          </a:prstGeom>
          <a:solidFill>
            <a:srgbClr val="CA70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засоления грунтов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914649" y="4304704"/>
            <a:ext cx="2781299" cy="2324695"/>
          </a:xfrm>
          <a:prstGeom prst="roundRect">
            <a:avLst/>
          </a:prstGeom>
          <a:solidFill>
            <a:srgbClr val="CA70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и выявление факторов опустынивания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134100" y="4246363"/>
            <a:ext cx="2781299" cy="2306837"/>
          </a:xfrm>
          <a:prstGeom prst="roundRect">
            <a:avLst/>
          </a:prstGeom>
          <a:solidFill>
            <a:srgbClr val="CA70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-выявление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и локализация источников загрязнения земель нефтью, нефтепродуктами и др.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253971"/>
              </p:ext>
            </p:extLst>
          </p:nvPr>
        </p:nvGraphicFramePr>
        <p:xfrm>
          <a:off x="838200" y="952500"/>
          <a:ext cx="10515600" cy="522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8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3450" y="752475"/>
            <a:ext cx="6781800" cy="547687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экологических проблем городов </a:t>
            </a:r>
            <a:r>
              <a:rPr lang="ru-RU" sz="24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ДЗЗ используются для: 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несанкционированных мест размещения отходов производства и потребления; 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несанкционированных застроек, изменения планировки городов и сел; 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густоты застройки и озеленения городов; 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загрязнения снежного покрова вокруг городов</a:t>
            </a:r>
            <a:r>
              <a:rPr lang="ru-RU" sz="20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6" y="752475"/>
            <a:ext cx="4086224" cy="49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5801</TotalTime>
  <Words>424</Words>
  <Application>Microsoft Office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При решении тематических задач оценки природных ресурсов и окружающей среды, решаемых с использованием материалов ДЗЗ, выделяют четыре основные области:  </vt:lpstr>
      <vt:lpstr>Презентация PowerPoint</vt:lpstr>
      <vt:lpstr>Презентация PowerPoint</vt:lpstr>
      <vt:lpstr>Презентация PowerPoint</vt:lpstr>
      <vt:lpstr>При проведении оценки нарушенноcти земель с использованием данных ДЗЗ могут решаться задачи: </vt:lpstr>
      <vt:lpstr>Презентация PowerPoint</vt:lpstr>
      <vt:lpstr>Презентация PowerPoint</vt:lpstr>
      <vt:lpstr>Использование методов ДЗЗ в интересах контроля загрязнения атмосферы позволяет решать следующие задачи: </vt:lpstr>
      <vt:lpstr>Презентация PowerPoint</vt:lpstr>
      <vt:lpstr>Обзорные вопросы</vt:lpstr>
      <vt:lpstr>Список использованных источников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Anuar</cp:lastModifiedBy>
  <cp:revision>197</cp:revision>
  <dcterms:created xsi:type="dcterms:W3CDTF">2021-11-16T03:16:23Z</dcterms:created>
  <dcterms:modified xsi:type="dcterms:W3CDTF">2023-11-05T14:48:01Z</dcterms:modified>
</cp:coreProperties>
</file>