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9" r:id="rId3"/>
    <p:sldId id="268" r:id="rId4"/>
    <p:sldId id="270" r:id="rId5"/>
    <p:sldId id="262" r:id="rId6"/>
    <p:sldId id="257" r:id="rId7"/>
    <p:sldId id="265" r:id="rId8"/>
    <p:sldId id="259" r:id="rId9"/>
    <p:sldId id="258" r:id="rId10"/>
    <p:sldId id="267" r:id="rId11"/>
    <p:sldId id="260" r:id="rId12"/>
    <p:sldId id="266" r:id="rId13"/>
    <p:sldId id="261" r:id="rId14"/>
    <p:sldId id="271" r:id="rId15"/>
    <p:sldId id="272" r:id="rId16"/>
    <p:sldId id="264" r:id="rId17"/>
    <p:sldId id="263" r:id="rId18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25E5076-3810-47DD-B79F-674D7AD40C01}" styleName="Темный стиль 1 — акцент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E929F9F4-4A8F-4326-A1B4-22849713DDAB}" styleName="Темный стиль 1 — акцент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69" autoAdjust="0"/>
    <p:restoredTop sz="94660"/>
  </p:normalViewPr>
  <p:slideViewPr>
    <p:cSldViewPr snapToGrid="0">
      <p:cViewPr varScale="1">
        <p:scale>
          <a:sx n="63" d="100"/>
          <a:sy n="63" d="100"/>
        </p:scale>
        <p:origin x="78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SUS\Desktop\&#1040;&#1060;&#1054;20-21\&#1054;&#1090;&#1082;&#1088;&#1099;&#1090;&#1086;&#1077;%20&#1079;&#1072;&#1085;&#1103;&#1090;&#1080;&#1077;%2001.10.2020\&#1088;&#1072;&#1089;&#1095;&#1077;&#1090;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B90F-43D7-A499-293A2AE0600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B90F-43D7-A499-293A2AE0600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800" b="0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KZ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Лист1!$A$1:$A$2</c:f>
              <c:strCache>
                <c:ptCount val="2"/>
                <c:pt idx="0">
                  <c:v>Финансовые нарушения, млрд. тг</c:v>
                </c:pt>
                <c:pt idx="1">
                  <c:v>нарушения процедрного характера, млрд.тг.</c:v>
                </c:pt>
              </c:strCache>
            </c:strRef>
          </c:cat>
          <c:val>
            <c:numRef>
              <c:f>Лист1!$B$1:$B$2</c:f>
              <c:numCache>
                <c:formatCode>General</c:formatCode>
                <c:ptCount val="2"/>
                <c:pt idx="0">
                  <c:v>1.2</c:v>
                </c:pt>
                <c:pt idx="1">
                  <c:v>325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90F-43D7-A499-293A2AE0600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KZ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K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977EA02-B323-4C00-A196-555EA5D56C3A}" type="doc">
      <dgm:prSet loTypeId="urn:microsoft.com/office/officeart/2005/8/layout/vList5" loCatId="list" qsTypeId="urn:microsoft.com/office/officeart/2005/8/quickstyle/simple2" qsCatId="simple" csTypeId="urn:microsoft.com/office/officeart/2005/8/colors/colorful1" csCatId="colorful" phldr="1"/>
      <dgm:spPr/>
      <dgm:t>
        <a:bodyPr/>
        <a:lstStyle/>
        <a:p>
          <a:endParaRPr lang="ru-KZ"/>
        </a:p>
      </dgm:t>
    </dgm:pt>
    <dgm:pt modelId="{F2077E9C-94A7-4E3F-BA21-1F741F3C5E10}">
      <dgm:prSet phldrT="[Текст]" custT="1"/>
      <dgm:spPr/>
      <dgm:t>
        <a:bodyPr/>
        <a:lstStyle/>
        <a:p>
          <a:pPr algn="ctr"/>
          <a:r>
            <a:rPr lang="ru-RU" sz="2400" b="1" i="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Неотъемлемый риск (НР)</a:t>
          </a:r>
          <a:endParaRPr lang="ru-KZ" sz="2400" b="1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11E4679-65FE-4515-819A-271EFE374BF2}" type="parTrans" cxnId="{A9AFA962-4916-4AEE-AC19-F53AA06AA932}">
      <dgm:prSet/>
      <dgm:spPr/>
      <dgm:t>
        <a:bodyPr/>
        <a:lstStyle/>
        <a:p>
          <a:endParaRPr lang="ru-KZ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6AB693B-B7E6-4E68-A563-324FC017ABA7}" type="sibTrans" cxnId="{A9AFA962-4916-4AEE-AC19-F53AA06AA932}">
      <dgm:prSet/>
      <dgm:spPr/>
      <dgm:t>
        <a:bodyPr/>
        <a:lstStyle/>
        <a:p>
          <a:endParaRPr lang="ru-KZ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367DF35-2709-4F24-8056-5BB163FFEC7C}">
      <dgm:prSet phldrT="[Текст]" custT="1"/>
      <dgm:spPr/>
      <dgm:t>
        <a:bodyPr/>
        <a:lstStyle/>
        <a:p>
          <a:pPr algn="just"/>
          <a:r>
            <a:rPr lang="ru-RU" sz="1700" b="0" i="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Подверженность остатков средств на счетах бухгалтерского учета или группы однотипных операций искажениям, которые могут быть существенными (по отдельности или в совокупности с искажениями остатков средств на др. счетах или групп однотипных операций), при допущении отсутствия необходимых СВК</a:t>
          </a:r>
          <a:endParaRPr lang="ru-KZ" sz="17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B1B5353-7807-42A3-9E37-847C0399151A}" type="sibTrans" cxnId="{1F15D7CF-7347-45ED-AEA4-85AC504C73E9}">
      <dgm:prSet/>
      <dgm:spPr/>
      <dgm:t>
        <a:bodyPr/>
        <a:lstStyle/>
        <a:p>
          <a:endParaRPr lang="ru-KZ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76729D6-1646-48E0-81DE-2464D80A63C8}" type="parTrans" cxnId="{1F15D7CF-7347-45ED-AEA4-85AC504C73E9}">
      <dgm:prSet/>
      <dgm:spPr/>
      <dgm:t>
        <a:bodyPr/>
        <a:lstStyle/>
        <a:p>
          <a:endParaRPr lang="ru-KZ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D9F395E-A306-4F41-8844-7BE201839C7A}">
      <dgm:prSet phldrT="[Текст]" custT="1"/>
      <dgm:spPr/>
      <dgm:t>
        <a:bodyPr/>
        <a:lstStyle/>
        <a:p>
          <a:pPr algn="ctr"/>
          <a:r>
            <a:rPr lang="ru-RU" sz="2400" b="1" i="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Риск контроля (РК)</a:t>
          </a:r>
          <a:endParaRPr lang="ru-KZ" sz="2400" b="1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4394517-36DF-4310-9B0F-1D61DE8C71D7}" type="sibTrans" cxnId="{C1B54B8A-6BDE-4246-A6DB-7F6D7342187A}">
      <dgm:prSet/>
      <dgm:spPr/>
      <dgm:t>
        <a:bodyPr/>
        <a:lstStyle/>
        <a:p>
          <a:endParaRPr lang="ru-KZ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56684F3-AD63-4946-AB70-5E394546D0AA}" type="parTrans" cxnId="{C1B54B8A-6BDE-4246-A6DB-7F6D7342187A}">
      <dgm:prSet/>
      <dgm:spPr/>
      <dgm:t>
        <a:bodyPr/>
        <a:lstStyle/>
        <a:p>
          <a:endParaRPr lang="ru-KZ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AE98863-61E9-4A45-B2A2-E51E0D7D595C}">
      <dgm:prSet phldrT="[Текст]" custT="1"/>
      <dgm:spPr/>
      <dgm:t>
        <a:bodyPr/>
        <a:lstStyle/>
        <a:p>
          <a:pPr algn="just"/>
          <a:r>
            <a:rPr lang="ru-RU" sz="1700" b="0" i="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Риск того, что искажение, которое может возникнуть в отношении остатков средств по счетам бухгалтерского учета или группы однотипных операций и быть существенным (по отдельности или в совокупности с искажениями остатков средств на др. счетах или групп однотипных операций), не будет своевременно предотвращено или обнаружено и исправлено с помощью системы бухгалтерского учета и внутреннего контроля </a:t>
          </a:r>
          <a:endParaRPr lang="ru-KZ" sz="17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7121F6D-3A1F-4308-B0E3-C6839AFE2803}" type="sibTrans" cxnId="{493BA400-B4C5-4E1A-A04F-37097D425F83}">
      <dgm:prSet/>
      <dgm:spPr/>
      <dgm:t>
        <a:bodyPr/>
        <a:lstStyle/>
        <a:p>
          <a:endParaRPr lang="ru-KZ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CA5CFBF-ED33-4A5E-8300-85A3EF20A3FE}" type="parTrans" cxnId="{493BA400-B4C5-4E1A-A04F-37097D425F83}">
      <dgm:prSet/>
      <dgm:spPr/>
      <dgm:t>
        <a:bodyPr/>
        <a:lstStyle/>
        <a:p>
          <a:endParaRPr lang="ru-KZ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FA14FA6-2D4E-444C-86E3-55F1D818BACC}">
      <dgm:prSet phldrT="[Текст]" custT="1"/>
      <dgm:spPr/>
      <dgm:t>
        <a:bodyPr/>
        <a:lstStyle/>
        <a:p>
          <a:pPr algn="ctr"/>
          <a:r>
            <a:rPr lang="ru-RU" sz="2400" b="1" i="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Риск </a:t>
          </a:r>
          <a:r>
            <a:rPr lang="ru-RU" sz="2400" b="1" i="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необнаружения</a:t>
          </a:r>
          <a:r>
            <a:rPr lang="ru-RU" sz="2400" b="1" i="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(РН)</a:t>
          </a:r>
          <a:endParaRPr lang="ru-KZ" sz="2400" b="1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33F82DC-1077-4A61-80F6-B5945FAA0759}" type="sibTrans" cxnId="{04FFAEC2-7DAC-4AB8-A8FB-7DBA8301BAA2}">
      <dgm:prSet/>
      <dgm:spPr/>
      <dgm:t>
        <a:bodyPr/>
        <a:lstStyle/>
        <a:p>
          <a:endParaRPr lang="ru-KZ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202620A-DDD5-49AB-8944-2B81FA809928}" type="parTrans" cxnId="{04FFAEC2-7DAC-4AB8-A8FB-7DBA8301BAA2}">
      <dgm:prSet/>
      <dgm:spPr/>
      <dgm:t>
        <a:bodyPr/>
        <a:lstStyle/>
        <a:p>
          <a:endParaRPr lang="ru-KZ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9D27F96-CECF-461C-9B2E-3AFC4873368C}">
      <dgm:prSet phldrT="[Текст]" custT="1"/>
      <dgm:spPr/>
      <dgm:t>
        <a:bodyPr/>
        <a:lstStyle/>
        <a:p>
          <a:pPr algn="just"/>
          <a:r>
            <a:rPr lang="ru-RU" sz="1700" b="0" i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Риск того, что аудиторские процедуры по существу не позволяют обнаружить искажение остатков средств по счетам бухгалтерского учета или групп операций, которое может быть существенным по отдельности или в совокупности с искажениями остатков средств на др. счетах или групп однотипных операций</a:t>
          </a:r>
          <a:endParaRPr lang="ru-KZ" sz="17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D98F04C-CA05-4178-A33E-90D5DDEB7C7F}" type="sibTrans" cxnId="{678D0B16-DDAD-4704-87AA-63091F3684FC}">
      <dgm:prSet/>
      <dgm:spPr/>
      <dgm:t>
        <a:bodyPr/>
        <a:lstStyle/>
        <a:p>
          <a:endParaRPr lang="ru-KZ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A7423DC-12BA-4FA9-BDF5-6653466B8867}" type="parTrans" cxnId="{678D0B16-DDAD-4704-87AA-63091F3684FC}">
      <dgm:prSet/>
      <dgm:spPr/>
      <dgm:t>
        <a:bodyPr/>
        <a:lstStyle/>
        <a:p>
          <a:endParaRPr lang="ru-KZ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AF9A6FC-F46C-465C-89AB-6FA11C9DF439}" type="pres">
      <dgm:prSet presAssocID="{F977EA02-B323-4C00-A196-555EA5D56C3A}" presName="Name0" presStyleCnt="0">
        <dgm:presLayoutVars>
          <dgm:dir/>
          <dgm:animLvl val="lvl"/>
          <dgm:resizeHandles val="exact"/>
        </dgm:presLayoutVars>
      </dgm:prSet>
      <dgm:spPr/>
    </dgm:pt>
    <dgm:pt modelId="{5575DF9B-A018-451B-B1FF-ABBE82D46094}" type="pres">
      <dgm:prSet presAssocID="{F2077E9C-94A7-4E3F-BA21-1F741F3C5E10}" presName="linNode" presStyleCnt="0"/>
      <dgm:spPr/>
    </dgm:pt>
    <dgm:pt modelId="{6459D314-1725-408B-83FC-0FD7D209000A}" type="pres">
      <dgm:prSet presAssocID="{F2077E9C-94A7-4E3F-BA21-1F741F3C5E10}" presName="parentText" presStyleLbl="node1" presStyleIdx="0" presStyleCnt="3" custScaleX="72924">
        <dgm:presLayoutVars>
          <dgm:chMax val="1"/>
          <dgm:bulletEnabled val="1"/>
        </dgm:presLayoutVars>
      </dgm:prSet>
      <dgm:spPr/>
    </dgm:pt>
    <dgm:pt modelId="{D1D0DAB8-ECA0-407A-94E4-3E0A30C82D0A}" type="pres">
      <dgm:prSet presAssocID="{F2077E9C-94A7-4E3F-BA21-1F741F3C5E10}" presName="descendantText" presStyleLbl="alignAccFollowNode1" presStyleIdx="0" presStyleCnt="3" custScaleX="105505" custScaleY="117314">
        <dgm:presLayoutVars>
          <dgm:bulletEnabled val="1"/>
        </dgm:presLayoutVars>
      </dgm:prSet>
      <dgm:spPr/>
    </dgm:pt>
    <dgm:pt modelId="{55AFD53C-52D5-4E45-9E96-B08A9883ABB3}" type="pres">
      <dgm:prSet presAssocID="{66AB693B-B7E6-4E68-A563-324FC017ABA7}" presName="sp" presStyleCnt="0"/>
      <dgm:spPr/>
    </dgm:pt>
    <dgm:pt modelId="{68F57166-F9CE-4594-A67C-7EAA5F40FFB8}" type="pres">
      <dgm:prSet presAssocID="{CD9F395E-A306-4F41-8844-7BE201839C7A}" presName="linNode" presStyleCnt="0"/>
      <dgm:spPr/>
    </dgm:pt>
    <dgm:pt modelId="{AFF8FA17-2FB7-46ED-A6EC-70744C9B0073}" type="pres">
      <dgm:prSet presAssocID="{CD9F395E-A306-4F41-8844-7BE201839C7A}" presName="parentText" presStyleLbl="node1" presStyleIdx="1" presStyleCnt="3" custScaleX="72924">
        <dgm:presLayoutVars>
          <dgm:chMax val="1"/>
          <dgm:bulletEnabled val="1"/>
        </dgm:presLayoutVars>
      </dgm:prSet>
      <dgm:spPr/>
    </dgm:pt>
    <dgm:pt modelId="{CDD7AD40-3620-465C-8F77-787C11E113C3}" type="pres">
      <dgm:prSet presAssocID="{CD9F395E-A306-4F41-8844-7BE201839C7A}" presName="descendantText" presStyleLbl="alignAccFollowNode1" presStyleIdx="1" presStyleCnt="3" custScaleX="105505" custScaleY="117314">
        <dgm:presLayoutVars>
          <dgm:bulletEnabled val="1"/>
        </dgm:presLayoutVars>
      </dgm:prSet>
      <dgm:spPr/>
    </dgm:pt>
    <dgm:pt modelId="{2D30E41A-D5D7-45C7-8B3C-82566A0666F6}" type="pres">
      <dgm:prSet presAssocID="{D4394517-36DF-4310-9B0F-1D61DE8C71D7}" presName="sp" presStyleCnt="0"/>
      <dgm:spPr/>
    </dgm:pt>
    <dgm:pt modelId="{84E6822E-C169-4F97-B056-8076E6A94591}" type="pres">
      <dgm:prSet presAssocID="{AFA14FA6-2D4E-444C-86E3-55F1D818BACC}" presName="linNode" presStyleCnt="0"/>
      <dgm:spPr/>
    </dgm:pt>
    <dgm:pt modelId="{C6EE6F09-59E2-4EDD-9620-79FF278DBEFD}" type="pres">
      <dgm:prSet presAssocID="{AFA14FA6-2D4E-444C-86E3-55F1D818BACC}" presName="parentText" presStyleLbl="node1" presStyleIdx="2" presStyleCnt="3" custScaleX="72924">
        <dgm:presLayoutVars>
          <dgm:chMax val="1"/>
          <dgm:bulletEnabled val="1"/>
        </dgm:presLayoutVars>
      </dgm:prSet>
      <dgm:spPr/>
    </dgm:pt>
    <dgm:pt modelId="{46332A58-FD88-463A-A64B-CFEE3AE481D5}" type="pres">
      <dgm:prSet presAssocID="{AFA14FA6-2D4E-444C-86E3-55F1D818BACC}" presName="descendantText" presStyleLbl="alignAccFollowNode1" presStyleIdx="2" presStyleCnt="3" custScaleX="105505" custScaleY="117314">
        <dgm:presLayoutVars>
          <dgm:bulletEnabled val="1"/>
        </dgm:presLayoutVars>
      </dgm:prSet>
      <dgm:spPr/>
    </dgm:pt>
  </dgm:ptLst>
  <dgm:cxnLst>
    <dgm:cxn modelId="{493BA400-B4C5-4E1A-A04F-37097D425F83}" srcId="{CD9F395E-A306-4F41-8844-7BE201839C7A}" destId="{7AE98863-61E9-4A45-B2A2-E51E0D7D595C}" srcOrd="0" destOrd="0" parTransId="{ECA5CFBF-ED33-4A5E-8300-85A3EF20A3FE}" sibTransId="{A7121F6D-3A1F-4308-B0E3-C6839AFE2803}"/>
    <dgm:cxn modelId="{678D0B16-DDAD-4704-87AA-63091F3684FC}" srcId="{AFA14FA6-2D4E-444C-86E3-55F1D818BACC}" destId="{49D27F96-CECF-461C-9B2E-3AFC4873368C}" srcOrd="0" destOrd="0" parTransId="{0A7423DC-12BA-4FA9-BDF5-6653466B8867}" sibTransId="{0D98F04C-CA05-4178-A33E-90D5DDEB7C7F}"/>
    <dgm:cxn modelId="{3901663D-F131-4FBD-B82C-C062684C7F3D}" type="presOf" srcId="{7367DF35-2709-4F24-8056-5BB163FFEC7C}" destId="{D1D0DAB8-ECA0-407A-94E4-3E0A30C82D0A}" srcOrd="0" destOrd="0" presId="urn:microsoft.com/office/officeart/2005/8/layout/vList5"/>
    <dgm:cxn modelId="{A9AFA962-4916-4AEE-AC19-F53AA06AA932}" srcId="{F977EA02-B323-4C00-A196-555EA5D56C3A}" destId="{F2077E9C-94A7-4E3F-BA21-1F741F3C5E10}" srcOrd="0" destOrd="0" parTransId="{011E4679-65FE-4515-819A-271EFE374BF2}" sibTransId="{66AB693B-B7E6-4E68-A563-324FC017ABA7}"/>
    <dgm:cxn modelId="{A0302C4F-6251-4B86-B8D7-E7892858F442}" type="presOf" srcId="{AFA14FA6-2D4E-444C-86E3-55F1D818BACC}" destId="{C6EE6F09-59E2-4EDD-9620-79FF278DBEFD}" srcOrd="0" destOrd="0" presId="urn:microsoft.com/office/officeart/2005/8/layout/vList5"/>
    <dgm:cxn modelId="{D29F4D74-03D4-4B26-A784-5E0B37A0AB92}" type="presOf" srcId="{F2077E9C-94A7-4E3F-BA21-1F741F3C5E10}" destId="{6459D314-1725-408B-83FC-0FD7D209000A}" srcOrd="0" destOrd="0" presId="urn:microsoft.com/office/officeart/2005/8/layout/vList5"/>
    <dgm:cxn modelId="{F080DD79-F2F8-46EE-B8D1-BEE9DD1F357F}" type="presOf" srcId="{49D27F96-CECF-461C-9B2E-3AFC4873368C}" destId="{46332A58-FD88-463A-A64B-CFEE3AE481D5}" srcOrd="0" destOrd="0" presId="urn:microsoft.com/office/officeart/2005/8/layout/vList5"/>
    <dgm:cxn modelId="{C1B54B8A-6BDE-4246-A6DB-7F6D7342187A}" srcId="{F977EA02-B323-4C00-A196-555EA5D56C3A}" destId="{CD9F395E-A306-4F41-8844-7BE201839C7A}" srcOrd="1" destOrd="0" parTransId="{956684F3-AD63-4946-AB70-5E394546D0AA}" sibTransId="{D4394517-36DF-4310-9B0F-1D61DE8C71D7}"/>
    <dgm:cxn modelId="{25B475A0-58E7-4454-B38A-C03ED2C66A66}" type="presOf" srcId="{F977EA02-B323-4C00-A196-555EA5D56C3A}" destId="{4AF9A6FC-F46C-465C-89AB-6FA11C9DF439}" srcOrd="0" destOrd="0" presId="urn:microsoft.com/office/officeart/2005/8/layout/vList5"/>
    <dgm:cxn modelId="{DCAD3BB8-BC8F-4E32-BC4C-2B478580662E}" type="presOf" srcId="{7AE98863-61E9-4A45-B2A2-E51E0D7D595C}" destId="{CDD7AD40-3620-465C-8F77-787C11E113C3}" srcOrd="0" destOrd="0" presId="urn:microsoft.com/office/officeart/2005/8/layout/vList5"/>
    <dgm:cxn modelId="{04FFAEC2-7DAC-4AB8-A8FB-7DBA8301BAA2}" srcId="{F977EA02-B323-4C00-A196-555EA5D56C3A}" destId="{AFA14FA6-2D4E-444C-86E3-55F1D818BACC}" srcOrd="2" destOrd="0" parTransId="{C202620A-DDD5-49AB-8944-2B81FA809928}" sibTransId="{933F82DC-1077-4A61-80F6-B5945FAA0759}"/>
    <dgm:cxn modelId="{1F15D7CF-7347-45ED-AEA4-85AC504C73E9}" srcId="{F2077E9C-94A7-4E3F-BA21-1F741F3C5E10}" destId="{7367DF35-2709-4F24-8056-5BB163FFEC7C}" srcOrd="0" destOrd="0" parTransId="{C76729D6-1646-48E0-81DE-2464D80A63C8}" sibTransId="{CB1B5353-7807-42A3-9E37-847C0399151A}"/>
    <dgm:cxn modelId="{82E939EB-EDCC-4DD9-9D41-65B68CA5E764}" type="presOf" srcId="{CD9F395E-A306-4F41-8844-7BE201839C7A}" destId="{AFF8FA17-2FB7-46ED-A6EC-70744C9B0073}" srcOrd="0" destOrd="0" presId="urn:microsoft.com/office/officeart/2005/8/layout/vList5"/>
    <dgm:cxn modelId="{F7F93C93-FFAC-4B24-BE3B-6816A7B2ADC9}" type="presParOf" srcId="{4AF9A6FC-F46C-465C-89AB-6FA11C9DF439}" destId="{5575DF9B-A018-451B-B1FF-ABBE82D46094}" srcOrd="0" destOrd="0" presId="urn:microsoft.com/office/officeart/2005/8/layout/vList5"/>
    <dgm:cxn modelId="{128CCE79-FEDD-4480-B7F1-10135B45C233}" type="presParOf" srcId="{5575DF9B-A018-451B-B1FF-ABBE82D46094}" destId="{6459D314-1725-408B-83FC-0FD7D209000A}" srcOrd="0" destOrd="0" presId="urn:microsoft.com/office/officeart/2005/8/layout/vList5"/>
    <dgm:cxn modelId="{E7C6FC20-96B7-4778-B513-B31494E07A1E}" type="presParOf" srcId="{5575DF9B-A018-451B-B1FF-ABBE82D46094}" destId="{D1D0DAB8-ECA0-407A-94E4-3E0A30C82D0A}" srcOrd="1" destOrd="0" presId="urn:microsoft.com/office/officeart/2005/8/layout/vList5"/>
    <dgm:cxn modelId="{F3BD426F-4A87-486A-802A-D23F39F5CDC2}" type="presParOf" srcId="{4AF9A6FC-F46C-465C-89AB-6FA11C9DF439}" destId="{55AFD53C-52D5-4E45-9E96-B08A9883ABB3}" srcOrd="1" destOrd="0" presId="urn:microsoft.com/office/officeart/2005/8/layout/vList5"/>
    <dgm:cxn modelId="{B8526B31-2C3A-4010-9597-1C82C37D3233}" type="presParOf" srcId="{4AF9A6FC-F46C-465C-89AB-6FA11C9DF439}" destId="{68F57166-F9CE-4594-A67C-7EAA5F40FFB8}" srcOrd="2" destOrd="0" presId="urn:microsoft.com/office/officeart/2005/8/layout/vList5"/>
    <dgm:cxn modelId="{FE041687-B006-47BF-9F05-EE8C44DA40C4}" type="presParOf" srcId="{68F57166-F9CE-4594-A67C-7EAA5F40FFB8}" destId="{AFF8FA17-2FB7-46ED-A6EC-70744C9B0073}" srcOrd="0" destOrd="0" presId="urn:microsoft.com/office/officeart/2005/8/layout/vList5"/>
    <dgm:cxn modelId="{DABDF388-2F05-4002-989B-E9C00AC80EBC}" type="presParOf" srcId="{68F57166-F9CE-4594-A67C-7EAA5F40FFB8}" destId="{CDD7AD40-3620-465C-8F77-787C11E113C3}" srcOrd="1" destOrd="0" presId="urn:microsoft.com/office/officeart/2005/8/layout/vList5"/>
    <dgm:cxn modelId="{D5CB7DED-333B-4490-953A-E50B5759B49B}" type="presParOf" srcId="{4AF9A6FC-F46C-465C-89AB-6FA11C9DF439}" destId="{2D30E41A-D5D7-45C7-8B3C-82566A0666F6}" srcOrd="3" destOrd="0" presId="urn:microsoft.com/office/officeart/2005/8/layout/vList5"/>
    <dgm:cxn modelId="{27CCC3E5-45E6-43EE-83CB-C17659B1C914}" type="presParOf" srcId="{4AF9A6FC-F46C-465C-89AB-6FA11C9DF439}" destId="{84E6822E-C169-4F97-B056-8076E6A94591}" srcOrd="4" destOrd="0" presId="urn:microsoft.com/office/officeart/2005/8/layout/vList5"/>
    <dgm:cxn modelId="{6D983764-D0BE-494C-9B21-466E84326934}" type="presParOf" srcId="{84E6822E-C169-4F97-B056-8076E6A94591}" destId="{C6EE6F09-59E2-4EDD-9620-79FF278DBEFD}" srcOrd="0" destOrd="0" presId="urn:microsoft.com/office/officeart/2005/8/layout/vList5"/>
    <dgm:cxn modelId="{1A53743C-0A62-474B-92FE-6AC2F3039134}" type="presParOf" srcId="{84E6822E-C169-4F97-B056-8076E6A94591}" destId="{46332A58-FD88-463A-A64B-CFEE3AE481D5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D0DAB8-ECA0-407A-94E4-3E0A30C82D0A}">
      <dsp:nvSpPr>
        <dsp:cNvPr id="0" name=""/>
        <dsp:cNvSpPr/>
      </dsp:nvSpPr>
      <dsp:spPr>
        <a:xfrm rot="5400000">
          <a:off x="7092015" y="-3398411"/>
          <a:ext cx="1478061" cy="8376495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just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700" b="0" i="0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Подверженность остатков средств на счетах бухгалтерского учета или группы однотипных операций искажениям, которые могут быть существенными (по отдельности или в совокупности с искажениями остатков средств на др. счетах или групп однотипных операций), при допущении отсутствия необходимых СВК</a:t>
          </a:r>
          <a:endParaRPr lang="ru-KZ" sz="1700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3642799" y="122958"/>
        <a:ext cx="8304342" cy="1333755"/>
      </dsp:txXfrm>
    </dsp:sp>
    <dsp:sp modelId="{6459D314-1725-408B-83FC-0FD7D209000A}">
      <dsp:nvSpPr>
        <dsp:cNvPr id="0" name=""/>
        <dsp:cNvSpPr/>
      </dsp:nvSpPr>
      <dsp:spPr>
        <a:xfrm>
          <a:off x="386064" y="2386"/>
          <a:ext cx="3256734" cy="157489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i="0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Неотъемлемый риск (НР)</a:t>
          </a:r>
          <a:endParaRPr lang="ru-KZ" sz="2400" b="1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62944" y="79266"/>
        <a:ext cx="3102974" cy="1421139"/>
      </dsp:txXfrm>
    </dsp:sp>
    <dsp:sp modelId="{CDD7AD40-3620-465C-8F77-787C11E113C3}">
      <dsp:nvSpPr>
        <dsp:cNvPr id="0" name=""/>
        <dsp:cNvSpPr/>
      </dsp:nvSpPr>
      <dsp:spPr>
        <a:xfrm rot="5400000">
          <a:off x="7092015" y="-1744767"/>
          <a:ext cx="1478061" cy="8376495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just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700" b="0" i="0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Риск того, что искажение, которое может возникнуть в отношении остатков средств по счетам бухгалтерского учета или группы однотипных операций и быть существенным (по отдельности или в совокупности с искажениями остатков средств на др. счетах или групп однотипных операций), не будет своевременно предотвращено или обнаружено и исправлено с помощью системы бухгалтерского учета и внутреннего контроля </a:t>
          </a:r>
          <a:endParaRPr lang="ru-KZ" sz="1700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3642799" y="1776602"/>
        <a:ext cx="8304342" cy="1333755"/>
      </dsp:txXfrm>
    </dsp:sp>
    <dsp:sp modelId="{AFF8FA17-2FB7-46ED-A6EC-70744C9B0073}">
      <dsp:nvSpPr>
        <dsp:cNvPr id="0" name=""/>
        <dsp:cNvSpPr/>
      </dsp:nvSpPr>
      <dsp:spPr>
        <a:xfrm>
          <a:off x="386064" y="1656030"/>
          <a:ext cx="3256734" cy="1574899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i="0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Риск контроля (РК)</a:t>
          </a:r>
          <a:endParaRPr lang="ru-KZ" sz="2400" b="1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62944" y="1732910"/>
        <a:ext cx="3102974" cy="1421139"/>
      </dsp:txXfrm>
    </dsp:sp>
    <dsp:sp modelId="{46332A58-FD88-463A-A64B-CFEE3AE481D5}">
      <dsp:nvSpPr>
        <dsp:cNvPr id="0" name=""/>
        <dsp:cNvSpPr/>
      </dsp:nvSpPr>
      <dsp:spPr>
        <a:xfrm rot="5400000">
          <a:off x="7092015" y="-91123"/>
          <a:ext cx="1478061" cy="8376495"/>
        </a:xfrm>
        <a:prstGeom prst="round2Same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just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700" b="0" i="0" kern="12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Риск того, что аудиторские процедуры по существу не позволяют обнаружить искажение остатков средств по счетам бухгалтерского учета или групп операций, которое может быть существенным по отдельности или в совокупности с искажениями остатков средств на др. счетах или групп однотипных операций</a:t>
          </a:r>
          <a:endParaRPr lang="ru-KZ" sz="1700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3642799" y="3430246"/>
        <a:ext cx="8304342" cy="1333755"/>
      </dsp:txXfrm>
    </dsp:sp>
    <dsp:sp modelId="{C6EE6F09-59E2-4EDD-9620-79FF278DBEFD}">
      <dsp:nvSpPr>
        <dsp:cNvPr id="0" name=""/>
        <dsp:cNvSpPr/>
      </dsp:nvSpPr>
      <dsp:spPr>
        <a:xfrm>
          <a:off x="386064" y="3309674"/>
          <a:ext cx="3256734" cy="1574899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i="0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Риск </a:t>
          </a:r>
          <a:r>
            <a:rPr lang="ru-RU" sz="2400" b="1" i="0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необнаружения</a:t>
          </a:r>
          <a:r>
            <a:rPr lang="ru-RU" sz="2400" b="1" i="0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(РН)</a:t>
          </a:r>
          <a:endParaRPr lang="ru-KZ" sz="2400" b="1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62944" y="3386554"/>
        <a:ext cx="3102974" cy="14211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B524E-894B-42D3-BF6D-CA6A7A81FA1B}" type="datetimeFigureOut">
              <a:rPr lang="ru-KZ" smtClean="0"/>
              <a:t>19.11.2020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CAA95-5860-450C-9878-C90132F20FC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554427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B524E-894B-42D3-BF6D-CA6A7A81FA1B}" type="datetimeFigureOut">
              <a:rPr lang="ru-KZ" smtClean="0"/>
              <a:t>19.11.2020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CAA95-5860-450C-9878-C90132F20FC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652912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988B524E-894B-42D3-BF6D-CA6A7A81FA1B}" type="datetimeFigureOut">
              <a:rPr lang="ru-KZ" smtClean="0"/>
              <a:t>19.11.2020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83FCAA95-5860-450C-9878-C90132F20FC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956324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B524E-894B-42D3-BF6D-CA6A7A81FA1B}" type="datetimeFigureOut">
              <a:rPr lang="ru-KZ" smtClean="0"/>
              <a:t>19.11.2020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CAA95-5860-450C-9878-C90132F20FC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109192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88B524E-894B-42D3-BF6D-CA6A7A81FA1B}" type="datetimeFigureOut">
              <a:rPr lang="ru-KZ" smtClean="0"/>
              <a:t>19.11.2020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3FCAA95-5860-450C-9878-C90132F20FC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8922589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B524E-894B-42D3-BF6D-CA6A7A81FA1B}" type="datetimeFigureOut">
              <a:rPr lang="ru-KZ" smtClean="0"/>
              <a:t>19.11.2020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CAA95-5860-450C-9878-C90132F20FC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064263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B524E-894B-42D3-BF6D-CA6A7A81FA1B}" type="datetimeFigureOut">
              <a:rPr lang="ru-KZ" smtClean="0"/>
              <a:t>19.11.2020</a:t>
            </a:fld>
            <a:endParaRPr lang="ru-K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CAA95-5860-450C-9878-C90132F20FC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695518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B524E-894B-42D3-BF6D-CA6A7A81FA1B}" type="datetimeFigureOut">
              <a:rPr lang="ru-KZ" smtClean="0"/>
              <a:t>19.11.2020</a:t>
            </a:fld>
            <a:endParaRPr lang="ru-K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CAA95-5860-450C-9878-C90132F20FC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504922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B524E-894B-42D3-BF6D-CA6A7A81FA1B}" type="datetimeFigureOut">
              <a:rPr lang="ru-KZ" smtClean="0"/>
              <a:t>19.11.2020</a:t>
            </a:fld>
            <a:endParaRPr lang="ru-K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CAA95-5860-450C-9878-C90132F20FC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455869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B524E-894B-42D3-BF6D-CA6A7A81FA1B}" type="datetimeFigureOut">
              <a:rPr lang="ru-KZ" smtClean="0"/>
              <a:t>19.11.2020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CAA95-5860-450C-9878-C90132F20FC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618229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B524E-894B-42D3-BF6D-CA6A7A81FA1B}" type="datetimeFigureOut">
              <a:rPr lang="ru-KZ" smtClean="0"/>
              <a:t>19.11.2020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CAA95-5860-450C-9878-C90132F20FC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84467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988B524E-894B-42D3-BF6D-CA6A7A81FA1B}" type="datetimeFigureOut">
              <a:rPr lang="ru-KZ" smtClean="0"/>
              <a:t>19.11.2020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83FCAA95-5860-450C-9878-C90132F20FC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20634871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9AC202-2C11-419B-A776-6D417F62B5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470" y="243839"/>
            <a:ext cx="8808650" cy="1676400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Экономический факультет </a:t>
            </a:r>
            <a:b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«Государственный аудит» </a:t>
            </a:r>
            <a:endParaRPr lang="ru-KZ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CCDC31B-5F08-448C-8639-F8E7216A926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Лектор: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и.о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доцента, доктор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PhD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Серикова М.А.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Академическая группа : В4-52100-02 </a:t>
            </a:r>
          </a:p>
          <a:p>
            <a:endParaRPr lang="en-US" sz="3600" dirty="0">
              <a:latin typeface="Bahnschrift Condensed" panose="020B0502040204020203" pitchFamily="34" charset="0"/>
            </a:endParaRPr>
          </a:p>
        </p:txBody>
      </p:sp>
      <p:pic>
        <p:nvPicPr>
          <p:cNvPr id="5" name="Picture 4" descr="1200px-L.N.Gumilyov_Eurasian_National_University_logo.svg.png">
            <a:extLst>
              <a:ext uri="{FF2B5EF4-FFF2-40B4-BE49-F238E27FC236}">
                <a16:creationId xmlns:a16="http://schemas.microsoft.com/office/drawing/2014/main" id="{51239AC6-77A8-4368-AC2F-9B59627EB2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6253" y="243839"/>
            <a:ext cx="1955988" cy="1649549"/>
          </a:xfrm>
          <a:prstGeom prst="rect">
            <a:avLst/>
          </a:prstGeom>
        </p:spPr>
      </p:pic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4EFC6777-318B-4EF1-9D11-094457F7BDEE}"/>
              </a:ext>
            </a:extLst>
          </p:cNvPr>
          <p:cNvSpPr txBox="1">
            <a:spLocks/>
          </p:cNvSpPr>
          <p:nvPr/>
        </p:nvSpPr>
        <p:spPr>
          <a:xfrm>
            <a:off x="1341119" y="2052319"/>
            <a:ext cx="10160071" cy="183896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6000" b="0" kern="1200" cap="all" spc="15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аудиторского риска </a:t>
            </a:r>
            <a:endParaRPr lang="ru-KZ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01627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A66D429-CF48-42C0-B6DA-57047AD788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84176"/>
            <a:ext cx="12192000" cy="150876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Иллюстрация взаимосвязи между компонентами аудиторского риска для оценки риска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необнаружения</a:t>
            </a:r>
            <a:endParaRPr lang="ru-KZ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8B01054A-19F9-4A45-A553-48347F21AEC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0719960"/>
              </p:ext>
            </p:extLst>
          </p:nvPr>
        </p:nvGraphicFramePr>
        <p:xfrm>
          <a:off x="500856" y="2150744"/>
          <a:ext cx="11000264" cy="4321174"/>
        </p:xfrm>
        <a:graphic>
          <a:graphicData uri="http://schemas.openxmlformats.org/drawingml/2006/table">
            <a:tbl>
              <a:tblPr>
                <a:tableStyleId>{E929F9F4-4A8F-4326-A1B4-22849713DDAB}</a:tableStyleId>
              </a:tblPr>
              <a:tblGrid>
                <a:gridCol w="2059464">
                  <a:extLst>
                    <a:ext uri="{9D8B030D-6E8A-4147-A177-3AD203B41FA5}">
                      <a16:colId xmlns:a16="http://schemas.microsoft.com/office/drawing/2014/main" val="2630257599"/>
                    </a:ext>
                  </a:extLst>
                </a:gridCol>
                <a:gridCol w="1493520">
                  <a:extLst>
                    <a:ext uri="{9D8B030D-6E8A-4147-A177-3AD203B41FA5}">
                      <a16:colId xmlns:a16="http://schemas.microsoft.com/office/drawing/2014/main" val="1950905109"/>
                    </a:ext>
                  </a:extLst>
                </a:gridCol>
                <a:gridCol w="2540000">
                  <a:extLst>
                    <a:ext uri="{9D8B030D-6E8A-4147-A177-3AD203B41FA5}">
                      <a16:colId xmlns:a16="http://schemas.microsoft.com/office/drawing/2014/main" val="434102084"/>
                    </a:ext>
                  </a:extLst>
                </a:gridCol>
                <a:gridCol w="2428240">
                  <a:extLst>
                    <a:ext uri="{9D8B030D-6E8A-4147-A177-3AD203B41FA5}">
                      <a16:colId xmlns:a16="http://schemas.microsoft.com/office/drawing/2014/main" val="2822495705"/>
                    </a:ext>
                  </a:extLst>
                </a:gridCol>
                <a:gridCol w="2479040">
                  <a:extLst>
                    <a:ext uri="{9D8B030D-6E8A-4147-A177-3AD203B41FA5}">
                      <a16:colId xmlns:a16="http://schemas.microsoft.com/office/drawing/2014/main" val="1670095438"/>
                    </a:ext>
                  </a:extLst>
                </a:gridCol>
              </a:tblGrid>
              <a:tr h="952003">
                <a:tc rowSpan="2" gridSpan="2">
                  <a:txBody>
                    <a:bodyPr/>
                    <a:lstStyle/>
                    <a:p>
                      <a:pPr algn="ctr" fontAlgn="b"/>
                      <a:r>
                        <a:rPr lang="ru-RU" sz="2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риска</a:t>
                      </a:r>
                      <a:r>
                        <a:rPr lang="ru-KZ" sz="2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2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ru-RU" sz="2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Аудиторская оценка риска внутреннего контроля</a:t>
                      </a:r>
                      <a:endParaRPr lang="ru-RU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7951962"/>
                  </a:ext>
                </a:extLst>
              </a:tr>
              <a:tr h="513162">
                <a:tc gridSpan="2" v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Высокая</a:t>
                      </a:r>
                      <a:endParaRPr lang="ru-RU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Средняя</a:t>
                      </a:r>
                      <a:endParaRPr lang="ru-RU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Низкая</a:t>
                      </a:r>
                      <a:endParaRPr lang="ru-RU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5554541"/>
                  </a:ext>
                </a:extLst>
              </a:tr>
              <a:tr h="952003">
                <a:tc rowSpan="3">
                  <a:txBody>
                    <a:bodyPr/>
                    <a:lstStyle/>
                    <a:p>
                      <a:pPr algn="ctr" fontAlgn="b"/>
                      <a:r>
                        <a:rPr lang="ru-RU" sz="2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Аудиторская оценка неотъемлемого риска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Высокая</a:t>
                      </a:r>
                      <a:endParaRPr lang="ru-RU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Самая низкая</a:t>
                      </a:r>
                      <a:endParaRPr lang="ru-RU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Более низкая</a:t>
                      </a:r>
                      <a:endParaRPr lang="ru-RU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Средняя</a:t>
                      </a:r>
                      <a:endParaRPr lang="ru-RU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8024643"/>
                  </a:ext>
                </a:extLst>
              </a:tr>
              <a:tr h="952003">
                <a:tc v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Средняя</a:t>
                      </a:r>
                      <a:endParaRPr lang="ru-RU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Более низкая</a:t>
                      </a:r>
                      <a:endParaRPr lang="ru-RU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Средняя</a:t>
                      </a:r>
                      <a:endParaRPr lang="ru-RU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Более высокая</a:t>
                      </a:r>
                      <a:endParaRPr lang="ru-RU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9668842"/>
                  </a:ext>
                </a:extLst>
              </a:tr>
              <a:tr h="952003">
                <a:tc v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Низкая</a:t>
                      </a:r>
                      <a:endParaRPr lang="ru-RU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Средняя</a:t>
                      </a:r>
                      <a:endParaRPr lang="ru-RU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Более высокая</a:t>
                      </a:r>
                      <a:endParaRPr lang="ru-RU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Самая высокая</a:t>
                      </a:r>
                      <a:endParaRPr lang="ru-RU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18307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48702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BC242A-E4B7-4DFB-9835-FC2C6B5B5C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" y="934720"/>
            <a:ext cx="11826239" cy="64008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Помните!</a:t>
            </a:r>
            <a:br>
              <a:rPr lang="ru-RU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KZ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FCCEDE9-5F97-4F4C-A841-113871CFC1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" y="2113280"/>
            <a:ext cx="11826239" cy="456214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Чтобы общий аудиторский риск, который может принять аудитор, сохранить на уровне 5% (то есть, например, снизить его с 5,61% расчетных до 5 приемлемых), </a:t>
            </a:r>
            <a:r>
              <a:rPr lang="ru-RU" sz="4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следует увеличить объем (количество) процедур по существу.</a:t>
            </a:r>
          </a:p>
        </p:txBody>
      </p:sp>
    </p:spTree>
    <p:extLst>
      <p:ext uri="{BB962C8B-B14F-4D97-AF65-F5344CB8AC3E}">
        <p14:creationId xmlns:p14="http://schemas.microsoft.com/office/powerpoint/2010/main" val="23099050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4EFAF2-12B1-403E-9A9B-00032BA7B6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" y="284176"/>
            <a:ext cx="11948160" cy="1508760"/>
          </a:xfrm>
        </p:spPr>
        <p:txBody>
          <a:bodyPr/>
          <a:lstStyle/>
          <a:p>
            <a:pPr algn="ctr"/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Значимость риска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необнаружения</a:t>
            </a:r>
            <a:endParaRPr lang="ru-KZ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47753BF-C8F4-47A7-99FD-EEE332BE14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Значимость риска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необнаружения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очень высока. В зарубежной практике принято, если аудитор устанавливает, что риск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необнаружения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искажений в финансовой отчетности нельзя уменьшить до допустимо низкого уровня, он должен </a:t>
            </a:r>
            <a:r>
              <a:rPr lang="ru-RU" sz="4000" b="1" i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выразить условно-положительное мнение или отказаться от выражения мнения.</a:t>
            </a:r>
            <a:endParaRPr lang="ru-KZ" sz="4000" b="1" i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6416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8791D8-8FDD-4EB2-8986-C3BBF87143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Важно помнить</a:t>
            </a:r>
            <a:endParaRPr lang="ru-KZ" sz="6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1CA84C9-F666-46D5-9991-0B7BFC5758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оценка компонентов аудиторского риска в процессе проверки может изменяться. В таких случаях аудитор должен изменить запланированные процедуры по существу, основываясь на пересмотренных оценках неотъемлемого риска и риска контроля. </a:t>
            </a:r>
          </a:p>
          <a:p>
            <a:pPr algn="just"/>
            <a:r>
              <a:rPr lang="ru-RU" sz="36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Чем выше оценка неотъемлемого риска и риска контроля, тем больше аудиторских доказательств аудитор должен получить, выполняя процедуры по существу</a:t>
            </a:r>
            <a:r>
              <a:rPr lang="ru-RU" sz="3600" i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KZ" sz="3600" i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96582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77A7FA-EADB-4EB7-ACA6-CF007A2783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2919" y="243536"/>
            <a:ext cx="9784080" cy="1971344"/>
          </a:xfrm>
        </p:spPr>
        <p:txBody>
          <a:bodyPr>
            <a:noAutofit/>
          </a:bodyPr>
          <a:lstStyle/>
          <a:p>
            <a:pPr algn="just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Кари Ануарбек Мусулманбекович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Заместитель руководителя отдела методологии и международного сотрудничества Счетного комитета по контролю за исполнением республиканского бюджета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ек   </a:t>
            </a:r>
            <a:endParaRPr lang="ru-K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98672AB-1F0F-42BB-974C-2D0F9ABA60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«Особенности определения аудиторского риска при проведении аудита консолидированной отчетности республиканского бюджета»</a:t>
            </a:r>
            <a:endParaRPr lang="ru-KZ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50058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A7181C-0FCF-4E27-8017-2547EA36ED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Студенты 4 курса академической группы 5В-52100-Государственный аудит:</a:t>
            </a:r>
            <a:endParaRPr lang="ru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F72018F-EE6A-4477-BC4D-1F339AE22B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Оценка аудиторского риска на примере финансовой отчетности организаций </a:t>
            </a:r>
            <a:r>
              <a:rPr lang="ru-RU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квазигосударственного</a:t>
            </a:r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сектора</a:t>
            </a:r>
            <a:endParaRPr lang="ru-KZ" sz="3200" dirty="0"/>
          </a:p>
        </p:txBody>
      </p:sp>
    </p:spTree>
    <p:extLst>
      <p:ext uri="{BB962C8B-B14F-4D97-AF65-F5344CB8AC3E}">
        <p14:creationId xmlns:p14="http://schemas.microsoft.com/office/powerpoint/2010/main" val="5327437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5273A75C-FE6A-4A14-BBB6-0010A02D7B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KZ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37635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2D8A6D-843D-41DA-9CAB-40321F73A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Контрольные вопросы</a:t>
            </a:r>
            <a:endParaRPr lang="ru-KZ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177EFC2-7C14-4CA4-AA89-5986AF8093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640" y="1930400"/>
            <a:ext cx="11653520" cy="4643424"/>
          </a:xfrm>
        </p:spPr>
        <p:txBody>
          <a:bodyPr>
            <a:normAutofit fontScale="92500" lnSpcReduction="10000"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чем заключается роль аудиторского риска?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Дайте определение аудиторского риска, согласно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ISSAI 100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«Основополагающие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принципы аудита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государственного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сектора»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Формула расчета общего аудиторского риска, согласно международным стандартам.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Взаимосвязь компонентов аудиторского риска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Влияние уровня риска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необнаружение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объем аудиторских процедур по существу. </a:t>
            </a:r>
          </a:p>
          <a:p>
            <a:pPr marL="457200" indent="-457200" algn="just">
              <a:buFont typeface="+mj-lt"/>
              <a:buAutoNum type="arabicPeriod"/>
            </a:pPr>
            <a:endParaRPr lang="ru-K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05647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37A12C-375D-4B0D-B0A4-20A7C31F50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Цель 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FB64127-829C-45E5-AF3B-1046EF158D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системы знаний по оценки аудиторского риска  при проведение  аудита финансовой отчетности</a:t>
            </a:r>
            <a:endParaRPr lang="ru-K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46030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28361D-E8C6-48F7-B1D2-C725ACF016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План 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D068F74-86D9-4931-9F36-7DF50AF3F7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kk-KZ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</a:t>
            </a: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Роль и значение аудиторского риска при проведении государственного аудита (</a:t>
            </a:r>
            <a:r>
              <a:rPr lang="kk-KZ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о</a:t>
            </a:r>
            <a:r>
              <a:rPr lang="kk-KZ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ценка неотъемлемого риска; оценка риск средств контроля; оценка риска необнаружения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  <a:p>
            <a:pPr marL="0" indent="0" algn="just">
              <a:buNone/>
            </a:pPr>
            <a:r>
              <a:rPr lang="ru-RU" sz="2800" dirty="0">
                <a:latin typeface="Times New Roman" panose="02020603050405020304" pitchFamily="18" charset="0"/>
              </a:rPr>
              <a:t>2. Особенности  определения аудиторского риска при проведении аудита консолидированной отчетности республиканского бюджета</a:t>
            </a:r>
          </a:p>
          <a:p>
            <a:pPr marL="0" indent="0" algn="just">
              <a:buNone/>
            </a:pP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3. Оценка аудиторского риска на примере финансовой отчетности организаций </a:t>
            </a:r>
            <a:r>
              <a:rPr lang="ru-RU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квазигосударственного</a:t>
            </a: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сектора</a:t>
            </a:r>
            <a:endParaRPr lang="ru-RU" sz="2800" dirty="0"/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4932081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55FB37-1738-492B-8E11-F4AB6D0C79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сумм выявленных нарушений порядка ведения бухгалтерского учета и составления финансовой отчетности за 2019 год </a:t>
            </a:r>
            <a:endParaRPr lang="ru-K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06932612-0232-4C41-8D2D-F9F7BD73835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2895674"/>
              </p:ext>
            </p:extLst>
          </p:nvPr>
        </p:nvGraphicFramePr>
        <p:xfrm>
          <a:off x="1203325" y="2011363"/>
          <a:ext cx="9783763" cy="42068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174514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247BC6-B0CB-4175-8699-607C035ABE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аудиторского риска (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ISSAI 100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KZ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BFF30A6-221A-4A7F-96F7-4C3E191B28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4800" b="0" i="0" dirty="0">
                <a:effectLst/>
                <a:latin typeface="Helvetica Neue"/>
              </a:rPr>
              <a:t>	</a:t>
            </a:r>
            <a:r>
              <a:rPr lang="ru-RU" sz="4800" b="1" i="0" dirty="0">
                <a:effectLst/>
                <a:latin typeface="Helvetica Neue"/>
              </a:rPr>
              <a:t>Аудиторский риск </a:t>
            </a:r>
            <a:r>
              <a:rPr lang="ru-RU" sz="4800" b="0" i="0" dirty="0">
                <a:effectLst/>
                <a:latin typeface="Helvetica Neue"/>
              </a:rPr>
              <a:t>– риск выражения ненадлежащего аудиторского мнения в случаях, когда в финансовой отчетности содержатся существенные искажения.</a:t>
            </a:r>
            <a:endParaRPr lang="ru-KZ" sz="4800" dirty="0"/>
          </a:p>
        </p:txBody>
      </p:sp>
    </p:spTree>
    <p:extLst>
      <p:ext uri="{BB962C8B-B14F-4D97-AF65-F5344CB8AC3E}">
        <p14:creationId xmlns:p14="http://schemas.microsoft.com/office/powerpoint/2010/main" val="3225171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C83F61-94EB-454C-A06E-3CB41AB6BF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рисков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820EDF5-004D-45E8-B615-39C7060383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рисков аудируемым субъектом  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процесс выявления, анализ и предупреждение рисков, которые влияют на достижение государственным органом поставленных целей. 	</a:t>
            </a:r>
          </a:p>
          <a:p>
            <a:pPr marL="0" indent="0" algn="just">
              <a:buNone/>
            </a:pP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Оценка рисков при проведении аудита  является основой для создания контрольных процедур и планирования мероприятий по внешнему и внутреннему государственному аудиту.</a:t>
            </a:r>
            <a:endParaRPr lang="ru-KZ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76916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2BBAE6-94E3-4B6D-B3F9-792C5998C1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18160"/>
            <a:ext cx="12192000" cy="127477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 международной практики государственного аудита известно, что: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KZ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D42E0DA-39D4-44B2-BAA2-03C3F75231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2720" y="1971040"/>
            <a:ext cx="11846560" cy="4663440"/>
          </a:xfrm>
        </p:spPr>
        <p:txBody>
          <a:bodyPr>
            <a:normAutofit lnSpcReduction="10000"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Величина аудиторского риска является показателем качества проводимой аудиторской проверки;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 должен планировать тестирование таким образом, чтобы общий аудиторский риск проверки не превышал </a:t>
            </a: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5%. 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 величина в настоящее время является общепринятой как максимальная;</a:t>
            </a:r>
          </a:p>
          <a:p>
            <a:pPr marL="457200" indent="-457200" algn="just">
              <a:buFont typeface="+mj-lt"/>
              <a:buAutoNum type="arabicPeriod"/>
            </a:pPr>
            <a:endParaRPr lang="ru-KZ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08150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FF07F8-368A-4D28-8E79-1241A2596D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формула расчета общего аудиторского риска </a:t>
            </a:r>
            <a:endParaRPr lang="ru-KZ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Объект 14">
            <a:extLst>
              <a:ext uri="{FF2B5EF4-FFF2-40B4-BE49-F238E27FC236}">
                <a16:creationId xmlns:a16="http://schemas.microsoft.com/office/drawing/2014/main" id="{3B425A3B-22D2-40F3-9EF3-C4DB2470EE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0200" y="3380740"/>
            <a:ext cx="10115320" cy="2999740"/>
          </a:xfrm>
        </p:spPr>
        <p:txBody>
          <a:bodyPr>
            <a:normAutofit fontScale="85000" lnSpcReduction="10000"/>
          </a:bodyPr>
          <a:lstStyle/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KZ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где, </a:t>
            </a:r>
            <a:r>
              <a:rPr lang="ru-RU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ru-KZ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АР – аудиторский риск аудиторской проверки;</a:t>
            </a: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НР</a:t>
            </a:r>
            <a:r>
              <a:rPr lang="ru-KZ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–неотъемлемый риск;</a:t>
            </a: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ru-KZ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РК – риск контроля;</a:t>
            </a: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ru-KZ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 – риск </a:t>
            </a:r>
            <a:r>
              <a:rPr lang="ru-KZ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необнаружения</a:t>
            </a:r>
            <a:r>
              <a:rPr lang="ru-RU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KZ" sz="3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KZ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6" name="Группа 15">
            <a:extLst>
              <a:ext uri="{FF2B5EF4-FFF2-40B4-BE49-F238E27FC236}">
                <a16:creationId xmlns:a16="http://schemas.microsoft.com/office/drawing/2014/main" id="{3A313FE5-9F65-401F-94FA-1C6125B02A2A}"/>
              </a:ext>
            </a:extLst>
          </p:cNvPr>
          <p:cNvGrpSpPr/>
          <p:nvPr/>
        </p:nvGrpSpPr>
        <p:grpSpPr>
          <a:xfrm>
            <a:off x="1030199" y="2033118"/>
            <a:ext cx="10129520" cy="1107440"/>
            <a:chOff x="857479" y="2011680"/>
            <a:chExt cx="10129520" cy="1107440"/>
          </a:xfrm>
        </p:grpSpPr>
        <p:sp>
          <p:nvSpPr>
            <p:cNvPr id="4" name="Прямоугольник: скругленные углы 3">
              <a:extLst>
                <a:ext uri="{FF2B5EF4-FFF2-40B4-BE49-F238E27FC236}">
                  <a16:creationId xmlns:a16="http://schemas.microsoft.com/office/drawing/2014/main" id="{E4167EA3-76DF-4B10-AA4F-77F41F58221B}"/>
                </a:ext>
              </a:extLst>
            </p:cNvPr>
            <p:cNvSpPr/>
            <p:nvPr/>
          </p:nvSpPr>
          <p:spPr>
            <a:xfrm>
              <a:off x="857479" y="2011680"/>
              <a:ext cx="1899920" cy="1107440"/>
            </a:xfrm>
            <a:prstGeom prst="round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66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АР</a:t>
              </a:r>
              <a:endParaRPr lang="ru-KZ" sz="6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: скругленные углы 5">
              <a:extLst>
                <a:ext uri="{FF2B5EF4-FFF2-40B4-BE49-F238E27FC236}">
                  <a16:creationId xmlns:a16="http://schemas.microsoft.com/office/drawing/2014/main" id="{BE04839E-5015-40B1-832A-1C4A3157779F}"/>
                </a:ext>
              </a:extLst>
            </p:cNvPr>
            <p:cNvSpPr/>
            <p:nvPr/>
          </p:nvSpPr>
          <p:spPr>
            <a:xfrm>
              <a:off x="3600679" y="2011680"/>
              <a:ext cx="1899920" cy="1107440"/>
            </a:xfrm>
            <a:prstGeom prst="roundRect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6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НР</a:t>
              </a:r>
              <a:endParaRPr lang="ru-KZ" sz="6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Прямоугольник: скругленные углы 7">
              <a:extLst>
                <a:ext uri="{FF2B5EF4-FFF2-40B4-BE49-F238E27FC236}">
                  <a16:creationId xmlns:a16="http://schemas.microsoft.com/office/drawing/2014/main" id="{FAFC846F-68EF-452B-B4C2-A8B21AF18A69}"/>
                </a:ext>
              </a:extLst>
            </p:cNvPr>
            <p:cNvSpPr/>
            <p:nvPr/>
          </p:nvSpPr>
          <p:spPr>
            <a:xfrm>
              <a:off x="6343879" y="2011680"/>
              <a:ext cx="1899920" cy="1107440"/>
            </a:xfrm>
            <a:prstGeom prst="roundRect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6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РК</a:t>
              </a:r>
              <a:endParaRPr lang="ru-KZ" sz="6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Прямоугольник: скругленные углы 9">
              <a:extLst>
                <a:ext uri="{FF2B5EF4-FFF2-40B4-BE49-F238E27FC236}">
                  <a16:creationId xmlns:a16="http://schemas.microsoft.com/office/drawing/2014/main" id="{4D89D253-7F62-4684-8B69-303B27D48B06}"/>
                </a:ext>
              </a:extLst>
            </p:cNvPr>
            <p:cNvSpPr/>
            <p:nvPr/>
          </p:nvSpPr>
          <p:spPr>
            <a:xfrm>
              <a:off x="9087079" y="2011680"/>
              <a:ext cx="1899920" cy="1107440"/>
            </a:xfrm>
            <a:prstGeom prst="roundRect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6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РН</a:t>
              </a:r>
              <a:endParaRPr lang="ru-KZ" sz="6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Равно 10">
              <a:extLst>
                <a:ext uri="{FF2B5EF4-FFF2-40B4-BE49-F238E27FC236}">
                  <a16:creationId xmlns:a16="http://schemas.microsoft.com/office/drawing/2014/main" id="{B24EF732-43BB-42E8-B857-2E5A9E952100}"/>
                </a:ext>
              </a:extLst>
            </p:cNvPr>
            <p:cNvSpPr/>
            <p:nvPr/>
          </p:nvSpPr>
          <p:spPr>
            <a:xfrm>
              <a:off x="2757399" y="2273300"/>
              <a:ext cx="894080" cy="584200"/>
            </a:xfrm>
            <a:prstGeom prst="mathEqual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KZ">
                <a:solidFill>
                  <a:schemeClr val="tx1"/>
                </a:solidFill>
              </a:endParaRPr>
            </a:p>
          </p:txBody>
        </p:sp>
        <p:sp>
          <p:nvSpPr>
            <p:cNvPr id="12" name="Знак умножения 11">
              <a:extLst>
                <a:ext uri="{FF2B5EF4-FFF2-40B4-BE49-F238E27FC236}">
                  <a16:creationId xmlns:a16="http://schemas.microsoft.com/office/drawing/2014/main" id="{C98739EC-6196-4739-9ECA-5EF018A2CE8C}"/>
                </a:ext>
              </a:extLst>
            </p:cNvPr>
            <p:cNvSpPr/>
            <p:nvPr/>
          </p:nvSpPr>
          <p:spPr>
            <a:xfrm>
              <a:off x="5500599" y="2204720"/>
              <a:ext cx="843280" cy="721360"/>
            </a:xfrm>
            <a:prstGeom prst="mathMultiply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KZ"/>
            </a:p>
          </p:txBody>
        </p:sp>
        <p:sp>
          <p:nvSpPr>
            <p:cNvPr id="14" name="Знак умножения 13">
              <a:extLst>
                <a:ext uri="{FF2B5EF4-FFF2-40B4-BE49-F238E27FC236}">
                  <a16:creationId xmlns:a16="http://schemas.microsoft.com/office/drawing/2014/main" id="{E17B8F2A-5B9B-44EF-AF35-9D5531C6BB25}"/>
                </a:ext>
              </a:extLst>
            </p:cNvPr>
            <p:cNvSpPr/>
            <p:nvPr/>
          </p:nvSpPr>
          <p:spPr>
            <a:xfrm>
              <a:off x="8243799" y="2209496"/>
              <a:ext cx="843280" cy="721360"/>
            </a:xfrm>
            <a:prstGeom prst="mathMultiply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KZ"/>
            </a:p>
          </p:txBody>
        </p:sp>
      </p:grpSp>
    </p:spTree>
    <p:extLst>
      <p:ext uri="{BB962C8B-B14F-4D97-AF65-F5344CB8AC3E}">
        <p14:creationId xmlns:p14="http://schemas.microsoft.com/office/powerpoint/2010/main" val="29462957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DF53C1-A978-432A-B2BC-4F9CA5ABED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200" y="284176"/>
            <a:ext cx="11897360" cy="1508760"/>
          </a:xfrm>
        </p:spPr>
        <p:txBody>
          <a:bodyPr>
            <a:normAutofit/>
          </a:bodyPr>
          <a:lstStyle/>
          <a:p>
            <a:pPr algn="ctr"/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Компоненты аудиторского риска</a:t>
            </a:r>
            <a:endParaRPr lang="ru-KZ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9B9B67C1-3B42-472F-B769-801AD7F5206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5071724"/>
              </p:ext>
            </p:extLst>
          </p:nvPr>
        </p:nvGraphicFramePr>
        <p:xfrm>
          <a:off x="0" y="1899920"/>
          <a:ext cx="12405359" cy="48869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168739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каймление">
  <a:themeElements>
    <a:clrScheme name="Окаймление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Окаймление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каймление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À bandes</Template>
  <TotalTime>2507</TotalTime>
  <Words>721</Words>
  <Application>Microsoft Office PowerPoint</Application>
  <PresentationFormat>Широкоэкранный</PresentationFormat>
  <Paragraphs>72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3" baseType="lpstr">
      <vt:lpstr>Bahnschrift Condensed</vt:lpstr>
      <vt:lpstr>Corbel</vt:lpstr>
      <vt:lpstr>Helvetica Neue</vt:lpstr>
      <vt:lpstr>Times New Roman</vt:lpstr>
      <vt:lpstr>Wingdings</vt:lpstr>
      <vt:lpstr>Окаймление</vt:lpstr>
      <vt:lpstr>Экономический факультет  Кафедра «Государственный аудит» </vt:lpstr>
      <vt:lpstr>Цель </vt:lpstr>
      <vt:lpstr>План </vt:lpstr>
      <vt:lpstr>Структура сумм выявленных нарушений порядка ведения бухгалтерского учета и составления финансовой отчетности за 2019 год </vt:lpstr>
      <vt:lpstr>Определение аудиторского риска (ISSAI 100)</vt:lpstr>
      <vt:lpstr>Оценка рисков</vt:lpstr>
      <vt:lpstr>Из международной практики государственного аудита известно, что: </vt:lpstr>
      <vt:lpstr>формула расчета общего аудиторского риска </vt:lpstr>
      <vt:lpstr>Компоненты аудиторского риска</vt:lpstr>
      <vt:lpstr>Иллюстрация взаимосвязи между компонентами аудиторского риска для оценки риска необнаружения</vt:lpstr>
      <vt:lpstr>Помните! </vt:lpstr>
      <vt:lpstr>Значимость риска необнаружения</vt:lpstr>
      <vt:lpstr>Важно помнить</vt:lpstr>
      <vt:lpstr>Кари Ануарбек Мусулманбекович,  Заместитель руководителя отдела методологии и международного сотрудничества Счетного комитета по контролю за исполнением республиканского бюджета ек   </vt:lpstr>
      <vt:lpstr>Студенты 4 курса академической группы 5В-52100-Государственный аудит:</vt:lpstr>
      <vt:lpstr>Спасибо за внимание!</vt:lpstr>
      <vt:lpstr>Контрольные вопросы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ASUS</dc:creator>
  <cp:lastModifiedBy>ASUS</cp:lastModifiedBy>
  <cp:revision>55</cp:revision>
  <cp:lastPrinted>2020-10-01T01:45:17Z</cp:lastPrinted>
  <dcterms:created xsi:type="dcterms:W3CDTF">2020-09-25T12:49:49Z</dcterms:created>
  <dcterms:modified xsi:type="dcterms:W3CDTF">2020-11-19T04:16:13Z</dcterms:modified>
</cp:coreProperties>
</file>