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714" r:id="rId5"/>
  </p:sldMasterIdLst>
  <p:sldIdLst>
    <p:sldId id="375" r:id="rId6"/>
    <p:sldId id="376" r:id="rId7"/>
    <p:sldId id="260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8" r:id="rId18"/>
    <p:sldId id="339" r:id="rId19"/>
    <p:sldId id="340" r:id="rId20"/>
    <p:sldId id="341" r:id="rId21"/>
    <p:sldId id="342" r:id="rId22"/>
    <p:sldId id="345" r:id="rId23"/>
    <p:sldId id="347" r:id="rId24"/>
    <p:sldId id="349" r:id="rId25"/>
    <p:sldId id="354" r:id="rId26"/>
    <p:sldId id="346" r:id="rId27"/>
    <p:sldId id="353" r:id="rId28"/>
    <p:sldId id="350" r:id="rId29"/>
    <p:sldId id="374" r:id="rId30"/>
    <p:sldId id="372" r:id="rId31"/>
    <p:sldId id="352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28" r:id="rId5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F0C"/>
    <a:srgbClr val="EBCF03"/>
    <a:srgbClr val="FDEB67"/>
    <a:srgbClr val="7AEA8D"/>
    <a:srgbClr val="EC8C8C"/>
    <a:srgbClr val="C39595"/>
    <a:srgbClr val="F89EF8"/>
    <a:srgbClr val="4A9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4631" autoAdjust="0"/>
  </p:normalViewPr>
  <p:slideViewPr>
    <p:cSldViewPr>
      <p:cViewPr varScale="1">
        <p:scale>
          <a:sx n="85" d="100"/>
          <a:sy n="85" d="100"/>
        </p:scale>
        <p:origin x="-167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1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51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4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74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39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51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26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5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9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3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143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9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25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0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4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9517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75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80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6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6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9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3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0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4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8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61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740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747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24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0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0E9F-AB5B-42F8-A2A5-F5BC0040039E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CF28-354C-4FDA-A20F-4BCCC14EA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1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CD1B-28C9-4C98-A29A-18FFC0B65DFA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8F49-FA60-4786-9910-A1E4077E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4F5C-86EE-4C32-BC51-D55F4829ECA2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7BB9-7370-4210-BCF7-192F0BB56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5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F02D-727D-4805-8132-F0394E35E2F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59A4-ABAC-4069-906F-2C159FC48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0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15BD-3F04-4490-85F6-56411B6EAB24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4358-D4AB-4A4B-B2EE-393D87FF6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12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E7BB-D765-49DD-86E0-E73B2B519E8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78BD-B7BB-4FA6-BB4A-EF8B24F6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08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BBAA-783A-4C67-9EA8-D1D18A4E2C83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3645-1C82-4351-A60B-0F90446B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96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D4D1F-2C13-40ED-AC26-340284D0F24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65C6-1D64-4B3A-BF7A-CEC681C7D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4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E161-9BDD-4101-BEBA-31EAE126133D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F257-EC28-452F-9784-68F0C64C1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C25E-55B9-4B03-B24A-049D3AE2404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04DF-951D-4792-939F-CF47588F5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7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252C-877C-4402-96B7-9A5420FD544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7CD-087C-423E-843B-C87C002C5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5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414A-E0AC-4B4C-9E01-700095CA1A17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C572-5D0B-4C87-80DE-BBCC3939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5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0A44-3F95-44B9-A68D-F6F080064A1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43C-6AD1-4852-8DDA-762762C2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7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3218-64F6-4E60-8967-C74DBB22E65E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F3E1-160C-4F1B-809E-50435A93E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53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78E5-E629-4C9B-85DC-6CFCF48F05D4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2E2C-A18B-485F-AB23-78BA20BD8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9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1CAE-E4D4-4E30-8760-63CEB639A5C0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76B1-C155-448D-9ECC-C86BD5B5C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51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826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26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2133600"/>
            <a:ext cx="2268538" cy="472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 rot="-5400000">
            <a:off x="5669757" y="-1483519"/>
            <a:ext cx="144462" cy="6804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 rot="-5400000">
            <a:off x="6569075" y="-439737"/>
            <a:ext cx="73025" cy="5076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 rot="-5400000">
            <a:off x="7399338" y="531812"/>
            <a:ext cx="69850" cy="3419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5558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2133600"/>
            <a:ext cx="2268538" cy="472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 rot="-5400000">
            <a:off x="5669757" y="-1483519"/>
            <a:ext cx="144462" cy="6804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 rot="-5400000">
            <a:off x="6569075" y="-439737"/>
            <a:ext cx="73025" cy="5076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 rot="-5400000">
            <a:off x="7399338" y="531812"/>
            <a:ext cx="69850" cy="3419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2054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5558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2133600"/>
            <a:ext cx="2268538" cy="472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 rot="-5400000">
            <a:off x="5669757" y="-1483519"/>
            <a:ext cx="144462" cy="6804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 rot="-5400000">
            <a:off x="6569075" y="-439737"/>
            <a:ext cx="73025" cy="5076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 userDrawn="1"/>
        </p:nvSpPr>
        <p:spPr bwMode="auto">
          <a:xfrm rot="-5400000">
            <a:off x="7399338" y="531812"/>
            <a:ext cx="69850" cy="3419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555875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0" y="2133600"/>
            <a:ext cx="2268538" cy="472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ChangeArrowheads="1"/>
          </p:cNvSpPr>
          <p:nvPr userDrawn="1"/>
        </p:nvSpPr>
        <p:spPr bwMode="auto">
          <a:xfrm rot="-5400000">
            <a:off x="5669757" y="-1483519"/>
            <a:ext cx="144462" cy="6804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4100" name="Rectangle 4"/>
          <p:cNvSpPr>
            <a:spLocks noChangeArrowheads="1"/>
          </p:cNvSpPr>
          <p:nvPr userDrawn="1"/>
        </p:nvSpPr>
        <p:spPr bwMode="auto">
          <a:xfrm rot="-5400000">
            <a:off x="6569075" y="-439737"/>
            <a:ext cx="73025" cy="5076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 userDrawn="1"/>
        </p:nvSpPr>
        <p:spPr bwMode="auto">
          <a:xfrm rot="-5400000">
            <a:off x="7399338" y="531812"/>
            <a:ext cx="69850" cy="3419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4102" name="Picture 6" descr="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5558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E63B76-2484-406F-95B3-ADCDD548456A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C31760C-9A9F-43E9-B9B6-5622A7504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0" y="2133600"/>
            <a:ext cx="2268538" cy="472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 rot="16200000">
            <a:off x="5669757" y="-1483519"/>
            <a:ext cx="144462" cy="6804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 rot="16200000">
            <a:off x="6569075" y="-439737"/>
            <a:ext cx="73025" cy="5076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 rot="16200000">
            <a:off x="7399338" y="531812"/>
            <a:ext cx="69850" cy="3419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5132" name="Picture 7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555875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5" r:id="rId11"/>
    <p:sldLayoutId id="2147483850" r:id="rId12"/>
    <p:sldLayoutId id="2147483856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bba-kat@yandex.by" TargetMode="External"/><Relationship Id="rId2" Type="http://schemas.openxmlformats.org/officeDocument/2006/relationships/hyperlink" Target="mailto:mirallect@gmail.com" TargetMode="Externa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901700" y="476250"/>
            <a:ext cx="74168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0000AC"/>
                </a:solidFill>
                <a:latin typeface="Arial" panose="020B0604020202020204" pitchFamily="34" charset="0"/>
              </a:rPr>
              <a:t>Компьютерная графика</a:t>
            </a:r>
            <a:r>
              <a:rPr lang="en-US" altLang="ru-RU" sz="4000" b="1" dirty="0">
                <a:solidFill>
                  <a:srgbClr val="0000AC"/>
                </a:solidFill>
                <a:latin typeface="Arial" panose="020B0604020202020204" pitchFamily="34" charset="0"/>
              </a:rPr>
              <a:t>  </a:t>
            </a:r>
            <a:endParaRPr lang="ru-RU" altLang="ru-RU" sz="4000" b="1" dirty="0">
              <a:solidFill>
                <a:srgbClr val="0000A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0000AC"/>
                </a:solidFill>
                <a:latin typeface="Arial" panose="020B0604020202020204" pitchFamily="34" charset="0"/>
              </a:rPr>
              <a:t>(</a:t>
            </a:r>
            <a:r>
              <a:rPr lang="en-US" altLang="ru-RU" sz="4000" b="1" dirty="0">
                <a:solidFill>
                  <a:srgbClr val="0000AC"/>
                </a:solidFill>
                <a:latin typeface="Arial" panose="020B0604020202020204" pitchFamily="34" charset="0"/>
              </a:rPr>
              <a:t>Autodesk 3ds max</a:t>
            </a:r>
            <a:r>
              <a:rPr lang="ru-RU" altLang="ru-RU" sz="4000" b="1" dirty="0">
                <a:solidFill>
                  <a:srgbClr val="0000AC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901700" y="2420938"/>
            <a:ext cx="57578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8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Лекция</a:t>
            </a:r>
            <a:endParaRPr lang="ru-RU" altLang="ru-RU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Полигональное моделирование.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None/>
            </a:pPr>
            <a:endParaRPr lang="ru-RU" altLang="ru-RU" sz="1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19306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	Свиток 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Selection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Выделение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открывает возможность доступа к составным элементам объекта преобразованного в сетку.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Также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получить доступ к составным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элементам можно,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открыв объект в стеке модификаторов (нажать на </a:t>
            </a:r>
            <a:r>
              <a:rPr lang="ru-RU" alt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значек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«+» в стеке рядом с объектом).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	В свитке 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Selection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Выделение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элементы отображены в виде значков, в стеке предложены их названия.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	Выделять нужный элемент можно любым удобным способом.</a:t>
            </a:r>
          </a:p>
          <a:p>
            <a:pPr lvl="1"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3" t="13118" b="44443"/>
          <a:stretch>
            <a:fillRect/>
          </a:stretch>
        </p:blipFill>
        <p:spPr bwMode="auto">
          <a:xfrm>
            <a:off x="7524750" y="2205038"/>
            <a:ext cx="14398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7510463" y="2636838"/>
            <a:ext cx="1371600" cy="936625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7558088" y="4005263"/>
            <a:ext cx="1371600" cy="503237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697662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2000" dirty="0" smtClean="0"/>
              <a:t>Составные элементы: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b="1" dirty="0" smtClean="0"/>
              <a:t>Vertex</a:t>
            </a:r>
            <a:r>
              <a:rPr lang="en-US" sz="2000" dirty="0" smtClean="0"/>
              <a:t> (</a:t>
            </a:r>
            <a:r>
              <a:rPr lang="ru-RU" sz="2000" dirty="0" smtClean="0"/>
              <a:t>Вершина (Точка)</a:t>
            </a:r>
            <a:r>
              <a:rPr lang="en-US" sz="2000" dirty="0" smtClean="0"/>
              <a:t>).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b="1" dirty="0" smtClean="0"/>
              <a:t>Edge</a:t>
            </a:r>
            <a:r>
              <a:rPr lang="en-US" sz="2000" dirty="0" smtClean="0"/>
              <a:t> (</a:t>
            </a:r>
            <a:r>
              <a:rPr lang="ru-RU" sz="2000" dirty="0" smtClean="0"/>
              <a:t>Ребро (соединяет две вершины)</a:t>
            </a:r>
            <a:r>
              <a:rPr lang="en-US" sz="2000" dirty="0" smtClean="0"/>
              <a:t>).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b="1" dirty="0" smtClean="0"/>
              <a:t>Face</a:t>
            </a:r>
            <a:r>
              <a:rPr lang="ru-RU" sz="20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Грань (состоит из трех ребер)</a:t>
            </a:r>
            <a:r>
              <a:rPr lang="en-US" sz="2000" dirty="0" smtClean="0"/>
              <a:t>).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b="1" dirty="0" smtClean="0"/>
              <a:t>Polygon</a:t>
            </a:r>
            <a:r>
              <a:rPr lang="en-US" sz="2000" dirty="0" smtClean="0"/>
              <a:t> (</a:t>
            </a:r>
            <a:r>
              <a:rPr lang="ru-RU" sz="2000" dirty="0" smtClean="0"/>
              <a:t>Полигон (состоит из двух граней)</a:t>
            </a:r>
            <a:r>
              <a:rPr lang="en-US" sz="2000" dirty="0" smtClean="0"/>
              <a:t>).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b="1" dirty="0" smtClean="0"/>
              <a:t>Element</a:t>
            </a:r>
            <a:r>
              <a:rPr lang="en-US" sz="2000" dirty="0" smtClean="0"/>
              <a:t> (</a:t>
            </a:r>
            <a:r>
              <a:rPr lang="ru-RU" sz="2000" dirty="0" smtClean="0"/>
              <a:t>Элемент (весь объект)</a:t>
            </a:r>
            <a:r>
              <a:rPr lang="en-US" sz="2000" dirty="0" smtClean="0"/>
              <a:t>).</a:t>
            </a:r>
            <a:endParaRPr lang="ru-RU" sz="2000" dirty="0" smtClean="0"/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3" t="13118" b="44443"/>
          <a:stretch>
            <a:fillRect/>
          </a:stretch>
        </p:blipFill>
        <p:spPr bwMode="auto">
          <a:xfrm>
            <a:off x="7524750" y="2205038"/>
            <a:ext cx="14398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7510463" y="2636838"/>
            <a:ext cx="1371600" cy="936625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7558088" y="4005263"/>
            <a:ext cx="1371600" cy="503237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971600" y="2852936"/>
            <a:ext cx="51849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	В случае выбора одного из составляющих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элементов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его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значок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и название подсветятся желтым цветом. В этом случае можно выделить нужный элемент и </a:t>
            </a:r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выполнить редактирование на уровне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 этого элемента.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6" t="12560" b="60526"/>
          <a:stretch>
            <a:fillRect/>
          </a:stretch>
        </p:blipFill>
        <p:spPr bwMode="auto">
          <a:xfrm>
            <a:off x="7019925" y="2349500"/>
            <a:ext cx="188436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692275" y="620713"/>
            <a:ext cx="61198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rgbClr val="CA1414"/>
                </a:solidFill>
                <a:latin typeface="Arial" panose="020B0604020202020204" pitchFamily="34" charset="0"/>
              </a:rPr>
              <a:t>ОБРАТИТЬ ВНИМАНИЕ!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6769100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2000" dirty="0" smtClean="0"/>
              <a:t>	После того, как необходимое редактирование выполнено, обязательно отключить уровень редактирования выбранного элемента: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dirty="0" smtClean="0"/>
              <a:t>Снять выделение с редактируемого элемента на объекте.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dirty="0" smtClean="0"/>
              <a:t>Щелкнуть один раз левой кнопкой мыши по значку или имени элемента в свитке </a:t>
            </a:r>
            <a:r>
              <a:rPr lang="en-US" sz="2000" b="1" dirty="0" smtClean="0"/>
              <a:t>Selection</a:t>
            </a:r>
            <a:r>
              <a:rPr lang="en-US" sz="2000" dirty="0" smtClean="0"/>
              <a:t> </a:t>
            </a:r>
            <a:r>
              <a:rPr lang="ru-RU" sz="2000" dirty="0" smtClean="0"/>
              <a:t>или в стеке модификаторов.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dirty="0" smtClean="0"/>
              <a:t>Желтая подсветка с элемента должна отключиться.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sz="2000" dirty="0" smtClean="0"/>
              <a:t>	Это необходимо проделать, так как в случае дальнейшего назначения модификаторов объекту, если не было снято выделение с элементов, модификатор назначится этим элементам, а не самому объекту.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76912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	Для каждого элемента существует набор команд редактирования: </a:t>
            </a:r>
            <a:r>
              <a:rPr lang="ru-RU" altLang="ru-RU" sz="2000" b="1" i="1" dirty="0">
                <a:solidFill>
                  <a:schemeClr val="tx1"/>
                </a:solidFill>
                <a:latin typeface="Arial" panose="020B0604020202020204" pitchFamily="34" charset="0"/>
              </a:rPr>
              <a:t>общие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 и </a:t>
            </a:r>
            <a:r>
              <a:rPr lang="ru-RU" altLang="ru-RU" sz="2000" b="1" i="1" dirty="0">
                <a:solidFill>
                  <a:schemeClr val="tx1"/>
                </a:solidFill>
                <a:latin typeface="Arial" panose="020B0604020202020204" pitchFamily="34" charset="0"/>
              </a:rPr>
              <a:t>частные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	К общим командам относятся команды простой трансформации над объектами: переместить, перевернуть, масштабировать.</a:t>
            </a:r>
          </a:p>
          <a:p>
            <a:pPr marL="0" lvl="1"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	Частные команды для каждого элемента свои и все они располагаются в свитке </a:t>
            </a:r>
            <a:r>
              <a:rPr lang="en-US" altLang="ru-RU" sz="2000" b="1" dirty="0">
                <a:solidFill>
                  <a:schemeClr val="tx1"/>
                </a:solidFill>
                <a:latin typeface="Arial" panose="020B0604020202020204" pitchFamily="34" charset="0"/>
              </a:rPr>
              <a:t>Edit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chemeClr val="tx1"/>
                </a:solidFill>
                <a:latin typeface="Arial" panose="020B0604020202020204" pitchFamily="34" charset="0"/>
              </a:rPr>
              <a:t>Geometry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Редактирование геометрии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).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Состав команд свитка будет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зависеть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от того, какой элемент выбран для редактирования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Vertex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 (Вершина)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9" y="2132856"/>
            <a:ext cx="67691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	Редактирование на уровне </a:t>
            </a:r>
            <a:r>
              <a:rPr lang="en-US" sz="1400" b="1" dirty="0" smtClean="0"/>
              <a:t>Vertex</a:t>
            </a:r>
            <a:r>
              <a:rPr lang="ru-RU" sz="1400" dirty="0" smtClean="0"/>
              <a:t> (Вершина) </a:t>
            </a:r>
            <a:r>
              <a:rPr lang="ru-RU" sz="1400" b="1" i="1" dirty="0" smtClean="0"/>
              <a:t>общими</a:t>
            </a:r>
            <a:r>
              <a:rPr lang="ru-RU" sz="1400" dirty="0" smtClean="0"/>
              <a:t> командами: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Активизировать уровень </a:t>
            </a:r>
            <a:r>
              <a:rPr lang="en-US" sz="1400" b="1" dirty="0" smtClean="0"/>
              <a:t>Vertex</a:t>
            </a:r>
            <a:r>
              <a:rPr lang="ru-RU" sz="1400" dirty="0" smtClean="0"/>
              <a:t> (Вершина).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На редактируемом объекте все его вершины отобразятся синим цветом.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Выделить нужную вершину, щелкнув по ней один раз левой кнопкой мыши.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Можно выделить несколько вершин рамкой выделения или щелкая по ним левой кнопкой мыши, при этом удерживая клавишу </a:t>
            </a:r>
            <a:r>
              <a:rPr lang="en-US" sz="1400" dirty="0" smtClean="0"/>
              <a:t>Ctrl</a:t>
            </a:r>
            <a:r>
              <a:rPr lang="ru-RU" sz="1400" dirty="0" smtClean="0"/>
              <a:t>.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8" t="12460" b="47392"/>
          <a:stretch>
            <a:fillRect/>
          </a:stretch>
        </p:blipFill>
        <p:spPr bwMode="auto">
          <a:xfrm>
            <a:off x="2483768" y="4293096"/>
            <a:ext cx="32829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7691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5"/>
              <a:defRPr/>
            </a:pPr>
            <a:r>
              <a:rPr lang="ru-RU" dirty="0" smtClean="0"/>
              <a:t>Выделив нужные вершины, вызвать команду </a:t>
            </a:r>
            <a:r>
              <a:rPr lang="en-US" b="1" dirty="0" smtClean="0"/>
              <a:t>Select and Move</a:t>
            </a:r>
            <a:r>
              <a:rPr lang="ru-RU" dirty="0" smtClean="0"/>
              <a:t> (Переместить).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5"/>
              <a:defRPr/>
            </a:pPr>
            <a:r>
              <a:rPr lang="ru-RU" dirty="0" smtClean="0"/>
              <a:t>Подсветив нужную ось, переместить выделенное вдоль </a:t>
            </a:r>
            <a:r>
              <a:rPr lang="ru-RU" dirty="0"/>
              <a:t>выбранной </a:t>
            </a:r>
            <a:r>
              <a:rPr lang="ru-RU" dirty="0" smtClean="0"/>
              <a:t>оси.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5"/>
              <a:defRPr/>
            </a:pPr>
            <a:r>
              <a:rPr lang="ru-RU" dirty="0" smtClean="0"/>
              <a:t>Обратить внимание, как при этом изменяется форма объекта.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dirty="0" smtClean="0"/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dirty="0" smtClean="0"/>
              <a:t>	Аналогичным образом использовать команды </a:t>
            </a:r>
            <a:r>
              <a:rPr lang="en-US" b="1" dirty="0" smtClean="0"/>
              <a:t>Select and Rotate </a:t>
            </a:r>
            <a:r>
              <a:rPr lang="ru-RU" dirty="0" smtClean="0"/>
              <a:t>(Повернуть) и </a:t>
            </a:r>
            <a:r>
              <a:rPr lang="en-US" b="1" dirty="0" smtClean="0"/>
              <a:t>Select and Uniform Scale </a:t>
            </a:r>
            <a:r>
              <a:rPr lang="ru-RU" dirty="0" smtClean="0"/>
              <a:t>(Масштабировать).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Vertex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 (Вершина)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9" y="2204864"/>
            <a:ext cx="69131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	Редактирование на уровне </a:t>
            </a:r>
            <a:r>
              <a:rPr lang="en-US" sz="1400" b="1" dirty="0" smtClean="0"/>
              <a:t>Vertex</a:t>
            </a:r>
            <a:r>
              <a:rPr lang="ru-RU" sz="1400" dirty="0" smtClean="0"/>
              <a:t> (Вершина) </a:t>
            </a:r>
            <a:r>
              <a:rPr lang="ru-RU" sz="1400" b="1" i="1" dirty="0" smtClean="0"/>
              <a:t>частными</a:t>
            </a:r>
            <a:r>
              <a:rPr lang="ru-RU" sz="1400" dirty="0" smtClean="0"/>
              <a:t> командами: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Активизировать уровень </a:t>
            </a:r>
            <a:r>
              <a:rPr lang="en-US" sz="1400" b="1" dirty="0" smtClean="0"/>
              <a:t>Vertex</a:t>
            </a:r>
            <a:r>
              <a:rPr lang="ru-RU" sz="1400" dirty="0" smtClean="0"/>
              <a:t> (Вершина).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На редактируемом объекте все его вершины отобразятся синим цветом.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Выделить нужную вершину, щелкнув по ней один раз левой кнопкой мыши.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Можно выделить несколько вершин рамкой выделения или щелкая по ним левой кнопкой мыши, при этом удерживая клавишу </a:t>
            </a:r>
            <a:r>
              <a:rPr lang="en-US" sz="1400" b="1" dirty="0" smtClean="0"/>
              <a:t>Ctrl</a:t>
            </a:r>
            <a:r>
              <a:rPr lang="ru-RU" sz="1400" dirty="0" smtClean="0"/>
              <a:t>.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8" t="12460" b="47392"/>
          <a:stretch>
            <a:fillRect/>
          </a:stretch>
        </p:blipFill>
        <p:spPr bwMode="auto">
          <a:xfrm>
            <a:off x="2555776" y="4293096"/>
            <a:ext cx="32829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Vertex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 (Вершина)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624637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	В свитке </a:t>
            </a:r>
            <a:r>
              <a:rPr lang="en-US" sz="1400" b="1" dirty="0" smtClean="0"/>
              <a:t>Edit</a:t>
            </a:r>
            <a:r>
              <a:rPr lang="en-US" sz="1400" dirty="0" smtClean="0"/>
              <a:t> </a:t>
            </a:r>
            <a:r>
              <a:rPr lang="en-US" sz="1400" b="1" dirty="0" smtClean="0"/>
              <a:t>Geometry</a:t>
            </a:r>
            <a:r>
              <a:rPr lang="en-US" sz="1400" dirty="0" smtClean="0"/>
              <a:t> (</a:t>
            </a:r>
            <a:r>
              <a:rPr lang="ru-RU" sz="1400" dirty="0" smtClean="0"/>
              <a:t>Редактирование геометрии</a:t>
            </a:r>
            <a:r>
              <a:rPr lang="en-US" sz="1400" dirty="0" smtClean="0"/>
              <a:t>)</a:t>
            </a:r>
            <a:r>
              <a:rPr lang="ru-RU" sz="1400" dirty="0" smtClean="0"/>
              <a:t>  будут предложены команды для работы с вершинами.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endParaRPr lang="ru-RU" sz="1400" b="1" dirty="0" smtClean="0"/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Create</a:t>
            </a:r>
            <a:r>
              <a:rPr lang="en-US" sz="1400" dirty="0" smtClean="0"/>
              <a:t> (</a:t>
            </a:r>
            <a:r>
              <a:rPr lang="ru-RU" sz="1400" dirty="0" smtClean="0"/>
              <a:t>Создать</a:t>
            </a:r>
            <a:r>
              <a:rPr lang="en-US" sz="1400" dirty="0" smtClean="0"/>
              <a:t>)</a:t>
            </a:r>
            <a:r>
              <a:rPr lang="ru-RU" sz="1400" dirty="0" smtClean="0"/>
              <a:t> – позволяет создавать новые вершины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Delete</a:t>
            </a:r>
            <a:r>
              <a:rPr lang="en-US" sz="1400" dirty="0" smtClean="0"/>
              <a:t> (</a:t>
            </a:r>
            <a:r>
              <a:rPr lang="ru-RU" sz="1400" dirty="0" smtClean="0"/>
              <a:t>Удалить</a:t>
            </a:r>
            <a:r>
              <a:rPr lang="en-US" sz="1400" dirty="0" smtClean="0"/>
              <a:t>)</a:t>
            </a:r>
            <a:r>
              <a:rPr lang="ru-RU" sz="1400" dirty="0" smtClean="0"/>
              <a:t> – позволяет удалять выделенные вершины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Break</a:t>
            </a:r>
            <a:r>
              <a:rPr lang="en-US" sz="1400" dirty="0" smtClean="0"/>
              <a:t> (</a:t>
            </a:r>
            <a:r>
              <a:rPr lang="ru-RU" sz="1400" dirty="0" smtClean="0"/>
              <a:t>Разорвать</a:t>
            </a:r>
            <a:r>
              <a:rPr lang="en-US" sz="1400" dirty="0" smtClean="0"/>
              <a:t>)</a:t>
            </a:r>
            <a:r>
              <a:rPr lang="ru-RU" sz="1400" dirty="0" smtClean="0"/>
              <a:t> – разъединяет грани, которые сходятся в одной вершине, создавая несколько отдельных вершин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Chamfer</a:t>
            </a:r>
            <a:r>
              <a:rPr lang="en-US" sz="1400" dirty="0" smtClean="0"/>
              <a:t> (</a:t>
            </a:r>
            <a:r>
              <a:rPr lang="ru-RU" sz="1400" dirty="0" smtClean="0"/>
              <a:t>Скос</a:t>
            </a:r>
            <a:r>
              <a:rPr lang="en-US" sz="1400" dirty="0" smtClean="0"/>
              <a:t>)</a:t>
            </a:r>
            <a:r>
              <a:rPr lang="ru-RU" sz="1400" dirty="0" smtClean="0"/>
              <a:t> – позволяет «срезать» углы объекта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Weld</a:t>
            </a:r>
            <a:r>
              <a:rPr lang="en-US" sz="1400" dirty="0" smtClean="0"/>
              <a:t> (</a:t>
            </a:r>
            <a:r>
              <a:rPr lang="ru-RU" sz="1400" dirty="0" smtClean="0"/>
              <a:t>Слияние</a:t>
            </a:r>
            <a:r>
              <a:rPr lang="en-US" sz="1400" dirty="0" smtClean="0"/>
              <a:t>) </a:t>
            </a:r>
            <a:r>
              <a:rPr lang="en-US" sz="1400" b="1" dirty="0" smtClean="0"/>
              <a:t>Selected</a:t>
            </a:r>
            <a:r>
              <a:rPr lang="en-US" sz="1400" dirty="0" smtClean="0"/>
              <a:t> (</a:t>
            </a:r>
            <a:r>
              <a:rPr lang="ru-RU" sz="1400" dirty="0" smtClean="0"/>
              <a:t>Выделенное</a:t>
            </a:r>
            <a:r>
              <a:rPr lang="en-US" sz="1400" dirty="0" smtClean="0"/>
              <a:t>)</a:t>
            </a:r>
            <a:r>
              <a:rPr lang="ru-RU" sz="1400" dirty="0" smtClean="0"/>
              <a:t> – повзволяет «склеить» несколько вершин в одну при условии что эти вершины выделены и находятся в диапазоне действия команды</a:t>
            </a:r>
            <a:r>
              <a:rPr lang="en-US" sz="1400" dirty="0" smtClean="0"/>
              <a:t>.</a:t>
            </a:r>
            <a:r>
              <a:rPr lang="ru-RU" sz="1400" dirty="0" smtClean="0"/>
              <a:t>  Диапазон задается при помощи введения числового значения в поле </a:t>
            </a:r>
            <a:r>
              <a:rPr lang="en-US" sz="1400" b="1" dirty="0" smtClean="0"/>
              <a:t>Selected</a:t>
            </a:r>
            <a:r>
              <a:rPr lang="en-US" sz="1400" dirty="0" smtClean="0"/>
              <a:t> (</a:t>
            </a:r>
            <a:r>
              <a:rPr lang="ru-RU" sz="1400" dirty="0" smtClean="0"/>
              <a:t>Выделенное</a:t>
            </a:r>
            <a:r>
              <a:rPr lang="en-US" sz="1400" dirty="0" smtClean="0"/>
              <a:t>)</a:t>
            </a:r>
            <a:r>
              <a:rPr lang="ru-RU" sz="1400" dirty="0" smtClean="0"/>
              <a:t>.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3" t="13058" b="63837"/>
          <a:stretch>
            <a:fillRect/>
          </a:stretch>
        </p:blipFill>
        <p:spPr bwMode="auto">
          <a:xfrm>
            <a:off x="7308850" y="2276475"/>
            <a:ext cx="15668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Vertex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 (Вершина)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9" y="2276872"/>
            <a:ext cx="6769124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	Редактирование на уровне </a:t>
            </a:r>
            <a:r>
              <a:rPr lang="en-US" sz="1400" b="1" dirty="0" smtClean="0"/>
              <a:t>Edge </a:t>
            </a:r>
            <a:r>
              <a:rPr lang="ru-RU" sz="1400" dirty="0" smtClean="0"/>
              <a:t>(Ребро) </a:t>
            </a:r>
            <a:r>
              <a:rPr lang="ru-RU" sz="1400" b="1" i="1" dirty="0" smtClean="0"/>
              <a:t>общими</a:t>
            </a:r>
            <a:r>
              <a:rPr lang="ru-RU" sz="1400" dirty="0" smtClean="0"/>
              <a:t> командами: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Активизировать уровень </a:t>
            </a:r>
            <a:r>
              <a:rPr lang="en-US" sz="1400" b="1" dirty="0" smtClean="0"/>
              <a:t>Edge </a:t>
            </a:r>
            <a:r>
              <a:rPr lang="ru-RU" sz="1400" dirty="0" smtClean="0"/>
              <a:t>(Ребро).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Выделить нужное ребро, щелкнув по нему один раз левой кнопкой мыши.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Можно выделить несколько ребер рамкой выделения или щелкая по ним левой кнопкой мыши, при этом удерживая клавишу </a:t>
            </a:r>
            <a:r>
              <a:rPr lang="en-US" sz="1400" b="1" dirty="0" smtClean="0"/>
              <a:t>Ctrl</a:t>
            </a:r>
            <a:r>
              <a:rPr lang="ru-RU" sz="1400" dirty="0" smtClean="0"/>
              <a:t>.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4" t="13512" r="9920" b="44452"/>
          <a:stretch>
            <a:fillRect/>
          </a:stretch>
        </p:blipFill>
        <p:spPr bwMode="auto">
          <a:xfrm>
            <a:off x="2772568" y="4002996"/>
            <a:ext cx="33115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Edge 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(Ребро)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68538" y="692150"/>
            <a:ext cx="7416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>
                <a:solidFill>
                  <a:srgbClr val="1414EC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000" b="1">
                <a:solidFill>
                  <a:srgbClr val="0000AC"/>
                </a:solidFill>
                <a:latin typeface="Arial" panose="020B0604020202020204" pitchFamily="34" charset="0"/>
              </a:rPr>
              <a:t>Autodesk 3ds max</a:t>
            </a:r>
            <a:endParaRPr lang="ru-RU" altLang="ru-RU" sz="4400">
              <a:solidFill>
                <a:srgbClr val="0000AC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971550" y="2276475"/>
            <a:ext cx="6553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План</a:t>
            </a:r>
            <a:r>
              <a:rPr lang="ru-RU" alt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ru-RU" alt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romanUcPeriod"/>
            </a:pPr>
            <a:r>
              <a:rPr lang="en-US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Mesh (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Сетка</a:t>
            </a:r>
            <a:r>
              <a:rPr lang="en-US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romanUcPeriod"/>
            </a:pPr>
            <a:r>
              <a:rPr lang="en-US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Poly (</a:t>
            </a:r>
            <a:r>
              <a:rPr lang="ru-RU" altLang="ru-RU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Полисетка</a:t>
            </a:r>
            <a:r>
              <a:rPr lang="en-US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romanUcPeriod"/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Модификаторы.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7691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dirty="0" smtClean="0"/>
              <a:t>Выделив нужные ребра, вызвать команду </a:t>
            </a:r>
            <a:r>
              <a:rPr lang="en-US" b="1" dirty="0" smtClean="0"/>
              <a:t>Select and Move</a:t>
            </a:r>
            <a:r>
              <a:rPr lang="ru-RU" dirty="0" smtClean="0"/>
              <a:t> (Переместить).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dirty="0" smtClean="0"/>
              <a:t>Подсветив нужную ось, переместить выделенное вдоль </a:t>
            </a:r>
            <a:r>
              <a:rPr lang="ru-RU" dirty="0"/>
              <a:t>выбранной </a:t>
            </a:r>
            <a:r>
              <a:rPr lang="ru-RU" dirty="0" smtClean="0"/>
              <a:t>оси.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dirty="0" smtClean="0"/>
              <a:t>Обратить внимание, как при этом изменяется форма объекта.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dirty="0" smtClean="0"/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dirty="0" smtClean="0"/>
              <a:t>	Аналогичным образом использовать команды </a:t>
            </a:r>
            <a:r>
              <a:rPr lang="en-US" b="1" dirty="0" smtClean="0"/>
              <a:t>Select and Rotate </a:t>
            </a:r>
            <a:r>
              <a:rPr lang="ru-RU" dirty="0" smtClean="0"/>
              <a:t>(Повернуть) и </a:t>
            </a:r>
            <a:r>
              <a:rPr lang="en-US" b="1" dirty="0" smtClean="0"/>
              <a:t>Select and Uniform Scale </a:t>
            </a:r>
            <a:r>
              <a:rPr lang="ru-RU" dirty="0" smtClean="0"/>
              <a:t>(Масштабировать).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Edge 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(Ребро)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9" y="2276872"/>
            <a:ext cx="6769124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	Редактирование на уровне </a:t>
            </a:r>
            <a:r>
              <a:rPr lang="en-US" sz="1400" b="1" dirty="0" smtClean="0"/>
              <a:t>Edge </a:t>
            </a:r>
            <a:r>
              <a:rPr lang="ru-RU" sz="1400" dirty="0" smtClean="0"/>
              <a:t>(Ребро) </a:t>
            </a:r>
            <a:r>
              <a:rPr lang="ru-RU" sz="1400" b="1" i="1" dirty="0" smtClean="0"/>
              <a:t>частными </a:t>
            </a:r>
            <a:r>
              <a:rPr lang="ru-RU" sz="1400" dirty="0" smtClean="0"/>
              <a:t>командами: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Активизировать уровень </a:t>
            </a:r>
            <a:r>
              <a:rPr lang="en-US" sz="1400" b="1" dirty="0" smtClean="0"/>
              <a:t>Edge </a:t>
            </a:r>
            <a:r>
              <a:rPr lang="ru-RU" sz="1400" dirty="0" smtClean="0"/>
              <a:t>(Ребро).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Выделить нужное ребро, щелкнув по нему один раз левой кнопкой мыши.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Можно выделить несколько ребер рамкой выделения или щелкая по ним левой кнопкой мыши при этом удерживая клавишу </a:t>
            </a:r>
            <a:r>
              <a:rPr lang="en-US" sz="1400" b="1" dirty="0" smtClean="0"/>
              <a:t>Ctrl</a:t>
            </a:r>
            <a:r>
              <a:rPr lang="ru-RU" sz="1400" dirty="0" smtClean="0"/>
              <a:t>.</a:t>
            </a: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4" t="13512" r="9920" b="44452"/>
          <a:stretch>
            <a:fillRect/>
          </a:stretch>
        </p:blipFill>
        <p:spPr bwMode="auto">
          <a:xfrm>
            <a:off x="2411760" y="3933056"/>
            <a:ext cx="33115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Edge 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(Ребро)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4680892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	В свитке </a:t>
            </a:r>
            <a:r>
              <a:rPr lang="en-US" sz="1400" b="1" dirty="0" smtClean="0"/>
              <a:t>Edit</a:t>
            </a:r>
            <a:r>
              <a:rPr lang="en-US" sz="1400" dirty="0" smtClean="0"/>
              <a:t> </a:t>
            </a:r>
            <a:r>
              <a:rPr lang="en-US" sz="1400" b="1" dirty="0" smtClean="0"/>
              <a:t>Geometry</a:t>
            </a:r>
            <a:r>
              <a:rPr lang="en-US" sz="1400" dirty="0" smtClean="0"/>
              <a:t> (</a:t>
            </a:r>
            <a:r>
              <a:rPr lang="ru-RU" sz="1400" dirty="0" smtClean="0"/>
              <a:t>Редактирование геометрии</a:t>
            </a:r>
            <a:r>
              <a:rPr lang="en-US" sz="1400" dirty="0" smtClean="0"/>
              <a:t>)</a:t>
            </a:r>
            <a:r>
              <a:rPr lang="ru-RU" sz="1400" dirty="0" smtClean="0"/>
              <a:t>  будут предложены команды для работы с ребрами: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endParaRPr lang="ru-RU" sz="1400" b="1" dirty="0" smtClean="0"/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Delete</a:t>
            </a:r>
            <a:r>
              <a:rPr lang="en-US" sz="1400" dirty="0" smtClean="0"/>
              <a:t> (</a:t>
            </a:r>
            <a:r>
              <a:rPr lang="ru-RU" sz="1400" dirty="0" smtClean="0"/>
              <a:t>Удалить</a:t>
            </a:r>
            <a:r>
              <a:rPr lang="en-US" sz="1400" dirty="0" smtClean="0"/>
              <a:t>)</a:t>
            </a:r>
            <a:r>
              <a:rPr lang="ru-RU" sz="1400" dirty="0" smtClean="0"/>
              <a:t> – позволяет удалять выделенные ребра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Divide</a:t>
            </a:r>
            <a:r>
              <a:rPr lang="en-US" sz="1400" dirty="0" smtClean="0"/>
              <a:t> (</a:t>
            </a:r>
            <a:r>
              <a:rPr lang="ru-RU" sz="1400" dirty="0" smtClean="0"/>
              <a:t>Разделить</a:t>
            </a:r>
            <a:r>
              <a:rPr lang="en-US" sz="1400" dirty="0" smtClean="0"/>
              <a:t>)</a:t>
            </a:r>
            <a:r>
              <a:rPr lang="ru-RU" sz="1400" dirty="0" smtClean="0"/>
              <a:t> – делит одно ребро на две части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Turn</a:t>
            </a:r>
            <a:r>
              <a:rPr lang="en-US" sz="1400" dirty="0" smtClean="0"/>
              <a:t> (</a:t>
            </a:r>
            <a:r>
              <a:rPr lang="ru-RU" sz="1400" dirty="0" smtClean="0"/>
              <a:t>Повернуть</a:t>
            </a:r>
            <a:r>
              <a:rPr lang="en-US" sz="1400" dirty="0" smtClean="0"/>
              <a:t>)</a:t>
            </a:r>
            <a:r>
              <a:rPr lang="ru-RU" sz="1400" dirty="0" smtClean="0"/>
              <a:t> – позволяет повернуть скрытые ребра объекта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Chamfer</a:t>
            </a:r>
            <a:r>
              <a:rPr lang="en-US" sz="1400" dirty="0" smtClean="0"/>
              <a:t> (</a:t>
            </a:r>
            <a:r>
              <a:rPr lang="ru-RU" sz="1400" dirty="0" smtClean="0"/>
              <a:t>Скос</a:t>
            </a:r>
            <a:r>
              <a:rPr lang="en-US" sz="1400" dirty="0" smtClean="0"/>
              <a:t>)</a:t>
            </a:r>
            <a:r>
              <a:rPr lang="ru-RU" sz="1400" dirty="0" smtClean="0"/>
              <a:t> – позволяет «срезать» ребра объекта</a:t>
            </a:r>
            <a:r>
              <a:rPr lang="en-US" sz="1400" dirty="0" smtClean="0"/>
              <a:t>.</a:t>
            </a:r>
            <a:endParaRPr lang="ru-RU" sz="1400" dirty="0" smtClean="0"/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9" t="12012" b="73618"/>
          <a:stretch>
            <a:fillRect/>
          </a:stretch>
        </p:blipFill>
        <p:spPr bwMode="auto">
          <a:xfrm>
            <a:off x="5436096" y="2564904"/>
            <a:ext cx="23780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Edge 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(Ребро)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692275" y="650875"/>
            <a:ext cx="52562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CA1414"/>
                </a:solidFill>
                <a:latin typeface="Arial" panose="020B0604020202020204" pitchFamily="34" charset="0"/>
              </a:rPr>
              <a:t>ОБРАТИТЬ ВНИМАНИЕ!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5284787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Для отображения скрытых ребер объекта:</a:t>
            </a:r>
          </a:p>
          <a:p>
            <a:pPr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Выделить объект.</a:t>
            </a:r>
          </a:p>
          <a:p>
            <a:pPr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Вызвать на объекте контекстное меню (правой кнопкой мыши).</a:t>
            </a:r>
          </a:p>
          <a:p>
            <a:pPr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Выбрать команду </a:t>
            </a:r>
            <a:r>
              <a:rPr lang="en-US" sz="1400" b="1" dirty="0" smtClean="0"/>
              <a:t>Object Properties </a:t>
            </a:r>
            <a:r>
              <a:rPr lang="ru-RU" sz="1400" dirty="0" smtClean="0"/>
              <a:t>(Свойства объекта).</a:t>
            </a:r>
          </a:p>
          <a:p>
            <a:pPr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Откроется диалоговое окно </a:t>
            </a:r>
            <a:r>
              <a:rPr lang="en-US" sz="1400" b="1" dirty="0" smtClean="0"/>
              <a:t>Object Properties </a:t>
            </a:r>
            <a:r>
              <a:rPr lang="ru-RU" sz="1400" dirty="0" smtClean="0"/>
              <a:t>(Свойства объекта) </a:t>
            </a:r>
            <a:r>
              <a:rPr lang="en-US" sz="1400" dirty="0" smtClean="0"/>
              <a:t>[</a:t>
            </a:r>
            <a:r>
              <a:rPr lang="ru-RU" sz="1400" dirty="0" smtClean="0">
                <a:solidFill>
                  <a:srgbClr val="C00000"/>
                </a:solidFill>
              </a:rPr>
              <a:t>1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В разделе </a:t>
            </a:r>
            <a:r>
              <a:rPr lang="en-US" sz="1400" b="1" dirty="0" smtClean="0"/>
              <a:t>Display Properties </a:t>
            </a:r>
            <a:r>
              <a:rPr lang="ru-RU" sz="1400" dirty="0" smtClean="0"/>
              <a:t>(Свойства экрана) </a:t>
            </a:r>
            <a:r>
              <a:rPr lang="en-US" sz="1400" dirty="0" smtClean="0"/>
              <a:t>[</a:t>
            </a:r>
            <a:r>
              <a:rPr lang="en-US" sz="1400" dirty="0" smtClean="0">
                <a:solidFill>
                  <a:srgbClr val="C00000"/>
                </a:solidFill>
              </a:rPr>
              <a:t>2</a:t>
            </a:r>
            <a:r>
              <a:rPr lang="en-US" sz="1400" dirty="0" smtClean="0"/>
              <a:t>]</a:t>
            </a:r>
            <a:r>
              <a:rPr lang="ru-RU" sz="1400" dirty="0" smtClean="0"/>
              <a:t> проверить чтобы стоял режим «</a:t>
            </a:r>
            <a:r>
              <a:rPr lang="en-US" sz="1400" b="1" dirty="0" smtClean="0"/>
              <a:t>By Object</a:t>
            </a:r>
            <a:r>
              <a:rPr lang="en-US" sz="1400" dirty="0" smtClean="0"/>
              <a:t> </a:t>
            </a:r>
            <a:r>
              <a:rPr lang="ru-RU" sz="1400" dirty="0" smtClean="0"/>
              <a:t>(По объекту)». Если стоит «</a:t>
            </a:r>
            <a:r>
              <a:rPr lang="en-US" sz="1400" b="1" dirty="0" smtClean="0"/>
              <a:t>By Layer </a:t>
            </a:r>
            <a:r>
              <a:rPr lang="ru-RU" sz="1400" dirty="0" smtClean="0"/>
              <a:t>(По слою)», то нажать, чтобы переключиться на режим «</a:t>
            </a:r>
            <a:r>
              <a:rPr lang="en-US" sz="1400" b="1" dirty="0" smtClean="0"/>
              <a:t>By Object</a:t>
            </a:r>
            <a:r>
              <a:rPr lang="en-US" sz="1400" dirty="0" smtClean="0"/>
              <a:t> </a:t>
            </a:r>
            <a:r>
              <a:rPr lang="ru-RU" sz="1400" dirty="0" smtClean="0"/>
              <a:t>(По объекту)».</a:t>
            </a:r>
          </a:p>
          <a:p>
            <a:pPr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Отключить поле </a:t>
            </a:r>
            <a:r>
              <a:rPr lang="en-US" sz="1400" b="1" dirty="0" smtClean="0"/>
              <a:t>Edges</a:t>
            </a:r>
            <a:r>
              <a:rPr lang="en-US" sz="1400" dirty="0" smtClean="0"/>
              <a:t> </a:t>
            </a:r>
            <a:r>
              <a:rPr lang="en-US" sz="1400" b="1" dirty="0" smtClean="0"/>
              <a:t>Only</a:t>
            </a:r>
            <a:r>
              <a:rPr lang="ru-RU" sz="1400" dirty="0" smtClean="0"/>
              <a:t> (Только ребра) </a:t>
            </a:r>
            <a:r>
              <a:rPr lang="en-US" sz="1400" dirty="0" smtClean="0"/>
              <a:t>[</a:t>
            </a:r>
            <a:r>
              <a:rPr lang="en-US" sz="1400" dirty="0" smtClean="0">
                <a:solidFill>
                  <a:srgbClr val="C00000"/>
                </a:solidFill>
              </a:rPr>
              <a:t>3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Завершить работу с диалоговым окном, ОК.</a:t>
            </a:r>
          </a:p>
          <a:p>
            <a:pPr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400" dirty="0" smtClean="0"/>
              <a:t>На объекте будут отображены скрытые ранее ребра (</a:t>
            </a:r>
            <a:r>
              <a:rPr lang="en-US" sz="1400" dirty="0" smtClean="0"/>
              <a:t>F4</a:t>
            </a:r>
            <a:r>
              <a:rPr lang="ru-RU" sz="1400" smtClean="0"/>
              <a:t>).</a:t>
            </a:r>
            <a:endParaRPr lang="en-US" sz="1400" dirty="0" smtClean="0"/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6" t="22060" r="39442" b="25999"/>
          <a:stretch>
            <a:fillRect/>
          </a:stretch>
        </p:blipFill>
        <p:spPr bwMode="auto">
          <a:xfrm>
            <a:off x="6300788" y="2276475"/>
            <a:ext cx="259238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5895975" y="216058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C00000"/>
                </a:solidFill>
                <a:latin typeface="Arial" panose="020B0604020202020204" pitchFamily="34" charset="0"/>
              </a:rPr>
              <a:t>[1]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6296025" y="4229100"/>
            <a:ext cx="796925" cy="207963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6296025" y="2249488"/>
            <a:ext cx="723900" cy="227012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TextBox 1"/>
          <p:cNvSpPr txBox="1">
            <a:spLocks noChangeArrowheads="1"/>
          </p:cNvSpPr>
          <p:nvPr/>
        </p:nvSpPr>
        <p:spPr bwMode="auto">
          <a:xfrm>
            <a:off x="5849938" y="4133850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C00000"/>
                </a:solidFill>
                <a:latin typeface="Arial" panose="020B0604020202020204" pitchFamily="34" charset="0"/>
              </a:rPr>
              <a:t>[2]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6326188" y="4695825"/>
            <a:ext cx="796925" cy="207963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5880100" y="460216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C00000"/>
                </a:solidFill>
                <a:latin typeface="Arial" panose="020B0604020202020204" pitchFamily="34" charset="0"/>
              </a:rPr>
              <a:t>[3]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5545137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1200" dirty="0" smtClean="0"/>
              <a:t>	Редактирование на уровне </a:t>
            </a:r>
            <a:r>
              <a:rPr lang="en-US" sz="1200" b="1" dirty="0" smtClean="0"/>
              <a:t>Face </a:t>
            </a:r>
            <a:r>
              <a:rPr lang="ru-RU" sz="1200" dirty="0" smtClean="0"/>
              <a:t>(Грань) </a:t>
            </a:r>
            <a:r>
              <a:rPr lang="ru-RU" sz="1200" b="1" i="1" dirty="0" smtClean="0"/>
              <a:t>общими</a:t>
            </a:r>
            <a:r>
              <a:rPr lang="ru-RU" sz="1200" dirty="0" smtClean="0"/>
              <a:t> командами: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200" dirty="0" smtClean="0"/>
              <a:t>Активизировать уровень </a:t>
            </a:r>
            <a:r>
              <a:rPr lang="en-US" sz="1200" b="1" dirty="0"/>
              <a:t>Face </a:t>
            </a:r>
            <a:r>
              <a:rPr lang="ru-RU" sz="1200" dirty="0"/>
              <a:t>(Грань)</a:t>
            </a:r>
            <a:r>
              <a:rPr lang="ru-RU" sz="1200" dirty="0" smtClean="0"/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200" dirty="0" smtClean="0"/>
              <a:t>Выделить нужную грань, щелкнув по ней один раз левой кнопкой мыши.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200" dirty="0" smtClean="0"/>
              <a:t>Можно выделить несколько граней рамкой выделения или щелкая по ним левой кнопкой мыши, при этом удерживая клавишу </a:t>
            </a:r>
            <a:r>
              <a:rPr lang="en-US" sz="1200" dirty="0" smtClean="0"/>
              <a:t>Ctrl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sz="1200" dirty="0"/>
              <a:t>Выделив нужные </a:t>
            </a:r>
            <a:r>
              <a:rPr lang="ru-RU" sz="1200" dirty="0" smtClean="0"/>
              <a:t>грани, </a:t>
            </a:r>
            <a:r>
              <a:rPr lang="ru-RU" sz="1200" dirty="0"/>
              <a:t>вызвать команду </a:t>
            </a:r>
            <a:r>
              <a:rPr lang="en-US" sz="1200" b="1" dirty="0"/>
              <a:t>Select and Move</a:t>
            </a:r>
            <a:r>
              <a:rPr lang="ru-RU" sz="1200" dirty="0"/>
              <a:t> (Переместить).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sz="1200" dirty="0"/>
              <a:t>Подсветив нужную ось, переместить выделенное вдоль выбранной </a:t>
            </a:r>
            <a:r>
              <a:rPr lang="ru-RU" sz="1200" dirty="0" smtClean="0"/>
              <a:t>оси</a:t>
            </a:r>
            <a:r>
              <a:rPr lang="ru-RU" sz="1200" dirty="0"/>
              <a:t>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sz="1200" dirty="0"/>
              <a:t>Обратить внимание, как при этом изменяется форма объекта.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sz="1200" dirty="0"/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sz="1200" dirty="0"/>
              <a:t>	Аналогичным образом использовать команды </a:t>
            </a:r>
            <a:r>
              <a:rPr lang="en-US" sz="1200" b="1" dirty="0"/>
              <a:t>Select and Rotate </a:t>
            </a:r>
            <a:r>
              <a:rPr lang="ru-RU" sz="1200" dirty="0"/>
              <a:t>(Повернуть) и </a:t>
            </a:r>
            <a:r>
              <a:rPr lang="en-US" sz="1200" b="1" dirty="0"/>
              <a:t>Select and Uniform Scale </a:t>
            </a:r>
            <a:r>
              <a:rPr lang="ru-RU" sz="1200" dirty="0"/>
              <a:t>(Масштабировать).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ru-RU" sz="1200" dirty="0" smtClean="0"/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6" t="12360" b="36662"/>
          <a:stretch>
            <a:fillRect/>
          </a:stretch>
        </p:blipFill>
        <p:spPr bwMode="auto">
          <a:xfrm>
            <a:off x="6516688" y="2565400"/>
            <a:ext cx="24161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Face 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(Грань)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192837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	Редактирование на уровне </a:t>
            </a:r>
            <a:r>
              <a:rPr lang="en-US" sz="1400" b="1" dirty="0"/>
              <a:t>Face </a:t>
            </a:r>
            <a:r>
              <a:rPr lang="ru-RU" sz="1400" dirty="0"/>
              <a:t>(Грань)</a:t>
            </a:r>
            <a:r>
              <a:rPr lang="ru-RU" sz="1400" dirty="0" smtClean="0"/>
              <a:t> </a:t>
            </a:r>
            <a:r>
              <a:rPr lang="ru-RU" sz="1400" b="1" i="1" dirty="0" smtClean="0"/>
              <a:t>частными </a:t>
            </a:r>
            <a:r>
              <a:rPr lang="ru-RU" sz="1400" dirty="0" smtClean="0"/>
              <a:t>командами: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endParaRPr lang="ru-RU" sz="1400" b="1" dirty="0" smtClean="0"/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Extrude </a:t>
            </a:r>
            <a:r>
              <a:rPr lang="en-US" sz="1400" dirty="0" smtClean="0"/>
              <a:t>(</a:t>
            </a:r>
            <a:r>
              <a:rPr lang="ru-RU" sz="1400" dirty="0" smtClean="0"/>
              <a:t>Выдавить</a:t>
            </a:r>
            <a:r>
              <a:rPr lang="en-US" sz="1400" dirty="0" smtClean="0"/>
              <a:t>)</a:t>
            </a:r>
            <a:r>
              <a:rPr lang="ru-RU" sz="1400" dirty="0" smtClean="0"/>
              <a:t> – выполнить наращивание новых полигонов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Bevel </a:t>
            </a:r>
            <a:r>
              <a:rPr lang="en-US" sz="1400" dirty="0" smtClean="0"/>
              <a:t>(</a:t>
            </a:r>
            <a:r>
              <a:rPr lang="ru-RU" sz="1400" dirty="0" smtClean="0"/>
              <a:t>Выдавить со скосом</a:t>
            </a:r>
            <a:r>
              <a:rPr lang="en-US" sz="1400" dirty="0" smtClean="0"/>
              <a:t>)</a:t>
            </a:r>
            <a:r>
              <a:rPr lang="ru-RU" sz="1400" dirty="0" smtClean="0"/>
              <a:t> – выполнить наращивание новых граней со скосом</a:t>
            </a:r>
            <a:r>
              <a:rPr lang="en-US" sz="1400" dirty="0" smtClean="0"/>
              <a:t>.</a:t>
            </a: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8" t="54616" r="716" b="31255"/>
          <a:stretch>
            <a:fillRect/>
          </a:stretch>
        </p:blipFill>
        <p:spPr bwMode="auto">
          <a:xfrm>
            <a:off x="3059832" y="4171950"/>
            <a:ext cx="2016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Face 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(Грань)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5545137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1200" dirty="0" smtClean="0"/>
              <a:t>	Редактирование на уровне </a:t>
            </a:r>
            <a:r>
              <a:rPr lang="en-US" sz="1200" b="1" dirty="0" smtClean="0"/>
              <a:t>Polygon </a:t>
            </a:r>
            <a:r>
              <a:rPr lang="ru-RU" sz="1200" dirty="0" smtClean="0"/>
              <a:t>(Полигон) </a:t>
            </a:r>
            <a:r>
              <a:rPr lang="ru-RU" sz="1200" b="1" i="1" dirty="0" smtClean="0"/>
              <a:t>общими</a:t>
            </a:r>
            <a:r>
              <a:rPr lang="ru-RU" sz="1200" dirty="0" smtClean="0"/>
              <a:t> командами: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200" dirty="0" smtClean="0"/>
              <a:t>Активизировать уровень </a:t>
            </a:r>
            <a:r>
              <a:rPr lang="en-US" sz="1200" b="1" dirty="0"/>
              <a:t>Polygon </a:t>
            </a:r>
            <a:r>
              <a:rPr lang="ru-RU" sz="1200" dirty="0"/>
              <a:t>(Полигон)</a:t>
            </a:r>
            <a:r>
              <a:rPr lang="ru-RU" sz="1200" dirty="0" smtClean="0"/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200" dirty="0" smtClean="0"/>
              <a:t>Выделить нужный полигон, щелкнув по нему один раз левой кнопкой мыши.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1200" dirty="0" smtClean="0"/>
              <a:t>Можно выделить несколько полигонов рамкой выделения или щелкая по ним левой кнопкой мыши при этом удерживая клавишу </a:t>
            </a:r>
            <a:r>
              <a:rPr lang="en-US" sz="1200" dirty="0" smtClean="0"/>
              <a:t>Ctrl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sz="1200" dirty="0"/>
              <a:t>Выделив нужные </a:t>
            </a:r>
            <a:r>
              <a:rPr lang="ru-RU" sz="1200" dirty="0" smtClean="0"/>
              <a:t>полигоны, </a:t>
            </a:r>
            <a:r>
              <a:rPr lang="ru-RU" sz="1200" dirty="0"/>
              <a:t>вызвать команду </a:t>
            </a:r>
            <a:r>
              <a:rPr lang="en-US" sz="1200" b="1" dirty="0"/>
              <a:t>Select and Move</a:t>
            </a:r>
            <a:r>
              <a:rPr lang="ru-RU" sz="1200" dirty="0"/>
              <a:t> (Переместить).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sz="1200" dirty="0"/>
              <a:t>Подсветив нужную ось, переместить выделенное вдоль </a:t>
            </a:r>
            <a:r>
              <a:rPr lang="ru-RU" sz="1200" dirty="0" smtClean="0"/>
              <a:t>выбранной </a:t>
            </a:r>
            <a:r>
              <a:rPr lang="ru-RU" sz="1200" dirty="0"/>
              <a:t>оси.</a:t>
            </a:r>
          </a:p>
          <a:p>
            <a:pPr marL="342900" indent="-342900" algn="just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ru-RU" sz="1200" dirty="0"/>
              <a:t>Обратить внимание, как при этом изменяется форма объекта.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sz="1200" dirty="0"/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sz="1200" dirty="0"/>
              <a:t>	Аналогичным образом использовать команды </a:t>
            </a:r>
            <a:r>
              <a:rPr lang="en-US" sz="1200" b="1" dirty="0"/>
              <a:t>Select and Rotate </a:t>
            </a:r>
            <a:r>
              <a:rPr lang="ru-RU" sz="1200" dirty="0"/>
              <a:t>(Повернуть) и </a:t>
            </a:r>
            <a:r>
              <a:rPr lang="en-US" sz="1200" b="1" dirty="0"/>
              <a:t>Select and Uniform Scale </a:t>
            </a:r>
            <a:r>
              <a:rPr lang="ru-RU" sz="1200" dirty="0"/>
              <a:t>(Масштабировать).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ru-RU" sz="1200" dirty="0" smtClean="0"/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0" t="10088" r="9637" b="44522"/>
          <a:stretch>
            <a:fillRect/>
          </a:stretch>
        </p:blipFill>
        <p:spPr bwMode="auto">
          <a:xfrm>
            <a:off x="6300788" y="2479675"/>
            <a:ext cx="27352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Face 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(Грань)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192837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400" dirty="0" smtClean="0"/>
              <a:t>	Редактирование на уровне </a:t>
            </a:r>
            <a:r>
              <a:rPr lang="en-US" sz="1400" b="1" dirty="0" smtClean="0"/>
              <a:t>Polygon </a:t>
            </a:r>
            <a:r>
              <a:rPr lang="ru-RU" sz="1400" dirty="0" smtClean="0"/>
              <a:t>(Полигон) </a:t>
            </a:r>
            <a:r>
              <a:rPr lang="ru-RU" sz="1400" b="1" i="1" dirty="0" smtClean="0"/>
              <a:t>частными </a:t>
            </a:r>
            <a:r>
              <a:rPr lang="ru-RU" sz="1400" dirty="0" smtClean="0"/>
              <a:t>командами: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endParaRPr lang="ru-RU" sz="1400" b="1" dirty="0" smtClean="0"/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Extrude </a:t>
            </a:r>
            <a:r>
              <a:rPr lang="en-US" sz="1400" dirty="0" smtClean="0"/>
              <a:t>(</a:t>
            </a:r>
            <a:r>
              <a:rPr lang="ru-RU" sz="1400" dirty="0" smtClean="0"/>
              <a:t>Выдавить</a:t>
            </a:r>
            <a:r>
              <a:rPr lang="en-US" sz="1400" dirty="0" smtClean="0"/>
              <a:t>)</a:t>
            </a:r>
            <a:r>
              <a:rPr lang="ru-RU" sz="1400" dirty="0" smtClean="0"/>
              <a:t> – выполнить наращивание новых полигонов</a:t>
            </a:r>
            <a:r>
              <a:rPr lang="en-US" sz="1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400" b="1" dirty="0" smtClean="0"/>
              <a:t>Bevel </a:t>
            </a:r>
            <a:r>
              <a:rPr lang="en-US" sz="1400" dirty="0" smtClean="0"/>
              <a:t>(</a:t>
            </a:r>
            <a:r>
              <a:rPr lang="ru-RU" sz="1400" dirty="0" smtClean="0"/>
              <a:t>Выдавить со скосом</a:t>
            </a:r>
            <a:r>
              <a:rPr lang="en-US" sz="1400" dirty="0" smtClean="0"/>
              <a:t>)</a:t>
            </a:r>
            <a:r>
              <a:rPr lang="ru-RU" sz="1400" dirty="0" smtClean="0"/>
              <a:t> – выполнить наращивание новых полигонов со скосом</a:t>
            </a:r>
            <a:r>
              <a:rPr lang="en-US" sz="1400" dirty="0" smtClean="0"/>
              <a:t>.</a:t>
            </a:r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3" t="12498" b="69003"/>
          <a:stretch>
            <a:fillRect/>
          </a:stretch>
        </p:blipFill>
        <p:spPr bwMode="auto">
          <a:xfrm>
            <a:off x="3203575" y="4076700"/>
            <a:ext cx="21018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329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. Редактирование на уровне </a:t>
            </a:r>
            <a:r>
              <a:rPr lang="en-US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Face </a:t>
            </a: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(Грань)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8974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CA1414"/>
                </a:solidFill>
                <a:latin typeface="Arial" panose="020B0604020202020204" pitchFamily="34" charset="0"/>
              </a:rPr>
              <a:t>ОБРАТИТЬ ВНИМАНИЕ!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62463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	Для некоторых из перечисленных команд редактирования элементов можно вводить числовые значения в специальные поля.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	После ввода числового значения и нажатия на клавишу </a:t>
            </a:r>
            <a:r>
              <a:rPr lang="en-US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Enter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 на клавиатуре, выделенный элемент изменяется на введенное значение, но при этом поле </a:t>
            </a:r>
            <a:r>
              <a:rPr lang="ru-RU" altLang="ru-RU" sz="2000" u="sng">
                <a:solidFill>
                  <a:schemeClr val="tx1"/>
                </a:solidFill>
                <a:latin typeface="Arial" panose="020B0604020202020204" pitchFamily="34" charset="0"/>
              </a:rPr>
              <a:t>обнуляется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79930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	Для закрепления пройденного материала при помощи объекта </a:t>
            </a:r>
            <a:r>
              <a:rPr lang="en-US" altLang="ru-RU" sz="2000">
                <a:solidFill>
                  <a:schemeClr val="tx1"/>
                </a:solidFill>
                <a:latin typeface="Arial" panose="020B0604020202020204" pitchFamily="34" charset="0"/>
              </a:rPr>
              <a:t>Mesh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 (Редактируемая сетка) выполнить модель «Полка», см. пример.</a:t>
            </a:r>
          </a:p>
        </p:txBody>
      </p:sp>
      <p:pic>
        <p:nvPicPr>
          <p:cNvPr id="37892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t="36215" r="38374" b="27457"/>
          <a:stretch>
            <a:fillRect/>
          </a:stretch>
        </p:blipFill>
        <p:spPr bwMode="auto">
          <a:xfrm>
            <a:off x="2124075" y="3284538"/>
            <a:ext cx="4646613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7691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	Любой примитив может быть преобразован в сетку. Это приводит к тому, что у такого объекта появляются дополнительные </a:t>
            </a: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элементы, </a:t>
            </a:r>
            <a: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с помощью которых можно изменять форму объекта.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323528" y="1747043"/>
            <a:ext cx="2592387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1. Выполнить стандартный примитив </a:t>
            </a:r>
            <a:r>
              <a:rPr lang="en-US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Box</a:t>
            </a: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с параметрами: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Length = 50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Width = 5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Height = 120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Length </a:t>
            </a:r>
            <a:r>
              <a:rPr lang="en-US" alt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Segs</a:t>
            </a: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= 1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Width </a:t>
            </a:r>
            <a:r>
              <a:rPr lang="en-US" alt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Segs</a:t>
            </a: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= 1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Height </a:t>
            </a:r>
            <a:r>
              <a:rPr lang="en-US" alt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Segs</a:t>
            </a: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= 10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9677" r="21240" b="10422"/>
          <a:stretch>
            <a:fillRect/>
          </a:stretch>
        </p:blipFill>
        <p:spPr bwMode="auto">
          <a:xfrm>
            <a:off x="2771800" y="2924175"/>
            <a:ext cx="440848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8" t="10547" b="50124"/>
          <a:stretch>
            <a:fillRect/>
          </a:stretch>
        </p:blipFill>
        <p:spPr bwMode="auto">
          <a:xfrm>
            <a:off x="7326337" y="2397125"/>
            <a:ext cx="1460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380312" y="4487863"/>
            <a:ext cx="1352550" cy="1371600"/>
          </a:xfrm>
          <a:prstGeom prst="rect">
            <a:avLst/>
          </a:prstGeom>
          <a:solidFill>
            <a:srgbClr val="FFFFFF">
              <a:alpha val="5882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51847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2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Преобразовать готовый </a:t>
            </a:r>
            <a:r>
              <a:rPr lang="en-US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Box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в редактируемую сетку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0" t="50125" r="9613" b="2977"/>
          <a:stretch>
            <a:fillRect/>
          </a:stretch>
        </p:blipFill>
        <p:spPr bwMode="auto">
          <a:xfrm>
            <a:off x="2987675" y="2708275"/>
            <a:ext cx="34734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995738" y="5300663"/>
            <a:ext cx="2286000" cy="133350"/>
          </a:xfrm>
          <a:prstGeom prst="rect">
            <a:avLst/>
          </a:prstGeom>
          <a:solidFill>
            <a:srgbClr val="FFFFFF">
              <a:alpha val="5882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80645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Перейти на уровень редактирования </a:t>
            </a:r>
            <a:r>
              <a:rPr lang="en-US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Vertex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 [1]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, выделить ряды вершин: второй сверху и второй снизу, при помощи инструмента </a:t>
            </a:r>
            <a:r>
              <a:rPr lang="en-US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Select and Uniform Scale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 [2] 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сместить выделенные ряды вершин (один к первому ряду, второй к последнему см. рисунок [3]) меняя таким образом ширину полигона.</a:t>
            </a:r>
            <a:endParaRPr lang="en-US" altLang="ru-RU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11415" b="11911"/>
          <a:stretch>
            <a:fillRect/>
          </a:stretch>
        </p:blipFill>
        <p:spPr bwMode="auto">
          <a:xfrm>
            <a:off x="1547813" y="3106738"/>
            <a:ext cx="58340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32138"/>
            <a:ext cx="26749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80645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4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Перейти на уровень редактирования </a:t>
            </a:r>
            <a:r>
              <a:rPr lang="en-US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Polygon 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[4]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, установить </a:t>
            </a:r>
            <a:r>
              <a:rPr lang="en-US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Ignore Backfacing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 [5]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, выделить один полигон [6], при помощи команды </a:t>
            </a:r>
            <a:r>
              <a:rPr lang="en-US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Extrude 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(Выдавить)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[7] выдвинуть выделенный полигон (см. рис.).</a:t>
            </a:r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9" t="7878" b="10413"/>
          <a:stretch>
            <a:fillRect/>
          </a:stretch>
        </p:blipFill>
        <p:spPr bwMode="auto">
          <a:xfrm>
            <a:off x="2843213" y="3068638"/>
            <a:ext cx="33099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65550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65531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5"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Этот же полигон выдвинуть еще раз, но уже на меньшую величину для формирования нового полигона.</a:t>
            </a:r>
            <a:endParaRPr lang="en-US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0" t="10410" b="11406"/>
          <a:stretch>
            <a:fillRect/>
          </a:stretch>
        </p:blipFill>
        <p:spPr bwMode="auto">
          <a:xfrm>
            <a:off x="2771775" y="2924175"/>
            <a:ext cx="281781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857500" y="2997200"/>
            <a:ext cx="422275" cy="115888"/>
          </a:xfrm>
          <a:prstGeom prst="rect">
            <a:avLst/>
          </a:prstGeom>
          <a:solidFill>
            <a:srgbClr val="FFFFFF">
              <a:alpha val="5882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801938" y="4478338"/>
            <a:ext cx="557212" cy="273050"/>
          </a:xfrm>
          <a:prstGeom prst="rect">
            <a:avLst/>
          </a:prstGeom>
          <a:solidFill>
            <a:srgbClr val="FFFFFF">
              <a:alpha val="5882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6265068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6"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Выделить полученный полигон с внутренней стороны (см. рис.) и при помощи команды </a:t>
            </a:r>
            <a:r>
              <a:rPr lang="en-US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Extrude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(Выдавить)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выдвинуть выделенный полигон (см. рис.) для формирования новых полигонов.</a:t>
            </a:r>
            <a:endParaRPr lang="en-US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403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3" t="47968" r="22679" b="10310"/>
          <a:stretch>
            <a:fillRect/>
          </a:stretch>
        </p:blipFill>
        <p:spPr bwMode="auto">
          <a:xfrm>
            <a:off x="1204913" y="3582988"/>
            <a:ext cx="1441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3" t="50099" r="21936" b="11368"/>
          <a:stretch>
            <a:fillRect/>
          </a:stretch>
        </p:blipFill>
        <p:spPr bwMode="auto">
          <a:xfrm>
            <a:off x="3708400" y="3567113"/>
            <a:ext cx="1584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49736" r="23553" b="11719"/>
          <a:stretch>
            <a:fillRect/>
          </a:stretch>
        </p:blipFill>
        <p:spPr bwMode="auto">
          <a:xfrm>
            <a:off x="6372225" y="3544888"/>
            <a:ext cx="18716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799306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7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Выделить полученный полигон с внутренней стороны (см. рис.) и при помощи команды </a:t>
            </a:r>
            <a:r>
              <a:rPr lang="en-US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Extrude 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(Выдавить)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выдвинуть выделенный полигон (см. рис.) для формирования новых полигонов.</a:t>
            </a:r>
            <a:endParaRPr lang="en-US" altLang="ru-RU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5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5" t="52760" r="22382" b="11731"/>
          <a:stretch>
            <a:fillRect/>
          </a:stretch>
        </p:blipFill>
        <p:spPr bwMode="auto">
          <a:xfrm>
            <a:off x="1042988" y="3500438"/>
            <a:ext cx="2325687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7" t="58430" r="22278" b="18933"/>
          <a:stretch>
            <a:fillRect/>
          </a:stretch>
        </p:blipFill>
        <p:spPr bwMode="auto">
          <a:xfrm>
            <a:off x="3995738" y="3492500"/>
            <a:ext cx="28797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65531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8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Выделить верхний полигон (см. рис.) и при помощи команды </a:t>
            </a:r>
            <a:r>
              <a:rPr lang="en-US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Extrude 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(Выдавить)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выдвинуть выделенный полигон (см. рис.) для формирования новых полигонов.</a:t>
            </a:r>
            <a:endParaRPr lang="en-US" altLang="ru-RU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60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2" t="54529" r="19670" b="16165"/>
          <a:stretch>
            <a:fillRect/>
          </a:stretch>
        </p:blipFill>
        <p:spPr bwMode="auto">
          <a:xfrm>
            <a:off x="755650" y="3141663"/>
            <a:ext cx="2295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2" t="52397" r="17332" b="14743"/>
          <a:stretch>
            <a:fillRect/>
          </a:stretch>
        </p:blipFill>
        <p:spPr bwMode="auto">
          <a:xfrm>
            <a:off x="3344863" y="3151188"/>
            <a:ext cx="22320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6" t="54347" r="17555" b="15698"/>
          <a:stretch>
            <a:fillRect/>
          </a:stretch>
        </p:blipFill>
        <p:spPr bwMode="auto">
          <a:xfrm>
            <a:off x="5940425" y="3155950"/>
            <a:ext cx="24923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6553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9"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Выделить полученный полигон с внутренней стороны (см. рис.) и при помощи команды </a:t>
            </a:r>
            <a:r>
              <a:rPr lang="en-US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Extrude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(Выдавить)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выдвинуть выделенный полигон (см. рис.) для формирования новых полигонов.</a:t>
            </a:r>
            <a:endParaRPr lang="en-US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8" t="52397" r="16293" b="16512"/>
          <a:stretch>
            <a:fillRect/>
          </a:stretch>
        </p:blipFill>
        <p:spPr bwMode="auto">
          <a:xfrm>
            <a:off x="641350" y="3225800"/>
            <a:ext cx="24177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1" t="52760" r="15488" b="15268"/>
          <a:stretch>
            <a:fillRect/>
          </a:stretch>
        </p:blipFill>
        <p:spPr bwMode="auto">
          <a:xfrm>
            <a:off x="3203575" y="3225800"/>
            <a:ext cx="24241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5" t="52397" r="17111" b="16347"/>
          <a:stretch>
            <a:fillRect/>
          </a:stretch>
        </p:blipFill>
        <p:spPr bwMode="auto">
          <a:xfrm>
            <a:off x="5770563" y="3230563"/>
            <a:ext cx="232886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58912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10"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Выделить полученный полигон с внутренней стороны и при помощи команды </a:t>
            </a:r>
            <a:r>
              <a:rPr lang="en-US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Extrude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(Выдавить)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выдвинуть выделенный полигон (см. рис.).</a:t>
            </a:r>
            <a:endParaRPr lang="en-US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813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7" t="54529" r="16628" b="15273"/>
          <a:stretch>
            <a:fillRect/>
          </a:stretch>
        </p:blipFill>
        <p:spPr bwMode="auto">
          <a:xfrm>
            <a:off x="2714625" y="3213100"/>
            <a:ext cx="37877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40873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sz="2400" dirty="0" smtClean="0"/>
              <a:t>	Для преобразования примитива к сетке возможны два варианта:</a:t>
            </a:r>
          </a:p>
          <a:p>
            <a:pPr marL="514350" indent="-51435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400" dirty="0" smtClean="0"/>
              <a:t>Использовать модификатор </a:t>
            </a:r>
            <a:r>
              <a:rPr lang="en-US" sz="2400" b="1" dirty="0" smtClean="0"/>
              <a:t>Edit</a:t>
            </a:r>
            <a:r>
              <a:rPr lang="en-US" sz="2400" dirty="0" smtClean="0"/>
              <a:t> </a:t>
            </a:r>
            <a:r>
              <a:rPr lang="en-US" sz="2400" b="1" dirty="0" smtClean="0"/>
              <a:t>Mesh</a:t>
            </a:r>
            <a:r>
              <a:rPr lang="ru-RU" sz="2400" dirty="0" smtClean="0"/>
              <a:t>. В этом случае в стеке модификаторов сохраняется исходный объект и при необходимости модификатор </a:t>
            </a:r>
            <a:r>
              <a:rPr lang="en-US" sz="2400" dirty="0" smtClean="0"/>
              <a:t>Edit Mesh</a:t>
            </a:r>
            <a:r>
              <a:rPr lang="ru-RU" sz="2400" dirty="0" smtClean="0"/>
              <a:t> может быть удален.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sz="2400" dirty="0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6769124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11"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Перейти на уровень редактирования </a:t>
            </a:r>
            <a:r>
              <a:rPr lang="en-US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Vertex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, выделить ряды вершин (см. рис.), при помощи инструмента </a:t>
            </a:r>
            <a:r>
              <a:rPr lang="en-US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Select and Move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сместить выделенные ряды вершин меняя таким образом ширину полигона. Так же можно использовать инструмент </a:t>
            </a:r>
            <a:r>
              <a:rPr lang="en-US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Select and Uniform Scale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8" t="13852" r="16005" b="16313"/>
          <a:stretch>
            <a:fillRect/>
          </a:stretch>
        </p:blipFill>
        <p:spPr bwMode="auto">
          <a:xfrm>
            <a:off x="684213" y="3141663"/>
            <a:ext cx="241458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4" t="14561" r="16603" b="15984"/>
          <a:stretch>
            <a:fillRect/>
          </a:stretch>
        </p:blipFill>
        <p:spPr bwMode="auto">
          <a:xfrm>
            <a:off x="3276600" y="3117850"/>
            <a:ext cx="241617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7" t="14743" r="17886" b="17021"/>
          <a:stretch>
            <a:fillRect/>
          </a:stretch>
        </p:blipFill>
        <p:spPr bwMode="auto">
          <a:xfrm>
            <a:off x="5940425" y="3117850"/>
            <a:ext cx="22510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79930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12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Выделить полученные полигоны и при помощи команды </a:t>
            </a:r>
            <a:r>
              <a:rPr lang="en-US" altLang="ru-RU" sz="1400">
                <a:solidFill>
                  <a:schemeClr val="tx1"/>
                </a:solidFill>
                <a:latin typeface="Arial" panose="020B0604020202020204" pitchFamily="34" charset="0"/>
              </a:rPr>
              <a:t>Extrude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выдвинуть их (см. рис.).</a:t>
            </a:r>
            <a:endParaRPr lang="en-US" altLang="ru-RU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0179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74" r="18425" b="16385"/>
          <a:stretch>
            <a:fillRect/>
          </a:stretch>
        </p:blipFill>
        <p:spPr bwMode="auto">
          <a:xfrm>
            <a:off x="1385888" y="2773363"/>
            <a:ext cx="233997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0" t="16876" r="17538" b="14641"/>
          <a:stretch>
            <a:fillRect/>
          </a:stretch>
        </p:blipFill>
        <p:spPr bwMode="auto">
          <a:xfrm>
            <a:off x="4610100" y="2781300"/>
            <a:ext cx="2233613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5" t="15802" r="17445" b="14380"/>
          <a:stretch>
            <a:fillRect/>
          </a:stretch>
        </p:blipFill>
        <p:spPr bwMode="auto">
          <a:xfrm>
            <a:off x="1619250" y="2492375"/>
            <a:ext cx="2160588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6" t="16165" r="16956" b="15802"/>
          <a:stretch>
            <a:fillRect/>
          </a:stretch>
        </p:blipFill>
        <p:spPr bwMode="auto">
          <a:xfrm>
            <a:off x="4694238" y="2492375"/>
            <a:ext cx="23114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8" t="16528" r="17506" b="16295"/>
          <a:stretch>
            <a:fillRect/>
          </a:stretch>
        </p:blipFill>
        <p:spPr bwMode="auto">
          <a:xfrm>
            <a:off x="2916238" y="2276475"/>
            <a:ext cx="2395537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611188" y="2276475"/>
            <a:ext cx="799306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13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На готовую полку расставить объекты, созданные из примитивов или из других проектов. Провести итоговую визуализацию.</a:t>
            </a:r>
            <a:endParaRPr lang="en-US" altLang="ru-RU" sz="1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13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Сохранить результат визуализации.</a:t>
            </a:r>
            <a:endParaRPr lang="en-US" altLang="ru-RU" sz="1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 startAt="13"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Сохранить исходный файл с моделями.</a:t>
            </a:r>
            <a:endParaRPr lang="en-US" altLang="ru-RU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AC"/>
                </a:solidFill>
                <a:latin typeface="Arial" panose="020B0604020202020204" pitchFamily="34" charset="0"/>
              </a:rPr>
              <a:t>Практическое задание №6</a:t>
            </a:r>
          </a:p>
        </p:txBody>
      </p:sp>
      <p:pic>
        <p:nvPicPr>
          <p:cNvPr id="532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30563"/>
            <a:ext cx="4279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2268538" y="692150"/>
            <a:ext cx="6480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000AC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55650" y="3141663"/>
            <a:ext cx="79200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ru-RU" sz="1600" dirty="0"/>
              <a:t>Замечания по материалам лекции отправляйте по адресу</a:t>
            </a:r>
            <a:r>
              <a:rPr lang="ru-RU" sz="16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ru-RU" sz="1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hlinkClick r:id="rId2"/>
              </a:rPr>
              <a:t>mirallect@gmail.com</a:t>
            </a:r>
            <a:r>
              <a:rPr lang="ru-RU" sz="1600" b="1" dirty="0"/>
              <a:t>,</a:t>
            </a:r>
            <a:r>
              <a:rPr lang="en-US" sz="1600" b="1" dirty="0"/>
              <a:t> </a:t>
            </a:r>
            <a:r>
              <a:rPr lang="en-US" sz="1600" b="1" dirty="0">
                <a:hlinkClick r:id="rId3"/>
              </a:rPr>
              <a:t>abba-kat@yandex.by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6481762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ru-RU" sz="2400" dirty="0" smtClean="0"/>
              <a:t>Преобразовать объект в редактируемую сетку. В этом случае нельзя вернуться по стеку к параметрам исходного объекта, так как стек будет свернут.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sz="2400" dirty="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5040932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dirty="0" smtClean="0"/>
              <a:t>Для преобразования примитива в сетку при помощи первого способа:</a:t>
            </a:r>
          </a:p>
          <a:p>
            <a:pPr marL="514350" indent="-51435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dirty="0" smtClean="0"/>
              <a:t>Создать стандартный примитив </a:t>
            </a:r>
            <a:r>
              <a:rPr lang="en-US" b="1" dirty="0" smtClean="0"/>
              <a:t>Box</a:t>
            </a:r>
            <a:r>
              <a:rPr lang="ru-RU" dirty="0" smtClean="0"/>
              <a:t> с параметрами 60х40х20, сегментация 4х4х2.</a:t>
            </a:r>
          </a:p>
          <a:p>
            <a:pPr marL="514350" indent="-51435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dirty="0" smtClean="0"/>
              <a:t>Выделить созданный объект, зайти в меню </a:t>
            </a:r>
            <a:r>
              <a:rPr lang="en-US" b="1" dirty="0" smtClean="0"/>
              <a:t>Modifiers</a:t>
            </a:r>
            <a:r>
              <a:rPr lang="en-US" dirty="0" smtClean="0"/>
              <a:t> </a:t>
            </a:r>
            <a:r>
              <a:rPr lang="ru-RU" dirty="0" smtClean="0"/>
              <a:t>(Модификаторы) 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]</a:t>
            </a:r>
            <a:r>
              <a:rPr lang="ru-RU" dirty="0" smtClean="0"/>
              <a:t> в разделе </a:t>
            </a:r>
            <a:r>
              <a:rPr lang="en-US" b="1" dirty="0" smtClean="0"/>
              <a:t>Mesh Editing</a:t>
            </a:r>
            <a:r>
              <a:rPr lang="en-US" dirty="0" smtClean="0"/>
              <a:t> </a:t>
            </a:r>
            <a:r>
              <a:rPr lang="ru-RU" dirty="0" smtClean="0"/>
              <a:t>выбрать модификатор </a:t>
            </a:r>
            <a:r>
              <a:rPr lang="en-US" b="1" dirty="0" smtClean="0"/>
              <a:t>Edit</a:t>
            </a:r>
            <a:r>
              <a:rPr lang="en-US" dirty="0" smtClean="0"/>
              <a:t> </a:t>
            </a:r>
            <a:r>
              <a:rPr lang="en-US" b="1" dirty="0" smtClean="0"/>
              <a:t>Mesh</a:t>
            </a:r>
            <a:r>
              <a:rPr lang="ru-RU" dirty="0" smtClean="0"/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dirty="0" smtClean="0"/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t="1668" r="64558" b="58304"/>
          <a:stretch>
            <a:fillRect/>
          </a:stretch>
        </p:blipFill>
        <p:spPr bwMode="auto">
          <a:xfrm>
            <a:off x="6053138" y="2060575"/>
            <a:ext cx="295275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040438" y="2052638"/>
            <a:ext cx="547687" cy="217487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5513388" y="19764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C00000"/>
                </a:solidFill>
                <a:latin typeface="Arial" panose="020B0604020202020204" pitchFamily="34" charset="0"/>
              </a:rPr>
              <a:t>[1]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6073775" y="2636838"/>
            <a:ext cx="1081088" cy="287337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7667625" y="2997200"/>
            <a:ext cx="1081088" cy="227013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10281" b="61418"/>
          <a:stretch>
            <a:fillRect/>
          </a:stretch>
        </p:blipFill>
        <p:spPr bwMode="auto">
          <a:xfrm>
            <a:off x="6875463" y="2349500"/>
            <a:ext cx="2020887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54737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257300" indent="-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Обратить внимание на стек модификаторов на вкладке 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Modify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Над исходным объектом 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Box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появился модификатор 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Edit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Mesh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Ниже располагаются параметры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модификатора,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распределенные по свиткам</a:t>
            </a:r>
          </a:p>
          <a:p>
            <a:pPr lvl="1"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Selection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Выделение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lvl="1"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Soft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Selection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Мягкое выделение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lvl="1"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Edit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Geometry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Редактирование геометрии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В случае необходимости можно по стеку выбрать объект 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Box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, откроются его параметры и можно будет внести необходимые изменения.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499225" y="325596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C00000"/>
                </a:solidFill>
                <a:latin typeface="Arial" panose="020B0604020202020204" pitchFamily="34" charset="0"/>
              </a:rPr>
              <a:t>[1]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6926263" y="5300663"/>
            <a:ext cx="1970087" cy="649287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7019925" y="3300413"/>
            <a:ext cx="1728788" cy="227012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6416675" y="544036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C00000"/>
                </a:solidFill>
                <a:latin typeface="Arial" panose="020B0604020202020204" pitchFamily="34" charset="0"/>
              </a:rPr>
              <a:t>[2]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6" t="48412" r="14487" b="12495"/>
          <a:stretch>
            <a:fillRect/>
          </a:stretch>
        </p:blipFill>
        <p:spPr bwMode="auto">
          <a:xfrm>
            <a:off x="6313488" y="2420938"/>
            <a:ext cx="259238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5329237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dirty="0" smtClean="0"/>
              <a:t>Для преобразования к сетке при помощи второго способа:</a:t>
            </a:r>
          </a:p>
          <a:p>
            <a:pPr marL="514350" indent="-51435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dirty="0" smtClean="0"/>
              <a:t>Создать стандартный примитив </a:t>
            </a:r>
            <a:r>
              <a:rPr lang="en-US" b="1" dirty="0" smtClean="0"/>
              <a:t>Box</a:t>
            </a:r>
            <a:r>
              <a:rPr lang="ru-RU" dirty="0" smtClean="0"/>
              <a:t> с параметрами 60х40х20, сегментация 4х4х2.</a:t>
            </a:r>
          </a:p>
          <a:p>
            <a:pPr marL="514350" indent="-51435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dirty="0" smtClean="0"/>
              <a:t>Выделить созданный объект, вызвать контекстное меню, в разделе </a:t>
            </a:r>
            <a:r>
              <a:rPr lang="en-US" b="1" dirty="0" smtClean="0"/>
              <a:t>Convert</a:t>
            </a:r>
            <a:r>
              <a:rPr lang="en-US" dirty="0" smtClean="0"/>
              <a:t> </a:t>
            </a:r>
            <a:r>
              <a:rPr lang="en-US" b="1" dirty="0" smtClean="0"/>
              <a:t>To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]</a:t>
            </a:r>
            <a:r>
              <a:rPr lang="ru-RU" dirty="0" smtClean="0"/>
              <a:t> выбрать </a:t>
            </a:r>
            <a:r>
              <a:rPr lang="en-US" b="1" dirty="0" smtClean="0"/>
              <a:t>Convert</a:t>
            </a:r>
            <a:r>
              <a:rPr lang="en-US" dirty="0" smtClean="0"/>
              <a:t> </a:t>
            </a:r>
            <a:r>
              <a:rPr lang="en-US" b="1" dirty="0" smtClean="0"/>
              <a:t>To</a:t>
            </a:r>
            <a:r>
              <a:rPr lang="ru-RU" dirty="0" smtClean="0"/>
              <a:t> </a:t>
            </a:r>
            <a:r>
              <a:rPr lang="en-US" b="1" dirty="0" smtClean="0"/>
              <a:t>Editable</a:t>
            </a:r>
            <a:r>
              <a:rPr lang="en-US" dirty="0" smtClean="0"/>
              <a:t> </a:t>
            </a:r>
            <a:r>
              <a:rPr lang="en-US" b="1" dirty="0" smtClean="0"/>
              <a:t>Mesh </a:t>
            </a:r>
            <a:r>
              <a:rPr lang="en-US" dirty="0" smtClean="0"/>
              <a:t>(</a:t>
            </a:r>
            <a:r>
              <a:rPr lang="ru-RU" dirty="0" smtClean="0"/>
              <a:t>Преобразовать в редактируемую сетку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dirty="0" smtClean="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6288088" y="4797425"/>
            <a:ext cx="547687" cy="217488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891213" y="4721225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FF0000"/>
                </a:solidFill>
                <a:latin typeface="Arial" panose="020B0604020202020204" pitchFamily="34" charset="0"/>
              </a:rPr>
              <a:t>[1]</a:t>
            </a:r>
            <a:endParaRPr lang="ru-RU" altLang="ru-RU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7812088" y="4797425"/>
            <a:ext cx="1008062" cy="217488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5" t="10571" b="60356"/>
          <a:stretch>
            <a:fillRect/>
          </a:stretch>
        </p:blipFill>
        <p:spPr bwMode="auto">
          <a:xfrm>
            <a:off x="6926263" y="2349500"/>
            <a:ext cx="2046287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11188" y="2479675"/>
            <a:ext cx="5888037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257300" indent="-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Обратить внимание на стек модификаторов на вкладке 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</a:rPr>
              <a:t>Modify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Исходный объект 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</a:rPr>
              <a:t>Box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 заменился на объект 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</a:rPr>
              <a:t>Editable Mesh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Ниже располагаются параметры объекта распределенные по свиткам</a:t>
            </a:r>
          </a:p>
          <a:p>
            <a:pPr lvl="1"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ru-RU" b="1">
                <a:solidFill>
                  <a:schemeClr val="tx1"/>
                </a:solidFill>
                <a:latin typeface="Arial" panose="020B0604020202020204" pitchFamily="34" charset="0"/>
              </a:rPr>
              <a:t>Selection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Выделение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lvl="1"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ru-RU" b="1">
                <a:solidFill>
                  <a:schemeClr val="tx1"/>
                </a:solidFill>
                <a:latin typeface="Arial" panose="020B0604020202020204" pitchFamily="34" charset="0"/>
              </a:rPr>
              <a:t>Soft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b="1">
                <a:solidFill>
                  <a:schemeClr val="tx1"/>
                </a:solidFill>
                <a:latin typeface="Arial" panose="020B0604020202020204" pitchFamily="34" charset="0"/>
              </a:rPr>
              <a:t>Selection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Мягкое выделение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lvl="1"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ru-RU" b="1">
                <a:solidFill>
                  <a:schemeClr val="tx1"/>
                </a:solidFill>
                <a:latin typeface="Arial" panose="020B0604020202020204" pitchFamily="34" charset="0"/>
              </a:rPr>
              <a:t>Edit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b="1">
                <a:solidFill>
                  <a:schemeClr val="tx1"/>
                </a:solidFill>
                <a:latin typeface="Arial" panose="020B0604020202020204" pitchFamily="34" charset="0"/>
              </a:rPr>
              <a:t>Geometry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Редактирование геометрии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ru-RU" b="1">
                <a:solidFill>
                  <a:schemeClr val="tx1"/>
                </a:solidFill>
                <a:latin typeface="Arial" panose="020B0604020202020204" pitchFamily="34" charset="0"/>
              </a:rPr>
              <a:t>Surface Properties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(Свойства поверхности).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AutoNum type="arabicPeriod" startAt="3"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Теперь уже нельзя вернуться к объекту 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</a:rPr>
              <a:t>Box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, для изменения его параметров.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6499225" y="325596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C00000"/>
                </a:solidFill>
                <a:latin typeface="Arial" panose="020B0604020202020204" pitchFamily="34" charset="0"/>
              </a:rPr>
              <a:t>[1]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6926263" y="5300663"/>
            <a:ext cx="1970087" cy="936625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7019925" y="3300413"/>
            <a:ext cx="1728788" cy="227012"/>
          </a:xfrm>
          <a:prstGeom prst="rect">
            <a:avLst/>
          </a:prstGeom>
          <a:noFill/>
          <a:ln w="31750">
            <a:solidFill>
              <a:srgbClr val="CA14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6416675" y="544036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C00000"/>
                </a:solidFill>
                <a:latin typeface="Arial" panose="020B0604020202020204" pitchFamily="34" charset="0"/>
              </a:rPr>
              <a:t>[2]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45354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14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Mesh (</a:t>
            </a:r>
            <a:r>
              <a:rPr lang="ru-RU" altLang="ru-RU" sz="4800">
                <a:solidFill>
                  <a:srgbClr val="CA1414"/>
                </a:solidFill>
                <a:latin typeface="Arial" panose="020B0604020202020204" pitchFamily="34" charset="0"/>
              </a:rPr>
              <a:t>Сетка</a:t>
            </a:r>
            <a:r>
              <a:rPr lang="en-US" altLang="ru-RU" sz="4800">
                <a:solidFill>
                  <a:srgbClr val="CA1414"/>
                </a:solidFill>
                <a:latin typeface="Arial" panose="020B0604020202020204" pitchFamily="34" charset="0"/>
              </a:rPr>
              <a:t>)</a:t>
            </a:r>
            <a:endParaRPr lang="ru-RU" altLang="ru-RU" sz="4800">
              <a:solidFill>
                <a:srgbClr val="CA14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Lection_4_chast_1</Template>
  <TotalTime>66</TotalTime>
  <Words>1170</Words>
  <Application>Microsoft Office PowerPoint</Application>
  <PresentationFormat>Экран (4:3)</PresentationFormat>
  <Paragraphs>211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1_Оформление по умолчанию</vt:lpstr>
      <vt:lpstr>2_Оформление по умолчанию</vt:lpstr>
      <vt:lpstr>3_Оформление по умолчанию</vt:lpstr>
      <vt:lpstr>Оформление по умолчанию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Windows User</cp:lastModifiedBy>
  <cp:revision>6</cp:revision>
  <dcterms:created xsi:type="dcterms:W3CDTF">2018-08-09T21:20:33Z</dcterms:created>
  <dcterms:modified xsi:type="dcterms:W3CDTF">2021-09-29T10:16:28Z</dcterms:modified>
</cp:coreProperties>
</file>