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4"/>
  </p:notesMasterIdLst>
  <p:sldIdLst>
    <p:sldId id="256" r:id="rId2"/>
    <p:sldId id="257" r:id="rId3"/>
    <p:sldId id="334" r:id="rId4"/>
    <p:sldId id="353" r:id="rId5"/>
    <p:sldId id="258" r:id="rId6"/>
    <p:sldId id="354" r:id="rId7"/>
    <p:sldId id="276" r:id="rId8"/>
    <p:sldId id="358" r:id="rId9"/>
    <p:sldId id="277" r:id="rId10"/>
    <p:sldId id="278" r:id="rId11"/>
    <p:sldId id="342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268" r:id="rId21"/>
    <p:sldId id="265" r:id="rId22"/>
    <p:sldId id="270" r:id="rId2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беталина Алия Сактагановна" initials="МАС" lastIdx="30" clrIdx="0">
    <p:extLst>
      <p:ext uri="{19B8F6BF-5375-455C-9EA6-DF929625EA0E}">
        <p15:presenceInfo xmlns:p15="http://schemas.microsoft.com/office/powerpoint/2012/main" userId="S::750428400415@enu.kz::c77ab106-1082-4950-a6b3-8ad7f1303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0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C145-CC57-4EAD-840A-ECF3693057E0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43B6A-95BF-40F4-82A0-6781791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5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7F3B7C96-DEDE-4F38-AB3A-3C5D0517AC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5C357F9-71B1-45F1-879B-E9D7E26B76F5}" type="slidenum">
              <a:rPr lang="ru-RU" altLang="ru-RU" sz="1400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ru-RU" altLang="ru-RU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B74D9531-7FC9-498F-96B2-EB7DFD85BC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D217C931-E664-467C-85DF-97D767A2B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634649AF-9B18-4AD6-BBBC-81079018497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A505DCE-AC9A-41AD-97CC-19ED89778272}" type="slidenum">
              <a:rPr lang="ru-RU" altLang="ru-RU" sz="1400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ru-RU" altLang="ru-RU" sz="1400"/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8BD24714-564A-47F3-A78C-48782590D3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6C570348-96D2-449B-851D-F022386C2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10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7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7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F7FD4B-C75C-4895-B2A6-94772F085CC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234346-C293-45E2-9E6A-9C7296C5C3C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304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C539A8-2A61-49DE-BE97-82341610CB1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250DF-A2DC-47E2-B0B8-2F3D822F43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327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8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5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73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76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2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8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1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5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prezentaciya_ritualy_i_tradicii_v_deyatelnosti_organizacii-320143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634" y="802298"/>
            <a:ext cx="11500700" cy="2541431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регуляции поведения и деятельности личности в организации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1329" y="3840724"/>
            <a:ext cx="7177807" cy="86674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Мамбеталина А.С.-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FE2206-F9BF-4431-9A92-45A1C1229C70}"/>
              </a:ext>
            </a:extLst>
          </p:cNvPr>
          <p:cNvSpPr/>
          <p:nvPr/>
        </p:nvSpPr>
        <p:spPr>
          <a:xfrm>
            <a:off x="2010034" y="296562"/>
            <a:ext cx="9193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 </a:t>
            </a:r>
          </a:p>
        </p:txBody>
      </p:sp>
    </p:spTree>
    <p:extLst>
      <p:ext uri="{BB962C8B-B14F-4D97-AF65-F5344CB8AC3E}">
        <p14:creationId xmlns:p14="http://schemas.microsoft.com/office/powerpoint/2010/main" val="145060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Прямоугольник 2"/>
          <p:cNvSpPr/>
          <p:nvPr/>
        </p:nvSpPr>
        <p:spPr>
          <a:xfrm>
            <a:off x="1524000" y="0"/>
            <a:ext cx="9144000" cy="1125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782425" y="296863"/>
            <a:ext cx="10444899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</a:t>
            </a:r>
            <a:endParaRPr lang="ru-RU" altLang="ru-RU" sz="2800" b="1" u="sng" dirty="0"/>
          </a:p>
          <a:p>
            <a:pPr marL="342900" indent="-342900" algn="ctr"/>
            <a:endParaRPr lang="ru-RU" altLang="ru-RU" b="1" dirty="0">
              <a:cs typeface="Arial" charset="0"/>
            </a:endParaRPr>
          </a:p>
          <a:p>
            <a:r>
              <a:rPr lang="ru-RU" sz="2400" dirty="0">
                <a:solidFill>
                  <a:srgbClr val="C00000"/>
                </a:solidFill>
              </a:rPr>
              <a:t>*</a:t>
            </a:r>
            <a:r>
              <a:rPr lang="ru-RU" dirty="0"/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материально-денежное стимулирование;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создание возможностей для отличия, завоевания престижа и личного влияния;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поддержание хороших условий деятельности (чистота, спокойная доброжелательная обстановка или наличие отдельного кабинета, компьютера и др.);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гордость за профессию, за принадлежность к данной организации, за статусное место, занимаемое в этой организации;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удовлетворенность отношениями с коллегами по организации;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чувство сопричастности к большим и важным делам организации.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06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C20B6-2993-4BCC-AE97-DD58C164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635" y="113123"/>
            <a:ext cx="10055614" cy="1552096"/>
          </a:xfrm>
        </p:spPr>
        <p:txBody>
          <a:bodyPr>
            <a:normAutofit/>
          </a:bodyPr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в управлении регуляцией социального поведения и деятельности личности подчиненного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D89CA7-EF05-44CA-8488-7683B91BB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9" y="1960775"/>
            <a:ext cx="11453566" cy="350557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относиться к нему не только, как к объекту руководства, а как к личности, партнеру по взаимодействию;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постоянно ориентироваться на лучшие черты, качества, достоинства руководимых им людей;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органично сочетать прямые и косвенные методы управления;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всемерно использовать возможности коллектива.</a:t>
            </a:r>
          </a:p>
        </p:txBody>
      </p:sp>
    </p:spTree>
    <p:extLst>
      <p:ext uri="{BB962C8B-B14F-4D97-AF65-F5344CB8AC3E}">
        <p14:creationId xmlns:p14="http://schemas.microsoft.com/office/powerpoint/2010/main" val="149650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07BC9-75BF-4ADA-A801-078C2211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274" y="201204"/>
            <a:ext cx="9603275" cy="1049235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Организационные ценности</a:t>
            </a:r>
            <a:b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183100-67C1-4CB1-8B0A-BEF3D775F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998" y="1819374"/>
            <a:ext cx="10878531" cy="3968684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мы— лучшие в своем деле (либо— мы стремимся стать лучшими);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качество нашей деятельности может быть только превосходным;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нашей деятельности важна каждая мелочь (либо— в нашей деятельности нет мелочей);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чтобы не отстать, мы должны ежедневно побеждать (побеждать не кого-то, а побеждать вместе со всеми сложности и проблемы окружающей действительности);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 не можем себе позволить ни зазнайства от успехов, ни уныния от неудач;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 всем окружающим следует относиться как к личностям, а не как к винтикам в сложной машине;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важным мы признаем неформальное поощрение успеха и развитие внутриорганизационных связей и контактов.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1D81A0-D79C-4A26-B524-20499E05E488}"/>
              </a:ext>
            </a:extLst>
          </p:cNvPr>
          <p:cNvSpPr/>
          <p:nvPr/>
        </p:nvSpPr>
        <p:spPr>
          <a:xfrm>
            <a:off x="3129699" y="904973"/>
            <a:ext cx="8107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Мировой опыт большинства организаций </a:t>
            </a:r>
          </a:p>
        </p:txBody>
      </p:sp>
    </p:spTree>
    <p:extLst>
      <p:ext uri="{BB962C8B-B14F-4D97-AF65-F5344CB8AC3E}">
        <p14:creationId xmlns:p14="http://schemas.microsoft.com/office/powerpoint/2010/main" val="136220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2F2C7-07AD-4D74-B985-54B58C933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29" y="367645"/>
            <a:ext cx="9989625" cy="1486109"/>
          </a:xfrm>
        </p:spPr>
        <p:txBody>
          <a:bodyPr>
            <a:normAutofit/>
          </a:bodyPr>
          <a:lstStyle/>
          <a:p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Консервативные и либеральные организационные ценности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EF514-EB05-481A-9385-8E6BDAEB6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49" y="970961"/>
            <a:ext cx="11415861" cy="521607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отношение к новому и старому;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готовность к риску;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доверия при делегировании полномочий;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внутриорганизационных коммуникаций и др.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современных экономических условиях, требующих динамизма, неординарных подходов и инновационных технологий, консервативный подход может оказаться неэффективным и даже гибельным!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условиях смены системы духовных координат, кардинальных изменений в сознании и мышлении людей, в их отношении к труду не учет этих изменений и попытки прямого давления на персонал неэффективны!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Консервативные ценности (при всем положительном в них) подавляют такие присущие каждому полноценному человеку качества, как смелость, открытость, инициатива, энергичность.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82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E3438-7C05-4646-A8EB-F27A316F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05354"/>
            <a:ext cx="9603275" cy="782424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Либеральные ценности работника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DE863C-295E-47B5-9763-8C6204A41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1338606"/>
            <a:ext cx="11462993" cy="429862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на человеческие, а не только на технологические стороны деятельности.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группа ценностей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верований, установок и ожиданий относительно самой работы. Усиление ее творческого характера, новые возможности в выборе средств и подходов позволяет сформировать качественно новое отношение к труду как к наиболее важной ценности, как к подлинному феномену человеческой жизни.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4A3EE8-7530-4F04-835D-D345AA854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770" y="3542772"/>
            <a:ext cx="4611815" cy="317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66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E36E1-CAEB-45C1-AE3B-0FEFA06B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54" y="197963"/>
            <a:ext cx="10121601" cy="509047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второй группы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860A0E-05D9-4D65-9A57-E355588DA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20" y="1308570"/>
            <a:ext cx="11371867" cy="424086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Межличностные коммуникации в организационной среде.</a:t>
            </a:r>
          </a:p>
          <a:p>
            <a:pPr marL="457200" lvl="1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первый план при этом выходит уравновешенность вертикальных и горизонтальных коммуникаций (а по ряду проблем — доминирование горизонтальных коммуникаций), уважение и учет мнений отдельных сотрудников, высокая степень делегирования полномочий и доверия. Все это создает особый корпоративный дух (дух солидарности) в современных организациях,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49F3CA-EDCB-4829-8AF1-1C31A6E2E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506" y="3307728"/>
            <a:ext cx="4806885" cy="26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46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6DB6B-DFC6-491E-BE3C-893E6F9F3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342420"/>
            <a:ext cx="9603275" cy="1049235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группа ценностей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820712-F52E-44CE-AE70-2F3B45C3D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5" y="1391656"/>
            <a:ext cx="10328990" cy="407469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Индивидуальные ценности, оказывающие наибольшее влияние на самочувствие личности, ее уверенность в правоте избранного пути. Дух либерализма особенно проявляется в таких ценностях, как профессиональная компетентность, информированность о развитии всех процессов в организации, значимость собственного «Я» у каждого сотрудника, оптимизация организационных целей с личными планами и целями каждого сотрудника.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B83F25-0897-4703-A7CD-4652D8EC9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141" y="3297024"/>
            <a:ext cx="4220263" cy="28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2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AA652-C926-41A5-9D79-B5F2A106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83" y="226244"/>
            <a:ext cx="10793690" cy="86726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.Ритуалы и традиции в деятельности организации.</a:t>
            </a:r>
            <a:br>
              <a:rPr lang="ru-RU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3BF264-BF92-416F-8C18-F7657AD3D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2" y="997638"/>
            <a:ext cx="10310136" cy="345061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Ритуалы – это система символических поведенческих актов, специфическая форма взаимодействия, призванная удовлетворить потребность в признании и закрепить ценности в организации.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Ритуалы призваны обеспечить преемственность между различными поколениями в той или иной организации, для передачи организационных традиций и накопленного опыта через символы.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0C0B4-D5BE-4EF9-8987-A08FA86DE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412" y="3082564"/>
            <a:ext cx="4399175" cy="32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85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36F8C-B591-4259-8FEA-42FCCB96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69" y="254525"/>
            <a:ext cx="10046186" cy="159923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Ритуалы: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769455-22BF-450C-B0B0-892C1A494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09" y="1932496"/>
            <a:ext cx="10489246" cy="353385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Приобщают всех сотрудников к основным организационным ценностям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Формируют корпоративный дух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единство и сплоченность персонала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накоплению опыта</a:t>
            </a:r>
          </a:p>
        </p:txBody>
      </p:sp>
    </p:spTree>
    <p:extLst>
      <p:ext uri="{BB962C8B-B14F-4D97-AF65-F5344CB8AC3E}">
        <p14:creationId xmlns:p14="http://schemas.microsoft.com/office/powerpoint/2010/main" val="2105078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CAB08-E9EC-48ED-8C1E-C90D54BE3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555" y="342420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DE3B70-AE4A-4732-A1C9-7D3DA0E1E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47" y="1391656"/>
            <a:ext cx="10545808" cy="4074690"/>
          </a:xfrm>
        </p:spPr>
        <p:txBody>
          <a:bodyPr/>
          <a:lstStyle/>
          <a:p>
            <a:pPr algn="just"/>
            <a:r>
              <a:rPr lang="ru-RU" dirty="0"/>
              <a:t>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Сложившаяся анонимно и стихийно система норм, представлений, правил и образцов, которой руководствуются в своём поведении работники организации. Традиции передаются каждому новичку и выступают одним из регуляторов  отношений в бизнесе.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689F20-552C-4E49-88C9-EBDB8F817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939" y="2555400"/>
            <a:ext cx="3478540" cy="347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</a:t>
            </a:r>
            <a:br>
              <a:rPr lang="kk-KZ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063" y="1934972"/>
            <a:ext cx="10092792" cy="353137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1.Понятие о системе регуляции поведения и деятельности личности.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Организационные ценности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3.Либеральные ценности работника.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4.Ритуалы и традиции в деятельности организации.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500484-DA34-4E71-8689-EE18887AF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52" y="3227371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9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1.Понятие о системе регуляции поведения и деятельности личности.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внутренние факторы, оказывающие влияние на поведение сотрудника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Внешние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факторы,  оказывающие влияние на поведение сотрудника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Организационные ценности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Консервативные и либеральные организационные ценности 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6.Ритуалы и традиции в деятельности организации.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2242CF-9577-4A0A-A88C-362133911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511" y="2015732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50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Источники и ссылки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682" y="1853754"/>
            <a:ext cx="11528982" cy="3612591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О.А. Короткевич ЭУМК «Психология управления». Гомель, 2017, 173 с. 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Урбанович А.А. Психология управления: Учебное пособие.— Мн.: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Харвест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2007. — 640 с. 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Захарова, Л.Н. Психология управления: Учебное пособие / Л.Н. Захарова. - М.: Логос, 2013. - 376 c.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 А. Мальцева, О. Ю. Яценко Психология управления. Екатеринбург : Изд-во Урал. ун-та, 2016.— 92 с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Коноваленко, В. А. Психология управления персоналом: учебник для академического бакалавриата / В. А. Коноваленко, М. Ю. Коноваленко, А. А. Соломатин. — М. : Издательство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2015. — 477 с. — (Серия : Бакалавр. Академический курс).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Майерс Д.   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психология [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[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/ Д. Г. Майерс, Ж. М.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Туенж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ауд. Г. Қ.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Айқынбаева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.]. - 12-бас. - Астана : "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аударма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бюросы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ҚҚ, 2018. - 559, [1] б.: сур. - (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жаңғыру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Корягина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 А. 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Психология общения : учебник и практикум для академического бакалавриата / Н. А. 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Корягина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 В. Антонова, С. В. Овсянникова. — Москва : Издательство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 — 440 с. </a:t>
            </a:r>
          </a:p>
          <a:p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Орлова В. В., </a:t>
            </a:r>
            <a:r>
              <a:rPr lang="ru-RU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Луц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 А. Трудовая социализация молодежи: теоретический аспект // Научно-методический электронный журнал «Концепт». – 2015. – Т. 30. – С. 36–40. – URL: http://e-koncept.ru/2015/65078.htm.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https://infourok.ru/prezentaciya_ritualy_i_tradicii_v_deyatelnosti_organizacii-320143.htm</a:t>
            </a:r>
            <a:endParaRPr lang="ru-RU" sz="5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из интернета</a:t>
            </a:r>
          </a:p>
          <a:p>
            <a:pPr lvl="0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499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2178F8-5113-4D42-A1F0-2EDC8E6F7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6277" y="3429000"/>
            <a:ext cx="2078916" cy="20789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9996C6-40CC-4721-8B89-D440943ED45C}"/>
              </a:ext>
            </a:extLst>
          </p:cNvPr>
          <p:cNvSpPr/>
          <p:nvPr/>
        </p:nvSpPr>
        <p:spPr>
          <a:xfrm>
            <a:off x="1376165" y="2554665"/>
            <a:ext cx="9246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Мамбеталина Алия Сактагановна </a:t>
            </a:r>
            <a:r>
              <a:rPr lang="ru-RU" sz="2400" dirty="0" err="1">
                <a:solidFill>
                  <a:srgbClr val="FF0000"/>
                </a:solidFill>
              </a:rPr>
              <a:t>к.пс.н</a:t>
            </a:r>
            <a:r>
              <a:rPr lang="ru-RU" sz="2400" dirty="0">
                <a:solidFill>
                  <a:srgbClr val="FF0000"/>
                </a:solidFill>
              </a:rPr>
              <a:t>.,  доцент ЕНУ им. Л. Гумилева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dirty="0" err="1">
                <a:solidFill>
                  <a:srgbClr val="FF0000"/>
                </a:solidFill>
              </a:rPr>
              <a:t>mail</a:t>
            </a:r>
            <a:r>
              <a:rPr lang="ru-RU" sz="2400" dirty="0">
                <a:solidFill>
                  <a:srgbClr val="FF0000"/>
                </a:solidFill>
              </a:rPr>
              <a:t>:     mambetalina@mail.ru</a:t>
            </a:r>
          </a:p>
          <a:p>
            <a:r>
              <a:rPr lang="ru-RU" sz="2400" dirty="0">
                <a:solidFill>
                  <a:srgbClr val="FF0000"/>
                </a:solidFill>
              </a:rPr>
              <a:t>m. </a:t>
            </a:r>
            <a:r>
              <a:rPr lang="ru-RU" sz="2400" dirty="0" err="1">
                <a:solidFill>
                  <a:srgbClr val="FF0000"/>
                </a:solidFill>
              </a:rPr>
              <a:t>phone</a:t>
            </a:r>
            <a:r>
              <a:rPr lang="ru-RU" sz="2400" dirty="0">
                <a:solidFill>
                  <a:srgbClr val="FF0000"/>
                </a:solidFill>
              </a:rPr>
              <a:t>: +77755502418</a:t>
            </a:r>
          </a:p>
        </p:txBody>
      </p:sp>
    </p:spTree>
    <p:extLst>
      <p:ext uri="{BB962C8B-B14F-4D97-AF65-F5344CB8AC3E}">
        <p14:creationId xmlns:p14="http://schemas.microsoft.com/office/powerpoint/2010/main" val="208611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>
            <a:spLocks noGrp="1"/>
          </p:cNvSpPr>
          <p:nvPr>
            <p:ph type="title"/>
          </p:nvPr>
        </p:nvSpPr>
        <p:spPr>
          <a:xfrm>
            <a:off x="584462" y="501650"/>
            <a:ext cx="11607538" cy="91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Понятие о системе регуляции поведения и деятельности личности. </a:t>
            </a:r>
          </a:p>
        </p:txBody>
      </p:sp>
      <p:sp>
        <p:nvSpPr>
          <p:cNvPr id="209" name="Google Shape;209;p20"/>
          <p:cNvSpPr txBox="1">
            <a:spLocks noGrp="1"/>
          </p:cNvSpPr>
          <p:nvPr>
            <p:ph type="body" idx="1"/>
          </p:nvPr>
        </p:nvSpPr>
        <p:spPr>
          <a:xfrm>
            <a:off x="443060" y="1894788"/>
            <a:ext cx="6862713" cy="4461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525463" lvl="1" indent="0" algn="just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науке управления извечен вопрос: кем или чем должен управлять руководитель?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162" indent="-342899" algn="just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Подчиненный, как правило, полностью сложившаяся личность, связанная господствующими общественными нормами, обладающая своими индивидуальными чертами, испытавшая значительное влияние многих предшествующих групп (причем далеко не всегда положительное влияние).</a:t>
            </a:r>
          </a:p>
          <a:p>
            <a:pPr marL="411162" indent="-342899" algn="just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SzPts val="2280"/>
              <a:buFont typeface="Noto Sans Symbols"/>
              <a:buChar char="▪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подчиненного в тех или иных ситуациях складывается на основе опыта всей предшествующей жизни. Отношение человека к тем или иным людям, явлениям, ситуациям, процессам приводит к возникновению соответствующего поведения.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1DB5DA-3B09-4E6D-9E05-808E9B44B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965" y="2177593"/>
            <a:ext cx="3803104" cy="35256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91CB5FBF-C064-4BF6-BCCE-0B611F08C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-1421429"/>
            <a:ext cx="9266130" cy="4536477"/>
          </a:xfrm>
        </p:spPr>
        <p:txBody>
          <a:bodyPr vert="horz" lIns="91440" tIns="35485" rIns="91440" bIns="45720" rtlCol="0" anchor="t">
            <a:normAutofit/>
          </a:bodyPr>
          <a:lstStyle/>
          <a:p>
            <a:pPr defTabSz="914406"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  <a:defRPr/>
            </a:pPr>
            <a:br>
              <a:rPr lang="ru-RU" alt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ru-RU" alt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ru-RU" alt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ru-RU" alt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ru-RU" alt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ru-RU" alt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ru-RU" alt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alt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102B323-818D-47FD-84CE-72B12E829F6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61913" y="1310799"/>
            <a:ext cx="10784266" cy="3789576"/>
          </a:xfrm>
        </p:spPr>
        <p:txBody>
          <a:bodyPr vert="horz" lIns="91440" tIns="20969" rIns="91440" bIns="45720" rtlCol="0" anchor="ctr">
            <a:normAutofit fontScale="62500" lnSpcReduction="200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определенной социальной роли;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соответствующий статус в организации;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 эмоциональной близости с окружающими;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предшествующий жизненный и профессиональный опыт;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принадлежность к определенной культуре и субкультуре;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конкретная ситуация и тема разговора;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 в данный момент.</a:t>
            </a:r>
          </a:p>
          <a:p>
            <a:pPr marL="0" indent="0">
              <a:spcBef>
                <a:spcPct val="0"/>
              </a:spcBef>
              <a:buNone/>
              <a:tabLst>
                <a:tab pos="407571" algn="l"/>
                <a:tab pos="815142" algn="l"/>
                <a:tab pos="1222713" algn="l"/>
                <a:tab pos="1630284" algn="l"/>
                <a:tab pos="2037855" algn="l"/>
                <a:tab pos="2445426" algn="l"/>
                <a:tab pos="2852997" algn="l"/>
                <a:tab pos="3260568" algn="l"/>
                <a:tab pos="3668139" algn="l"/>
                <a:tab pos="4075709" algn="l"/>
                <a:tab pos="4483281" algn="l"/>
                <a:tab pos="4890851" algn="l"/>
                <a:tab pos="5298423" algn="l"/>
                <a:tab pos="5705993" algn="l"/>
                <a:tab pos="6113565" algn="l"/>
                <a:tab pos="6521135" algn="l"/>
                <a:tab pos="6928706" algn="l"/>
                <a:tab pos="7336277" algn="l"/>
                <a:tab pos="7743848" algn="l"/>
                <a:tab pos="8151419" algn="l"/>
              </a:tabLst>
            </a:pPr>
            <a:br>
              <a:rPr lang="ru-RU" altLang="ru-RU" sz="2359" dirty="0"/>
            </a:br>
            <a:br>
              <a:rPr lang="ru-RU" altLang="ru-RU" sz="2177" dirty="0"/>
            </a:br>
            <a:br>
              <a:rPr lang="ru-RU" altLang="ru-RU" sz="2177" dirty="0"/>
            </a:br>
            <a:br>
              <a:rPr lang="ru-RU" altLang="ru-RU" sz="2177" dirty="0"/>
            </a:br>
            <a:endParaRPr lang="ru-RU" altLang="ru-RU" sz="2177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654E6F-EE43-480B-93C1-5329135BCCD3}"/>
              </a:ext>
            </a:extLst>
          </p:cNvPr>
          <p:cNvSpPr/>
          <p:nvPr/>
        </p:nvSpPr>
        <p:spPr>
          <a:xfrm>
            <a:off x="593889" y="285480"/>
            <a:ext cx="11331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внутренние факторы, </a:t>
            </a:r>
          </a:p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оказывающие влияние на поведение сотрудника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75CAA-D48A-41CD-9168-476C2CED4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700" y="1507975"/>
            <a:ext cx="3950853" cy="287704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691F89-361C-4634-AD4B-29CED3D828D9}"/>
              </a:ext>
            </a:extLst>
          </p:cNvPr>
          <p:cNvSpPr/>
          <p:nvPr/>
        </p:nvSpPr>
        <p:spPr>
          <a:xfrm>
            <a:off x="2469823" y="94268"/>
            <a:ext cx="7561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внешние факторы, </a:t>
            </a:r>
          </a:p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оказывающие влияние на поведение сотрудника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E444B6-5A44-4581-A458-40F4124E5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социальное окружение в лице конкретных сотрудников как по «вертикали», так и по «горизонтали»;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ожидание определенного поведения от сотрудника;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ориентация на определенные стереотипы поведения, одобряемые в организации.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A7865-3EB6-4D82-89B1-F61ECE38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65" y="386499"/>
            <a:ext cx="9801089" cy="1005157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социальной регуляции </a:t>
            </a:r>
            <a:br>
              <a:rPr lang="ru-RU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и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116B95-2F39-4297-8F33-CB5F348FD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" y="1819373"/>
            <a:ext cx="11492845" cy="4652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Регуляторы: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позиция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общественное положение индивида, с которым связаны его определенные права и обязанности, в целом не зависящие от индивидуальных качеств. Через свои требования позиция регулирует поведение каждого, кто ее занимает;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роль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социальная функция, модель поведения, объективно заданная социальной позицией личности;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нормы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представления по поводу общепринятого поведения;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ожидания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экспектации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обычно неформализованные требования, предписания моделей социального поведения, отношений и др. и обретающие форму ожидания определенного поведения (например, работник должен хорошо работать, специалист должен хорошо знать свое; дело).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4294967295"/>
          </p:nvPr>
        </p:nvSpPr>
        <p:spPr bwMode="auto">
          <a:xfrm>
            <a:off x="448559" y="989814"/>
            <a:ext cx="11294881" cy="29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Выраженные в ценностных ориентациях личности  - значимые явления и предметы реальной действительности, соответствующие потребностям общества, социальной группы и личности.</a:t>
            </a:r>
          </a:p>
          <a:p>
            <a:pPr algn="ctr" eaLnBrk="1" hangingPunct="1">
              <a:buFontTx/>
              <a:buNone/>
            </a:pPr>
            <a:endParaRPr lang="ru-RU" altLang="ru-RU" sz="2400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ru-RU" altLang="ru-RU" sz="16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0" y="2397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altLang="ru-RU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ценности</a:t>
            </a:r>
            <a:endParaRPr lang="ru-RU" altLang="ru-RU" sz="3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53E889-C8BC-428D-83AD-3F5C9F6D9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092" y="2763338"/>
            <a:ext cx="5093370" cy="277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7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8E52E0-5ED6-41AD-BC8F-8CE42110E234}"/>
              </a:ext>
            </a:extLst>
          </p:cNvPr>
          <p:cNvSpPr/>
          <p:nvPr/>
        </p:nvSpPr>
        <p:spPr>
          <a:xfrm>
            <a:off x="603315" y="1074657"/>
            <a:ext cx="1137815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Общая ориентация человека на определенный социальный объект, явление, предрасположенность действовать определенным образом относительно данного объекта, явления.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Фазы: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-когнитивная,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восприятие и осознание объекта (цель); 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-эмоциональная,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эмоциональная оценка объекта (настроенность и внутренняя мобилизованность);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-поведенческая,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готовность осуществить ряд последовательных действий по отношению к объекту (поведенческая готовность).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D6A864-BCE3-46BD-806D-E706AB89D5E9}"/>
              </a:ext>
            </a:extLst>
          </p:cNvPr>
          <p:cNvSpPr/>
          <p:nvPr/>
        </p:nvSpPr>
        <p:spPr>
          <a:xfrm>
            <a:off x="3987538" y="409124"/>
            <a:ext cx="6306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установки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D0649B-1AF0-4127-8894-A4824D0C0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390" y="4174781"/>
            <a:ext cx="3582236" cy="26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3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Прямоугольник 2"/>
          <p:cNvSpPr/>
          <p:nvPr/>
        </p:nvSpPr>
        <p:spPr>
          <a:xfrm>
            <a:off x="1524000" y="0"/>
            <a:ext cx="9144000" cy="1125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и методы:</a:t>
            </a: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311085" y="1125539"/>
            <a:ext cx="114347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Прямые или непосредственные (убеждение, принуждение, внушение, требование поведения по образцу, основанного на подражании, то есть реализация принципа «Делай, как...»);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косвенные или опосредованные («личный пример», «ориентирующая ситуация», «изменение или сохранение ролевых элементов», «использование символов и ритуалов», «стимулирование»).</a:t>
            </a:r>
          </a:p>
          <a:p>
            <a:pPr marL="342900" indent="-342900" algn="ctr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endParaRPr lang="ru-RU" altLang="ru-RU" b="1" dirty="0">
              <a:cs typeface="Arial" charset="0"/>
            </a:endParaRPr>
          </a:p>
          <a:p>
            <a:pPr marL="342900" indent="-342900" algn="ctr"/>
            <a:endParaRPr lang="ru-RU" altLang="ru-RU" b="1" dirty="0">
              <a:cs typeface="Arial" charset="0"/>
            </a:endParaRPr>
          </a:p>
          <a:p>
            <a:pPr marL="342900" indent="-342900" algn="ctr"/>
            <a:endParaRPr lang="ru-RU" altLang="ru-RU" b="1" dirty="0">
              <a:cs typeface="Arial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259599-79E0-4747-BA99-14351C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014" y="4000744"/>
            <a:ext cx="5155971" cy="271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48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1232</TotalTime>
  <Words>1137</Words>
  <Application>Microsoft Office PowerPoint</Application>
  <PresentationFormat>Широкоэкранный</PresentationFormat>
  <Paragraphs>126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Gill Sans MT</vt:lpstr>
      <vt:lpstr>Noto Sans Symbols</vt:lpstr>
      <vt:lpstr>Times New Roman</vt:lpstr>
      <vt:lpstr>Галерея</vt:lpstr>
      <vt:lpstr>Система регуляции поведения и деятельности личности в организации. </vt:lpstr>
      <vt:lpstr>План лекции </vt:lpstr>
      <vt:lpstr>1. Понятие о системе регуляции поведения и деятельности личности. </vt:lpstr>
      <vt:lpstr>       </vt:lpstr>
      <vt:lpstr>Презентация PowerPoint</vt:lpstr>
      <vt:lpstr>Система социальной регуляции  поведения и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Руководитель в управлении регуляцией социального поведения и деятельности личности подчиненного</vt:lpstr>
      <vt:lpstr>2. Организационные ценности </vt:lpstr>
      <vt:lpstr>Консервативные и либеральные организационные ценности </vt:lpstr>
      <vt:lpstr>3. Либеральные ценности работника </vt:lpstr>
      <vt:lpstr>Ценности второй группы </vt:lpstr>
      <vt:lpstr>Третья группа ценностей </vt:lpstr>
      <vt:lpstr>4.Ритуалы и традиции в деятельности организации. </vt:lpstr>
      <vt:lpstr>Ритуалы: </vt:lpstr>
      <vt:lpstr>Традиция</vt:lpstr>
      <vt:lpstr>Контрольные вопросы лекции</vt:lpstr>
      <vt:lpstr>Источники и ссылки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психологию</dc:title>
  <dc:creator>User</dc:creator>
  <cp:lastModifiedBy>Мамбеталина Алия Сактагановна</cp:lastModifiedBy>
  <cp:revision>163</cp:revision>
  <dcterms:created xsi:type="dcterms:W3CDTF">2020-08-21T14:43:09Z</dcterms:created>
  <dcterms:modified xsi:type="dcterms:W3CDTF">2020-09-27T17:11:27Z</dcterms:modified>
</cp:coreProperties>
</file>