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2422D3-DCDA-AA96-76E8-9BE8C64A97E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D688C1A0-8FDA-A85F-240B-2CA460F14F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7D80447E-DAA8-BF10-224E-EE7A52240B7D}"/>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5D265636-7458-215A-DAC6-44128019B83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6E6A698-4E0F-7D70-EE5B-684BBDCCD145}"/>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2694247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2EB8B6-F5DA-BCF8-3348-9A9C63155CB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E2BE66DD-D9C6-EB67-02BE-01DFC4D2045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25C15C6-B0CF-3B9D-C7E9-C8B9D7CD6A05}"/>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A96EE110-6AC9-9ADB-4A44-C35D7F8327E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4105AF7-2E5A-DBFF-1FBD-971CFD7CEF03}"/>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3209616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A0B70CD-E98E-D221-7921-EB0C140C2B46}"/>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4499DD1F-BC5F-8563-CEE9-065CF3C8C94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3129170-B8E5-1305-14CA-450456D81961}"/>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AF43A830-70C9-9D36-8059-3DDA8CFEC08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49A96E0-C6DA-EAE4-66FA-3F1A0CDFBD35}"/>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4217749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BD77C0-6635-DD97-3250-B5B950AF60E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E7AF599-77EB-B743-140E-3B8B513A9B6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7BEFA96-0736-566B-5507-98F8F79FC183}"/>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3B4E13F3-060C-44F6-28BC-937F5CDF741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312497B-2E43-9989-06C1-9958A2233ECD}"/>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1729820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2DED3E-BB4D-EF97-FC85-B129B0732E68}"/>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AE0CD9D-588D-EE95-0D6C-56CAB1878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0FCAEE1-33D8-CA43-8552-5FA8B62A5945}"/>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DE66D075-D082-BAAD-9194-947B015EA9A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50E5BC9-2213-C8F3-1CDB-85E31E28C3C2}"/>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2426775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A602C2-395D-AF6F-6670-00257728C05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CD961E56-AAE1-24AA-443D-026F2909721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1BFD8D19-351D-76CF-8B5B-B17394E2B72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35CC25B-01F0-C607-F63F-15DD57C0AFB8}"/>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18B17AB9-64BF-721E-CB4D-43C1B2F7BB7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D2B916F-7C5D-DB30-85A6-4FDD6A44ED1B}"/>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1700500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C88A56-0562-21A5-437F-4931C775FA81}"/>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BC9A7400-C2F7-1E95-8CD3-FF3AA46393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14704F9-E65A-5A3F-EC3F-742D6996CC72}"/>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0234AD13-54EF-406E-24A0-5B985F6B03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FF59F27-42E0-428B-EFED-2F856A87EB8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BB4F83C3-D4CF-BCD7-2915-384A93BA1BB8}"/>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8" name="Нижний колонтитул 7">
            <a:extLst>
              <a:ext uri="{FF2B5EF4-FFF2-40B4-BE49-F238E27FC236}">
                <a16:creationId xmlns:a16="http://schemas.microsoft.com/office/drawing/2014/main" id="{AC138C76-AC1A-B414-5C6B-E33EC40E1F99}"/>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741A51C1-7BE4-C4F9-0D12-EB2EACDD8C98}"/>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47956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8171F0-13F2-D8F9-A7B1-DA8FAFC8C0F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58FF1228-53BC-E9B7-A393-ABE54DC50BA2}"/>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4" name="Нижний колонтитул 3">
            <a:extLst>
              <a:ext uri="{FF2B5EF4-FFF2-40B4-BE49-F238E27FC236}">
                <a16:creationId xmlns:a16="http://schemas.microsoft.com/office/drawing/2014/main" id="{28006F9E-08B3-6E5B-519E-0320195B243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B5805A6A-96A0-1AE1-CF45-5761E91DE111}"/>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3582277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1947772-6211-9655-E2B4-B407B4C6E3B5}"/>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3" name="Нижний колонтитул 2">
            <a:extLst>
              <a:ext uri="{FF2B5EF4-FFF2-40B4-BE49-F238E27FC236}">
                <a16:creationId xmlns:a16="http://schemas.microsoft.com/office/drawing/2014/main" id="{99FCEA89-232A-2F34-8638-6FDAD68C269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723118D-3DD2-5855-2005-DB8C21E93F9B}"/>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3654331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E0D10D-8982-E7DC-4ED2-E52BAB18351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E1C863F9-BCB7-679B-1414-85C1E1CAA5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7B1808A-2CA7-8EB9-08A6-DBD2A78EFE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063D93E-7499-B767-27FE-0E475CC1CA41}"/>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18C74480-B270-2A01-58F7-58DBB1EAC7F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23C2DDF-FD5C-A7AF-96C7-E66D2D63D825}"/>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213411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0CE108-58F0-A659-EAB9-8EFB79E603E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7808610E-FEE3-0699-4D45-8F15394901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27BE83B9-39DC-F1C8-EA83-3A5E2F593C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F50D02-A08C-4A8E-85C3-7F2CCCEFF178}"/>
              </a:ext>
            </a:extLst>
          </p:cNvPr>
          <p:cNvSpPr>
            <a:spLocks noGrp="1"/>
          </p:cNvSpPr>
          <p:nvPr>
            <p:ph type="dt" sz="half" idx="10"/>
          </p:nvPr>
        </p:nvSpPr>
        <p:spPr/>
        <p:txBody>
          <a:bodyPr/>
          <a:lstStyle/>
          <a:p>
            <a:fld id="{0ED010F8-18BC-4271-9644-AF9A0A1C9485}"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3846217A-5455-6B77-2EDC-3CF59A18BE2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9D0EFB2-A2EF-2243-46AE-B595E85E0DFC}"/>
              </a:ext>
            </a:extLst>
          </p:cNvPr>
          <p:cNvSpPr>
            <a:spLocks noGrp="1"/>
          </p:cNvSpPr>
          <p:nvPr>
            <p:ph type="sldNum" sz="quarter" idx="12"/>
          </p:nvPr>
        </p:nvSpPr>
        <p:spPr/>
        <p:txBody>
          <a:bodyPr/>
          <a:lstStyle/>
          <a:p>
            <a:fld id="{229DC895-37A8-4131-A012-DF1FFCBD5D27}" type="slidenum">
              <a:rPr lang="ru-RU" smtClean="0"/>
              <a:t>‹#›</a:t>
            </a:fld>
            <a:endParaRPr lang="ru-RU"/>
          </a:p>
        </p:txBody>
      </p:sp>
    </p:spTree>
    <p:extLst>
      <p:ext uri="{BB962C8B-B14F-4D97-AF65-F5344CB8AC3E}">
        <p14:creationId xmlns:p14="http://schemas.microsoft.com/office/powerpoint/2010/main" val="2886917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39C4A4-92EF-F998-61B4-F144D36AEC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0099520F-5EDA-A975-7C86-FCC698E1F0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23FAF5B-A6FD-4003-3695-B76B1B8C63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010F8-18BC-4271-9644-AF9A0A1C9485}"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8443D6CB-1EC2-19D1-3099-0D9A916B2C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58B628A-CE00-9102-CEC5-84F1CC755C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9DC895-37A8-4131-A012-DF1FFCBD5D27}" type="slidenum">
              <a:rPr lang="ru-RU" smtClean="0"/>
              <a:t>‹#›</a:t>
            </a:fld>
            <a:endParaRPr lang="ru-RU"/>
          </a:p>
        </p:txBody>
      </p:sp>
    </p:spTree>
    <p:extLst>
      <p:ext uri="{BB962C8B-B14F-4D97-AF65-F5344CB8AC3E}">
        <p14:creationId xmlns:p14="http://schemas.microsoft.com/office/powerpoint/2010/main" val="236945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16A4F2B-16C3-3430-4281-4A190CD8A18C}"/>
              </a:ext>
            </a:extLst>
          </p:cNvPr>
          <p:cNvSpPr>
            <a:spLocks noGrp="1"/>
          </p:cNvSpPr>
          <p:nvPr>
            <p:ph type="ctrTitle"/>
          </p:nvPr>
        </p:nvSpPr>
        <p:spPr>
          <a:xfrm>
            <a:off x="987689" y="3071183"/>
            <a:ext cx="9910296" cy="2590027"/>
          </a:xfrm>
        </p:spPr>
        <p:txBody>
          <a:bodyPr anchor="t">
            <a:normAutofit/>
          </a:bodyPr>
          <a:lstStyle/>
          <a:p>
            <a:pPr algn="l"/>
            <a:r>
              <a:rPr lang="fr-FR" sz="5600"/>
              <a:t>La perception de la dénomination Français deuxième langue étrangère (FLE2)</a:t>
            </a:r>
            <a:endParaRPr lang="ru-RU" sz="5600"/>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0702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42565C-E3CC-4EF0-8093-88FCC788A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8027347"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FA5200F-0058-639E-3C21-E0D622F4C763}"/>
              </a:ext>
            </a:extLst>
          </p:cNvPr>
          <p:cNvSpPr>
            <a:spLocks noGrp="1"/>
          </p:cNvSpPr>
          <p:nvPr>
            <p:ph type="title"/>
          </p:nvPr>
        </p:nvSpPr>
        <p:spPr>
          <a:xfrm>
            <a:off x="879620" y="1471351"/>
            <a:ext cx="7108911" cy="4016621"/>
          </a:xfrm>
        </p:spPr>
        <p:txBody>
          <a:bodyPr vert="horz" lIns="91440" tIns="45720" rIns="91440" bIns="45720" rtlCol="0" anchor="ctr">
            <a:normAutofit/>
          </a:bodyPr>
          <a:lstStyle/>
          <a:p>
            <a:r>
              <a:rPr lang="en-US" sz="1700" b="0" kern="1200">
                <a:solidFill>
                  <a:schemeClr val="tx1"/>
                </a:solidFill>
                <a:effectLst/>
                <a:latin typeface="+mj-lt"/>
                <a:ea typeface="+mj-ea"/>
                <a:cs typeface="+mj-cs"/>
              </a:rPr>
              <a:t>On peut arriver au multilinguisme simplement en diversifiant l’offre de langues dans une école ou un système éducatif donnés ou en encourageant les apprenants à étudier plus d’une langue étrangère ou en réduisant la place de l’anglais dans la communication internationale. Bien au-delà, l’approche plurilingue met l’accent sur le fait que,  au fur et mesure que l’expérience langagière d’un individu dans son contexte culturel s’étend de la langue familiale à celle du groupe sociale puis à celle d’autres groupes (que ce soit par apprentissage scolaire ou sur le tas) l’apprenant ne classe pas ces langues et ces cultures dans des compartiments séparés mais il construit plutôt une compétence communicative à laquelle contribuent toute connaissance et toute expérience des langues et dans laquelle les langues sont en corrélation et interagissent. Dans des situations différentes, un locuteur peut faire appel avec souplesse aux différentes parties de cette compétence pour entrer efficacement en communication avec un interlocuteur donné.</a:t>
            </a:r>
            <a:br>
              <a:rPr lang="en-US" sz="1700" b="1" kern="1200">
                <a:solidFill>
                  <a:schemeClr val="tx1"/>
                </a:solidFill>
                <a:effectLst/>
                <a:latin typeface="+mj-lt"/>
                <a:ea typeface="+mj-ea"/>
                <a:cs typeface="+mj-cs"/>
              </a:rPr>
            </a:br>
            <a:endParaRPr lang="en-US" sz="1700" kern="120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445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43484A4-39E1-E393-36CA-C5A7097233E0}"/>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2300" b="0" kern="1200">
                <a:solidFill>
                  <a:schemeClr val="tx1"/>
                </a:solidFill>
                <a:effectLst/>
                <a:latin typeface="+mj-lt"/>
                <a:ea typeface="+mj-ea"/>
                <a:cs typeface="+mj-cs"/>
              </a:rPr>
              <a:t>Sur le plan général la mise en œuvre d’une activité dans une situation donnée sera facilitée par la maîtrise d’une autre activité similaire et acquise auparavant. Si l’on prend en vue l’expérience de la 1-re langue étrangère vécue par les apprenants de la deuxième langue étrangère l’effet de facilitation résulterait de l’emploi d’une technique particulière ou d’une stratégie d’apprentissage. Les compétences transversales c’est exploiter  composantes procédurales déjà maîtrisées lors de l’acquisition de la LE pour les appliquer à une autre langue.</a:t>
            </a:r>
            <a:br>
              <a:rPr lang="en-US" sz="2300" b="1" kern="1200">
                <a:solidFill>
                  <a:schemeClr val="tx1"/>
                </a:solidFill>
                <a:effectLst/>
                <a:latin typeface="+mj-lt"/>
                <a:ea typeface="+mj-ea"/>
                <a:cs typeface="+mj-cs"/>
              </a:rPr>
            </a:br>
            <a:endParaRPr lang="en-US" sz="23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1427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4C0B1DA-1EDB-CEC5-869B-06297854AC2F}"/>
              </a:ext>
            </a:extLst>
          </p:cNvPr>
          <p:cNvSpPr>
            <a:spLocks noGrp="1"/>
          </p:cNvSpPr>
          <p:nvPr>
            <p:ph type="title"/>
          </p:nvPr>
        </p:nvSpPr>
        <p:spPr>
          <a:xfrm>
            <a:off x="987689" y="3071183"/>
            <a:ext cx="9910296" cy="2590027"/>
          </a:xfrm>
        </p:spPr>
        <p:txBody>
          <a:bodyPr vert="horz" lIns="91440" tIns="45720" rIns="91440" bIns="45720" rtlCol="0" anchor="t">
            <a:normAutofit/>
          </a:bodyPr>
          <a:lstStyle/>
          <a:p>
            <a:r>
              <a:rPr lang="en-US" sz="3200" kern="1200">
                <a:solidFill>
                  <a:schemeClr val="tx1"/>
                </a:solidFill>
                <a:latin typeface="+mj-lt"/>
                <a:ea typeface="+mj-ea"/>
                <a:cs typeface="+mj-cs"/>
              </a:rPr>
              <a:t>1.	Tableaux comparatifs du français langue seconde (FLS) et FLE2 et </a:t>
            </a:r>
            <a:br>
              <a:rPr lang="en-US" sz="3200" kern="1200">
                <a:solidFill>
                  <a:schemeClr val="tx1"/>
                </a:solidFill>
                <a:latin typeface="+mj-lt"/>
                <a:ea typeface="+mj-ea"/>
                <a:cs typeface="+mj-cs"/>
              </a:rPr>
            </a:br>
            <a:r>
              <a:rPr lang="en-US" sz="3200" kern="1200">
                <a:solidFill>
                  <a:schemeClr val="tx1"/>
                </a:solidFill>
                <a:latin typeface="+mj-lt"/>
                <a:ea typeface="+mj-ea"/>
                <a:cs typeface="+mj-cs"/>
              </a:rPr>
              <a:t>2.	Tableau d’un répertoire communicatif plurilingue du Kazakhstanais</a:t>
            </a:r>
            <a:br>
              <a:rPr lang="en-US" sz="3200" kern="1200">
                <a:solidFill>
                  <a:schemeClr val="tx1"/>
                </a:solidFill>
                <a:latin typeface="+mj-lt"/>
                <a:ea typeface="+mj-ea"/>
                <a:cs typeface="+mj-cs"/>
              </a:rPr>
            </a:br>
            <a:endParaRPr lang="en-US" sz="3200" kern="120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199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85F2C99-2A8C-EA08-C051-3750C6A6C237}"/>
              </a:ext>
            </a:extLst>
          </p:cNvPr>
          <p:cNvSpPr>
            <a:spLocks noGrp="1"/>
          </p:cNvSpPr>
          <p:nvPr>
            <p:ph type="title"/>
          </p:nvPr>
        </p:nvSpPr>
        <p:spPr>
          <a:xfrm>
            <a:off x="987689" y="3071183"/>
            <a:ext cx="9910296" cy="2590027"/>
          </a:xfrm>
        </p:spPr>
        <p:txBody>
          <a:bodyPr vert="horz" lIns="91440" tIns="45720" rIns="91440" bIns="45720" rtlCol="0" anchor="t">
            <a:normAutofit fontScale="90000"/>
          </a:bodyPr>
          <a:lstStyle/>
          <a:p>
            <a:r>
              <a:rPr lang="en-US" sz="2000" b="0" kern="1200">
                <a:solidFill>
                  <a:schemeClr val="tx1"/>
                </a:solidFill>
                <a:effectLst/>
                <a:latin typeface="+mj-lt"/>
                <a:ea typeface="+mj-ea"/>
                <a:cs typeface="+mj-cs"/>
              </a:rPr>
              <a:t>Le Français comme deuxième langue étrangère est très demandé au Kazakhstan en raison d’une vision culturelle favorisée de la France, en raison de la possibilité de continuer les études supérieures en France où l’enseignement est encore gratuit, en raison de la présence de plus en plus forte des entreprises françaises au Kazakhstan. Mais ce qui devait être une opportunité majeure se transforme parfois en occasion manquée en raison d’absence de la didactique et des stratégies d’études du Français comme deuxième langue étrangère. Étant donné que ce groupe d’apprenants ont déjà l’expérience de l’acquisition d’une première langue étrangère la didactique de l’enseignement d’une deuxième langue étrangère devrait nécessairement être différent des stratégies appliquées pour enseigner la première langue étrangère. </a:t>
            </a:r>
            <a:br>
              <a:rPr lang="en-US" sz="2000" b="1" kern="1200">
                <a:solidFill>
                  <a:schemeClr val="tx1"/>
                </a:solidFill>
                <a:effectLst/>
                <a:latin typeface="+mj-lt"/>
                <a:ea typeface="+mj-ea"/>
                <a:cs typeface="+mj-cs"/>
              </a:rPr>
            </a:br>
            <a:endParaRPr lang="en-US" sz="2000" kern="120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2448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48395A5-7FC3-AA50-5C96-8E5A7BE9B3D5}"/>
              </a:ext>
            </a:extLst>
          </p:cNvPr>
          <p:cNvSpPr>
            <a:spLocks noGrp="1"/>
          </p:cNvSpPr>
          <p:nvPr>
            <p:ph type="title"/>
          </p:nvPr>
        </p:nvSpPr>
        <p:spPr>
          <a:xfrm>
            <a:off x="987689" y="3071183"/>
            <a:ext cx="9910296" cy="2590027"/>
          </a:xfrm>
        </p:spPr>
        <p:txBody>
          <a:bodyPr vert="horz" lIns="91440" tIns="45720" rIns="91440" bIns="45720" rtlCol="0" anchor="t">
            <a:normAutofit fontScale="90000"/>
          </a:bodyPr>
          <a:lstStyle/>
          <a:p>
            <a:r>
              <a:rPr lang="en-US" sz="2000" b="0" kern="1200">
                <a:solidFill>
                  <a:schemeClr val="tx1"/>
                </a:solidFill>
                <a:effectLst/>
                <a:latin typeface="+mj-lt"/>
                <a:ea typeface="+mj-ea"/>
                <a:cs typeface="+mj-cs"/>
              </a:rPr>
              <a:t>Questions d’ordre didactique qui marquent ce domaine :</a:t>
            </a:r>
            <a:br>
              <a:rPr lang="en-US" sz="2000" b="1" kern="1200">
                <a:solidFill>
                  <a:schemeClr val="tx1"/>
                </a:solidFill>
                <a:effectLst/>
                <a:latin typeface="+mj-lt"/>
                <a:ea typeface="+mj-ea"/>
                <a:cs typeface="+mj-cs"/>
              </a:rPr>
            </a:br>
            <a:r>
              <a:rPr lang="en-US" sz="2000" b="0" kern="1200">
                <a:solidFill>
                  <a:schemeClr val="tx1"/>
                </a:solidFill>
                <a:effectLst/>
                <a:latin typeface="+mj-lt"/>
                <a:ea typeface="+mj-ea"/>
                <a:cs typeface="+mj-cs"/>
              </a:rPr>
              <a:t>- Dans quelle langue faut-il enseigner la deuxième langue étrangère ?</a:t>
            </a:r>
            <a:br>
              <a:rPr lang="en-US" sz="2000" b="1" kern="1200">
                <a:solidFill>
                  <a:schemeClr val="tx1"/>
                </a:solidFill>
                <a:effectLst/>
                <a:latin typeface="+mj-lt"/>
                <a:ea typeface="+mj-ea"/>
                <a:cs typeface="+mj-cs"/>
              </a:rPr>
            </a:br>
            <a:r>
              <a:rPr lang="en-US" sz="2000" b="0" kern="1200">
                <a:solidFill>
                  <a:schemeClr val="tx1"/>
                </a:solidFill>
                <a:effectLst/>
                <a:latin typeface="+mj-lt"/>
                <a:ea typeface="+mj-ea"/>
                <a:cs typeface="+mj-cs"/>
              </a:rPr>
              <a:t>- En langue maternelle (kazakhe langue maternelle mais impact des expériences d’autres langues cultures) ? En anglais qui est plus proche du français par son système linguistique/sa structure au français? En russe dans lequel on trouve plus de matériels didactiques?</a:t>
            </a:r>
            <a:br>
              <a:rPr lang="en-US" sz="2000" b="1" kern="1200">
                <a:solidFill>
                  <a:schemeClr val="tx1"/>
                </a:solidFill>
                <a:effectLst/>
                <a:latin typeface="+mj-lt"/>
                <a:ea typeface="+mj-ea"/>
                <a:cs typeface="+mj-cs"/>
              </a:rPr>
            </a:br>
            <a:r>
              <a:rPr lang="en-US" sz="2000" b="0" kern="1200">
                <a:solidFill>
                  <a:schemeClr val="tx1"/>
                </a:solidFill>
                <a:effectLst/>
                <a:latin typeface="+mj-lt"/>
                <a:ea typeface="+mj-ea"/>
                <a:cs typeface="+mj-cs"/>
              </a:rPr>
              <a:t>- Par quel biais didactique peut-on enseigner une deuxième langue étrangère pour l’apprenant ? Approche contrastive ? Approche communicative ? Approche actionnelle ? Intercompréhension linguistique ? Approche interactive, en le ramenant toujours vers la langue maternelle ? Toutes ces approches  qui ont constitué une avancée non négligeable par rapport aux méthodes dites traditionnelles et ont permis à certains publiques d’apprendre plus ou moins efficacement une langue étrangère, ont modifié à la fois l’enseignement et l’apprentisage ds langues étrangères ? </a:t>
            </a:r>
            <a:br>
              <a:rPr lang="en-US" sz="2000" b="1" kern="1200">
                <a:solidFill>
                  <a:schemeClr val="tx1"/>
                </a:solidFill>
                <a:effectLst/>
                <a:latin typeface="+mj-lt"/>
                <a:ea typeface="+mj-ea"/>
                <a:cs typeface="+mj-cs"/>
              </a:rPr>
            </a:br>
            <a:endParaRPr lang="en-US" sz="2000" kern="120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4044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42565C-E3CC-4EF0-8093-88FCC788A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8027347"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385A0E2-97E2-2924-6CE2-630EE05637F0}"/>
              </a:ext>
            </a:extLst>
          </p:cNvPr>
          <p:cNvSpPr>
            <a:spLocks noGrp="1"/>
          </p:cNvSpPr>
          <p:nvPr>
            <p:ph type="title"/>
          </p:nvPr>
        </p:nvSpPr>
        <p:spPr>
          <a:xfrm>
            <a:off x="879620" y="1471351"/>
            <a:ext cx="7108911" cy="4016621"/>
          </a:xfrm>
        </p:spPr>
        <p:txBody>
          <a:bodyPr vert="horz" lIns="91440" tIns="45720" rIns="91440" bIns="45720" rtlCol="0" anchor="ctr">
            <a:normAutofit fontScale="90000"/>
          </a:bodyPr>
          <a:lstStyle/>
          <a:p>
            <a:r>
              <a:rPr lang="en-US" sz="1700" b="0" kern="1200">
                <a:solidFill>
                  <a:schemeClr val="tx1"/>
                </a:solidFill>
                <a:effectLst/>
                <a:latin typeface="+mj-lt"/>
                <a:ea typeface="+mj-ea"/>
                <a:cs typeface="+mj-cs"/>
              </a:rPr>
              <a:t>- Comment utiliser ou éviter les différences structurelles entre le Français et le Kazakh, qui appartiennent à deux groupes typologiques distincts ? </a:t>
            </a:r>
            <a:br>
              <a:rPr lang="en-US" sz="1700" b="1" kern="1200">
                <a:solidFill>
                  <a:schemeClr val="tx1"/>
                </a:solidFill>
                <a:effectLst/>
                <a:latin typeface="+mj-lt"/>
                <a:ea typeface="+mj-ea"/>
                <a:cs typeface="+mj-cs"/>
              </a:rPr>
            </a:br>
            <a:r>
              <a:rPr lang="en-US" sz="1700" b="0" kern="1200">
                <a:solidFill>
                  <a:schemeClr val="tx1"/>
                </a:solidFill>
                <a:effectLst/>
                <a:latin typeface="+mj-lt"/>
                <a:ea typeface="+mj-ea"/>
                <a:cs typeface="+mj-cs"/>
              </a:rPr>
              <a:t>La langue kazakhe fait partie du groupe turcique de la famille altaïque avec les langues : Turc, Turkmène, Ouzbek, Ouïgour, Azéri, Kirghiz, Tatar, Gagaouze, Karakalpak, Bachkir, Yakoute, Karachaï-balkar, Koumik, Shor, etc. Il est caractérisé comme une langue agglutinante, car les différentes fonctions grammaticales des noms et des verbes sont exprimées en grand nombre par les suffixes (possessifs, pluriel, formatifs des noms, formatifs des verbes, attributifs, accusatifs, génitifs, locatifs, etc.) qui peuvent s’ajouter à un radical pour exprimer les idées complexes.</a:t>
            </a:r>
            <a:br>
              <a:rPr lang="en-US" sz="1700" b="1" kern="1200">
                <a:solidFill>
                  <a:schemeClr val="tx1"/>
                </a:solidFill>
                <a:effectLst/>
                <a:latin typeface="+mj-lt"/>
                <a:ea typeface="+mj-ea"/>
                <a:cs typeface="+mj-cs"/>
              </a:rPr>
            </a:br>
            <a:r>
              <a:rPr lang="en-US" sz="1700" b="0" kern="1200">
                <a:solidFill>
                  <a:schemeClr val="tx1"/>
                </a:solidFill>
                <a:effectLst/>
                <a:latin typeface="+mj-lt"/>
                <a:ea typeface="+mj-ea"/>
                <a:cs typeface="+mj-cs"/>
              </a:rPr>
              <a:t>- Le Kazakh s’écrit avec l’alphabet cyrillique. Faudrait-il enseigner l’alphabet du Français ? </a:t>
            </a:r>
            <a:br>
              <a:rPr lang="en-US" sz="1700" b="1" kern="1200">
                <a:solidFill>
                  <a:schemeClr val="tx1"/>
                </a:solidFill>
                <a:effectLst/>
                <a:latin typeface="+mj-lt"/>
                <a:ea typeface="+mj-ea"/>
                <a:cs typeface="+mj-cs"/>
              </a:rPr>
            </a:br>
            <a:r>
              <a:rPr lang="en-US" sz="1700" b="0" kern="1200">
                <a:solidFill>
                  <a:schemeClr val="tx1"/>
                </a:solidFill>
                <a:effectLst/>
                <a:latin typeface="+mj-lt"/>
                <a:ea typeface="+mj-ea"/>
                <a:cs typeface="+mj-cs"/>
              </a:rPr>
              <a:t>- Mais aussi faudrait-il prendre en compte le problème de l’interférence entre la langue maternelle et la langue étrangère que l’apprenant est en train de maîtriser et à partir les fautes typiques anticiper les difficultés ?</a:t>
            </a:r>
            <a:br>
              <a:rPr lang="en-US" sz="1700" b="1" kern="1200">
                <a:solidFill>
                  <a:schemeClr val="tx1"/>
                </a:solidFill>
                <a:effectLst/>
                <a:latin typeface="+mj-lt"/>
                <a:ea typeface="+mj-ea"/>
                <a:cs typeface="+mj-cs"/>
              </a:rPr>
            </a:br>
            <a:r>
              <a:rPr lang="en-US" sz="1700" b="0" kern="1200">
                <a:solidFill>
                  <a:schemeClr val="tx1"/>
                </a:solidFill>
                <a:effectLst/>
                <a:latin typeface="+mj-lt"/>
                <a:ea typeface="+mj-ea"/>
                <a:cs typeface="+mj-cs"/>
              </a:rPr>
              <a:t>- Qu’en est-il des situations croisées d’enseignement de plusieurs langues ? Comment créer un répertoire plurilingue et pluriculturel ?</a:t>
            </a:r>
            <a:br>
              <a:rPr lang="en-US" sz="1700" b="1" kern="1200">
                <a:solidFill>
                  <a:schemeClr val="tx1"/>
                </a:solidFill>
                <a:effectLst/>
                <a:latin typeface="+mj-lt"/>
                <a:ea typeface="+mj-ea"/>
                <a:cs typeface="+mj-cs"/>
              </a:rPr>
            </a:br>
            <a:endParaRPr lang="en-US" sz="1700" kern="120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5557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42565C-E3CC-4EF0-8093-88FCC788A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8027347"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F5C1CD7-8D6D-6D2F-B7D8-73905A3D2CF2}"/>
              </a:ext>
            </a:extLst>
          </p:cNvPr>
          <p:cNvSpPr>
            <a:spLocks noGrp="1"/>
          </p:cNvSpPr>
          <p:nvPr>
            <p:ph type="title"/>
          </p:nvPr>
        </p:nvSpPr>
        <p:spPr>
          <a:xfrm>
            <a:off x="879620" y="1471351"/>
            <a:ext cx="7108911" cy="4016621"/>
          </a:xfrm>
        </p:spPr>
        <p:txBody>
          <a:bodyPr vert="horz" lIns="91440" tIns="45720" rIns="91440" bIns="45720" rtlCol="0" anchor="ctr">
            <a:normAutofit/>
          </a:bodyPr>
          <a:lstStyle/>
          <a:p>
            <a:r>
              <a:rPr lang="en-US" sz="1700" b="0" kern="1200">
                <a:solidFill>
                  <a:schemeClr val="tx1"/>
                </a:solidFill>
                <a:effectLst/>
                <a:latin typeface="+mj-lt"/>
                <a:ea typeface="+mj-ea"/>
                <a:cs typeface="+mj-cs"/>
              </a:rPr>
              <a:t>-  Afin d’éviter les confusions, les mélanges la lecture doit-elle etre conduit en une seule langue étrangère? Sinon à quel étape l’élève exposé à deux ou plusieures langues doit-il commencer à lire en deuxième langue étrangère ? </a:t>
            </a:r>
            <a:br>
              <a:rPr lang="en-US" sz="1700" b="1" kern="1200">
                <a:solidFill>
                  <a:schemeClr val="tx1"/>
                </a:solidFill>
                <a:effectLst/>
                <a:latin typeface="+mj-lt"/>
                <a:ea typeface="+mj-ea"/>
                <a:cs typeface="+mj-cs"/>
              </a:rPr>
            </a:br>
            <a:r>
              <a:rPr lang="en-US" sz="1700" b="0" kern="1200">
                <a:solidFill>
                  <a:schemeClr val="tx1"/>
                </a:solidFill>
                <a:effectLst/>
                <a:latin typeface="+mj-lt"/>
                <a:ea typeface="+mj-ea"/>
                <a:cs typeface="+mj-cs"/>
              </a:rPr>
              <a:t>- Si l’on estime que l’enseignement d’une langue doit se faire selon une démarche, quel type de modèle faudrait-il adopter ? Ne s’agit-il pas d’une démarche qui met les acquis de l’apprenant au centre de cette démarche ?</a:t>
            </a:r>
            <a:br>
              <a:rPr lang="en-US" sz="1700" b="1" kern="1200">
                <a:solidFill>
                  <a:schemeClr val="tx1"/>
                </a:solidFill>
                <a:effectLst/>
                <a:latin typeface="+mj-lt"/>
                <a:ea typeface="+mj-ea"/>
                <a:cs typeface="+mj-cs"/>
              </a:rPr>
            </a:br>
            <a:r>
              <a:rPr lang="en-US" sz="1700" b="0" kern="1200">
                <a:solidFill>
                  <a:schemeClr val="tx1"/>
                </a:solidFill>
                <a:effectLst/>
                <a:latin typeface="+mj-lt"/>
                <a:ea typeface="+mj-ea"/>
                <a:cs typeface="+mj-cs"/>
              </a:rPr>
              <a:t>- L’enseignement du Français deuxième langue étrangère suscite-t-il la création de moyens d’enseignement complémentaires ? Faut-i créer ses propres méthodes de français deuxième langue étrangère ou utiliser les méthodes conçues par les didacticiens des pays francophones (France, Suisse, Canada, Belgique) « Français langue seconde » connaissant bien l’existence de différents contextes ?</a:t>
            </a:r>
            <a:br>
              <a:rPr lang="en-US" sz="1700" b="1" kern="1200">
                <a:solidFill>
                  <a:schemeClr val="tx1"/>
                </a:solidFill>
                <a:effectLst/>
                <a:latin typeface="+mj-lt"/>
                <a:ea typeface="+mj-ea"/>
                <a:cs typeface="+mj-cs"/>
              </a:rPr>
            </a:br>
            <a:endParaRPr lang="en-US" sz="1700" kern="120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548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Таблица 2">
            <a:extLst>
              <a:ext uri="{FF2B5EF4-FFF2-40B4-BE49-F238E27FC236}">
                <a16:creationId xmlns:a16="http://schemas.microsoft.com/office/drawing/2014/main" id="{D548EC53-F098-4847-FE88-BED97E3A9CFB}"/>
              </a:ext>
            </a:extLst>
          </p:cNvPr>
          <p:cNvGraphicFramePr>
            <a:graphicFrameLocks noGrp="1"/>
          </p:cNvGraphicFramePr>
          <p:nvPr>
            <p:extLst>
              <p:ext uri="{D42A27DB-BD31-4B8C-83A1-F6EECF244321}">
                <p14:modId xmlns:p14="http://schemas.microsoft.com/office/powerpoint/2010/main" val="726535908"/>
              </p:ext>
            </p:extLst>
          </p:nvPr>
        </p:nvGraphicFramePr>
        <p:xfrm>
          <a:off x="643467" y="1030671"/>
          <a:ext cx="10905067" cy="4796659"/>
        </p:xfrm>
        <a:graphic>
          <a:graphicData uri="http://schemas.openxmlformats.org/drawingml/2006/table">
            <a:tbl>
              <a:tblPr firstRow="1" firstCol="1" bandRow="1"/>
              <a:tblGrid>
                <a:gridCol w="2507725">
                  <a:extLst>
                    <a:ext uri="{9D8B030D-6E8A-4147-A177-3AD203B41FA5}">
                      <a16:colId xmlns:a16="http://schemas.microsoft.com/office/drawing/2014/main" val="807654310"/>
                    </a:ext>
                  </a:extLst>
                </a:gridCol>
                <a:gridCol w="4198671">
                  <a:extLst>
                    <a:ext uri="{9D8B030D-6E8A-4147-A177-3AD203B41FA5}">
                      <a16:colId xmlns:a16="http://schemas.microsoft.com/office/drawing/2014/main" val="583120507"/>
                    </a:ext>
                  </a:extLst>
                </a:gridCol>
                <a:gridCol w="4198671">
                  <a:extLst>
                    <a:ext uri="{9D8B030D-6E8A-4147-A177-3AD203B41FA5}">
                      <a16:colId xmlns:a16="http://schemas.microsoft.com/office/drawing/2014/main" val="2832575635"/>
                    </a:ext>
                  </a:extLst>
                </a:gridCol>
              </a:tblGrid>
              <a:tr h="202104">
                <a:tc>
                  <a:txBody>
                    <a:bodyPr/>
                    <a:lstStyle/>
                    <a:p>
                      <a:pPr algn="ctr" fontAlgn="t">
                        <a:spcBef>
                          <a:spcPts val="0"/>
                        </a:spcBef>
                        <a:spcAft>
                          <a:spcPts val="0"/>
                        </a:spcAft>
                        <a:tabLst>
                          <a:tab pos="457200" algn="l"/>
                        </a:tabLs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tabLst>
                          <a:tab pos="457200" algn="l"/>
                        </a:tabLs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FLSeconde</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tabLst>
                          <a:tab pos="457200" algn="l"/>
                        </a:tabLs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FLE2</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409117"/>
                  </a:ext>
                </a:extLst>
              </a:tr>
              <a:tr h="1779662">
                <a:tc>
                  <a:txBody>
                    <a:bodyPr/>
                    <a:lstStyle/>
                    <a:p>
                      <a:pPr algn="l" fontAlgn="t">
                        <a:spcBef>
                          <a:spcPts val="0"/>
                        </a:spcBef>
                        <a:spcAft>
                          <a:spcPts val="0"/>
                        </a:spcAft>
                        <a:tabLst>
                          <a:tab pos="457200" algn="l"/>
                        </a:tabLs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Types d’apprenants</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tabLst>
                          <a:tab pos="45720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Français , langue maternelle d’une partie de la population est enseigné aux enfants d’une ou des autres parties (par.ex. Suisse non romande, Belgique flamande, anglphones québécois)</a:t>
                      </a:r>
                      <a:endParaRPr lang="fr-FR" sz="1300" b="0" i="0" u="none" strike="noStrike">
                        <a:effectLst/>
                        <a:latin typeface="Arial" panose="020B0604020202020204" pitchFamily="34" charset="0"/>
                      </a:endParaRPr>
                    </a:p>
                    <a:p>
                      <a:pPr algn="just" fontAlgn="t">
                        <a:spcBef>
                          <a:spcPts val="0"/>
                        </a:spcBef>
                        <a:spcAft>
                          <a:spcPts val="0"/>
                        </a:spcAft>
                        <a:tabLst>
                          <a:tab pos="457200" algn="l"/>
                        </a:tabLs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Migrants : </a:t>
                      </a: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1.</a:t>
                      </a: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Jeunes</a:t>
                      </a: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qui apprennent FLS dans un milieu informel.</a:t>
                      </a:r>
                      <a:endParaRPr lang="fr-FR" sz="1300" b="0" i="0" u="none" strike="noStrike">
                        <a:effectLst/>
                        <a:latin typeface="Arial" panose="020B0604020202020204" pitchFamily="34" charset="0"/>
                      </a:endParaRPr>
                    </a:p>
                    <a:p>
                      <a:pPr algn="just" fontAlgn="t">
                        <a:spcBef>
                          <a:spcPts val="0"/>
                        </a:spcBef>
                        <a:spcAft>
                          <a:spcPts val="0"/>
                        </a:spcAft>
                        <a:tabLst>
                          <a:tab pos="45720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2. Adultes très peu scolarisé, souvent sans maîtrise de l’écrit d’aucune langue que ce soit. Dans la grande majorité les originaires des pays où le français occupe une place importante (langue officielle ou officieuse) ;</a:t>
                      </a:r>
                      <a:endParaRPr lang="fr-FR" sz="1300" b="0" i="0" u="none" strike="noStrike">
                        <a:effectLst/>
                        <a:latin typeface="Arial" panose="020B0604020202020204" pitchFamily="34" charset="0"/>
                      </a:endParaRPr>
                    </a:p>
                    <a:p>
                      <a:pPr algn="just" fontAlgn="t">
                        <a:spcBef>
                          <a:spcPts val="0"/>
                        </a:spcBef>
                        <a:spcAft>
                          <a:spcPts val="0"/>
                        </a:spcAft>
                        <a:tabLst>
                          <a:tab pos="45720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2. Les européens du Sud en revanche qui n’ont pas eu de contacts avec le français avant d’arriver au pays francophone.</a:t>
                      </a:r>
                      <a:endParaRPr lang="fr-FR" sz="1300" b="0" i="0" u="none" strike="noStrike">
                        <a:effectLst/>
                        <a:latin typeface="Arial" panose="020B0604020202020204" pitchFamily="34" charset="0"/>
                      </a:endParaRPr>
                    </a:p>
                    <a:p>
                      <a:pPr algn="just" fontAlgn="t">
                        <a:spcBef>
                          <a:spcPts val="0"/>
                        </a:spcBef>
                        <a:spcAft>
                          <a:spcPts val="0"/>
                        </a:spcAft>
                        <a:tabLst>
                          <a:tab pos="45720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Il est possible de maîtriser une langue sans en connaître explicitement les règles de fonctionnement de la langue.</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tabLst>
                          <a:tab pos="45720" algn="l"/>
                        </a:tabLs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Jeunes plurilingues</a:t>
                      </a: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qui ont appris LE2 dans un contexte formel et  qui ont maîtrisé  à l’école l’écrit et l’orale d’au moins de deux langues, alors  les compétences</a:t>
                      </a:r>
                      <a:endParaRPr lang="fr-FR" sz="1300" b="0" i="0" u="none" strike="noStrike">
                        <a:effectLst/>
                        <a:latin typeface="Arial" panose="020B0604020202020204" pitchFamily="34" charset="0"/>
                      </a:endParaRPr>
                    </a:p>
                    <a:p>
                      <a:pPr algn="just" fontAlgn="t">
                        <a:spcBef>
                          <a:spcPts val="0"/>
                        </a:spcBef>
                        <a:spcAft>
                          <a:spcPts val="0"/>
                        </a:spcAft>
                        <a:tabLst>
                          <a:tab pos="4572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métalinguistiques et métacognitives acquis au cours de leur scolarisation leur permettent de mettre à distance leurs pratiques langagières, d’analyser des formes linguistiques, de recourir à des outils comme les dictionnaires ou des manuels, sont familiers avec de nouvelles technologies.</a:t>
                      </a:r>
                      <a:endParaRPr lang="fr-FR" sz="1300" b="0" i="0" u="none" strike="noStrike">
                        <a:effectLst/>
                        <a:latin typeface="Arial" panose="020B0604020202020204" pitchFamily="34" charset="0"/>
                      </a:endParaRPr>
                    </a:p>
                    <a:p>
                      <a:pPr algn="just" fontAlgn="t">
                        <a:spcBef>
                          <a:spcPts val="0"/>
                        </a:spcBef>
                        <a:spcAft>
                          <a:spcPts val="0"/>
                        </a:spcAft>
                        <a:tabLst>
                          <a:tab pos="4572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Il est possible de bien connaître les règles de fonctionnement d’une langue, sans toutefois pouvoir la parler.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861179"/>
                  </a:ext>
                </a:extLst>
              </a:tr>
              <a:tr h="990883">
                <a:tc>
                  <a:txBody>
                    <a:bodyPr/>
                    <a:lstStyle/>
                    <a:p>
                      <a:pPr algn="just" fontAlgn="t">
                        <a:spcBef>
                          <a:spcPts val="0"/>
                        </a:spcBef>
                        <a:spcAft>
                          <a:spcPts val="0"/>
                        </a:spcAf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Objectifs de l’apprentissage</a:t>
                      </a:r>
                      <a:endParaRPr lang="fr-FR" sz="1300" b="0" i="0" u="none" strike="noStrike">
                        <a:effectLst/>
                        <a:latin typeface="Arial" panose="020B0604020202020204" pitchFamily="34" charset="0"/>
                      </a:endParaRPr>
                    </a:p>
                    <a:p>
                      <a:pPr algn="ctr"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300" b="0" i="0" u="none" strike="noStrike">
                        <a:effectLst/>
                        <a:latin typeface="Arial" panose="020B0604020202020204" pitchFamily="34" charset="0"/>
                      </a:endParaRPr>
                    </a:p>
                    <a:p>
                      <a:pPr algn="ctr" fontAlgn="t">
                        <a:spcBef>
                          <a:spcPts val="0"/>
                        </a:spcBef>
                        <a:spcAft>
                          <a:spcPts val="0"/>
                        </a:spcAft>
                        <a:tabLst>
                          <a:tab pos="45720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Objectif:</a:t>
                      </a:r>
                      <a:endParaRPr lang="fr-FR" sz="1300" b="0" i="0" u="none" strike="noStrike">
                        <a:effectLst/>
                        <a:latin typeface="Arial" panose="020B0604020202020204" pitchFamily="34" charset="0"/>
                      </a:endParaRPr>
                    </a:p>
                    <a:p>
                      <a:pPr marL="45720"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Insertion dans le pays d’adoption; </a:t>
                      </a:r>
                      <a:endParaRPr lang="fr-FR" sz="1300" b="0" i="0" u="none" strike="noStrike">
                        <a:effectLst/>
                        <a:latin typeface="Arial" panose="020B0604020202020204" pitchFamily="34" charset="0"/>
                      </a:endParaRPr>
                    </a:p>
                    <a:p>
                      <a:pPr marL="45720" algn="just" fontAlgn="t">
                        <a:spcBef>
                          <a:spcPts val="0"/>
                        </a:spcBef>
                        <a:spcAft>
                          <a:spcPts val="0"/>
                        </a:spcAf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Subjectif :</a:t>
                      </a: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Les besoins d’urgences quotidiens </a:t>
                      </a:r>
                      <a:endParaRPr lang="fr-FR" sz="1300" b="0" i="0" u="none" strike="noStrike">
                        <a:effectLst/>
                        <a:latin typeface="Arial" panose="020B0604020202020204" pitchFamily="34" charset="0"/>
                      </a:endParaRPr>
                    </a:p>
                    <a:p>
                      <a:pPr algn="ctr"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300" b="0" i="0" u="none" strike="noStrike">
                        <a:effectLst/>
                        <a:latin typeface="Arial" panose="020B0604020202020204" pitchFamily="34" charset="0"/>
                      </a:endParaRPr>
                    </a:p>
                    <a:p>
                      <a:pPr algn="ctr" fontAlgn="t">
                        <a:spcBef>
                          <a:spcPts val="0"/>
                        </a:spcBef>
                        <a:spcAft>
                          <a:spcPts val="0"/>
                        </a:spcAft>
                        <a:tabLst>
                          <a:tab pos="457200" algn="l"/>
                        </a:tabLs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Objectifs :</a:t>
                      </a: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Mobilité : Qui envisagent entrer  </a:t>
                      </a:r>
                      <a:endParaRPr lang="fr-FR" sz="1300" b="0" i="0" u="none" strike="noStrike">
                        <a:effectLst/>
                        <a:latin typeface="Arial" panose="020B0604020202020204" pitchFamily="34" charset="0"/>
                      </a:endParaRPr>
                    </a:p>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aux universités francophones (France, Canada, Suisse, Belgique) ;</a:t>
                      </a:r>
                      <a:endParaRPr lang="fr-FR" sz="1300" b="0" i="0" u="none" strike="noStrike">
                        <a:effectLst/>
                        <a:latin typeface="Arial" panose="020B0604020202020204" pitchFamily="34" charset="0"/>
                      </a:endParaRPr>
                    </a:p>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aux universités anglophones où pour certaines spécialités (Droit internationale, Economie internationales etc. la connaissance de la deuxième langue étrangère outre que l’anglais est obligatoire) ;</a:t>
                      </a:r>
                      <a:endParaRPr lang="fr-FR" sz="1300" b="0" i="0" u="none" strike="noStrike">
                        <a:effectLst/>
                        <a:latin typeface="Arial" panose="020B0604020202020204" pitchFamily="34" charset="0"/>
                      </a:endParaRPr>
                    </a:p>
                    <a:p>
                      <a:pPr algn="just" fontAlgn="t">
                        <a:spcBef>
                          <a:spcPts val="0"/>
                        </a:spcBef>
                        <a:spcAft>
                          <a:spcPts val="0"/>
                        </a:spcAft>
                        <a:tabLst>
                          <a:tab pos="457200" algn="l"/>
                        </a:tabLs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Subjectifs :</a:t>
                      </a: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 Choix de formation, Choix culturel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1131425"/>
                  </a:ext>
                </a:extLst>
              </a:tr>
              <a:tr h="1148639">
                <a:tc>
                  <a:txBody>
                    <a:bodyPr/>
                    <a:lstStyle/>
                    <a:p>
                      <a:pPr algn="just" fontAlgn="t">
                        <a:spcBef>
                          <a:spcPts val="0"/>
                        </a:spcBef>
                        <a:spcAft>
                          <a:spcPts val="0"/>
                        </a:spcAf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Exposition de l’apprenant</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1. Le français  est rarement une langue complètement inconnue pour les ressortissants des pays africains</a:t>
                      </a:r>
                      <a:endParaRPr lang="fr-FR" sz="1300" b="0" i="0" u="none" strike="noStrike">
                        <a:effectLst/>
                        <a:latin typeface="Arial" panose="020B0604020202020204" pitchFamily="34" charset="0"/>
                      </a:endParaRPr>
                    </a:p>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2. Pour des raisons historiques et géographiques les ressortissants des pays de l’Est qui sont devenus membre de l’UE  n’ont pas eu l’occasion d’entretenir de contacts avec le français</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Souvent l’âge de l’apprentissage du français comme deuxième langue étrangère est tardif, il peut survenir à l’âge adulte.</a:t>
                      </a:r>
                      <a:endParaRPr lang="fr-FR" sz="1300" b="0" i="0" u="none" strike="noStrike">
                        <a:effectLst/>
                        <a:latin typeface="Arial" panose="020B0604020202020204" pitchFamily="34" charset="0"/>
                      </a:endParaRPr>
                    </a:p>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Dans les écoles spécialisées en français l’enseignement du FLE commence à l’âge de 7-8 ans et se rapproche de l’enseignement du FLM et FLS. </a:t>
                      </a:r>
                      <a:endParaRPr lang="fr-FR" sz="1300" b="0" i="0" u="none" strike="noStrike">
                        <a:effectLst/>
                        <a:latin typeface="Arial" panose="020B0604020202020204" pitchFamily="34" charset="0"/>
                      </a:endParaRPr>
                    </a:p>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300" b="0" i="0" u="none" strike="noStrike">
                        <a:effectLst/>
                        <a:latin typeface="Arial" panose="020B0604020202020204" pitchFamily="34" charset="0"/>
                      </a:endParaRPr>
                    </a:p>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Pour des raisons historiques et géographiques ils  n’ont pas eu l’occasion d’entretenir de contacts avec le Français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7898839"/>
                  </a:ext>
                </a:extLst>
              </a:tr>
              <a:tr h="675371">
                <a:tc>
                  <a:txBody>
                    <a:bodyPr/>
                    <a:lstStyle/>
                    <a:p>
                      <a:pPr algn="just" fontAlgn="t">
                        <a:spcBef>
                          <a:spcPts val="0"/>
                        </a:spcBef>
                        <a:spcAft>
                          <a:spcPts val="0"/>
                        </a:spcAft>
                      </a:pPr>
                      <a:r>
                        <a:rPr lang="fr-FR" sz="1000" b="1"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Situations et modalités de l’apprentissage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A lieu dans le cadre d’une situation d’immersion presque totale dans la langue cible et porte une orientation pragmatique, les apprenants apprennent en communiquant. Alors ce sont des tactiques qu’ils mettent en œuvre.</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spcBef>
                          <a:spcPts val="0"/>
                        </a:spcBef>
                        <a:spcAft>
                          <a:spcPts val="0"/>
                        </a:spcAft>
                      </a:pPr>
                      <a:r>
                        <a:rPr lang="fr-FR" sz="10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Français dans le pays où il ne joue aucun rôle statutaire ou social particulier. A lieu en milieu artificiel, leur principal objectif  étant l’apprentissage du Français comme langue étrangère les apprenants apprennent à communiquer. Ce sont des stratégies qu’on devrait mettre en oeuvre. </a:t>
                      </a:r>
                      <a:endParaRPr lang="fr-FR" sz="1300" b="0" i="0" u="none" strike="noStrike">
                        <a:effectLst/>
                        <a:latin typeface="Arial" panose="020B0604020202020204" pitchFamily="34" charset="0"/>
                      </a:endParaRPr>
                    </a:p>
                  </a:txBody>
                  <a:tcPr marL="46702" marR="46702" marT="648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1593087"/>
                  </a:ext>
                </a:extLst>
              </a:tr>
            </a:tbl>
          </a:graphicData>
        </a:graphic>
      </p:graphicFrame>
    </p:spTree>
    <p:extLst>
      <p:ext uri="{BB962C8B-B14F-4D97-AF65-F5344CB8AC3E}">
        <p14:creationId xmlns:p14="http://schemas.microsoft.com/office/powerpoint/2010/main" val="1807291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42565C-E3CC-4EF0-8093-88FCC788A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8027347"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238B5D0-C86A-DCE0-A619-26FF0EA616A8}"/>
              </a:ext>
            </a:extLst>
          </p:cNvPr>
          <p:cNvSpPr>
            <a:spLocks noGrp="1"/>
          </p:cNvSpPr>
          <p:nvPr>
            <p:ph type="title"/>
          </p:nvPr>
        </p:nvSpPr>
        <p:spPr>
          <a:xfrm>
            <a:off x="879620" y="1471351"/>
            <a:ext cx="7108911" cy="4016621"/>
          </a:xfrm>
        </p:spPr>
        <p:txBody>
          <a:bodyPr vert="horz" lIns="91440" tIns="45720" rIns="91440" bIns="45720" rtlCol="0" anchor="ctr">
            <a:normAutofit/>
          </a:bodyPr>
          <a:lstStyle/>
          <a:p>
            <a:r>
              <a:rPr lang="en-US" sz="2100" b="0" kern="1200">
                <a:solidFill>
                  <a:schemeClr val="tx1"/>
                </a:solidFill>
                <a:effectLst/>
                <a:latin typeface="+mj-lt"/>
                <a:ea typeface="+mj-ea"/>
                <a:cs typeface="+mj-cs"/>
              </a:rPr>
              <a:t>Si l’attitude des apprenants du Français langue seconde est caractérisée par la tolérance normative, attitude des apprenants du Français deuxième langue étrangère est plus normative. Le sondage auprès des étudiants kazakhs qui font leurs études aux Universités françaises montre à partir qu’on est étudiant de l’université française on doit non seulement parler correctement français mais aussi maîtriser les habitudes de communication et d’expression écrite et orale différentes (prise des notes, élaboration d’un projet, argumentation, stratégie de l’apprentissage) de la tradition éducative kazakhstanaise. </a:t>
            </a:r>
            <a:br>
              <a:rPr lang="en-US" sz="2100" b="1" kern="1200">
                <a:solidFill>
                  <a:schemeClr val="tx1"/>
                </a:solidFill>
                <a:effectLst/>
                <a:latin typeface="+mj-lt"/>
                <a:ea typeface="+mj-ea"/>
                <a:cs typeface="+mj-cs"/>
              </a:rPr>
            </a:br>
            <a:endParaRPr lang="en-US" sz="2100" kern="120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7393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a:extLst>
              <a:ext uri="{FF2B5EF4-FFF2-40B4-BE49-F238E27FC236}">
                <a16:creationId xmlns:a16="http://schemas.microsoft.com/office/drawing/2014/main" id="{9642B177-F23F-07A5-F9D1-B97B9D207064}"/>
              </a:ext>
            </a:extLst>
          </p:cNvPr>
          <p:cNvGraphicFramePr>
            <a:graphicFrameLocks noGrp="1"/>
          </p:cNvGraphicFramePr>
          <p:nvPr>
            <p:extLst>
              <p:ext uri="{D42A27DB-BD31-4B8C-83A1-F6EECF244321}">
                <p14:modId xmlns:p14="http://schemas.microsoft.com/office/powerpoint/2010/main" val="3231003314"/>
              </p:ext>
            </p:extLst>
          </p:nvPr>
        </p:nvGraphicFramePr>
        <p:xfrm>
          <a:off x="1275906" y="925967"/>
          <a:ext cx="8564083" cy="5006066"/>
        </p:xfrm>
        <a:graphic>
          <a:graphicData uri="http://schemas.openxmlformats.org/drawingml/2006/table">
            <a:tbl>
              <a:tblPr firstRow="1" firstCol="1" bandRow="1">
                <a:tableStyleId>{5C22544A-7EE6-4342-B048-85BDC9FD1C3A}</a:tableStyleId>
              </a:tblPr>
              <a:tblGrid>
                <a:gridCol w="1679232">
                  <a:extLst>
                    <a:ext uri="{9D8B030D-6E8A-4147-A177-3AD203B41FA5}">
                      <a16:colId xmlns:a16="http://schemas.microsoft.com/office/drawing/2014/main" val="2685007289"/>
                    </a:ext>
                  </a:extLst>
                </a:gridCol>
                <a:gridCol w="3526387">
                  <a:extLst>
                    <a:ext uri="{9D8B030D-6E8A-4147-A177-3AD203B41FA5}">
                      <a16:colId xmlns:a16="http://schemas.microsoft.com/office/drawing/2014/main" val="1368247654"/>
                    </a:ext>
                  </a:extLst>
                </a:gridCol>
                <a:gridCol w="3358464">
                  <a:extLst>
                    <a:ext uri="{9D8B030D-6E8A-4147-A177-3AD203B41FA5}">
                      <a16:colId xmlns:a16="http://schemas.microsoft.com/office/drawing/2014/main" val="1450090625"/>
                    </a:ext>
                  </a:extLst>
                </a:gridCol>
              </a:tblGrid>
              <a:tr h="1001213">
                <a:tc>
                  <a:txBody>
                    <a:bodyPr/>
                    <a:lstStyle/>
                    <a:p>
                      <a:pPr algn="l"/>
                      <a:r>
                        <a:rPr lang="fr-FR" sz="1400">
                          <a:effectLst/>
                        </a:rPr>
                        <a:t>Kazakh</a:t>
                      </a:r>
                      <a:endParaRPr lang="ru-RU" sz="12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a:effectLst/>
                        </a:rPr>
                        <a:t>Langue officielle de la République du Kazakhstan</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a:effectLst/>
                        </a:rPr>
                        <a:t>A. LM pour les kazakhs et  kazakhophones </a:t>
                      </a:r>
                      <a:endParaRPr lang="ru-RU" sz="1200">
                        <a:effectLst/>
                      </a:endParaRPr>
                    </a:p>
                    <a:p>
                      <a:pPr algn="just"/>
                      <a:r>
                        <a:rPr lang="fr-FR" sz="1400">
                          <a:effectLst/>
                        </a:rPr>
                        <a:t>B.  L2 pour les russophones </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83467875"/>
                  </a:ext>
                </a:extLst>
              </a:tr>
              <a:tr h="1334951">
                <a:tc>
                  <a:txBody>
                    <a:bodyPr/>
                    <a:lstStyle/>
                    <a:p>
                      <a:pPr algn="l"/>
                      <a:r>
                        <a:rPr lang="fr-FR" sz="1400">
                          <a:effectLst/>
                        </a:rPr>
                        <a:t>Russe</a:t>
                      </a:r>
                      <a:endParaRPr lang="ru-RU" sz="12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a:effectLst/>
                        </a:rPr>
                        <a:t>Langue de la communication interethnique</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a:effectLst/>
                        </a:rPr>
                        <a:t>A.L2 pour les kazakhs et kazakhophones </a:t>
                      </a:r>
                      <a:endParaRPr lang="ru-RU" sz="1200">
                        <a:effectLst/>
                      </a:endParaRPr>
                    </a:p>
                    <a:p>
                      <a:pPr algn="just"/>
                      <a:r>
                        <a:rPr lang="fr-FR" sz="1400">
                          <a:effectLst/>
                        </a:rPr>
                        <a:t>B.LM pour les russes et russophones</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56235169"/>
                  </a:ext>
                </a:extLst>
              </a:tr>
              <a:tr h="1668689">
                <a:tc>
                  <a:txBody>
                    <a:bodyPr/>
                    <a:lstStyle/>
                    <a:p>
                      <a:pPr algn="l"/>
                      <a:r>
                        <a:rPr lang="fr-FR" sz="1400" dirty="0">
                          <a:effectLst/>
                        </a:rPr>
                        <a:t>Anglais</a:t>
                      </a:r>
                      <a:endParaRPr lang="ru-R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a:effectLst/>
                        </a:rPr>
                        <a:t>Langue de la communication internationale et 1-re langue étrangère</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a:effectLst/>
                        </a:rPr>
                        <a:t>A. L3 (LE1)</a:t>
                      </a:r>
                      <a:endParaRPr lang="ru-RU" sz="1200">
                        <a:effectLst/>
                      </a:endParaRPr>
                    </a:p>
                    <a:p>
                      <a:pPr algn="just"/>
                      <a:r>
                        <a:rPr lang="fr-FR" sz="1400">
                          <a:effectLst/>
                        </a:rPr>
                        <a:t>B. L3 (LE1)</a:t>
                      </a:r>
                      <a:endParaRPr lang="ru-RU" sz="1200">
                        <a:effectLst/>
                      </a:endParaRPr>
                    </a:p>
                    <a:p>
                      <a:pPr algn="just"/>
                      <a:r>
                        <a:rPr lang="fr-FR" sz="1400">
                          <a:effectLst/>
                        </a:rPr>
                        <a:t>C. L2(LE1) pour ceux qui ne parlent pas soit kazakh, soit russe</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2771876"/>
                  </a:ext>
                </a:extLst>
              </a:tr>
              <a:tr h="1001213">
                <a:tc>
                  <a:txBody>
                    <a:bodyPr/>
                    <a:lstStyle/>
                    <a:p>
                      <a:pPr algn="l"/>
                      <a:r>
                        <a:rPr lang="fr-FR" sz="1400">
                          <a:effectLst/>
                        </a:rPr>
                        <a:t>Français</a:t>
                      </a:r>
                      <a:endParaRPr lang="ru-RU" sz="12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a:effectLst/>
                        </a:rPr>
                        <a:t>Première langue étrangère </a:t>
                      </a:r>
                      <a:endParaRPr lang="ru-RU" sz="1200">
                        <a:effectLst/>
                      </a:endParaRPr>
                    </a:p>
                    <a:p>
                      <a:pPr algn="just"/>
                      <a:r>
                        <a:rPr lang="fr-FR" sz="1400">
                          <a:effectLst/>
                        </a:rPr>
                        <a:t>Deuxième langue étrangère</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r>
                        <a:rPr lang="fr-FR" sz="1400" dirty="0">
                          <a:effectLst/>
                        </a:rPr>
                        <a:t>A. L3 (LE1)</a:t>
                      </a:r>
                      <a:endParaRPr lang="ru-RU" sz="1200" dirty="0">
                        <a:effectLst/>
                      </a:endParaRPr>
                    </a:p>
                    <a:p>
                      <a:pPr algn="just"/>
                      <a:r>
                        <a:rPr lang="fr-FR" sz="1400" dirty="0">
                          <a:effectLst/>
                        </a:rPr>
                        <a:t>B. L4  (LE2)</a:t>
                      </a:r>
                      <a:endParaRPr lang="ru-RU" sz="1200" dirty="0">
                        <a:effectLst/>
                      </a:endParaRPr>
                    </a:p>
                    <a:p>
                      <a:pPr algn="just"/>
                      <a:r>
                        <a:rPr lang="fr-FR" sz="1400" dirty="0">
                          <a:effectLst/>
                        </a:rPr>
                        <a:t>C. L3 (LE2)</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62316070"/>
                  </a:ext>
                </a:extLst>
              </a:tr>
            </a:tbl>
          </a:graphicData>
        </a:graphic>
      </p:graphicFrame>
      <p:sp>
        <p:nvSpPr>
          <p:cNvPr id="4" name="Rectangle 1">
            <a:extLst>
              <a:ext uri="{FF2B5EF4-FFF2-40B4-BE49-F238E27FC236}">
                <a16:creationId xmlns:a16="http://schemas.microsoft.com/office/drawing/2014/main" id="{53420AC9-30DA-0144-C9C8-33FD02A53FCC}"/>
              </a:ext>
            </a:extLst>
          </p:cNvPr>
          <p:cNvSpPr>
            <a:spLocks noChangeArrowheads="1"/>
          </p:cNvSpPr>
          <p:nvPr/>
        </p:nvSpPr>
        <p:spPr bwMode="auto">
          <a:xfrm>
            <a:off x="3181350" y="24018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a:ln>
                  <a:noFill/>
                </a:ln>
                <a:solidFill>
                  <a:schemeClr val="tx1"/>
                </a:solidFill>
                <a:effectLst/>
                <a:latin typeface="Arial" panose="020B0604020202020204" pitchFamily="34" charset="0"/>
              </a:rPr>
            </a:br>
            <a:endParaRPr kumimoji="0" lang="ru-RU" altLang="ru-RU" sz="1800" b="0" i="0" u="none" strike="noStrike" cap="none" normalizeH="0" baseline="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F2BA686F-B9DB-BB23-EEB8-7300460610AB}"/>
              </a:ext>
            </a:extLst>
          </p:cNvPr>
          <p:cNvSpPr>
            <a:spLocks noChangeArrowheads="1"/>
          </p:cNvSpPr>
          <p:nvPr/>
        </p:nvSpPr>
        <p:spPr bwMode="auto">
          <a:xfrm>
            <a:off x="3181350" y="2401888"/>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87042238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1610</Words>
  <Application>Microsoft Office PowerPoint</Application>
  <PresentationFormat>Широкоэкранный</PresentationFormat>
  <Paragraphs>63</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La perception de la dénomination Français deuxième langue étrangère (FLE2)</vt:lpstr>
      <vt:lpstr>1. Tableaux comparatifs du français langue seconde (FLS) et FLE2 et  2. Tableau d’un répertoire communicatif plurilingue du Kazakhstanais </vt:lpstr>
      <vt:lpstr>Le Français comme deuxième langue étrangère est très demandé au Kazakhstan en raison d’une vision culturelle favorisée de la France, en raison de la possibilité de continuer les études supérieures en France où l’enseignement est encore gratuit, en raison de la présence de plus en plus forte des entreprises françaises au Kazakhstan. Mais ce qui devait être une opportunité majeure se transforme parfois en occasion manquée en raison d’absence de la didactique et des stratégies d’études du Français comme deuxième langue étrangère. Étant donné que ce groupe d’apprenants ont déjà l’expérience de l’acquisition d’une première langue étrangère la didactique de l’enseignement d’une deuxième langue étrangère devrait nécessairement être différent des stratégies appliquées pour enseigner la première langue étrangère.  </vt:lpstr>
      <vt:lpstr>Questions d’ordre didactique qui marquent ce domaine : - Dans quelle langue faut-il enseigner la deuxième langue étrangère ? - En langue maternelle (kazakhe langue maternelle mais impact des expériences d’autres langues cultures) ? En anglais qui est plus proche du français par son système linguistique/sa structure au français? En russe dans lequel on trouve plus de matériels didactiques? - Par quel biais didactique peut-on enseigner une deuxième langue étrangère pour l’apprenant ? Approche contrastive ? Approche communicative ? Approche actionnelle ? Intercompréhension linguistique ? Approche interactive, en le ramenant toujours vers la langue maternelle ? Toutes ces approches  qui ont constitué une avancée non négligeable par rapport aux méthodes dites traditionnelles et ont permis à certains publiques d’apprendre plus ou moins efficacement une langue étrangère, ont modifié à la fois l’enseignement et l’apprentisage ds langues étrangères ?  </vt:lpstr>
      <vt:lpstr>- Comment utiliser ou éviter les différences structurelles entre le Français et le Kazakh, qui appartiennent à deux groupes typologiques distincts ?  La langue kazakhe fait partie du groupe turcique de la famille altaïque avec les langues : Turc, Turkmène, Ouzbek, Ouïgour, Azéri, Kirghiz, Tatar, Gagaouze, Karakalpak, Bachkir, Yakoute, Karachaï-balkar, Koumik, Shor, etc. Il est caractérisé comme une langue agglutinante, car les différentes fonctions grammaticales des noms et des verbes sont exprimées en grand nombre par les suffixes (possessifs, pluriel, formatifs des noms, formatifs des verbes, attributifs, accusatifs, génitifs, locatifs, etc.) qui peuvent s’ajouter à un radical pour exprimer les idées complexes. - Le Kazakh s’écrit avec l’alphabet cyrillique. Faudrait-il enseigner l’alphabet du Français ?  - Mais aussi faudrait-il prendre en compte le problème de l’interférence entre la langue maternelle et la langue étrangère que l’apprenant est en train de maîtriser et à partir les fautes typiques anticiper les difficultés ? - Qu’en est-il des situations croisées d’enseignement de plusieurs langues ? Comment créer un répertoire plurilingue et pluriculturel ? </vt:lpstr>
      <vt:lpstr>-  Afin d’éviter les confusions, les mélanges la lecture doit-elle etre conduit en une seule langue étrangère? Sinon à quel étape l’élève exposé à deux ou plusieures langues doit-il commencer à lire en deuxième langue étrangère ?  - Si l’on estime que l’enseignement d’une langue doit se faire selon une démarche, quel type de modèle faudrait-il adopter ? Ne s’agit-il pas d’une démarche qui met les acquis de l’apprenant au centre de cette démarche ? - L’enseignement du Français deuxième langue étrangère suscite-t-il la création de moyens d’enseignement complémentaires ? Faut-i créer ses propres méthodes de français deuxième langue étrangère ou utiliser les méthodes conçues par les didacticiens des pays francophones (France, Suisse, Canada, Belgique) « Français langue seconde » connaissant bien l’existence de différents contextes ? </vt:lpstr>
      <vt:lpstr>Презентация PowerPoint</vt:lpstr>
      <vt:lpstr>Si l’attitude des apprenants du Français langue seconde est caractérisée par la tolérance normative, attitude des apprenants du Français deuxième langue étrangère est plus normative. Le sondage auprès des étudiants kazakhs qui font leurs études aux Universités françaises montre à partir qu’on est étudiant de l’université française on doit non seulement parler correctement français mais aussi maîtriser les habitudes de communication et d’expression écrite et orale différentes (prise des notes, élaboration d’un projet, argumentation, stratégie de l’apprentissage) de la tradition éducative kazakhstanaise.  </vt:lpstr>
      <vt:lpstr>Презентация PowerPoint</vt:lpstr>
      <vt:lpstr>On peut arriver au multilinguisme simplement en diversifiant l’offre de langues dans une école ou un système éducatif donnés ou en encourageant les apprenants à étudier plus d’une langue étrangère ou en réduisant la place de l’anglais dans la communication internationale. Bien au-delà, l’approche plurilingue met l’accent sur le fait que,  au fur et mesure que l’expérience langagière d’un individu dans son contexte culturel s’étend de la langue familiale à celle du groupe sociale puis à celle d’autres groupes (que ce soit par apprentissage scolaire ou sur le tas) l’apprenant ne classe pas ces langues et ces cultures dans des compartiments séparés mais il construit plutôt une compétence communicative à laquelle contribuent toute connaissance et toute expérience des langues et dans laquelle les langues sont en corrélation et interagissent. Dans des situations différentes, un locuteur peut faire appel avec souplesse aux différentes parties de cette compétence pour entrer efficacement en communication avec un interlocuteur donné. </vt:lpstr>
      <vt:lpstr>Sur le plan général la mise en œuvre d’une activité dans une situation donnée sera facilitée par la maîtrise d’une autre activité similaire et acquise auparavant. Si l’on prend en vue l’expérience de la 1-re langue étrangère vécue par les apprenants de la deuxième langue étrangère l’effet de facilitation résulterait de l’emploi d’une technique particulière ou d’une stratégie d’apprentissage. Les compétences transversales c’est exploiter  composantes procédurales déjà maîtrisées lors de l’acquisition de la LE pour les appliquer à une autre langue.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perception de la dénomination Français deuxième langue étrangère (FLE2)</dc:title>
  <dc:creator>Хамза Мадина Адебиетовна</dc:creator>
  <cp:lastModifiedBy>Хамза Мадина Адебиетовна</cp:lastModifiedBy>
  <cp:revision>2</cp:revision>
  <dcterms:created xsi:type="dcterms:W3CDTF">2022-11-11T10:23:24Z</dcterms:created>
  <dcterms:modified xsi:type="dcterms:W3CDTF">2022-11-11T10:27:29Z</dcterms:modified>
</cp:coreProperties>
</file>