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1" r:id="rId5"/>
    <p:sldId id="283" r:id="rId6"/>
    <p:sldId id="284" r:id="rId7"/>
    <p:sldId id="259" r:id="rId8"/>
    <p:sldId id="262" r:id="rId9"/>
    <p:sldId id="281" r:id="rId10"/>
    <p:sldId id="260" r:id="rId11"/>
    <p:sldId id="263" r:id="rId12"/>
    <p:sldId id="264" r:id="rId13"/>
    <p:sldId id="266" r:id="rId14"/>
    <p:sldId id="265" r:id="rId15"/>
    <p:sldId id="267" r:id="rId16"/>
    <p:sldId id="268" r:id="rId17"/>
    <p:sldId id="269" r:id="rId18"/>
    <p:sldId id="282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658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704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52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29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89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73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974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78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577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3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22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43043CD-6082-4DDC-8730-DD5E2BCC13BD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E350276-8E8E-4DC3-87A6-338B552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2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7D826-37B7-4411-B0B6-183CC37BF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907" y="1691308"/>
            <a:ext cx="8001000" cy="2971801"/>
          </a:xfrm>
        </p:spPr>
        <p:txBody>
          <a:bodyPr>
            <a:normAutofit fontScale="90000"/>
          </a:bodyPr>
          <a:lstStyle/>
          <a:p>
            <a:r>
              <a:rPr lang="ru-RU" sz="6000" dirty="0"/>
              <a:t>Лекция</a:t>
            </a:r>
            <a:r>
              <a:rPr lang="kk-KZ" sz="6000" dirty="0"/>
              <a:t> </a:t>
            </a:r>
            <a:r>
              <a:rPr lang="ru-RU" sz="6000" dirty="0"/>
              <a:t>№3</a:t>
            </a:r>
            <a:br>
              <a:rPr lang="ru-RU" sz="6000" dirty="0"/>
            </a:br>
            <a:r>
              <a:rPr lang="ru-RU" sz="6000" dirty="0" err="1"/>
              <a:t>Тақырыбы</a:t>
            </a:r>
            <a:r>
              <a:rPr lang="ru-RU" sz="6000" dirty="0"/>
              <a:t>: </a:t>
            </a:r>
            <a:r>
              <a:rPr lang="ru-RU" sz="6000" dirty="0" err="1"/>
              <a:t>Еуразия</a:t>
            </a:r>
            <a:r>
              <a:rPr lang="kk-KZ" sz="6000" dirty="0"/>
              <a:t> материгінің</a:t>
            </a:r>
            <a:r>
              <a:rPr lang="ru-RU" sz="6000" dirty="0"/>
              <a:t> климаты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2207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EB6FDA-DAD5-41BB-8AE8-BBF654E2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3" y="596348"/>
            <a:ext cx="11065565" cy="6566451"/>
          </a:xfrm>
        </p:spPr>
        <p:txBody>
          <a:bodyPr>
            <a:normAutofit/>
          </a:bodyPr>
          <a:lstStyle/>
          <a:p>
            <a:pPr marL="579120" marR="114300" indent="-285750"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Қыста, жылыну мен қысымның бөлінуінің бір-бірінен айырмашылығы бір жағынан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үстінде,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екінші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байқалады.</a:t>
            </a:r>
          </a:p>
          <a:p>
            <a:pPr marL="293370" marR="116205" indent="342265" algn="just">
              <a:spcBef>
                <a:spcPts val="450"/>
              </a:spcBef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кейде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батысына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таралып,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салқындайтын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жоғары қысым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тармағын</a:t>
            </a:r>
            <a:r>
              <a:rPr lang="kk-KZ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5570" indent="342265" algn="just"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 оңтүстік бөлігі қыс кезінде пассаттық, циркуляция әсерінде болады. Аравия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көрші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жатқан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Сахарамен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бірге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шетінен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онымен байланысты құрғақ солтүстік желдерінің әсеріне ұшырайды. Үндістанда, Үнді-Қытайда, Шри-Ланка аралында, Филиппиндерде және Зонд аралдарының солтүстігінде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мүхиттық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антициклон,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экваторға қарай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ағатын,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 қарай жылжитын солтүстік-шығыс пассаты үстем болады. Азия елдерінде оны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қысқы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деп атайды.</a:t>
            </a:r>
          </a:p>
          <a:p>
            <a:pPr marL="293370" marR="115570" indent="342265" algn="just">
              <a:spcAft>
                <a:spcPts val="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84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таралуының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мынадай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ерекшеліктері</a:t>
            </a:r>
            <a:r>
              <a:rPr lang="kk-KZ" sz="18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бар.</a:t>
            </a:r>
            <a:r>
              <a:rPr lang="kk-KZ" sz="1800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</a:t>
            </a:r>
            <a:r>
              <a:rPr lang="kk-KZ" sz="18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ауасы</a:t>
            </a:r>
            <a:r>
              <a:rPr lang="kk-KZ" sz="18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қыста</a:t>
            </a:r>
            <a:r>
              <a:rPr lang="kk-KZ" sz="18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біршама</a:t>
            </a:r>
            <a:r>
              <a:rPr lang="kk-KZ" sz="1800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kk-KZ" sz="18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</a:t>
            </a:r>
            <a:r>
              <a:rPr lang="kk-KZ" sz="1800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болатындықтан</a:t>
            </a:r>
            <a:r>
              <a:rPr lang="kk-KZ" sz="18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39-40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е.-тен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радиациялық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баланстың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теріс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болғанына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қарамастан,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мұхитқа  </a:t>
            </a:r>
            <a:r>
              <a:rPr lang="kk-KZ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жанасып  </a:t>
            </a:r>
            <a:r>
              <a:rPr lang="kk-KZ" sz="18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жатқан  </a:t>
            </a:r>
            <a:r>
              <a:rPr lang="kk-KZ" sz="18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аудандарда  </a:t>
            </a:r>
            <a:r>
              <a:rPr lang="kk-KZ" sz="18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январьдың  </a:t>
            </a:r>
            <a:r>
              <a:rPr lang="kk-KZ" sz="18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  </a:t>
            </a:r>
            <a:r>
              <a:rPr lang="kk-KZ" sz="18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  </a:t>
            </a:r>
            <a:r>
              <a:rPr lang="kk-KZ" sz="18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0°С-тен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әлдеқайда жоғары болады. Шетелдік Европа территориясының көпшілік бөлігінде январь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изотермалары меридианға жақын бағытта болса, оңтүстік және шығыс аудандарда ендікке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Шығысқа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қашықтаған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opташа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төмендей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береді.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Шетелдік Европаның шығыс</a:t>
            </a:r>
            <a:r>
              <a:rPr lang="kk-KZ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бөлігінде оның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мәні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теріс болады.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9120" marR="114300" indent="-285750"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747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E47571B-3053-4560-89B1-59AD78345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57213"/>
            <a:ext cx="9872663" cy="5538787"/>
          </a:xfrm>
        </p:spPr>
        <p:txBody>
          <a:bodyPr/>
          <a:lstStyle/>
          <a:p>
            <a:pPr marL="293370" marR="116205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Атланттық ауа құрлыққа көп мөлшерде ылғал алып, келеді де ол батысқа жаңбыр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 дымқыл қар түрінде жауады.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Әсіресе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 беткейлерінің батыс экспозициясына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сияқты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Жерорта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теңізінің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жағалауларына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жауын-шашындар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фронттық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әрекеттің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әлсіреуіне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олардың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мөлшері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батыстан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шығысқа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 күрт азаяды.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840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көпшілік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белігінде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болмайды.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атмосфераның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антициклондық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күйімен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бетінің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суынып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кетуімен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Материктің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шетінде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болмау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себебі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мүхитқа қарай кұрғақ суық ауаны алып кететін контитентальдық муссон болып табылады.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Осыған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Азияға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теріс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аномалия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байқалатын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төменгі қысқы температура тән, ол температура 0°С-ге төмендеуі мүмкін, тропикке дейін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сезіледі.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Солтүстікте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январьдың</a:t>
            </a:r>
            <a:r>
              <a:rPr lang="kk-KZ" sz="24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20-25°С.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968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59FE560-A053-419B-B2B4-0FF7D3B11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03238"/>
            <a:ext cx="9872663" cy="5592762"/>
          </a:xfrm>
        </p:spPr>
        <p:txBody>
          <a:bodyPr/>
          <a:lstStyle/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оңтүстіктегі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кыста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пассат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желдері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соғатын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түбектері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құрғақ ауа райы басым болады. Экваторда жатқан Зонд архипелагының аралдарында ғана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конвективтік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жаңбыр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букіл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белігінде</a:t>
            </a:r>
            <a:r>
              <a:rPr lang="kk-KZ" sz="20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январьдың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 жоғары – 16-20° С, Малая архипелагының кей жерлерінде ол 25° С-ге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жетеді.Евразияда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көрші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мұхиттарда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метеорологиялық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түбегейлі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өзгерістерге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ұшырайды.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жоғалады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қызған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шығанағы.жағалауында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тұйық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орталығы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төменгі қысым (Оңтүстік-Азиялық минимум) орнайды. Ол Евразияда экватордан барынша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қашық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(22—28°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дейін)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қолаттың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Мүхит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үстіндегі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қысым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жоғарылайды.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Исландиялық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минимум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әлсірейді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 Тынық мұхиттық жойылады. Жоғары қысымды облыс поляр бассейні үстінде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сақталады.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Атлантикалық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максимумдар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күшейеді және солтустікке қарай кеңейе түседі. Үнді мұхитында, тропиктен оңтүстікке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рельефтің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осылай</a:t>
            </a:r>
            <a:r>
              <a:rPr lang="kk-KZ" sz="20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таралып</a:t>
            </a:r>
            <a:r>
              <a:rPr lang="kk-KZ" sz="20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орналасуы</a:t>
            </a:r>
            <a:r>
              <a:rPr lang="kk-KZ" sz="20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айналадағы</a:t>
            </a:r>
            <a:r>
              <a:rPr lang="kk-KZ" sz="20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мұхиттардан</a:t>
            </a:r>
            <a:r>
              <a:rPr lang="kk-KZ" sz="20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Евразияға</a:t>
            </a:r>
            <a:r>
              <a:rPr lang="kk-KZ" sz="20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</a:t>
            </a:r>
            <a:r>
              <a:rPr lang="kk-KZ" sz="20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массаларының тасымалдануына</a:t>
            </a:r>
            <a:r>
              <a:rPr lang="kk-KZ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қолайлы</a:t>
            </a:r>
            <a:r>
              <a:rPr lang="kk-KZ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</a:t>
            </a:r>
            <a:r>
              <a:rPr lang="kk-KZ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туғызады.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94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8BBBF-3A56-4412-BC72-AE29C7990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3F88D3-F170-47FE-B190-26EA01807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C291DE-EC76-4EF5-9BAE-5F1D645D9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6999" y="-2666998"/>
            <a:ext cx="6858001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84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800CFA-FD15-4B54-9DD3-1C1838EE9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52" y="437322"/>
            <a:ext cx="10946296" cy="6149008"/>
          </a:xfrm>
        </p:spPr>
        <p:txBody>
          <a:bodyPr>
            <a:normAutofit/>
          </a:bodyPr>
          <a:lstStyle/>
          <a:p>
            <a:pPr marL="293370" marR="116840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батысында,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Арктикадағы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қысымды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 Атлант максимумы тармағы аралығында, қысымы біршама төмен алқап бар.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шегінде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арктикалық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фронтпен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әрекет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тұрады.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материкке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біршама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келетін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солтүстік-батыс желдері басым болады. Қызған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үстінде бұл ауа континенттік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тез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трансформацияланады.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уақытта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теңіздік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арктикалық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массаларда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континенттік ауаға трансформациялануға ұшырайды. Бұл жағдайда температура көтеріліп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қоймай,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жайылма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беттен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булану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есебінен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шамасы 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артады.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Европадағы июль изотермалары мұхит жағалауларында оңтүстікке аздап ауытқығанмен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ендік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бағытына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Июльдің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солтүстіктен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 12°-тан 24°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С-ғе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5621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Европада қысқа қарағанда жазда, жауын-шашын азырақ болады, өйткені бұл кезде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әрекет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әлсірейді.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келетін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Солтустік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Атлантикалық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шетінен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желдер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соғатын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деуге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болады.Атлантикалық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батыстан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шығысқа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карай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қозғалуы кезіндегі трансформацияланумен байланысты июльде орташа температураның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артуы мен жауын-шашынның азаюы бүкіл материк бойынша сезіледі. Әсіресе мұхиттар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жағындағы ылғалды ауа ағындарынан тау көтеріңкілері бөгеп тұратын материктің ішкі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(Орта және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Орталық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Азияда)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құрғак</a:t>
            </a:r>
            <a:r>
              <a:rPr lang="kk-KZ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 ыстық.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6737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A8945-3364-4C1C-B1CB-852E23F73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EDFCD4-0543-49CD-B313-7DE15BED3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087F67-4C48-4EA6-89D9-94D17A697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-2667001"/>
            <a:ext cx="6857998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11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A7C480-C72A-41B0-86F3-4529AFB5A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6" y="397565"/>
            <a:ext cx="10999304" cy="5698435"/>
          </a:xfrm>
        </p:spPr>
        <p:txBody>
          <a:bodyPr>
            <a:normAutofit/>
          </a:bodyPr>
          <a:lstStyle/>
          <a:p>
            <a:pPr marL="293370" marR="135255" algn="just">
              <a:spcBef>
                <a:spcPts val="45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 Атлантикалық максимумнан шығатын солтустік-шығыс пассаты әсерінің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ықпалында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Аравия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көпшілік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құрғақшылық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(июльдің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+32°С-ге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дейін)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мұхиттарына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шектесіп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жатқан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материктің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шеттері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басқаша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құрлығы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қысым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ылғалдылығы тұрақсыз ауа келіп, ол континенттік ауа массасымен жанасқанда ағыл-тегіл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нөсер жауындар болады. Шығыс Азияда мұндай ауа ағынын оңтүстік-шығыс муссоны деп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атайды.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35890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 оңтүстігінде (Үндістан, Үндіқытай) муссонның ролін Үнді мұхитынан зор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 массасын алып келетін экваторлық ауа ағыны атқарады. Евразиялық пішіні 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көлеміне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қолаттың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кеңеюіне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оңтүстік-батыс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басым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болатын муссон түріндегі экваторлық ауа солтүстікке қарай сұғына енеді. Муссон ағыны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көтеріңкілерін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кездестірген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жерлерде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ағыл-тегіл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(Мәселен,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Гималайдың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оңтүстік-шығыс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беткейлерінде,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атақты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Черапунджи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орналасқан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Шиллонг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массивінің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беткейінде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т.).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жауын-шашынның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конвективтік үлкен маңызы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37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AFDDB8-D63A-4A48-957F-0707A2275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96348"/>
            <a:ext cx="9872871" cy="5830956"/>
          </a:xfrm>
        </p:spPr>
        <p:txBody>
          <a:bodyPr/>
          <a:lstStyle/>
          <a:p>
            <a:pPr marL="293370" marR="11557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 және Үнді мұхиттарында жыл сайын июнь мен октябрь аралығында, мұнан да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кешірек күз кезінде, Шығыс және Оңтүстік Азия елдеріне үлкен зиян келтіретін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тропиктік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тайфундар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қүйындардың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жылдамдығы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ашық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үстіндегі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сағатына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350—400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км-ге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де, ал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әдетте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сағатына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200-300 км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5570" indent="342265" algn="just"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Тайфундар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Жаңа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Гвинея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жартысындағы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Уэйк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аралының арасындағы аса кең су кеңістігінде пайда болып, батысқа көшеді де материкке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жақындағанда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солтүстік-шығысқа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құрылады.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нөсерлермен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қабаттаса ды, нөсер кездерінде 150 мм және онан артық жауын-шашын түсуі мүмкін.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Жағалауларында үлкен қатер туғызатын жел айдаған толқындар, олар нөсерлермен бірге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апат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тасқындарының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себебі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табылады.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Әсіресе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Филиппин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Жапон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аралдарының тайфундарынан көп азап шегеді, бірақ кейде апат континенттің шетіне Қиыр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Шығыстың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оңтүстігіне</a:t>
            </a:r>
            <a:r>
              <a:rPr lang="kk-KZ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84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Бенгал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Аравия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шығанақтарының солтүстік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жағалауларына дейін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барады.</a:t>
            </a:r>
          </a:p>
          <a:p>
            <a:pPr marL="293370" marR="116840" indent="342265" algn="just">
              <a:spcBef>
                <a:spcPts val="5"/>
              </a:spcBef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Метеорологиялық элементтерді және олардың жыл бойындағы өзгерістерін талдау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 аумағында климаттардың үлкен алуан түрлілігі туралы мағлұмат бергенімен,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 толық көрсете алмайды. Евразия шектелетін аралдармен бірге өзінің көлемі 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географиялық орнына сәйкес солтүстік жарты шардың барлық климаттық белдеулерінде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жайласады, ал әр белдеуінің шегінде де оған тән климаттық облыстардың бәрі бар. Сөйтіп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Евразияда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бетіндегі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белгілі климат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типтерінің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бәрі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орын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деп</a:t>
            </a:r>
            <a:r>
              <a:rPr lang="kk-KZ" sz="18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айтуға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840" indent="342265" algn="just">
              <a:spcBef>
                <a:spcPts val="5"/>
              </a:spcBef>
              <a:spcAft>
                <a:spcPts val="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36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D9018-4832-4F03-A143-F4B2E7A75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6C9917-3B2C-4DA6-98AE-5717F5DC7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F780F9-58D9-427A-AE1B-1BDEFAB4D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1" y="-2666999"/>
            <a:ext cx="6857997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25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9290E5-55DC-476E-B774-951376D91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503238"/>
            <a:ext cx="11131825" cy="6043336"/>
          </a:xfrm>
        </p:spPr>
        <p:txBody>
          <a:bodyPr/>
          <a:lstStyle/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солтүстіктегі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шығыста,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Мұзды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мұхитқа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шектес жатқан материк алқабы да арктикалық белдеудің. аумағында жатыр. Евразияның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шетелдік бөліктерінен Шпицберген аралдары мен Мұзды мұхиттың батыс бөлігіндегі ұсақ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аралдарға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арктикалық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ағыстар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әсерінің арқасында Шпицберген аралдарына қысқы температурасы біршама жоғары (-16-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дан-20°С-ге дейін) және бірсыпыра жауын-шашынды (300 мм маңында) болатын теңіздік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арктикалық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Исландияны,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поляр.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шеңберінен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солтустікте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Скандинавияны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жіңішке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алқаппен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қамтып,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біраз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кеңейіп,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субарктикалық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кесіп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арктикалық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фронттың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да,</a:t>
            </a:r>
            <a:r>
              <a:rPr lang="kk-KZ" sz="1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 батыс циркуляциясының басымдылығымен, қыста суық арктикалық шығыстық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желдермен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сипатталады.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батысында,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әсіресе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Исландияда,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субарктикалық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 үшін біршама жұмсақ қыс (-5-10°С), салқын жаз (+10°С-ден аспайтын) 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 маусымдарда қар немесе жаңбыр түрінде</a:t>
            </a:r>
            <a:r>
              <a:rPr lang="kk-KZ" sz="1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түсетін жауын-шашын- (300-700 мм)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 ең кең және көлемді бөлігі қоңыржай климаттық белдеудің аумағында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жатыр,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шекарасы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қоңыржай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ендіктің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фронтының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орнымен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анықталатын Бискай шығанағының оңтүстік жағалауынан Қара және Каспий теңіздерінің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ортасы арқылы Корей түбегінің солтүстік бөлігінен және Хонсю аралының орта бөлігінен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өтеді. Бүкіл жыл бойы батыс тасымалдануының басымдылығымен біріктірілетін Евразия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аумағындағы қоңыржай белдеу климаттық жағдайларының үлкен айырмашылықтарымен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сипатталып,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 облыстар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қарастыруға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 болады.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41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60303A-8244-430C-8A76-655EC8AA2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463826"/>
            <a:ext cx="10765666" cy="5751444"/>
          </a:xfrm>
        </p:spPr>
        <p:txBody>
          <a:bodyPr>
            <a:normAutofit/>
          </a:bodyPr>
          <a:lstStyle/>
          <a:p>
            <a:pPr marL="293370" marR="115570" indent="0">
              <a:spcAft>
                <a:spcPts val="0"/>
              </a:spcAft>
              <a:buNone/>
              <a:tabLst>
                <a:tab pos="1501140" algn="l"/>
                <a:tab pos="2313940" algn="l"/>
                <a:tab pos="3256915" algn="l"/>
                <a:tab pos="4204335" algn="l"/>
                <a:tab pos="4702175" algn="l"/>
                <a:tab pos="6036945" algn="l"/>
              </a:tabLst>
            </a:pP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Сабақтың	мақсаты: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Еуразияның</a:t>
            </a:r>
            <a:r>
              <a:rPr lang="kk-K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климатының</a:t>
            </a:r>
            <a:r>
              <a:rPr lang="kk-KZ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 территориясының 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 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көлемділігімен</a:t>
            </a:r>
            <a:r>
              <a:rPr lang="kk-KZ" sz="18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 ерекшеліктерін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айқындау.</a:t>
            </a:r>
          </a:p>
          <a:p>
            <a:pPr marL="293370" marR="115570" indent="342265">
              <a:spcAft>
                <a:spcPts val="0"/>
              </a:spcAft>
              <a:tabLst>
                <a:tab pos="1501140" algn="l"/>
                <a:tab pos="2313940" algn="l"/>
                <a:tab pos="3256915" algn="l"/>
                <a:tab pos="4204335" algn="l"/>
                <a:tab pos="4702175" algn="l"/>
                <a:tab pos="6036945" algn="l"/>
              </a:tabLs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0490" indent="0" algn="l">
              <a:lnSpc>
                <a:spcPts val="137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kk-KZ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Қарастыратын</a:t>
            </a:r>
            <a:r>
              <a:rPr lang="kk-KZ" sz="1800" b="1" kern="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сұрақтар:</a:t>
            </a:r>
            <a:endParaRPr lang="ru-RU" sz="18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0490" marR="3569335" indent="0">
              <a:spcAft>
                <a:spcPts val="0"/>
              </a:spcAft>
              <a:buNone/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Негізгі климат құрушы факторлары.</a:t>
            </a:r>
          </a:p>
          <a:p>
            <a:pPr marL="110490" marR="3569335" indent="0">
              <a:spcAft>
                <a:spcPts val="0"/>
              </a:spcAft>
              <a:buNone/>
            </a:pPr>
            <a:r>
              <a:rPr lang="kk-KZ" sz="1800" spc="-2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Жылдық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жиынтық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радиация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SzPts val="1100"/>
              <a:buNone/>
              <a:tabLst>
                <a:tab pos="408940" algn="l"/>
              </a:tabLs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3. Ауа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массаларының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циркуляциясы.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SzPts val="1100"/>
              <a:buNone/>
              <a:tabLst>
                <a:tab pos="446405" algn="l"/>
              </a:tabLs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4. Жауын-шашын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таралуы.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SzPts val="1100"/>
              <a:buNone/>
              <a:tabLst>
                <a:tab pos="446405" algn="l"/>
              </a:tabLs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5. Климаттық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белдеулер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түрлері.</a:t>
            </a:r>
          </a:p>
          <a:p>
            <a:pPr marL="0" indent="0">
              <a:buSzPts val="1100"/>
              <a:buNone/>
              <a:tabLst>
                <a:tab pos="446405" algn="l"/>
              </a:tabLs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0490" marR="419100" indent="0">
              <a:spcAft>
                <a:spcPts val="0"/>
              </a:spcAft>
              <a:buNone/>
            </a:pP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Тақырып</a:t>
            </a:r>
            <a:r>
              <a:rPr lang="kk-KZ" sz="1800" b="1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kk-KZ" sz="1800" b="1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негізгі</a:t>
            </a:r>
            <a:r>
              <a:rPr lang="kk-KZ" sz="1800" b="1" spc="2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ұғымдар: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платформа,тектоника,</a:t>
            </a:r>
            <a:r>
              <a:rPr lang="kk-KZ" sz="1800" spc="2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суперплатформа,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плита,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кристалды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қалқан, неоген,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морфо-құрылым,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аккумуляциялық.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284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584823-286E-4516-BDC9-428C7F746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251791"/>
            <a:ext cx="11767929" cy="6440558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Қоңыржай жылы мұхиттық климаттық облыс Исландияның оңтүстігін, Скандинавия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түбегінің батыс шетін, Британия аралдарын материктің шеткі батысы - Ютландия тубегін,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Франциянын батысы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Пиреней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түбегінің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солтүстік-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батысын да қоңыржай белдеудің осы облысына жатқызуға негіз бар. Онда бүкіл жыл бойы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румбалық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желдер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алып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келетін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басым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әрекет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байқалады. </a:t>
            </a:r>
          </a:p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Қысына ең суық айдың орташа температурасы +1-тан +6°С-ге дейін болатын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жаңбырлы және тұманды түрақсыз ауа райы тән, аязбен қар жаууы сирек, тұрақты қар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жамылғысы болмайды. Жаздың орташа температурасы +10° +18°С. Жауын-шашын бүкіл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әрекет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күшті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болатын</a:t>
            </a:r>
            <a:r>
              <a:rPr lang="kk-KZ" sz="1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 келеді. Бүкіл облыс бойынша жылдық жауын-шашынның мөлшері 1000 мм-ден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артық болады да буланушылық 800 мм-ден аспайды. Сондықтан Европаның атлантика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маңындағы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аудандарына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ылғалдылык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тән.Европаның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Урал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тауларына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дейінгі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қалған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мұхиттықтан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айналатын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өтпелі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 деуге болады. </a:t>
            </a:r>
          </a:p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 ауаның трансформациясы және материктің өзінің үстінде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қалыптасатын континенттік ауа массаларының әсерінің арта түсуі климаттың жасалуында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маңызды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роль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атқарады.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Алдағылармен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салыстырғанда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мөлшерінің аздығымен температурасының ауытқу амплитудасының үлкендігімен аязды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кезеңдер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ұзақтығынын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түрліліғі-мен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сипатталады.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Қарастырып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отырған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облыстар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ауқымында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алдыңғыларға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қарағанда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 айқын байқалады. Скандинавия мен Финляндияға ұзақ әрі қатал қыс тән.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Рельеф (Скандинавия таулары) атланттық ауаның трансформациясын күшейтеді және сол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сияқты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Арктикадан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массасының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енуіне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кедергі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жасамайды.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енулерге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 Швеция мен Финляндияда, январьдың орташа температурасы-10-15°С кезінде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температура—40°С,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жағдайларда—50°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С-ге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төмендеуі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мүмкін.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50-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параллельден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солтүстікте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салқын,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мол.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Буланушылық 600 мм-ден азырақ болып, жылдық жауын-шашын мөлшері 500-ден 1000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мм-ге дейін жетуі бүкіл жыл бойынша ылғалданудың артық болуын қамтамасыз етеді.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Облыстың оңтүстік бөлігі температура амплитудасының кенеттен азаюымен, январьдағы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С-ден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ғана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болатын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қоңыржай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қысымен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сипатталады. Қар жататын және өзендерде мұз қататын уақыт ұзақтығы шамалы ғана, ол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батыстан; шығысқа қарай өсе түседі. Жазы жылы, июльдегі орташа температура + 12-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20°С. Жауын-шашынның мол кезі жаздың бірінші жартысына келіп, буланушылық 800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мм-ге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 өседі де,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 мен салыстырғанда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ылғалдану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азаяды.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9919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D600D7-A1C7-474F-8F0F-DB2C8C1F6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90330"/>
            <a:ext cx="9872871" cy="5605670"/>
          </a:xfrm>
        </p:spPr>
        <p:txBody>
          <a:bodyPr/>
          <a:lstStyle/>
          <a:p>
            <a:pPr marL="635635" algn="just">
              <a:spcBef>
                <a:spcPts val="10"/>
              </a:spcBef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4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едәуір</a:t>
            </a:r>
            <a:r>
              <a:rPr lang="kk-KZ" sz="24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бөлігі,</a:t>
            </a:r>
            <a:r>
              <a:rPr lang="kk-KZ" sz="24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сондай-ақ</a:t>
            </a:r>
            <a:r>
              <a:rPr lang="kk-KZ" sz="24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Монголия</a:t>
            </a:r>
            <a:r>
              <a:rPr lang="kk-KZ" sz="24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4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Солтүстік-Батыс</a:t>
            </a:r>
            <a:r>
              <a:rPr lang="kk-KZ" sz="2400" spc="1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Қытай</a:t>
            </a:r>
            <a:r>
              <a:rPr lang="kk-KZ" sz="24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(Гоби</a:t>
            </a:r>
            <a:r>
              <a:rPr lang="kk-KZ" sz="24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Жоңғария) қоңыржай белдеудің материктік климаты облысында жатыр. Олар бүкіл жыл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 сол жерде қалыптасатын, сол сияқты батыс тасымалымен келетін континенттік ауа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массаларының әсеріне ұшырайды. Азиялық максимум әсерінен облыста бір жерден екінші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температурасында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күрт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болатын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МНР-да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январь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айында орташа температура 16-дан -24°С-ге дейін болуымен бірге желсіз және бұлтсыз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күндері температура-50°С-ге дейін төмендейді. Қыстағы тұрақты суық температуpa болуы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жамылғысының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мүлде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болмауы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салдарынан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қалыптасқан.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барлығы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дерлік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мм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маңында)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жазда</a:t>
            </a:r>
            <a:r>
              <a:rPr lang="kk-KZ" sz="24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фронттық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жаңбырлар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түрінде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Облыстың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июльдің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30°С-ге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жетеді. Ылғалдану</a:t>
            </a:r>
            <a:r>
              <a:rPr lang="kk-KZ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жеткіліксіз.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077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D9F0BC-F8AC-43AD-AFA2-573519C6E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503583"/>
            <a:ext cx="11171583" cy="6149008"/>
          </a:xfrm>
        </p:spPr>
        <p:txBody>
          <a:bodyPr/>
          <a:lstStyle/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Үлкен Хинган жотасынан шығысқа қарай, оған қоса Солтүстік-Шығыс Қытайдың,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Корей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солтүстігінің,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Хоккайдо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Хонсюдің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муссондық. Осы облыс түгелдей қыс пен жаздағы температураның, жауын-шашынның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ылғалдануының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күрт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айырмашылықтарымен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сипатталады.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антициклон жағынан соғып тұратын мол шаң көтеретін күшті желді, құрғақ аязды ауа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райы басым болады. Тек қана Жапон аралдарына қар көп жауады, өйткені континенттік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біршама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Жапон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үстінен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өткенде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қабаттары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ылғалға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қанығады, Жазда Тынық мұхит антициклонының оңтүстік және батыс шетімен ылғалы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тұрақсыз ауаны алып кететін оңтүстік-шығыс муссон соғады. 4-5 күн аралығында нөсер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түрінде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мөлшерінің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шамамен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70%-ті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осылармен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байланысты.</a:t>
            </a:r>
          </a:p>
          <a:p>
            <a:pPr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Субтропиктік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мұхитынан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мұхитқа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қиып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шегіндегі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батыс-шығыс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тасымалы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жазда</a:t>
            </a:r>
            <a:r>
              <a:rPr lang="kk-KZ" sz="20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цикруляциямен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алмасады.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қырқалары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жүйесінің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тасымалы ағынын екі тармаққа - солтүстік және оңтүстік тармақтарға ажыратуда үлкен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маңызы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Соңғысы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Гималайдың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Г.Н.Витвицкийдің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пікірінше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субтропиктік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белдеудің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шекарасын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материктермен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салыстырғанда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жағына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 жылжытады.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026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20F20A-69C1-4B31-BCD4-41FB24E0A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8" y="490329"/>
            <a:ext cx="10866782" cy="6135757"/>
          </a:xfrm>
        </p:spPr>
        <p:txBody>
          <a:bodyPr>
            <a:normAutofit/>
          </a:bodyPr>
          <a:lstStyle/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 субтропиктік белдеуі ішінде бірнеше климаттық облыстар бар Пиреней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 Апеннин түбектері, Балкан түбегінің оңтүстігі мен батысы, Кіші Азияның батысы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 оңтүстігі, Жерорта теңізінің шығыс жағалауы, Жерорта теңіздік аралдар мен Месопотамияның солтүстігі жазы құрғақ субтропиктік (Жерорта теңіздік климаттық облыста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жатыр. Жаздың құрғақ болуы кеңейген Солтүстік Атлантикалық максимумның шығыс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шетінен шығатын желдермен байланысты. Бағыты Жерорта теңізі, батысында солтүстік-батыс,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шығысында солтүстік-шығыс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бағыттағы желдер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басым.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Июльдің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температурасы +23°-тан +28°С-ге дейін. Жаңбыр мүлде жоқ кезде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буланушылық нақты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буланудан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3-4 есе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асып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кетеді.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Азор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онтүстікке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ығысады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Жерорта теңіз алқабы батыс тасымалы мен циклондық әрекеттің жүйесіне енеді. Жауын-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шашынның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мөлшерінің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75-80%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соған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суық</a:t>
            </a:r>
            <a:r>
              <a:rPr lang="kk-KZ" sz="1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айдың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орташа температурасы солтүстіктен оңтүстікке қарай +4°С-ден + 12°С-ге дейін артады.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Жерорта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теңіздік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бөлігінде-атланттық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басым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Сондықтан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.батыстан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шығысқа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барған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 мөлшері азаяды да температура амплитудасы артады. Материктің ішінде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қыратының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Хуанхэ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Тарим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қазаншұнқырын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қоса,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Бэйшань,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Гоби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оңтүстігінің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Орталық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субтропиктік материктік. Бұл облыстардың жазы ыстық, қысы суық.</a:t>
            </a:r>
            <a:r>
              <a:rPr lang="kk-KZ" sz="1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Жылына 200 мм-ден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 ылғал түседі, ауасы аса кұрғақтығымен ерекшеленеді, температураның тәуліктік 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жылдық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ауытқу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амплитудасы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едәуір.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режимінде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 айтарлықтай айырмашылық бар. Батысында жауын-шашын полярлық фронттық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Иран тармағы мен циклон әрекетімен байланыста болады да қыста жауады. Шығыста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алып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келетін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жазғы жауын-шашын басым;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146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A76637-3A3A-4AD0-B00F-717BF32D0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" y="437321"/>
            <a:ext cx="11330609" cy="6228521"/>
          </a:xfrm>
        </p:spPr>
        <p:txBody>
          <a:bodyPr/>
          <a:lstStyle/>
          <a:p>
            <a:pPr marL="293370" marR="113665" indent="342265" algn="just">
              <a:spcBef>
                <a:spcPts val="10"/>
              </a:spcBef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Азияға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биік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нақты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бойынша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емес,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географиялык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орнына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субтропиктік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белдеуге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жатқызуға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205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Субтропиктік шығыс сектор, сондай-ак қоңыржай белдеудің де климаты қоңыржай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белдеудегі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сияқты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муссондық.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Янцзы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Жапон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 бөлігіне таралады. Қоңыржай белдеудің муссондық климатынан субтропиктік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муссондық климат қыста мейлінше жоғары, орташа температурасымен ( + 4°-тан 8°С-ге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дейін)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1000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мм-ден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артатын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буланушығын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өтейтін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жауын-шашынның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молдығымен айрықшаланады. Янцзы өзені аңғарынан оңтүстікке қарай қысқы құрғақшы-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лық оның солтустігіне қарағанда аса айқын байқалмайды, өйткені Азиялық максимумның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 шетінен ауа мен батыс тасымалдың оңтүстік тармағы ауасының арасында фронт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пайда болады, сондықтан жаңбыр жауады. Суық континенттік ауаның фронтты бұзып,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оңтүстікте</a:t>
            </a:r>
            <a:r>
              <a:rPr lang="kk-KZ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тропикке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 енуі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температураның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0°С-ге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төмендеуіне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себепші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</a:p>
          <a:p>
            <a:pPr marL="293370" marR="116205" indent="342265" algn="just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Жерорта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теңізіндік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Янцзы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жағ-дайларындағы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 көңіл аударарлық.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Бірінші жағдайда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атланттық ауаның тікелей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етуіне байланысты қысы өте жылы, ең суық айдың орташа температурасы +10°-тан 12°С-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 дейін болса, екіншісінде январьдың орташа температурасы екі есеге жуық төмен, тіпті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едәуір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төмендеуі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мүмкін.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ауасы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беттейтін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Азиялық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максимумның әсерімен түсіндіріледі. Осыған байланысты Шығыс Азияның субтропиктік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белдеудегі оңтүстік шекарасы да Жерорта теңізі алқабымен салыстырғанда ығысқан. Ол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тропикке</a:t>
            </a:r>
            <a:r>
              <a:rPr lang="kk-KZ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 түседі деуге</a:t>
            </a:r>
            <a:r>
              <a:rPr lang="kk-KZ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205" indent="342265" algn="just">
              <a:spcAft>
                <a:spcPts val="0"/>
              </a:spcAf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302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0BBFB1-F8C1-4256-8F3C-D9F2B420B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22" y="689113"/>
            <a:ext cx="10999304" cy="5406887"/>
          </a:xfrm>
        </p:spPr>
        <p:txBody>
          <a:bodyPr>
            <a:normAutofit/>
          </a:bodyPr>
          <a:lstStyle/>
          <a:p>
            <a:pPr marL="293370" marR="156210" indent="342265" algn="just">
              <a:spcAft>
                <a:spcPts val="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Евразияның, оның көлемі мен пішініне байланысты ерекшелік, бұрын айтылғандай,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жазда экваторлық ауа массаларының солтүстікке қарай алысқа (тропиктен солтүстікке)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сұғына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енуі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саналады.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мұхитынан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(болжаммен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жарты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шардан)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экваторлық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муссондар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кететін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пассаттық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циркуляцияны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ығыстыра отырып,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Сицзян</a:t>
            </a:r>
            <a:r>
              <a:rPr lang="kk-KZ" sz="20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</a:t>
            </a:r>
            <a:r>
              <a:rPr lang="kk-KZ" sz="20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</a:t>
            </a:r>
            <a:r>
              <a:rPr lang="kk-KZ" sz="20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Гималайдың</a:t>
            </a:r>
            <a:r>
              <a:rPr lang="kk-KZ" sz="20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000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беткейіне</a:t>
            </a:r>
            <a:r>
              <a:rPr lang="kk-KZ" sz="20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дейін</a:t>
            </a:r>
            <a:r>
              <a:rPr lang="kk-KZ" sz="20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енеді.</a:t>
            </a:r>
            <a:r>
              <a:rPr lang="kk-KZ" sz="2000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0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ерекшелігі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Б.П.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Алисов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жасаған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белдеулер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облыстар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картасында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көрсетілгeн. Тропиктік белдеу картада Азияның батыс бөлігінде ғана көрсетілген.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Аравия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Месопотамия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Иран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қыратының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оңтүстігін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өзені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бассейнінің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қамтиды.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бүкіл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құрғақ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континенттік тропиктік ауа басым болады. Барлық жерінде дерлік жауын-шашын 100 мм-</a:t>
            </a:r>
            <a:r>
              <a:rPr lang="kk-KZ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 аз түседі де, буланушылық нақты буланудан шамамен 10 есе артады. Тек қана Иран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тау қыратының оңтүстігінен, қыста Жерорта теңіз жағынан, кейде атланттық ауа болып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кетеді де өткінші, бірақ күшті жаңбырлардың жаууына себеп болады. Парсы шығанағы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мен;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Қызыл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теңіз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жағалауларында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салыстырмалы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ылғалдылықтың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біраз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артуы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байқалғанымен,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ішкі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аудандардағы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сияқты,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мүнда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күйінде</a:t>
            </a:r>
            <a:r>
              <a:rPr lang="kk-KZ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қалады.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63030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36080-F32C-40A6-BB10-FB6B2418D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FB9575-3CEB-4D40-AF7E-BFAC6D80C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850968-0488-4D24-89FD-25EE1AADC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1" y="-2667000"/>
            <a:ext cx="6857996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06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80900-8FC8-45C9-834D-255469EB3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6" y="490330"/>
            <a:ext cx="10668000" cy="6215270"/>
          </a:xfrm>
        </p:spPr>
        <p:txBody>
          <a:bodyPr>
            <a:normAutofit/>
          </a:bodyPr>
          <a:lstStyle/>
          <a:p>
            <a:pPr marL="293370" marR="11684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тропиктік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жоқ,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жіңішкеріп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барады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субтропиктік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белдеумен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шектесетін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субэкваторлық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белдеудің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есебінен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шығып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840" indent="342265" algn="just"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Филиппин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аралдарын,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Үндістан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Үндіқытай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түбектерін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оларға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солтүстігінен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жанасып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жатқан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Үнді-Ганг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жазығы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Оңтустік-Шығыс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Қытайды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субэкваторлық белдеу алып жатыр. Бұл белдеудің айқын көрінетін шекерасына дейін Үнді</a:t>
            </a:r>
            <a:r>
              <a:rPr lang="kk-KZ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мұхитының муссоны енетін, Гималай тауын жасайды. Бұрын көрсетілгендей Гималайдан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 таман батыс тасымалдың оңтүстік тармағының жасалуы туралы мәліметтерге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сүйене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отырып,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Г.Н.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Витвицкий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шекараны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жылжытады.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2395" indent="342265" algn="just"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Бүкіл субтропиктік белдеудің барлығының жалпы ерекшелігі Үнді мұхитынан жазда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 алып келетін экваторлық ылғалды ауаның басымдығы. Әсіресе таулардың желге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қараған беткейлеріндегі жылдық мөлшері бірнеше мың миллиметрге жететін, нөсерлете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төгіп жауатын жаңбыр суымен байланысты. СолтүстікТынық мұхиттық максимум қыс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кезінде оңтүстікке ығысады да, Азияның оңтүстіктегі түбектері солтүстік-шығыс пассат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астында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қояды.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Жауын-шашынның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мүлде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болмауы,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әдетте,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осыған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сәйкес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келеді.Бұл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пассатты Оңтүстік Азия</a:t>
            </a:r>
            <a:r>
              <a:rPr lang="kk-KZ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халықтары қыстық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 деп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атайды.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4300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Өйткені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циркуляциясының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заңдылықтары,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климаттық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облыстарға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жіктелмей, белдеу аумағындағы үлкен тұрақтылығымен ажыратылады.Жеке аудандардың</a:t>
            </a:r>
            <a:r>
              <a:rPr lang="kk-KZ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климаттық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жағдайларында</a:t>
            </a:r>
            <a:r>
              <a:rPr lang="kk-KZ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қандай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болмасын бір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нақты</a:t>
            </a:r>
            <a:r>
              <a:rPr lang="kk-KZ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 бар.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378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F1B518-23F7-460D-93F6-733DC1BEE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689113"/>
            <a:ext cx="9872871" cy="5406887"/>
          </a:xfrm>
        </p:spPr>
        <p:txBody>
          <a:bodyPr/>
          <a:lstStyle/>
          <a:p>
            <a:pPr marL="293370" marR="116840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Біріншіден,Үндіқытай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Үндістанның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қыстағы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температурада айырмашылықтар бар. Бірінші жағдайда январдың орташа температурасы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екіншісіне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қарағанда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kk-KZ" sz="2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төмен +16</a:t>
            </a:r>
            <a:r>
              <a:rPr lang="kk-KZ" sz="2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+20</a:t>
            </a:r>
            <a:r>
              <a:rPr lang="kk-KZ" sz="2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3665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қоңыржай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белдеуден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күшпен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енуімен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түсіндіріледі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Үндіқытайдың орографиясының ерекшеліктерінің арқасында қыста 20</a:t>
            </a:r>
            <a:r>
              <a:rPr lang="kk-KZ" sz="2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с.е-ке дейін өтіп,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солтүстік-шығыста температураның +5</a:t>
            </a:r>
            <a:r>
              <a:rPr lang="kk-KZ" sz="2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С-ге дейін төмендеуіне себепші болады. Сондай-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ақ жауын-шашынның жылдық мөлшері мен режимінде де үлкен айырмашылықтар бар.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Әсіресе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Гималайда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4000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мм-ге,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Шиллонг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массивінің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Черапунджиде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1100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мм,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жоталарда 2000мм-ден астам мол суландырады. Ішкі аудандарда 200 мм-ден аз түседі,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өйткені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оңтүстік-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айналып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өтеді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</a:t>
            </a:r>
            <a:r>
              <a:rPr lang="kk-KZ" sz="24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бағыттағы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желдер басым болады. Үндістанның, Үндіқытайдың оңтүстік-шығысында, Филиппиннің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 шығысында жауын-шашын мүлде болмайды.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690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A8683C-4B39-41DA-A3B7-450CBA047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463826"/>
            <a:ext cx="11290853" cy="6149009"/>
          </a:xfrm>
        </p:spPr>
        <p:txBody>
          <a:bodyPr>
            <a:normAutofit lnSpcReduction="10000"/>
          </a:bodyPr>
          <a:lstStyle/>
          <a:p>
            <a:pPr marL="293370" marR="114935" indent="342265" algn="just">
              <a:spcBef>
                <a:spcPts val="5"/>
              </a:spcBef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Малакка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түбегінің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Зонд,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Яваның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шығысын және Кіші Зондты шығарып тастағанда және Молукка аралдары экваторлық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қолатқа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белдеуге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жатады.Онда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шардың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пассаттары</a:t>
            </a:r>
            <a:r>
              <a:rPr lang="kk-KZ" sz="24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түйіседі.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Экваторлық қолат құрлықтың таралып орналасуы ерекшеліктеріне қарай жылдың барлық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маусымында солтүстік жарты шарға көбірек ығыстырылғандықтан экваторлық белдеуде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экватордан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оңтүстікке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қарағанда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солтүстікке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созылып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экваторлық белдеуіндегі климаттың ерекшеліктері атмосфераның жалпы циркуляциясына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ғана</a:t>
            </a:r>
            <a:r>
              <a:rPr lang="kk-KZ" sz="2400" spc="2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емес,</a:t>
            </a:r>
            <a:r>
              <a:rPr lang="kk-KZ" sz="2400" spc="2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сонымен</a:t>
            </a:r>
            <a:r>
              <a:rPr lang="kk-KZ" sz="2400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қатар</a:t>
            </a:r>
            <a:r>
              <a:rPr lang="kk-KZ" sz="24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400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шегіне</a:t>
            </a:r>
            <a:r>
              <a:rPr lang="kk-KZ" sz="2400" spc="2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араларын</a:t>
            </a:r>
            <a:r>
              <a:rPr lang="kk-KZ" sz="24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бөліп</a:t>
            </a:r>
            <a:r>
              <a:rPr lang="kk-KZ" sz="2400" spc="2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тұратын</a:t>
            </a:r>
            <a:r>
              <a:rPr lang="kk-KZ" sz="24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</a:t>
            </a:r>
            <a:r>
              <a:rPr lang="kk-KZ" sz="2400" spc="2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алқаптарымен</a:t>
            </a:r>
            <a:r>
              <a:rPr lang="kk-KZ" sz="24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аралдардың енуіне де байланысты болады.Оған екі жарты шар пассаттарымен келетін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тропиктік аудан қалыптасатын теңіздік, экваторлық ауа массаларының бүкіл жыл бойында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басым</a:t>
            </a:r>
            <a:r>
              <a:rPr lang="kk-KZ" sz="2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болуы,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біркелкі және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жоғары температуралар,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ылғалдану</a:t>
            </a:r>
            <a:r>
              <a:rPr lang="kk-KZ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баяу</a:t>
            </a:r>
            <a:r>
              <a:rPr lang="kk-KZ" sz="2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желдер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93370" marR="116840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Белдеудің шет жақтарында муссондық режимге өту, яғни жазғы жауын-шашынның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күшеюі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қысқы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жарты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пассаттарының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экватор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жаққа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өтуімен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шамалы құрғақшылықтың қысқа мерзімді кезеңі пайда болуы байқалады. Калимантанның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солтүстік-шығысында,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Суматраның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құрғақшылық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кезең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байқалады. Ява түгелдей және Кіші Зонд аралы Солтүстік жарты шардың субэкваторлық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белдеуінде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жатыр.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30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592EC3-27FD-4D26-9FA2-C0743DF74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804" y="569843"/>
            <a:ext cx="10386391" cy="5406887"/>
          </a:xfrm>
        </p:spPr>
        <p:txBody>
          <a:bodyPr>
            <a:noAutofit/>
          </a:bodyPr>
          <a:lstStyle/>
          <a:p>
            <a:pPr algn="just"/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климатында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территориясының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көлемділігімен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ерекшеліктер айқын көрінеді. Материктің негізгі бөлімінің экватор мен Солтүстік поляр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шеңбері аралығында болуы, шығысы мен орталық бөліктерінің тұтастығы, батыс 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 жиектерінің тілімденуі, мұхит бассейндерінің әсері, күрделі орография Евразияда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аса алуан түрлі климат жағдайларын жасайды. </a:t>
            </a:r>
          </a:p>
          <a:p>
            <a:pPr algn="just"/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Евразиядағы жылдық жиынтық радиация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төмендегі шектерде: арктикалық аралдарда ол 60 ккалға, Европаның батыс бөлігінде – 70-тен 140 ккал-ға дейін, Азияның оңтүстік және оңтүстік-шығысында – 120-180 ккал, Арабияда Жер бетінде ең жоғары шамада – 200-220 ккал өзгереді. Жылдық радиациялық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баланс Евразия шегінде 10-нан 80 ккалға дейін өзгереді. 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Қаңтарда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Бретань-Адриатиканың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 - Қара теңіздің ортасын - Каспийдің оңтүстігін - Корей түбегінің солтүстігін -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Жапон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солтүстігін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қосатын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сызықтан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солтүстікке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қарай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радиациялық баланс - теріс. Ауаның батыс-шығыс бағытындағы тасымалы және онымен байланысты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циклондық әрекет Евразияның көпшілік бөлігі үшін басты атмосфералық процесс болып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табылады.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7998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A1D7AD-0625-4783-994F-0B3982F50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D2F5EC-3B06-4BC7-B1A8-347288A19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207D30-E6C1-47CA-BE69-300172308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1" y="-2666999"/>
            <a:ext cx="6857997" cy="1219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63488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79A44-30BD-4C2A-9CC6-FA2B51E4B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3D0B30-CF28-4F98-A414-2E9306ABA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5EBAB6-4475-496E-9630-F001D16C6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18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85D72-CF97-422B-98BC-88C2F26B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BF9FA6-736F-4B2A-86D9-3705A581A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83266D-3A23-40AA-B912-DD2557F27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-2667001"/>
            <a:ext cx="6857998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3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84F571-AE53-401A-9250-55C6B2F68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8" y="662609"/>
            <a:ext cx="10180984" cy="5433391"/>
          </a:xfrm>
        </p:spPr>
        <p:txBody>
          <a:bodyPr>
            <a:normAutofit fontScale="92500"/>
          </a:bodyPr>
          <a:lstStyle/>
          <a:p>
            <a:pPr marL="293370" marR="113665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тасымалымен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материкке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бүкіл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Атлант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мұхитының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ауасы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келеді де, онын шығысына дейін толық таралады. Атлантикалық ауа Шығысқа, қарай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қозғалған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ылғалынан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ажырап,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қыста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салқындап,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жазда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жылынып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(трансформацияланып)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ауаға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ауысады.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батыс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бөлігінің,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горизонтальды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тым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көп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бөлшектенуінен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орографиялық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үлкен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тосқауылдардың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болмауынан Европаның үстінде трансформация (өзгеруі) процесі біршама баяу өтеді 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соған сәйкес климаттық жағдайлар біртіндеп өзгереді. Тек Оралдан кейін, Азия шегінде,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бүкіл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бойы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континенттік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массасы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басым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болатыны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байқалады.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93370" marR="113665" indent="342265" algn="just">
              <a:spcAft>
                <a:spcPts val="0"/>
              </a:spcAft>
            </a:pP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Жылынудағы</a:t>
            </a:r>
            <a:r>
              <a:rPr lang="kk-KZ" sz="2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 айырмашылықтар (Орталық пен Шығыс Азияның орографиясы ерекшеліктерімен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байланысты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күшейе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түсетін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жылынудағы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қысым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жағдайындағы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күрт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айырмашылықтар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материкпен)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Тынық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мұхит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аралығындағы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Жердің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басқа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барлық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аудандарымен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салыстырғанда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жерде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барынша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айқын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байқалатын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шығысына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тән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нағыз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муссондық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циркуляцияны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анықтайды.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Евразияның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оңтүстік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бөліктерінің үстіндегі циркуляцияда шын мәнінде муссондық сипатта болады, бірақ бұл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жерде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материк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пен</a:t>
            </a:r>
            <a:r>
              <a:rPr lang="kk-KZ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Үнді мұхиты</a:t>
            </a:r>
            <a:r>
              <a:rPr lang="kk-KZ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арасындағы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өзара</a:t>
            </a:r>
            <a:r>
              <a:rPr lang="kk-KZ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әрекет арқылы байқалады.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26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B119-546E-49C9-9E05-245E0A4E9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0CFAE5-0518-4AF4-B82C-FF45F41E7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B6E3C4-4CDA-42D9-B732-181D53861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17304" y="-2617305"/>
            <a:ext cx="6957391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3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5EC5D-CE10-497E-A4E3-6CDCBBD41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9EE37F-2B64-4BA1-89D3-630AF3FA1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12CDD5-C518-4606-B817-851572DA6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2842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76</TotalTime>
  <Words>3539</Words>
  <Application>Microsoft Office PowerPoint</Application>
  <PresentationFormat>Широкоэкранный</PresentationFormat>
  <Paragraphs>55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Corbel</vt:lpstr>
      <vt:lpstr>Times New Roman</vt:lpstr>
      <vt:lpstr>Базис</vt:lpstr>
      <vt:lpstr>Лекция №3 Тақырыбы: Еуразия материгінің климаты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№3 Тақырыбы: Еуразия материгінің климаты</dc:title>
  <dc:creator>Lenovo</dc:creator>
  <cp:lastModifiedBy>Lenovo</cp:lastModifiedBy>
  <cp:revision>9</cp:revision>
  <dcterms:created xsi:type="dcterms:W3CDTF">2022-09-18T19:23:52Z</dcterms:created>
  <dcterms:modified xsi:type="dcterms:W3CDTF">2022-09-18T20:40:25Z</dcterms:modified>
</cp:coreProperties>
</file>