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sldIdLst>
    <p:sldId id="256" r:id="rId5"/>
    <p:sldId id="258" r:id="rId6"/>
    <p:sldId id="259" r:id="rId7"/>
    <p:sldId id="278" r:id="rId8"/>
    <p:sldId id="276" r:id="rId9"/>
    <p:sldId id="272" r:id="rId10"/>
    <p:sldId id="279" r:id="rId11"/>
    <p:sldId id="277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lazira Akymbek" initials="GA" lastIdx="1" clrIdx="0">
    <p:extLst>
      <p:ext uri="{19B8F6BF-5375-455C-9EA6-DF929625EA0E}">
        <p15:presenceInfo xmlns:p15="http://schemas.microsoft.com/office/powerpoint/2012/main" xmlns="" userId="381da62acd8dda7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 snapToGrid="0">
      <p:cViewPr varScale="1">
        <p:scale>
          <a:sx n="65" d="100"/>
          <a:sy n="65" d="100"/>
        </p:scale>
        <p:origin x="-834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pPr/>
              <a:t>9/18/2024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xmlns="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xmlns="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5564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pPr/>
              <a:t>9/18/2024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6857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pPr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9134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pPr/>
              <a:t>9/18/2024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06315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xmlns="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xmlns="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xmlns="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pPr/>
              <a:t>9/18/2024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7474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pPr/>
              <a:t>9/18/2024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0065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pPr/>
              <a:t>9/18/2024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xmlns="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066277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pPr/>
              <a:t>9/18/2024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8065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pPr/>
              <a:t>9/18/2024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4486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pPr/>
              <a:t>9/18/2024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9601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xmlns="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pPr/>
              <a:t>9/18/2024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xmlns="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7971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pPr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2379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37" r:id="rId6"/>
    <p:sldLayoutId id="2147483733" r:id="rId7"/>
    <p:sldLayoutId id="2147483734" r:id="rId8"/>
    <p:sldLayoutId id="2147483735" r:id="rId9"/>
    <p:sldLayoutId id="2147483736" r:id="rId10"/>
    <p:sldLayoutId id="2147483738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DBF1ABE-8590-450D-BB49-BDDCCF3EE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A50E011-6D55-4A68-B283-7CDCF556B7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5447" r="-1" b="6982"/>
          <a:stretch/>
        </p:blipFill>
        <p:spPr>
          <a:xfrm>
            <a:off x="-34893" y="10"/>
            <a:ext cx="12188952" cy="68579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391F8D69-709A-4575-A393-B4C26481AF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966083" y="0"/>
            <a:ext cx="9841377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C87A50C4-1191-461A-9E09-C8057F2AF0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43035" y="0"/>
            <a:ext cx="2265453" cy="6858000"/>
          </a:xfrm>
          <a:custGeom>
            <a:avLst/>
            <a:gdLst>
              <a:gd name="connsiteX0" fmla="*/ 1117108 w 2265453"/>
              <a:gd name="connsiteY0" fmla="*/ 0 h 6858000"/>
              <a:gd name="connsiteX1" fmla="*/ 1099628 w 2265453"/>
              <a:gd name="connsiteY1" fmla="*/ 0 h 6858000"/>
              <a:gd name="connsiteX2" fmla="*/ 1175238 w 2265453"/>
              <a:gd name="connsiteY2" fmla="*/ 82371 h 6858000"/>
              <a:gd name="connsiteX3" fmla="*/ 2240276 w 2265453"/>
              <a:gd name="connsiteY3" fmla="*/ 3734791 h 6858000"/>
              <a:gd name="connsiteX4" fmla="*/ 274951 w 2265453"/>
              <a:gd name="connsiteY4" fmla="*/ 6634678 h 6858000"/>
              <a:gd name="connsiteX5" fmla="*/ 12802 w 2265453"/>
              <a:gd name="connsiteY5" fmla="*/ 6848127 h 6858000"/>
              <a:gd name="connsiteX6" fmla="*/ 0 w 2265453"/>
              <a:gd name="connsiteY6" fmla="*/ 6858000 h 6858000"/>
              <a:gd name="connsiteX7" fmla="*/ 19410 w 2265453"/>
              <a:gd name="connsiteY7" fmla="*/ 6858000 h 6858000"/>
              <a:gd name="connsiteX8" fmla="*/ 31082 w 2265453"/>
              <a:gd name="connsiteY8" fmla="*/ 6848998 h 6858000"/>
              <a:gd name="connsiteX9" fmla="*/ 293230 w 2265453"/>
              <a:gd name="connsiteY9" fmla="*/ 6635549 h 6858000"/>
              <a:gd name="connsiteX10" fmla="*/ 2258555 w 2265453"/>
              <a:gd name="connsiteY10" fmla="*/ 3735662 h 6858000"/>
              <a:gd name="connsiteX11" fmla="*/ 1193518 w 2265453"/>
              <a:gd name="connsiteY11" fmla="*/ 832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453" h="6858000">
                <a:moveTo>
                  <a:pt x="1117108" y="0"/>
                </a:moveTo>
                <a:lnTo>
                  <a:pt x="1099628" y="0"/>
                </a:lnTo>
                <a:lnTo>
                  <a:pt x="1175238" y="82371"/>
                </a:lnTo>
                <a:cubicBezTo>
                  <a:pt x="1926546" y="957940"/>
                  <a:pt x="2303836" y="2277119"/>
                  <a:pt x="2240276" y="3734791"/>
                </a:cubicBezTo>
                <a:cubicBezTo>
                  <a:pt x="2176522" y="5196911"/>
                  <a:pt x="1237280" y="5841173"/>
                  <a:pt x="274951" y="6634678"/>
                </a:cubicBezTo>
                <a:cubicBezTo>
                  <a:pt x="187328" y="6706930"/>
                  <a:pt x="100126" y="6778421"/>
                  <a:pt x="12802" y="6848127"/>
                </a:cubicBezTo>
                <a:lnTo>
                  <a:pt x="0" y="6858000"/>
                </a:lnTo>
                <a:lnTo>
                  <a:pt x="19410" y="6858000"/>
                </a:lnTo>
                <a:lnTo>
                  <a:pt x="31082" y="6848998"/>
                </a:lnTo>
                <a:cubicBezTo>
                  <a:pt x="118405" y="6779292"/>
                  <a:pt x="205608" y="6707801"/>
                  <a:pt x="293230" y="6635549"/>
                </a:cubicBezTo>
                <a:cubicBezTo>
                  <a:pt x="1255560" y="5842045"/>
                  <a:pt x="2194802" y="5197782"/>
                  <a:pt x="2258555" y="3735662"/>
                </a:cubicBezTo>
                <a:cubicBezTo>
                  <a:pt x="2322115" y="2277991"/>
                  <a:pt x="1944825" y="958811"/>
                  <a:pt x="1193518" y="83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BC87DA9F-8DB2-4D48-8716-A928FBB8A5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1103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195EA065-AC5D-431D-927E-87FF05884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46934B3C-D73F-4CD0-95B1-0244D662D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523292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53B413E-8200-45B1-BA14-828A3A607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9375" y="4706911"/>
            <a:ext cx="6953250" cy="1244184"/>
          </a:xfrm>
        </p:spPr>
        <p:txBody>
          <a:bodyPr anchor="t">
            <a:normAutofit fontScale="7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kk-KZ" sz="29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Психодиагностика пәні</a:t>
            </a:r>
            <a:r>
              <a:rPr lang="kk-KZ" sz="29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20000"/>
              </a:lnSpc>
            </a:pPr>
            <a:r>
              <a:rPr lang="kk-KZ" sz="29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Пән оқытушысы, психология ғылымдарының кандидаты Байжуманова Б.Ш. </a:t>
            </a:r>
          </a:p>
          <a:p>
            <a:pPr algn="ctr">
              <a:lnSpc>
                <a:spcPct val="120000"/>
              </a:lnSpc>
            </a:pPr>
            <a:endParaRPr lang="en-US" sz="2000" b="1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7539DB9D-FD14-4785-8201-741A49A672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116" y="254834"/>
            <a:ext cx="10475325" cy="1873770"/>
          </a:xfrm>
        </p:spPr>
        <p:txBody>
          <a:bodyPr/>
          <a:lstStyle/>
          <a:p>
            <a:pPr algn="ctr"/>
            <a:r>
              <a:rPr lang="kk-KZ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№10 дәріс</a:t>
            </a:r>
            <a:br>
              <a:rPr lang="kk-KZ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kk-KZ" sz="3600" dirty="0"/>
              <a:t>Тұлға бітімдерінің психодиагностикасы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16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xmlns="" id="{0DBF1ABE-8590-450D-BB49-BDDCCF3EE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F927838-1EC1-4FF7-901E-1A72863AD9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94" r="19013" b="1"/>
          <a:stretch/>
        </p:blipFill>
        <p:spPr>
          <a:xfrm>
            <a:off x="4487333" y="10"/>
            <a:ext cx="7704667" cy="6877868"/>
          </a:xfrm>
          <a:custGeom>
            <a:avLst/>
            <a:gdLst/>
            <a:ahLst/>
            <a:cxnLst/>
            <a:rect l="l" t="t" r="r" b="b"/>
            <a:pathLst>
              <a:path w="7704667" h="6877878">
                <a:moveTo>
                  <a:pt x="0" y="0"/>
                </a:moveTo>
                <a:lnTo>
                  <a:pt x="7704667" y="0"/>
                </a:lnTo>
                <a:lnTo>
                  <a:pt x="7704667" y="6877878"/>
                </a:lnTo>
                <a:lnTo>
                  <a:pt x="0" y="6877878"/>
                </a:lnTo>
                <a:lnTo>
                  <a:pt x="0" y="6867939"/>
                </a:lnTo>
                <a:lnTo>
                  <a:pt x="146217" y="6867939"/>
                </a:lnTo>
                <a:lnTo>
                  <a:pt x="252811" y="6795007"/>
                </a:lnTo>
                <a:cubicBezTo>
                  <a:pt x="428996" y="6667346"/>
                  <a:pt x="601946" y="6529451"/>
                  <a:pt x="776494" y="6388681"/>
                </a:cubicBezTo>
                <a:cubicBezTo>
                  <a:pt x="1734992" y="5615677"/>
                  <a:pt x="2676361" y="4981124"/>
                  <a:pt x="2676361" y="3631852"/>
                </a:cubicBezTo>
                <a:cubicBezTo>
                  <a:pt x="2676361" y="2101350"/>
                  <a:pt x="2094814" y="761014"/>
                  <a:pt x="1053668" y="20384"/>
                </a:cubicBezTo>
                <a:lnTo>
                  <a:pt x="1038069" y="9939"/>
                </a:lnTo>
                <a:lnTo>
                  <a:pt x="0" y="9939"/>
                </a:lnTo>
                <a:close/>
              </a:path>
            </a:pathLst>
          </a:cu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DCD36D47-40B7-494B-B249-3CBA333DE2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475746" cy="6858000"/>
          </a:xfrm>
          <a:custGeom>
            <a:avLst/>
            <a:gdLst>
              <a:gd name="connsiteX0" fmla="*/ 0 w 7475746"/>
              <a:gd name="connsiteY0" fmla="*/ 0 h 6858000"/>
              <a:gd name="connsiteX1" fmla="*/ 5859459 w 7475746"/>
              <a:gd name="connsiteY1" fmla="*/ 0 h 6858000"/>
              <a:gd name="connsiteX2" fmla="*/ 5874848 w 7475746"/>
              <a:gd name="connsiteY2" fmla="*/ 10445 h 6858000"/>
              <a:gd name="connsiteX3" fmla="*/ 7475746 w 7475746"/>
              <a:gd name="connsiteY3" fmla="*/ 3621913 h 6858000"/>
              <a:gd name="connsiteX4" fmla="*/ 5601397 w 7475746"/>
              <a:gd name="connsiteY4" fmla="*/ 6378742 h 6858000"/>
              <a:gd name="connsiteX5" fmla="*/ 5084748 w 7475746"/>
              <a:gd name="connsiteY5" fmla="*/ 6785068 h 6858000"/>
              <a:gd name="connsiteX6" fmla="*/ 4979585 w 7475746"/>
              <a:gd name="connsiteY6" fmla="*/ 6858000 h 6858000"/>
              <a:gd name="connsiteX7" fmla="*/ 0 w 747574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5746" h="6858000">
                <a:moveTo>
                  <a:pt x="0" y="0"/>
                </a:moveTo>
                <a:lnTo>
                  <a:pt x="5859459" y="0"/>
                </a:lnTo>
                <a:lnTo>
                  <a:pt x="5874848" y="10445"/>
                </a:lnTo>
                <a:cubicBezTo>
                  <a:pt x="6902010" y="751075"/>
                  <a:pt x="7475746" y="2091411"/>
                  <a:pt x="7475746" y="3621913"/>
                </a:cubicBezTo>
                <a:cubicBezTo>
                  <a:pt x="7475746" y="4971185"/>
                  <a:pt x="6547021" y="5605738"/>
                  <a:pt x="5601397" y="6378742"/>
                </a:cubicBezTo>
                <a:cubicBezTo>
                  <a:pt x="5429193" y="6519512"/>
                  <a:pt x="5258566" y="6657407"/>
                  <a:pt x="5084748" y="6785068"/>
                </a:cubicBezTo>
                <a:lnTo>
                  <a:pt x="497958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xmlns="" id="{03AD0D1C-F8BA-4CD1-BC4D-BE1823F3EB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3" y="0"/>
            <a:ext cx="7283242" cy="6858000"/>
          </a:xfrm>
          <a:custGeom>
            <a:avLst/>
            <a:gdLst>
              <a:gd name="connsiteX0" fmla="*/ 0 w 7163694"/>
              <a:gd name="connsiteY0" fmla="*/ 0 h 6858000"/>
              <a:gd name="connsiteX1" fmla="*/ 5525402 w 7163694"/>
              <a:gd name="connsiteY1" fmla="*/ 0 h 6858000"/>
              <a:gd name="connsiteX2" fmla="*/ 5541001 w 7163694"/>
              <a:gd name="connsiteY2" fmla="*/ 10445 h 6858000"/>
              <a:gd name="connsiteX3" fmla="*/ 7163694 w 7163694"/>
              <a:gd name="connsiteY3" fmla="*/ 3621913 h 6858000"/>
              <a:gd name="connsiteX4" fmla="*/ 5263827 w 7163694"/>
              <a:gd name="connsiteY4" fmla="*/ 6378742 h 6858000"/>
              <a:gd name="connsiteX5" fmla="*/ 4740144 w 7163694"/>
              <a:gd name="connsiteY5" fmla="*/ 6785068 h 6858000"/>
              <a:gd name="connsiteX6" fmla="*/ 4633550 w 7163694"/>
              <a:gd name="connsiteY6" fmla="*/ 6858000 h 6858000"/>
              <a:gd name="connsiteX7" fmla="*/ 0 w 7163694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63694" h="6858000">
                <a:moveTo>
                  <a:pt x="0" y="0"/>
                </a:moveTo>
                <a:lnTo>
                  <a:pt x="5525402" y="0"/>
                </a:lnTo>
                <a:lnTo>
                  <a:pt x="5541001" y="10445"/>
                </a:lnTo>
                <a:cubicBezTo>
                  <a:pt x="6582147" y="751075"/>
                  <a:pt x="7163694" y="2091411"/>
                  <a:pt x="7163694" y="3621913"/>
                </a:cubicBezTo>
                <a:cubicBezTo>
                  <a:pt x="7163694" y="4971185"/>
                  <a:pt x="6222325" y="5605738"/>
                  <a:pt x="5263827" y="6378742"/>
                </a:cubicBezTo>
                <a:cubicBezTo>
                  <a:pt x="5089279" y="6519512"/>
                  <a:pt x="4916329" y="6657407"/>
                  <a:pt x="4740144" y="6785068"/>
                </a:cubicBezTo>
                <a:lnTo>
                  <a:pt x="463355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FBA7E51E-7B6A-4A79-8F84-47C845C7A2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9836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418DC3C-96E4-4AED-9177-1E5C68C1C2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736" y="332509"/>
            <a:ext cx="7252009" cy="6525491"/>
          </a:xfrm>
        </p:spPr>
        <p:txBody>
          <a:bodyPr anchor="t">
            <a:normAutofit/>
          </a:bodyPr>
          <a:lstStyle/>
          <a:p>
            <a:pPr marR="71755">
              <a:lnSpc>
                <a:spcPct val="120000"/>
              </a:lnSpc>
              <a:spcBef>
                <a:spcPts val="20"/>
              </a:spcBef>
              <a:spcAft>
                <a:spcPts val="20"/>
              </a:spcAft>
            </a:pPr>
            <a:r>
              <a:rPr lang="kk-KZ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Қарастырылатын сұрақтар:</a:t>
            </a:r>
          </a:p>
          <a:p>
            <a:pPr marL="457200" marR="71755" indent="-457200">
              <a:lnSpc>
                <a:spcPct val="120000"/>
              </a:lnSpc>
              <a:spcBef>
                <a:spcPts val="20"/>
              </a:spcBef>
              <a:spcAft>
                <a:spcPts val="20"/>
              </a:spcAft>
              <a:buAutoNum type="arabicPeriod"/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Тұлға  моделдеріне  қатысты  теоретикалық  құрылымдардың  әр түрлілігі. </a:t>
            </a:r>
          </a:p>
          <a:p>
            <a:pPr marL="457200" marR="71755" indent="-457200">
              <a:lnSpc>
                <a:spcPct val="120000"/>
              </a:lnSpc>
              <a:spcBef>
                <a:spcPts val="20"/>
              </a:spcBef>
              <a:spcAft>
                <a:spcPts val="20"/>
              </a:spcAft>
              <a:buAutoNum type="arabicPeriod"/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Тұлғалық сауалнамалардың күшті және әлсіз жақтары. </a:t>
            </a:r>
          </a:p>
          <a:p>
            <a:pPr marL="457200" marR="71755" indent="-457200">
              <a:lnSpc>
                <a:spcPct val="120000"/>
              </a:lnSpc>
              <a:spcBef>
                <a:spcPts val="20"/>
              </a:spcBef>
              <a:spcAft>
                <a:spcPts val="20"/>
              </a:spcAft>
              <a:buAutoNum type="arabicPeriod"/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Репертуарлық әдістер және жетістіктер тесттері тұлғаны зертеуге арналған типтік диагностикалық процедуралар ретінде. </a:t>
            </a:r>
          </a:p>
          <a:p>
            <a:pPr marL="457200" marR="71755" indent="-457200">
              <a:lnSpc>
                <a:spcPct val="120000"/>
              </a:lnSpc>
              <a:spcBef>
                <a:spcPts val="20"/>
              </a:spcBef>
              <a:spcAft>
                <a:spcPts val="20"/>
              </a:spcAft>
              <a:buAutoNum type="arabicPeriod"/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Мінездің патологиясын анықтауға арналған диагностика</a:t>
            </a:r>
            <a:endParaRPr lang="kk-KZ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1260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593B4D24-F4A8-4141-A20A-E0575D1996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Рисунок 4" descr="Изображение выглядит как звезда, легк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FCE54BF6-7861-48A2-BA36-A508B00573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" b="24730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55A741C2-AB82-4BF5-9324-5D0B56A3D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3167675" y="-3167677"/>
            <a:ext cx="5856341" cy="12191695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8BEFBA-7426-4131-B796-BB3989E1E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442912"/>
            <a:ext cx="9601200" cy="899191"/>
          </a:xfrm>
        </p:spPr>
        <p:txBody>
          <a:bodyPr anchor="b"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ru-RU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Тұлға  моделдеріне  қатысты  теоретикалық  құрылымдардың  әр түрлілігі </a:t>
            </a:r>
            <a:endParaRPr lang="en-US" sz="28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DCD46807-BF17-4E5D-90A8-A062604C00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823926DB-76C8-474A-B5FB-F43C59E33F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AB63FA-328F-4A0D-80C0-60331FCC0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01097"/>
            <a:ext cx="11503741" cy="4468761"/>
          </a:xfrm>
        </p:spPr>
        <p:txBody>
          <a:bodyPr>
            <a:noAutofit/>
          </a:bodyPr>
          <a:lstStyle/>
          <a:p>
            <a:pPr algn="just"/>
            <a:r>
              <a:rPr lang="ru-RU" sz="1600" dirty="0" err="1" smtClean="0"/>
              <a:t>Тұлғаның үлгісін құруға ұмтылған зерттеуші</a:t>
            </a:r>
            <a:r>
              <a:rPr lang="ru-RU" sz="1600" dirty="0" smtClean="0"/>
              <a:t> </a:t>
            </a:r>
            <a:r>
              <a:rPr lang="ru-RU" sz="1600" dirty="0" err="1" smtClean="0"/>
              <a:t>көптеген қиындықтарға </a:t>
            </a:r>
            <a:r>
              <a:rPr lang="ru-RU" sz="1600" dirty="0" smtClean="0"/>
              <a:t>тап болады. </a:t>
            </a:r>
            <a:r>
              <a:rPr lang="ru-RU" sz="1600" dirty="0" err="1" smtClean="0"/>
              <a:t>Көп қиындықтар «вербалдық нақты бейнелерді</a:t>
            </a:r>
            <a:r>
              <a:rPr lang="ru-RU" sz="1600" dirty="0" smtClean="0"/>
              <a:t> (</a:t>
            </a:r>
            <a:r>
              <a:rPr lang="ru-RU" sz="1600" dirty="0" err="1" smtClean="0"/>
              <a:t>немесе</a:t>
            </a:r>
            <a:r>
              <a:rPr lang="ru-RU" sz="1600" dirty="0" smtClean="0"/>
              <a:t> </a:t>
            </a:r>
            <a:r>
              <a:rPr lang="ru-RU" sz="1600" dirty="0" err="1" smtClean="0"/>
              <a:t>олардың жиынтығын</a:t>
            </a:r>
            <a:r>
              <a:rPr lang="ru-RU" sz="1600" dirty="0" smtClean="0"/>
              <a:t>) </a:t>
            </a:r>
            <a:r>
              <a:rPr lang="ru-RU" sz="1600" dirty="0" err="1" smtClean="0"/>
              <a:t>үлгімен, теориялық құрылыммен теңестіру кезінде</a:t>
            </a:r>
            <a:r>
              <a:rPr lang="ru-RU" sz="1600" dirty="0" smtClean="0"/>
              <a:t> </a:t>
            </a:r>
            <a:r>
              <a:rPr lang="ru-RU" sz="1600" dirty="0" err="1" smtClean="0"/>
              <a:t>туындайды</a:t>
            </a:r>
            <a:r>
              <a:rPr lang="ru-RU" sz="1600" dirty="0" smtClean="0"/>
              <a:t>. </a:t>
            </a:r>
            <a:r>
              <a:rPr lang="ru-RU" sz="1600" dirty="0" err="1" smtClean="0"/>
              <a:t>Мысалы</a:t>
            </a:r>
            <a:r>
              <a:rPr lang="ru-RU" sz="1600" dirty="0" smtClean="0"/>
              <a:t>, </a:t>
            </a:r>
            <a:r>
              <a:rPr lang="ru-RU" sz="1600" dirty="0" err="1" smtClean="0"/>
              <a:t>зерттеушілер</a:t>
            </a:r>
            <a:r>
              <a:rPr lang="ru-RU" sz="1600" dirty="0" smtClean="0"/>
              <a:t> </a:t>
            </a:r>
            <a:r>
              <a:rPr lang="ru-RU" sz="1600" dirty="0" err="1" smtClean="0"/>
              <a:t>тұлғаның ержүректік, </a:t>
            </a:r>
            <a:r>
              <a:rPr lang="ru-RU" sz="1600" dirty="0" smtClean="0"/>
              <a:t>агрессивтілік, </a:t>
            </a:r>
            <a:r>
              <a:rPr lang="ru-RU" sz="1600" dirty="0" err="1" smtClean="0"/>
              <a:t>табандылық және </a:t>
            </a:r>
            <a:r>
              <a:rPr lang="ru-RU" sz="1600" dirty="0" smtClean="0"/>
              <a:t>т.б. </a:t>
            </a:r>
            <a:r>
              <a:rPr lang="ru-RU" sz="1600" dirty="0" err="1" smtClean="0"/>
              <a:t>сапалары</a:t>
            </a:r>
            <a:r>
              <a:rPr lang="ru-RU" sz="1600" dirty="0" smtClean="0"/>
              <a:t> </a:t>
            </a:r>
            <a:r>
              <a:rPr lang="ru-RU" sz="1600" dirty="0" err="1" smtClean="0"/>
              <a:t>туралы</a:t>
            </a:r>
            <a:r>
              <a:rPr lang="ru-RU" sz="1600" dirty="0" smtClean="0"/>
              <a:t> </a:t>
            </a:r>
            <a:r>
              <a:rPr lang="ru-RU" sz="1600" dirty="0" err="1" smtClean="0"/>
              <a:t>айтқанда, </a:t>
            </a:r>
            <a:r>
              <a:rPr lang="ru-RU" sz="1600" dirty="0" smtClean="0"/>
              <a:t>олар </a:t>
            </a:r>
            <a:r>
              <a:rPr lang="ru-RU" sz="1600" dirty="0" err="1" smtClean="0"/>
              <a:t>көп жағдайда теориялық құрылымдар қасиетін иеленбеген</a:t>
            </a:r>
            <a:r>
              <a:rPr lang="ru-RU" sz="1600" dirty="0" smtClean="0"/>
              <a:t> </a:t>
            </a:r>
            <a:r>
              <a:rPr lang="ru-RU" sz="1600" dirty="0" err="1" smtClean="0"/>
              <a:t>нақты бейнелер</a:t>
            </a:r>
            <a:r>
              <a:rPr lang="ru-RU" sz="1600" dirty="0" smtClean="0"/>
              <a:t> </a:t>
            </a:r>
            <a:r>
              <a:rPr lang="ru-RU" sz="1600" dirty="0" err="1" smtClean="0"/>
              <a:t>жиынтығын </a:t>
            </a:r>
            <a:r>
              <a:rPr lang="ru-RU" sz="1600" dirty="0" smtClean="0"/>
              <a:t>– </a:t>
            </a:r>
            <a:r>
              <a:rPr lang="ru-RU" sz="1600" dirty="0" err="1" smtClean="0"/>
              <a:t>яғни </a:t>
            </a:r>
            <a:r>
              <a:rPr lang="ru-RU" sz="1600" dirty="0" smtClean="0"/>
              <a:t>тек </a:t>
            </a:r>
            <a:r>
              <a:rPr lang="ru-RU" sz="1600" dirty="0" err="1" smtClean="0"/>
              <a:t>синдромдарды</a:t>
            </a:r>
            <a:r>
              <a:rPr lang="ru-RU" sz="1600" dirty="0" smtClean="0"/>
              <a:t> </a:t>
            </a:r>
            <a:r>
              <a:rPr lang="ru-RU" sz="1600" dirty="0" err="1" smtClean="0"/>
              <a:t>жайында</a:t>
            </a:r>
            <a:r>
              <a:rPr lang="ru-RU" sz="1600" dirty="0" smtClean="0"/>
              <a:t> </a:t>
            </a:r>
            <a:r>
              <a:rPr lang="ru-RU" sz="1600" dirty="0" err="1" smtClean="0"/>
              <a:t>ғана сөз </a:t>
            </a:r>
            <a:r>
              <a:rPr lang="ru-RU" sz="1600" dirty="0" smtClean="0"/>
              <a:t>етеді. </a:t>
            </a:r>
            <a:r>
              <a:rPr lang="ru-RU" sz="1600" dirty="0" err="1" smtClean="0"/>
              <a:t>Бейнелер</a:t>
            </a:r>
            <a:r>
              <a:rPr lang="ru-RU" sz="1600" dirty="0" smtClean="0"/>
              <a:t> мен </a:t>
            </a:r>
            <a:r>
              <a:rPr lang="ru-RU" sz="1600" dirty="0" err="1" smtClean="0"/>
              <a:t>үлгілер арасындағы айырмашылықтарды ескермеудің нәтижесінде индивидтің психологиялық қасиеттерін оның мінез-құлық стилімен</a:t>
            </a:r>
            <a:r>
              <a:rPr lang="ru-RU" sz="1600" dirty="0" smtClean="0"/>
              <a:t> </a:t>
            </a:r>
            <a:r>
              <a:rPr lang="ru-RU" sz="1600" dirty="0" err="1" smtClean="0"/>
              <a:t>оңай теңестіруге </a:t>
            </a:r>
            <a:r>
              <a:rPr lang="ru-RU" sz="1600" dirty="0" smtClean="0"/>
              <a:t>болады. </a:t>
            </a:r>
            <a:r>
              <a:rPr lang="ru-RU" sz="1600" dirty="0" err="1" smtClean="0"/>
              <a:t>Тұлғаның бір</a:t>
            </a:r>
            <a:r>
              <a:rPr lang="ru-RU" sz="1600" dirty="0" smtClean="0"/>
              <a:t> </a:t>
            </a:r>
            <a:r>
              <a:rPr lang="ru-RU" sz="1600" dirty="0" err="1" smtClean="0"/>
              <a:t>ғана қасиетінің мінез-құлық </a:t>
            </a:r>
            <a:r>
              <a:rPr lang="ru-RU" sz="1600" dirty="0" smtClean="0"/>
              <a:t>ретіндегі </a:t>
            </a:r>
            <a:r>
              <a:rPr lang="ru-RU" sz="1600" dirty="0" err="1" smtClean="0"/>
              <a:t>көріністерінің алуан</a:t>
            </a:r>
            <a:r>
              <a:rPr lang="ru-RU" sz="1600" dirty="0" smtClean="0"/>
              <a:t> </a:t>
            </a:r>
            <a:r>
              <a:rPr lang="ru-RU" sz="1600" dirty="0" err="1" smtClean="0"/>
              <a:t>түрлілігінің кеңдігі</a:t>
            </a:r>
            <a:r>
              <a:rPr lang="ru-RU" sz="1600" dirty="0" smtClean="0"/>
              <a:t>, </a:t>
            </a:r>
            <a:r>
              <a:rPr lang="ru-RU" sz="1600" dirty="0" err="1" smtClean="0"/>
              <a:t>мысалы</a:t>
            </a:r>
            <a:r>
              <a:rPr lang="ru-RU" sz="1600" dirty="0" smtClean="0"/>
              <a:t> </a:t>
            </a:r>
            <a:r>
              <a:rPr lang="ru-RU" sz="1600" dirty="0" err="1" smtClean="0"/>
              <a:t>шыншылдық</a:t>
            </a:r>
            <a:r>
              <a:rPr lang="ru-RU" sz="1600" dirty="0" smtClean="0"/>
              <a:t>, </a:t>
            </a:r>
            <a:r>
              <a:rPr lang="ru-RU" sz="1600" dirty="0" err="1" smtClean="0"/>
              <a:t>табандылық</a:t>
            </a:r>
            <a:r>
              <a:rPr lang="ru-RU" sz="1600" dirty="0" smtClean="0"/>
              <a:t>, </a:t>
            </a:r>
            <a:r>
              <a:rPr lang="ru-RU" sz="1600" dirty="0" err="1" smtClean="0"/>
              <a:t>ержүректік тәрізді белгілі</a:t>
            </a:r>
            <a:r>
              <a:rPr lang="ru-RU" sz="1600" dirty="0" smtClean="0"/>
              <a:t> </a:t>
            </a:r>
            <a:r>
              <a:rPr lang="ru-RU" sz="1600" dirty="0" err="1" smtClean="0"/>
              <a:t>бір</a:t>
            </a:r>
            <a:r>
              <a:rPr lang="ru-RU" sz="1600" dirty="0" smtClean="0"/>
              <a:t> </a:t>
            </a:r>
            <a:r>
              <a:rPr lang="ru-RU" sz="1600" dirty="0" err="1" smtClean="0"/>
              <a:t>әлеуметтік идеалдарды</a:t>
            </a:r>
            <a:r>
              <a:rPr lang="ru-RU" sz="1600" dirty="0" smtClean="0"/>
              <a:t> </a:t>
            </a:r>
            <a:r>
              <a:rPr lang="ru-RU" sz="1600" dirty="0" err="1" smtClean="0"/>
              <a:t>жүзеге асыру</a:t>
            </a:r>
            <a:r>
              <a:rPr lang="ru-RU" sz="1600" dirty="0" smtClean="0"/>
              <a:t> </a:t>
            </a:r>
            <a:r>
              <a:rPr lang="ru-RU" sz="1600" dirty="0" err="1" smtClean="0"/>
              <a:t>тәсілдері санының кеңдігіне тең</a:t>
            </a:r>
            <a:r>
              <a:rPr lang="ru-RU" sz="1600" dirty="0" smtClean="0"/>
              <a:t>» (</a:t>
            </a:r>
            <a:r>
              <a:rPr lang="ru-RU" sz="1600" dirty="0" err="1" smtClean="0"/>
              <a:t>К.Обуховский</a:t>
            </a:r>
            <a:r>
              <a:rPr lang="ru-RU" sz="1600" dirty="0" smtClean="0"/>
              <a:t>, 1981, 49 б.). </a:t>
            </a:r>
            <a:r>
              <a:rPr lang="ru-RU" sz="1600" dirty="0" err="1" smtClean="0"/>
              <a:t>Жоғарғы деңгейде </a:t>
            </a:r>
            <a:r>
              <a:rPr lang="ru-RU" sz="1600" dirty="0" smtClean="0"/>
              <a:t>диагноз </a:t>
            </a:r>
            <a:r>
              <a:rPr lang="ru-RU" sz="1600" dirty="0" err="1" smtClean="0"/>
              <a:t>жүргізу тұлғаның маңызды сапаларын</a:t>
            </a:r>
            <a:r>
              <a:rPr lang="ru-RU" sz="1600" dirty="0" smtClean="0"/>
              <a:t> </a:t>
            </a:r>
            <a:r>
              <a:rPr lang="ru-RU" sz="1600" dirty="0" err="1" smtClean="0"/>
              <a:t>іріктеу</a:t>
            </a:r>
            <a:r>
              <a:rPr lang="ru-RU" sz="1600" dirty="0" smtClean="0"/>
              <a:t>, </a:t>
            </a:r>
            <a:r>
              <a:rPr lang="ru-RU" sz="1600" dirty="0" err="1" smtClean="0"/>
              <a:t>олардың арасындағы </a:t>
            </a:r>
            <a:r>
              <a:rPr lang="ru-RU" sz="1600" dirty="0" smtClean="0"/>
              <a:t>ішкі </a:t>
            </a:r>
            <a:r>
              <a:rPr lang="ru-RU" sz="1600" dirty="0" err="1" smtClean="0"/>
              <a:t>байланыстарды</a:t>
            </a:r>
            <a:r>
              <a:rPr lang="ru-RU" sz="1600" dirty="0" smtClean="0"/>
              <a:t> </a:t>
            </a:r>
            <a:r>
              <a:rPr lang="ru-RU" sz="1600" dirty="0" err="1" smtClean="0"/>
              <a:t>ашу</a:t>
            </a:r>
            <a:r>
              <a:rPr lang="ru-RU" sz="1600" dirty="0" smtClean="0"/>
              <a:t> </a:t>
            </a:r>
            <a:r>
              <a:rPr lang="ru-RU" sz="1600" dirty="0" err="1" smtClean="0"/>
              <a:t>қажеттігіне кезігеді</a:t>
            </a:r>
            <a:r>
              <a:rPr lang="ru-RU" sz="1600" dirty="0" smtClean="0"/>
              <a:t>, ал ол </a:t>
            </a:r>
            <a:r>
              <a:rPr lang="ru-RU" sz="1600" dirty="0" err="1" smtClean="0"/>
              <a:t>болса</a:t>
            </a:r>
            <a:r>
              <a:rPr lang="ru-RU" sz="1600" dirty="0" smtClean="0"/>
              <a:t> </a:t>
            </a:r>
            <a:r>
              <a:rPr lang="ru-RU" sz="1600" dirty="0" err="1" smtClean="0"/>
              <a:t>психологиядағы тұлғаның </a:t>
            </a:r>
            <a:r>
              <a:rPr lang="ru-RU" sz="1600" dirty="0" smtClean="0"/>
              <a:t>жалпы </a:t>
            </a:r>
            <a:r>
              <a:rPr lang="ru-RU" sz="1600" dirty="0" err="1" smtClean="0"/>
              <a:t>теориясының ахуалымен</a:t>
            </a:r>
            <a:r>
              <a:rPr lang="ru-RU" sz="1600" dirty="0" smtClean="0"/>
              <a:t> </a:t>
            </a:r>
            <a:r>
              <a:rPr lang="ru-RU" sz="1600" dirty="0" err="1" smtClean="0"/>
              <a:t>байланысты</a:t>
            </a:r>
            <a:r>
              <a:rPr lang="ru-RU" sz="1600" dirty="0" smtClean="0"/>
              <a:t>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3019640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593B4D24-F4A8-4141-A20A-E0575D1996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Рисунок 4" descr="Изображение выглядит как звезда, легк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FCE54BF6-7861-48A2-BA36-A508B00573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" b="24730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55A741C2-AB82-4BF5-9324-5D0B56A3D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3167675" y="-3167677"/>
            <a:ext cx="5856341" cy="12191695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8BEFBA-7426-4131-B796-BB3989E1E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442912"/>
            <a:ext cx="9601200" cy="899191"/>
          </a:xfrm>
        </p:spPr>
        <p:txBody>
          <a:bodyPr anchor="b"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ru-RU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Тұлға  моделдеріне  қатысты  теоретикалық  құрылымдардың  әр түрлілігі </a:t>
            </a:r>
            <a:endParaRPr lang="en-US" sz="28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DCD46807-BF17-4E5D-90A8-A062604C00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823926DB-76C8-474A-B5FB-F43C59E33F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AB63FA-328F-4A0D-80C0-60331FCC0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897" y="1401097"/>
            <a:ext cx="11017044" cy="446876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kk-KZ" dirty="0" smtClean="0"/>
              <a:t>Н. Сандберг пен Л. Тайлер ұсынған диагностикалық қорытындылар типтері ресей психологтары А.А. Невский мен Л.С. Выготский одан ертеректе бөліп көрсеткен </a:t>
            </a:r>
            <a:r>
              <a:rPr lang="kk-KZ" i="1" dirty="0" smtClean="0"/>
              <a:t>диагноздың даму сатыларымен</a:t>
            </a:r>
            <a:r>
              <a:rPr lang="kk-KZ" dirty="0" smtClean="0"/>
              <a:t> үндеседі. </a:t>
            </a:r>
            <a:endParaRPr lang="kk-KZ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kk-KZ" dirty="0" smtClean="0"/>
              <a:t>Бірінші </a:t>
            </a:r>
            <a:r>
              <a:rPr lang="kk-KZ" dirty="0" smtClean="0"/>
              <a:t>саты – </a:t>
            </a:r>
            <a:r>
              <a:rPr lang="kk-KZ" i="1" dirty="0" smtClean="0"/>
              <a:t>симптомдық (эмпирикалық) диагноз, </a:t>
            </a:r>
            <a:r>
              <a:rPr lang="kk-KZ" dirty="0" smtClean="0"/>
              <a:t>соның</a:t>
            </a:r>
            <a:r>
              <a:rPr lang="kk-KZ" i="1" dirty="0" smtClean="0"/>
              <a:t> </a:t>
            </a:r>
            <a:r>
              <a:rPr lang="kk-KZ" dirty="0" smtClean="0"/>
              <a:t>негізінде практикалық шешімдер құралып, белгілі бір ерекшеліктерді немесе симптомдарды атаумен ғана шектеледі.</a:t>
            </a:r>
            <a:endParaRPr lang="ru-RU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kk-KZ" dirty="0" smtClean="0"/>
              <a:t>Екінші саты – </a:t>
            </a:r>
            <a:r>
              <a:rPr lang="kk-KZ" i="1" dirty="0" smtClean="0"/>
              <a:t>этиологиялық диагностика</a:t>
            </a:r>
            <a:r>
              <a:rPr lang="kk-KZ" dirty="0" smtClean="0"/>
              <a:t>, ол тек белгілі бір симптомдарды ғана емес, оларды тудырған себептерді де есепке алады. Осы жерде қателіктерге ұрындыратын едәуір қиын-дықтарға кезігеміз. </a:t>
            </a:r>
            <a:endParaRPr lang="ru-RU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kk-KZ" dirty="0" smtClean="0"/>
              <a:t>Үшінші саты – </a:t>
            </a:r>
            <a:r>
              <a:rPr lang="kk-KZ" i="1" dirty="0" smtClean="0"/>
              <a:t>типологиялық диагностика, </a:t>
            </a:r>
            <a:r>
              <a:rPr lang="kk-KZ" dirty="0" smtClean="0"/>
              <a:t>тұлғаның типін анықтауда осы ұғымның динамикалық мағынасын қолданады. «Даму үрдісі үнемі белгілі бір жоспар бойынша ашылады, белгілі бір тип бойынша жүзеге асады, басқаша айтқанда, жеке-дара жағдайлардың алуан түрлерін типтік  жағдайлардың белгілі бір санымен салыстыруға болады...» (Выготский, 1983, 318 б.)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19640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896" y="442220"/>
            <a:ext cx="10982424" cy="1345269"/>
          </a:xfrm>
        </p:spPr>
        <p:txBody>
          <a:bodyPr>
            <a:normAutofit fontScale="90000"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Тұлғалық сауалнамалардың күшті және әлсіз жақтары. </a:t>
            </a:r>
            <a:b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Тұлғалық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сауалнамалар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психодиагностикадағы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таралған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құралдардың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басының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аспектілерін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бағалауға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мінез-құлық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мотивация, </a:t>
            </a:r>
            <a:r>
              <a:rPr lang="ru-RU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қызығушылықтар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37EACDE8-C3CB-48F8-81DC-A161ED266A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27056106"/>
              </p:ext>
            </p:extLst>
          </p:nvPr>
        </p:nvGraphicFramePr>
        <p:xfrm>
          <a:off x="763604" y="1956854"/>
          <a:ext cx="10664791" cy="4022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4059">
                  <a:extLst>
                    <a:ext uri="{9D8B030D-6E8A-4147-A177-3AD203B41FA5}">
                      <a16:colId xmlns:a16="http://schemas.microsoft.com/office/drawing/2014/main" xmlns="" val="3837949110"/>
                    </a:ext>
                  </a:extLst>
                </a:gridCol>
                <a:gridCol w="5460732">
                  <a:extLst>
                    <a:ext uri="{9D8B030D-6E8A-4147-A177-3AD203B41FA5}">
                      <a16:colId xmlns:a16="http://schemas.microsoft.com/office/drawing/2014/main" xmlns="" val="9619628"/>
                    </a:ext>
                  </a:extLst>
                </a:gridCol>
              </a:tblGrid>
              <a:tr h="516839">
                <a:tc>
                  <a:txBody>
                    <a:bodyPr/>
                    <a:lstStyle/>
                    <a:p>
                      <a:r>
                        <a:rPr lang="kk-KZ" dirty="0"/>
                        <a:t>Күшті жақтары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Әлсіз жақтары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62761361"/>
                  </a:ext>
                </a:extLst>
              </a:tr>
              <a:tr h="205139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err="1">
                          <a:effectLst/>
                        </a:rPr>
                        <a:t>Стандарттау</a:t>
                      </a:r>
                      <a:r>
                        <a:rPr lang="ru-RU" sz="1400" dirty="0">
                          <a:effectLst/>
                        </a:rPr>
                        <a:t>: </a:t>
                      </a:r>
                      <a:r>
                        <a:rPr lang="ru-RU" sz="1400" dirty="0" err="1">
                          <a:effectLst/>
                        </a:rPr>
                        <a:t>жеке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сауалнамалар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әртүрлі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адамдардың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нәтижелерін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салыстыруға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мүмкіндік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береді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өйткені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олар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статистикалық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нормаларға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негізделген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err="1">
                          <a:effectLst/>
                        </a:rPr>
                        <a:t>Объективтілік</a:t>
                      </a:r>
                      <a:r>
                        <a:rPr lang="ru-RU" sz="1400" dirty="0">
                          <a:effectLst/>
                        </a:rPr>
                        <a:t>: </a:t>
                      </a:r>
                      <a:r>
                        <a:rPr lang="ru-RU" sz="1400" dirty="0" err="1">
                          <a:effectLst/>
                        </a:rPr>
                        <a:t>сауалнамалар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жеке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тұлғаны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бағалаудағы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субъективтілікті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азайтуға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көмектеседі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өйткені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жауаптар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алдын</a:t>
                      </a:r>
                      <a:r>
                        <a:rPr lang="ru-RU" sz="1400" dirty="0">
                          <a:effectLst/>
                        </a:rPr>
                        <a:t> ала </a:t>
                      </a:r>
                      <a:r>
                        <a:rPr lang="ru-RU" sz="1400" dirty="0" err="1">
                          <a:effectLst/>
                        </a:rPr>
                        <a:t>белгіленген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критерийлер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бойынша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бағаланады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Үнемділік</a:t>
                      </a:r>
                      <a:r>
                        <a:rPr lang="ru-RU" sz="1400" dirty="0">
                          <a:effectLst/>
                        </a:rPr>
                        <a:t>: </a:t>
                      </a:r>
                      <a:r>
                        <a:rPr lang="ru-RU" sz="1400" dirty="0" err="1">
                          <a:effectLst/>
                        </a:rPr>
                        <a:t>сауалнамалар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салыстырмалы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түрде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арзан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және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пайдалану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оңай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бұл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жаппай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зерттеулерге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мүмкіндік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береді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err="1">
                          <a:effectLst/>
                        </a:rPr>
                        <a:t>Қолданудың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кең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спектрі</a:t>
                      </a:r>
                      <a:r>
                        <a:rPr lang="ru-RU" sz="1400" dirty="0">
                          <a:effectLst/>
                        </a:rPr>
                        <a:t>: </a:t>
                      </a:r>
                      <a:r>
                        <a:rPr lang="ru-RU" sz="1400" dirty="0" err="1">
                          <a:effectLst/>
                        </a:rPr>
                        <a:t>жеке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сауалнамалар</a:t>
                      </a:r>
                      <a:r>
                        <a:rPr lang="ru-RU" sz="1400" dirty="0">
                          <a:effectLst/>
                        </a:rPr>
                        <a:t> психология, </a:t>
                      </a:r>
                      <a:r>
                        <a:rPr lang="ru-RU" sz="1400" dirty="0" err="1">
                          <a:effectLst/>
                        </a:rPr>
                        <a:t>кадрлық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іс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білім</a:t>
                      </a:r>
                      <a:r>
                        <a:rPr lang="ru-RU" sz="1400" dirty="0">
                          <a:effectLst/>
                        </a:rPr>
                        <a:t> беру </a:t>
                      </a:r>
                      <a:r>
                        <a:rPr lang="ru-RU" sz="1400" dirty="0" err="1">
                          <a:effectLst/>
                        </a:rPr>
                        <a:t>және</a:t>
                      </a:r>
                      <a:r>
                        <a:rPr lang="ru-RU" sz="1400" dirty="0">
                          <a:effectLst/>
                        </a:rPr>
                        <a:t> т. б. </a:t>
                      </a:r>
                      <a:r>
                        <a:rPr lang="ru-RU" sz="1400" dirty="0" err="1">
                          <a:effectLst/>
                        </a:rPr>
                        <a:t>сияқты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әртүрлі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салаларда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қолданылады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Өзін-өзі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тану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мүмкіндігі</a:t>
                      </a:r>
                      <a:r>
                        <a:rPr lang="ru-RU" sz="1400" dirty="0">
                          <a:effectLst/>
                        </a:rPr>
                        <a:t>: </a:t>
                      </a:r>
                      <a:r>
                        <a:rPr lang="ru-RU" sz="1400" dirty="0" err="1">
                          <a:effectLst/>
                        </a:rPr>
                        <a:t>сауалнамалар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адамға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өзін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күшті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және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әлсіз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жақтарын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жақсы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түсінуге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көмектеседі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бұл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жеке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өсуге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ықпал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етеді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err="1">
                          <a:effectLst/>
                        </a:rPr>
                        <a:t>Әлеуметтік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қажеттілік</a:t>
                      </a:r>
                      <a:r>
                        <a:rPr lang="ru-RU" sz="1400" dirty="0">
                          <a:effectLst/>
                        </a:rPr>
                        <a:t>: </a:t>
                      </a:r>
                      <a:r>
                        <a:rPr lang="ru-RU" sz="1400" dirty="0" err="1">
                          <a:effectLst/>
                        </a:rPr>
                        <a:t>адамдар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өздерін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жақсы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жағынан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көрсетуге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тырысып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жауаптарын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бұрмалай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алады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err="1">
                          <a:effectLst/>
                        </a:rPr>
                        <a:t>Өзін-өзі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есеп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берудің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шектеулілігі</a:t>
                      </a:r>
                      <a:r>
                        <a:rPr lang="ru-RU" sz="1400" dirty="0">
                          <a:effectLst/>
                        </a:rPr>
                        <a:t>: </a:t>
                      </a:r>
                      <a:r>
                        <a:rPr lang="ru-RU" sz="1400" dirty="0" err="1">
                          <a:effectLst/>
                        </a:rPr>
                        <a:t>сауалнамалар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өзін-өзі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бағалауға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негізделген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бұл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әрқашан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адамның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нақты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мінез-құлқының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дәл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көрінісі</a:t>
                      </a:r>
                      <a:r>
                        <a:rPr lang="ru-RU" sz="1400" dirty="0">
                          <a:effectLst/>
                        </a:rPr>
                        <a:t> бола </a:t>
                      </a:r>
                      <a:r>
                        <a:rPr lang="ru-RU" sz="1400" dirty="0" err="1">
                          <a:effectLst/>
                        </a:rPr>
                        <a:t>бермейді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err="1">
                          <a:effectLst/>
                        </a:rPr>
                        <a:t>Ситуациялық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факторлардың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әсері</a:t>
                      </a:r>
                      <a:r>
                        <a:rPr lang="ru-RU" sz="1400" dirty="0">
                          <a:effectLst/>
                        </a:rPr>
                        <a:t>: </a:t>
                      </a:r>
                      <a:r>
                        <a:rPr lang="ru-RU" sz="1400" dirty="0" err="1">
                          <a:effectLst/>
                        </a:rPr>
                        <a:t>сауалнама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нәтижелері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көңіл-күйге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шаршауға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және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жауаптарға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әсер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ететін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басқа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факторларға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байланысты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болуы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мүмкін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Интерпретацияның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шектеулілігі</a:t>
                      </a:r>
                      <a:r>
                        <a:rPr lang="ru-RU" sz="1400" dirty="0">
                          <a:effectLst/>
                        </a:rPr>
                        <a:t>: </a:t>
                      </a:r>
                      <a:r>
                        <a:rPr lang="ru-RU" sz="1400" dirty="0" err="1">
                          <a:effectLst/>
                        </a:rPr>
                        <a:t>сауалнамалардың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нәтижелерін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түсіндіру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психологтың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жоғары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біліктілігін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талап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етеді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өйткені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бұл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екіұшты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болуы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мүмкін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Тұлғаның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динамикасын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бағалай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алмау</a:t>
                      </a:r>
                      <a:r>
                        <a:rPr lang="ru-RU" sz="1400" dirty="0">
                          <a:effectLst/>
                        </a:rPr>
                        <a:t>: </a:t>
                      </a:r>
                      <a:r>
                        <a:rPr lang="ru-RU" sz="1400" dirty="0" err="1">
                          <a:effectLst/>
                        </a:rPr>
                        <a:t>сауалнамалар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тұлғаның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өзгеруін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көрсетпестен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белгілі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бір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уақытта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статикалық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бейнесін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береді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592325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9B0F7D69-D93C-4C38-A23D-76E000D69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8CD419D4-EA9D-42D9-BF62-B07F0B7B67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1C6FEC9B-9608-4181-A9E5-A1B80E7202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AB1564ED-F26F-451D-97D6-A6EC3E83FD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0CA184B6-3482-4F43-87F0-BC765DCFD8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6C869923-8380-4244-9548-802C330638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C06255F2-BC67-4DDE-B34E-AC4BA21838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55169443-FCCD-4C0A-8C69-18CD3FA096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xmlns="" id="{0DBF1ABE-8590-450D-BB49-BDDCCF3EE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02E25F-1E6B-4B3E-B178-B60FE5704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1494" y="2480553"/>
            <a:ext cx="7512025" cy="4212448"/>
          </a:xfrm>
        </p:spPr>
        <p:txBody>
          <a:bodyPr vert="horz" lIns="109728" tIns="109728" rIns="109728" bIns="91440" rtlCol="0" anchor="b">
            <a:noAutofit/>
          </a:bodyPr>
          <a:lstStyle/>
          <a:p>
            <a:pPr algn="just">
              <a:spcAft>
                <a:spcPts val="800"/>
              </a:spcAft>
            </a:pPr>
            <a:r>
              <a:rPr lang="kk-KZ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96CB0275-66F1-4491-93B8-121D0C7176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18D32C3D-8F76-4E99-BE56-0836CC38CC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70766076-46F5-42D5-A773-2B3BEF2B8B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Graphic 5" descr="Отпечаток пальца">
            <a:extLst>
              <a:ext uri="{FF2B5EF4-FFF2-40B4-BE49-F238E27FC236}">
                <a16:creationId xmlns:a16="http://schemas.microsoft.com/office/drawing/2014/main" xmlns="" id="{D8DE84DB-A459-4BB8-AFEA-BFB5CDC2B5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02571" y="1794394"/>
            <a:ext cx="3217333" cy="3217333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1D3B1ADC-D871-422D-89B8-BDEA893E8A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05774474"/>
              </p:ext>
            </p:extLst>
          </p:nvPr>
        </p:nvGraphicFramePr>
        <p:xfrm>
          <a:off x="3406877" y="624326"/>
          <a:ext cx="8362335" cy="5630104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3016639123"/>
                    </a:ext>
                  </a:extLst>
                </a:gridCol>
                <a:gridCol w="3288890">
                  <a:extLst>
                    <a:ext uri="{9D8B030D-6E8A-4147-A177-3AD203B41FA5}">
                      <a16:colId xmlns:a16="http://schemas.microsoft.com/office/drawing/2014/main" xmlns="" val="2853565701"/>
                    </a:ext>
                  </a:extLst>
                </a:gridCol>
                <a:gridCol w="2787445">
                  <a:extLst>
                    <a:ext uri="{9D8B030D-6E8A-4147-A177-3AD203B41FA5}">
                      <a16:colId xmlns:a16="http://schemas.microsoft.com/office/drawing/2014/main" xmlns="" val="1048386916"/>
                    </a:ext>
                  </a:extLst>
                </a:gridCol>
              </a:tblGrid>
              <a:tr h="336281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55322" marR="55322" marT="27661" marB="276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err="1"/>
                        <a:t>Репертуарлық</a:t>
                      </a:r>
                      <a:r>
                        <a:rPr lang="ru-RU" sz="1800" b="1" dirty="0"/>
                        <a:t> </a:t>
                      </a:r>
                      <a:r>
                        <a:rPr lang="ru-RU" sz="1800" b="1" dirty="0" err="1"/>
                        <a:t>әдістер</a:t>
                      </a:r>
                      <a:endParaRPr lang="ru-RU" sz="1800" b="1" dirty="0"/>
                    </a:p>
                  </a:txBody>
                  <a:tcPr marL="55322" marR="55322" marT="27661" marB="276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sz="1800" b="1" dirty="0"/>
                        <a:t>Жетістіктер тесттері</a:t>
                      </a:r>
                      <a:endParaRPr lang="ru-RU" sz="1800" b="1" dirty="0"/>
                    </a:p>
                  </a:txBody>
                  <a:tcPr marL="55322" marR="55322" marT="27661" marB="276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77001334"/>
                  </a:ext>
                </a:extLst>
              </a:tr>
              <a:tr h="1600489">
                <a:tc>
                  <a:txBody>
                    <a:bodyPr/>
                    <a:lstStyle/>
                    <a:p>
                      <a:r>
                        <a:rPr lang="kk-KZ" sz="1800" dirty="0"/>
                        <a:t>М</a:t>
                      </a:r>
                      <a:r>
                        <a:rPr lang="ru-RU" sz="1800" dirty="0" err="1"/>
                        <a:t>ақсаты</a:t>
                      </a:r>
                      <a:endParaRPr lang="ru-RU" sz="1800" dirty="0"/>
                    </a:p>
                  </a:txBody>
                  <a:tcPr marL="55322" marR="55322" marT="27661" marB="276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>
                          <a:effectLst/>
                        </a:rPr>
                        <a:t>Қабылдаудың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err="1">
                          <a:effectLst/>
                        </a:rPr>
                        <a:t>ойлаудың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және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қоршаған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әлеммен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қарым-қатынастың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жеке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ерекшеліктерін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зерттеу</a:t>
                      </a:r>
                      <a:endParaRPr lang="ru-RU" sz="1800" dirty="0"/>
                    </a:p>
                  </a:txBody>
                  <a:tcPr marL="55322" marR="55322" marT="27661" marB="276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>
                          <a:effectLst/>
                        </a:rPr>
                        <a:t>Білім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err="1">
                          <a:effectLst/>
                        </a:rPr>
                        <a:t>біліктілік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және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дағдылар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деңгейін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бағалау</a:t>
                      </a:r>
                      <a:endParaRPr lang="ru-RU" sz="1800" dirty="0"/>
                    </a:p>
                  </a:txBody>
                  <a:tcPr marL="55322" marR="55322" marT="27661" marB="276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27587280"/>
                  </a:ext>
                </a:extLst>
              </a:tr>
              <a:tr h="1094806">
                <a:tc>
                  <a:txBody>
                    <a:bodyPr/>
                    <a:lstStyle/>
                    <a:p>
                      <a:r>
                        <a:rPr lang="ru-RU" sz="1800" dirty="0" err="1"/>
                        <a:t>Принциптері</a:t>
                      </a:r>
                      <a:endParaRPr lang="ru-RU" sz="1800" dirty="0"/>
                    </a:p>
                  </a:txBody>
                  <a:tcPr marL="55322" marR="55322" marT="27661" marB="276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>
                          <a:effectLst/>
                        </a:rPr>
                        <a:t>Адамның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субъективті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әлемі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принципі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жеке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құрылымдар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негізінде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құрылады</a:t>
                      </a:r>
                      <a:endParaRPr lang="ru-RU" sz="1800" dirty="0"/>
                    </a:p>
                  </a:txBody>
                  <a:tcPr marL="55322" marR="55322" marT="27661" marB="276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>
                          <a:effectLst/>
                        </a:rPr>
                        <a:t>Жетістік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деңгейі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қабілеттер</a:t>
                      </a:r>
                      <a:r>
                        <a:rPr lang="ru-RU" sz="1800" dirty="0">
                          <a:effectLst/>
                        </a:rPr>
                        <a:t> мен </a:t>
                      </a:r>
                      <a:r>
                        <a:rPr lang="ru-RU" sz="1800" dirty="0" err="1">
                          <a:effectLst/>
                        </a:rPr>
                        <a:t>білімді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көрсетеді</a:t>
                      </a:r>
                      <a:endParaRPr lang="ru-RU" sz="1800" dirty="0"/>
                    </a:p>
                  </a:txBody>
                  <a:tcPr marL="55322" marR="55322" marT="27661" marB="276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11907303"/>
                  </a:ext>
                </a:extLst>
              </a:tr>
              <a:tr h="841964">
                <a:tc>
                  <a:txBody>
                    <a:bodyPr/>
                    <a:lstStyle/>
                    <a:p>
                      <a:r>
                        <a:rPr lang="kk-KZ" sz="1800" dirty="0"/>
                        <a:t>Барысы</a:t>
                      </a:r>
                      <a:endParaRPr lang="ru-RU" sz="1800" dirty="0"/>
                    </a:p>
                  </a:txBody>
                  <a:tcPr marL="55322" marR="55322" marT="27661" marB="276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>
                          <a:effectLst/>
                        </a:rPr>
                        <a:t>Элементтерді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салыстыру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және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жалпы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және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ерекше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белгілерді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анықтау</a:t>
                      </a:r>
                      <a:endParaRPr lang="ru-RU" sz="1800" dirty="0"/>
                    </a:p>
                  </a:txBody>
                  <a:tcPr marL="55322" marR="55322" marT="27661" marB="276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/>
                        <a:t>Тапсырмаларды</a:t>
                      </a:r>
                      <a:r>
                        <a:rPr lang="ru-RU" sz="1800" dirty="0"/>
                        <a:t> </a:t>
                      </a:r>
                      <a:r>
                        <a:rPr lang="ru-RU" sz="1800" dirty="0" err="1"/>
                        <a:t>орындау</a:t>
                      </a:r>
                      <a:endParaRPr lang="ru-RU" sz="1800" dirty="0"/>
                    </a:p>
                  </a:txBody>
                  <a:tcPr marL="55322" marR="55322" marT="27661" marB="276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34227919"/>
                  </a:ext>
                </a:extLst>
              </a:tr>
              <a:tr h="841964">
                <a:tc>
                  <a:txBody>
                    <a:bodyPr/>
                    <a:lstStyle/>
                    <a:p>
                      <a:r>
                        <a:rPr lang="kk-KZ" sz="1800" dirty="0"/>
                        <a:t>Жағымды жақтары</a:t>
                      </a:r>
                      <a:endParaRPr lang="ru-RU" sz="1800" dirty="0"/>
                    </a:p>
                  </a:txBody>
                  <a:tcPr marL="55322" marR="55322" marT="27661" marB="276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>
                          <a:effectLst/>
                        </a:rPr>
                        <a:t>Тереңдік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err="1">
                          <a:effectLst/>
                        </a:rPr>
                        <a:t>даралық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err="1">
                          <a:effectLst/>
                        </a:rPr>
                        <a:t>икемділік</a:t>
                      </a:r>
                      <a:endParaRPr lang="ru-RU" sz="1800" dirty="0"/>
                    </a:p>
                  </a:txBody>
                  <a:tcPr marL="55322" marR="55322" marT="27661" marB="276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>
                          <a:effectLst/>
                        </a:rPr>
                        <a:t>Объективтілік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err="1">
                          <a:effectLst/>
                        </a:rPr>
                        <a:t>стандарттау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err="1">
                          <a:effectLst/>
                        </a:rPr>
                        <a:t>тиімділік</a:t>
                      </a:r>
                      <a:endParaRPr lang="ru-RU" sz="1800" dirty="0"/>
                    </a:p>
                  </a:txBody>
                  <a:tcPr marL="55322" marR="55322" marT="27661" marB="276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54283673"/>
                  </a:ext>
                </a:extLst>
              </a:tr>
              <a:tr h="841964">
                <a:tc>
                  <a:txBody>
                    <a:bodyPr/>
                    <a:lstStyle/>
                    <a:p>
                      <a:r>
                        <a:rPr lang="kk-KZ" sz="1800" dirty="0"/>
                        <a:t>Жағымсыз жақтары</a:t>
                      </a:r>
                      <a:endParaRPr lang="ru-RU" sz="1800" dirty="0"/>
                    </a:p>
                  </a:txBody>
                  <a:tcPr marL="55322" marR="55322" marT="27661" marB="276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>
                          <a:effectLst/>
                        </a:rPr>
                        <a:t>Субъективтілік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err="1">
                          <a:effectLst/>
                        </a:rPr>
                        <a:t>уақыт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шығындылығы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err="1">
                          <a:effectLst/>
                        </a:rPr>
                        <a:t>өңдеудің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күрделілігі</a:t>
                      </a:r>
                      <a:endParaRPr lang="ru-RU" sz="1800" dirty="0"/>
                    </a:p>
                  </a:txBody>
                  <a:tcPr marL="55322" marR="55322" marT="27661" marB="276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>
                          <a:effectLst/>
                        </a:rPr>
                        <a:t>Шектеулі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err="1">
                          <a:effectLst/>
                        </a:rPr>
                        <a:t>мазасыздық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err="1">
                          <a:effectLst/>
                        </a:rPr>
                        <a:t>формальдылық</a:t>
                      </a:r>
                      <a:endParaRPr lang="ru-RU" sz="1800" dirty="0"/>
                    </a:p>
                  </a:txBody>
                  <a:tcPr marL="55322" marR="55322" marT="27661" marB="276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40322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20118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71755">
              <a:lnSpc>
                <a:spcPct val="120000"/>
              </a:lnSpc>
              <a:spcBef>
                <a:spcPts val="20"/>
              </a:spcBef>
              <a:spcAft>
                <a:spcPts val="20"/>
              </a:spcAft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Мінездің патологиясын анықтауға арналған диагностика</a:t>
            </a:r>
            <a:endParaRPr lang="kk-KZ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err="1"/>
              <a:t>Мінез-құлық</a:t>
            </a:r>
            <a:r>
              <a:rPr lang="ru-RU" b="1" dirty="0"/>
              <a:t> </a:t>
            </a:r>
            <a:r>
              <a:rPr lang="ru-RU" b="1" dirty="0" err="1"/>
              <a:t>патологиясы-бұл</a:t>
            </a:r>
            <a:r>
              <a:rPr lang="ru-RU" b="1" dirty="0"/>
              <a:t> </a:t>
            </a:r>
            <a:r>
              <a:rPr lang="ru-RU" dirty="0" err="1"/>
              <a:t>адамның</a:t>
            </a:r>
            <a:r>
              <a:rPr lang="ru-RU" dirty="0"/>
              <a:t> </a:t>
            </a:r>
            <a:r>
              <a:rPr lang="ru-RU" dirty="0" err="1"/>
              <a:t>әлеуметтік</a:t>
            </a:r>
            <a:r>
              <a:rPr lang="ru-RU" dirty="0"/>
              <a:t> </a:t>
            </a:r>
            <a:r>
              <a:rPr lang="ru-RU" dirty="0" err="1"/>
              <a:t>бейімделуін</a:t>
            </a:r>
            <a:r>
              <a:rPr lang="ru-RU" dirty="0"/>
              <a:t> </a:t>
            </a:r>
            <a:r>
              <a:rPr lang="ru-RU" dirty="0" err="1"/>
              <a:t>қиындататын</a:t>
            </a:r>
            <a:r>
              <a:rPr lang="ru-RU" dirty="0"/>
              <a:t> </a:t>
            </a:r>
            <a:r>
              <a:rPr lang="ru-RU" dirty="0" err="1"/>
              <a:t>бейімделмеген</a:t>
            </a:r>
            <a:r>
              <a:rPr lang="ru-RU" dirty="0"/>
              <a:t> </a:t>
            </a:r>
            <a:r>
              <a:rPr lang="ru-RU" dirty="0" err="1"/>
              <a:t>мінез-құлық</a:t>
            </a:r>
            <a:r>
              <a:rPr lang="ru-RU" dirty="0"/>
              <a:t> </a:t>
            </a:r>
            <a:r>
              <a:rPr lang="ru-RU" dirty="0" err="1"/>
              <a:t>түрінде</a:t>
            </a:r>
            <a:r>
              <a:rPr lang="ru-RU" dirty="0"/>
              <a:t> </a:t>
            </a:r>
            <a:r>
              <a:rPr lang="ru-RU" dirty="0" err="1"/>
              <a:t>көрінетін</a:t>
            </a:r>
            <a:r>
              <a:rPr lang="ru-RU" dirty="0"/>
              <a:t> </a:t>
            </a:r>
            <a:r>
              <a:rPr lang="ru-RU" dirty="0" err="1"/>
              <a:t>тұлға</a:t>
            </a:r>
            <a:r>
              <a:rPr lang="ru-RU" dirty="0"/>
              <a:t> </a:t>
            </a:r>
            <a:r>
              <a:rPr lang="ru-RU" dirty="0" err="1"/>
              <a:t>құрылымындағы</a:t>
            </a:r>
            <a:r>
              <a:rPr lang="ru-RU" dirty="0"/>
              <a:t> </a:t>
            </a:r>
            <a:r>
              <a:rPr lang="ru-RU" dirty="0" err="1"/>
              <a:t>тұрақты</a:t>
            </a:r>
            <a:r>
              <a:rPr lang="ru-RU" dirty="0"/>
              <a:t> </a:t>
            </a:r>
            <a:r>
              <a:rPr lang="ru-RU" dirty="0" err="1"/>
              <a:t>ауытқу</a:t>
            </a:r>
            <a:r>
              <a:rPr lang="ru-RU" dirty="0"/>
              <a:t>. </a:t>
            </a:r>
            <a:r>
              <a:rPr lang="ru-RU" dirty="0" err="1"/>
              <a:t>Мұндай</a:t>
            </a:r>
            <a:r>
              <a:rPr lang="ru-RU" dirty="0"/>
              <a:t> </a:t>
            </a:r>
            <a:r>
              <a:rPr lang="ru-RU" dirty="0" err="1"/>
              <a:t>бұзылулардың</a:t>
            </a:r>
            <a:r>
              <a:rPr lang="ru-RU" dirty="0"/>
              <a:t> </a:t>
            </a:r>
            <a:r>
              <a:rPr lang="ru-RU" dirty="0" err="1"/>
              <a:t>диагностикасы</a:t>
            </a:r>
            <a:r>
              <a:rPr lang="ru-RU" dirty="0"/>
              <a:t> </a:t>
            </a:r>
            <a:r>
              <a:rPr lang="ru-RU" dirty="0" err="1"/>
              <a:t>әртүрлі</a:t>
            </a:r>
            <a:r>
              <a:rPr lang="ru-RU" dirty="0"/>
              <a:t> </a:t>
            </a:r>
            <a:r>
              <a:rPr lang="ru-RU" dirty="0" err="1"/>
              <a:t>әдістерді</a:t>
            </a:r>
            <a:r>
              <a:rPr lang="ru-RU" dirty="0"/>
              <a:t> </a:t>
            </a:r>
            <a:r>
              <a:rPr lang="ru-RU" dirty="0" err="1"/>
              <a:t>қамтитын</a:t>
            </a:r>
            <a:r>
              <a:rPr lang="ru-RU" dirty="0"/>
              <a:t> </a:t>
            </a:r>
            <a:r>
              <a:rPr lang="ru-RU" dirty="0" err="1"/>
              <a:t>кешенді</a:t>
            </a:r>
            <a:r>
              <a:rPr lang="ru-RU" dirty="0"/>
              <a:t> </a:t>
            </a:r>
            <a:r>
              <a:rPr lang="ru-RU" dirty="0" err="1"/>
              <a:t>тәсілді</a:t>
            </a:r>
            <a:r>
              <a:rPr lang="ru-RU" dirty="0"/>
              <a:t> </a:t>
            </a:r>
            <a:r>
              <a:rPr lang="ru-RU" dirty="0" err="1"/>
              <a:t>қажет</a:t>
            </a:r>
            <a:r>
              <a:rPr lang="ru-RU" dirty="0"/>
              <a:t> </a:t>
            </a:r>
            <a:r>
              <a:rPr lang="ru-RU" dirty="0" err="1"/>
              <a:t>етеді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Психометриялық</a:t>
            </a:r>
            <a:r>
              <a:rPr lang="ru-RU" dirty="0"/>
              <a:t> </a:t>
            </a:r>
            <a:r>
              <a:rPr lang="ru-RU" dirty="0" err="1"/>
              <a:t>әдістер</a:t>
            </a:r>
            <a:r>
              <a:rPr lang="ru-RU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Жеке </a:t>
            </a:r>
            <a:r>
              <a:rPr lang="ru-RU" dirty="0" err="1"/>
              <a:t>сауалнамалар</a:t>
            </a:r>
            <a:r>
              <a:rPr lang="ru-RU" dirty="0"/>
              <a:t>: </a:t>
            </a:r>
            <a:r>
              <a:rPr lang="ru-RU" dirty="0" err="1"/>
              <a:t>мінез-құлық</a:t>
            </a:r>
            <a:r>
              <a:rPr lang="ru-RU" dirty="0"/>
              <a:t> </a:t>
            </a:r>
            <a:r>
              <a:rPr lang="ru-RU" dirty="0" err="1"/>
              <a:t>ерекшеліктерін</a:t>
            </a:r>
            <a:r>
              <a:rPr lang="ru-RU" dirty="0"/>
              <a:t>, </a:t>
            </a:r>
            <a:r>
              <a:rPr lang="ru-RU" dirty="0" err="1"/>
              <a:t>мотивациясын</a:t>
            </a:r>
            <a:r>
              <a:rPr lang="ru-RU" dirty="0"/>
              <a:t>, </a:t>
            </a:r>
            <a:r>
              <a:rPr lang="ru-RU" dirty="0" err="1"/>
              <a:t>көзқарасын</a:t>
            </a:r>
            <a:r>
              <a:rPr lang="ru-RU" dirty="0"/>
              <a:t>, </a:t>
            </a:r>
            <a:r>
              <a:rPr lang="ru-RU" dirty="0" err="1"/>
              <a:t>өзіне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адамдарға</a:t>
            </a:r>
            <a:r>
              <a:rPr lang="ru-RU" dirty="0"/>
              <a:t> </a:t>
            </a:r>
            <a:r>
              <a:rPr lang="ru-RU" dirty="0" err="1"/>
              <a:t>деген</a:t>
            </a:r>
            <a:r>
              <a:rPr lang="ru-RU" dirty="0"/>
              <a:t> </a:t>
            </a:r>
            <a:r>
              <a:rPr lang="ru-RU" dirty="0" err="1"/>
              <a:t>көзқарасын</a:t>
            </a:r>
            <a:r>
              <a:rPr lang="ru-RU" dirty="0"/>
              <a:t> </a:t>
            </a:r>
            <a:r>
              <a:rPr lang="ru-RU" dirty="0" err="1"/>
              <a:t>бағалайды</a:t>
            </a:r>
            <a:r>
              <a:rPr lang="ru-RU" dirty="0"/>
              <a:t> (</a:t>
            </a:r>
            <a:r>
              <a:rPr lang="ru-RU" dirty="0" err="1"/>
              <a:t>мысалы</a:t>
            </a:r>
            <a:r>
              <a:rPr lang="ru-RU" dirty="0"/>
              <a:t>, </a:t>
            </a:r>
            <a:r>
              <a:rPr lang="en-US" dirty="0"/>
              <a:t>MMPI-2, NEO PI-R). </a:t>
            </a:r>
            <a:endParaRPr lang="kk-K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Проективті</a:t>
            </a:r>
            <a:r>
              <a:rPr lang="ru-RU" dirty="0"/>
              <a:t> </a:t>
            </a:r>
            <a:r>
              <a:rPr lang="ru-RU" dirty="0" err="1"/>
              <a:t>әдістер</a:t>
            </a:r>
            <a:r>
              <a:rPr lang="ru-RU" dirty="0"/>
              <a:t>: </a:t>
            </a:r>
            <a:r>
              <a:rPr lang="ru-RU" dirty="0" err="1"/>
              <a:t>бейсаналық</a:t>
            </a:r>
            <a:r>
              <a:rPr lang="ru-RU" dirty="0"/>
              <a:t> </a:t>
            </a:r>
            <a:r>
              <a:rPr lang="ru-RU" dirty="0" err="1"/>
              <a:t>қақтығыстарды</a:t>
            </a:r>
            <a:r>
              <a:rPr lang="ru-RU" dirty="0"/>
              <a:t>, </a:t>
            </a:r>
            <a:r>
              <a:rPr lang="ru-RU" dirty="0" err="1"/>
              <a:t>қажеттіліктерді</a:t>
            </a:r>
            <a:r>
              <a:rPr lang="ru-RU" dirty="0"/>
              <a:t>, </a:t>
            </a:r>
            <a:r>
              <a:rPr lang="ru-RU" dirty="0" err="1"/>
              <a:t>қабылдау</a:t>
            </a:r>
            <a:r>
              <a:rPr lang="ru-RU" dirty="0"/>
              <a:t> </a:t>
            </a:r>
            <a:r>
              <a:rPr lang="ru-RU" dirty="0" err="1"/>
              <a:t>ерекшеліктерін</a:t>
            </a:r>
            <a:r>
              <a:rPr lang="ru-RU" dirty="0"/>
              <a:t> </a:t>
            </a:r>
            <a:r>
              <a:rPr lang="ru-RU" dirty="0" err="1"/>
              <a:t>анықтауға</a:t>
            </a:r>
            <a:r>
              <a:rPr lang="ru-RU" dirty="0"/>
              <a:t> </a:t>
            </a:r>
            <a:r>
              <a:rPr lang="ru-RU" dirty="0" err="1"/>
              <a:t>мүмкіндік</a:t>
            </a:r>
            <a:r>
              <a:rPr lang="ru-RU" dirty="0"/>
              <a:t> </a:t>
            </a:r>
            <a:r>
              <a:rPr lang="ru-RU" dirty="0" err="1"/>
              <a:t>береді</a:t>
            </a:r>
            <a:r>
              <a:rPr lang="ru-RU" dirty="0"/>
              <a:t> (</a:t>
            </a:r>
            <a:r>
              <a:rPr lang="ru-RU" dirty="0" err="1"/>
              <a:t>мысалы</a:t>
            </a:r>
            <a:r>
              <a:rPr lang="ru-RU" dirty="0"/>
              <a:t>, </a:t>
            </a:r>
            <a:r>
              <a:rPr lang="ru-RU" dirty="0" err="1"/>
              <a:t>Роршах</a:t>
            </a:r>
            <a:r>
              <a:rPr lang="ru-RU" dirty="0"/>
              <a:t>, ТАТ).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426" y="0"/>
            <a:ext cx="1051560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Ұсынылатын әдебиеттер тізімі</a:t>
            </a:r>
          </a:p>
          <a:p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Б.Ш.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Байжуманова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А.Ж.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Кунанбаева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Ә.М.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Умирзакова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Психодиагностика.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Оқу-әдістемелік құрал.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ADAL KITAP»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баспасы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2024, - 417 б.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Яньшин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П. В.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Клиническая психодиагностика личности: учебное пособие для вузов / П. В.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Яньшин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 — 3-е изд.,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и доп. — Москва: Издательство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2020. — 327 с. </a:t>
            </a:r>
          </a:p>
          <a:p>
            <a:pPr lvl="0" fontAlgn="base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Рамендик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Д. М.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Практикум по психодиагностике: учебное пособие для вузов / Д. М.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Рамендик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М. Г.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Рамендик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 — 2-е изд.,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и доп. — Москва: Издательство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2020. — 139 с. </a:t>
            </a: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(Высшее образование). — ISBN 978-5-534-07265-5.</a:t>
            </a:r>
          </a:p>
          <a:p>
            <a:pPr lvl="0" fontAlgn="base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4. Психодиагностика. Теория и практика в 2 ч. Часть 1: учебник для вузов / М. К. Акимова [и др.] ; под редакцией М. К. Акимовой, М. К. Акимовой. — 4-е изд.,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и доп. — Москва: Издательство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2020. — 301 с. — (Высшее образование). — ISBN 978-5-9916-9948-8. — Текст: электронный // ЭБС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[сайт]. — URL: </a:t>
            </a:r>
          </a:p>
          <a:p>
            <a:pPr lvl="0" fontAlgn="base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5. Психодиагностика: учебник и практикум для вузов / А. Н. Кошелева [и др.]; под редакцией А. Н. Кошелевой, В. В. Хороших. — Москва : Издательство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2020. — 373 с. — (Высшее образование). — ISBN 978-5-534-00775-6</a:t>
            </a:r>
          </a:p>
          <a:p>
            <a:pPr lvl="0" fontAlgn="base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6. Ишанов, П. З. Основы психолого-педагогической диагностики : учеб. пособие / П. З. Ишанов ;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М-во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образования и науки РК. - 3-е изд. - Караганда :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Ақнұр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2019. - 136 с. - URL: http://elib.kaznu.kz/order-book. - 500 (тираж) экз. - ISBN 978-601-7938-48-2 </a:t>
            </a:r>
          </a:p>
          <a:p>
            <a:pPr lvl="0" fontAlgn="base"/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Жұбаназарова,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Н. С. Психодиагностика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негіздері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оқу құралы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/ Н. С.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Жұбаназарова,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З. Б.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Мадалиева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Н. Қ.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Тоқсанбаева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Әл-Фараби атын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ҚазҰУ.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Қазақ ун-ті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2020. - 253, [1] б. -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URL: http://elib.kaznu.kz/book/16569. -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Библиогр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.: 243-251 б. -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ISBN 978-604-04-4713-4</a:t>
            </a:r>
            <a:endParaRPr lang="kk-KZ" sz="1600" dirty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Практикум по психодиагностике : практикум /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КазНУ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им.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аль-Фараби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; [авт.-сост.: А. И. Гарбер, Д. В. Иванов, С. К.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Бердибаева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]. -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Қазақ ун-ті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2019. - 364 с. - URL: http://elib.kaznu.kz/order-book. -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Библиогр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.: с. 359-360. - 100 (тираж) экз. - ISBN 978-601-04-3727-2 </a:t>
            </a:r>
          </a:p>
          <a:p>
            <a:pPr lvl="0" fontAlgn="base"/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Непомнящая, Н.И. Психодиагностика личности: теория и практика : учеб. пособие для вузов / Н. И. Непомнящая. - М. : ВЛАДОС, 2003. - 188, [4] с. - (Учеб. пособие для вузов). - URL: http://elib.kaznu.kz/order-book. - ISBN 5-691-00479-4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емей, НАЗАРЛАРЫҢЫЗҒА РАХМЕТ! - ppt download">
            <a:extLst>
              <a:ext uri="{FF2B5EF4-FFF2-40B4-BE49-F238E27FC236}">
                <a16:creationId xmlns:a16="http://schemas.microsoft.com/office/drawing/2014/main" xmlns="" id="{2A04209E-8B81-42DD-B1D4-0AFACE252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51015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LightSeed_2SEEDS">
      <a:dk1>
        <a:srgbClr val="000000"/>
      </a:dk1>
      <a:lt1>
        <a:srgbClr val="FFFFFF"/>
      </a:lt1>
      <a:dk2>
        <a:srgbClr val="413924"/>
      </a:dk2>
      <a:lt2>
        <a:srgbClr val="E6E8EB"/>
      </a:lt2>
      <a:accent1>
        <a:srgbClr val="B5A065"/>
      </a:accent1>
      <a:accent2>
        <a:srgbClr val="CC9479"/>
      </a:accent2>
      <a:accent3>
        <a:srgbClr val="9DA66D"/>
      </a:accent3>
      <a:accent4>
        <a:srgbClr val="62AFA0"/>
      </a:accent4>
      <a:accent5>
        <a:srgbClr val="62ACC1"/>
      </a:accent5>
      <a:accent6>
        <a:srgbClr val="7090C9"/>
      </a:accent6>
      <a:hlink>
        <a:srgbClr val="7082B2"/>
      </a:hlink>
      <a:folHlink>
        <a:srgbClr val="848484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ketchLinesVTI" id="{8C0B0F05-C8D0-4078-9615-83E590287484}" vid="{43A7BC57-C1E3-4EE6-BDBC-5422DD574AF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E1303072A1AC246B5C433DD0ED3ADBB" ma:contentTypeVersion="0" ma:contentTypeDescription="Создание документа." ma:contentTypeScope="" ma:versionID="c22e34f055bc0e882c858975705e8a4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2fabbfca08c602fc194a16e9198900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B1FFEA-B1E9-46EA-8FC1-6E661D4AE48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DE80DA6-C5C5-4836-BAE2-1F80F894E4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666DAFF-F075-4378-8E02-C15D91AEA0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729</Words>
  <Application>Microsoft Office PowerPoint</Application>
  <PresentationFormat>Произвольный</PresentationFormat>
  <Paragraphs>62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SketchLinesVTI</vt:lpstr>
      <vt:lpstr>№10 дәріс Тұлға бітімдерінің психодиагностикасы</vt:lpstr>
      <vt:lpstr>Слайд 2</vt:lpstr>
      <vt:lpstr>     Тұлға  моделдеріне  қатысты  теоретикалық  құрылымдардың  әр түрлілігі </vt:lpstr>
      <vt:lpstr>     Тұлға  моделдеріне  қатысты  теоретикалық  құрылымдардың  әр түрлілігі </vt:lpstr>
      <vt:lpstr>Тұлғалық сауалнамалардың күшті және әлсіз жақтары.  Тұлғалық сауалнамалар психодиагностикадағы ең көп таралған құралдардың бірі болып табылады. Олар адамның жеке басының әртүрлі аспектілерін бағалауға мүмкіндік береді, мысалы, мінез-құлық, мотивация, қызығушылықтар және т.б. </vt:lpstr>
      <vt:lpstr> </vt:lpstr>
      <vt:lpstr>Мінездің патологиясын анықтауға арналған диагностика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Эксперименттік психологияның пәні мен міндеттері</dc:title>
  <dc:creator>Сагинов Кайрат Мырзабаевич</dc:creator>
  <cp:lastModifiedBy>ASUS</cp:lastModifiedBy>
  <cp:revision>18</cp:revision>
  <dcterms:created xsi:type="dcterms:W3CDTF">2020-09-07T07:46:50Z</dcterms:created>
  <dcterms:modified xsi:type="dcterms:W3CDTF">2024-09-18T18:54:53Z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0x0101000E1303072A1AC246B5C433DD0ED3ADBB</vt:lpwstr>
  </property>
</Properties>
</file>