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0" r:id="rId2"/>
    <p:sldId id="271" r:id="rId3"/>
    <p:sldId id="261" r:id="rId4"/>
    <p:sldId id="262" r:id="rId5"/>
    <p:sldId id="265" r:id="rId6"/>
    <p:sldId id="266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92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95375D-CDEB-446F-8FAB-CA3A7FBA479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08DFFB9-7323-4CF3-BA55-ADAC5324840E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Общие положения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CE0274-F460-4D0F-81E2-5B76490A0E7C}" type="parTrans" cxnId="{23CE5245-8B15-4077-8DF4-437F7B249FDA}">
      <dgm:prSet/>
      <dgm:spPr/>
      <dgm:t>
        <a:bodyPr/>
        <a:lstStyle/>
        <a:p>
          <a:endParaRPr lang="en-US"/>
        </a:p>
      </dgm:t>
    </dgm:pt>
    <dgm:pt modelId="{BCEA4F70-9A88-4B01-80AE-0B09A6187AF5}" type="sibTrans" cxnId="{23CE5245-8B15-4077-8DF4-437F7B249FDA}">
      <dgm:prSet/>
      <dgm:spPr/>
      <dgm:t>
        <a:bodyPr/>
        <a:lstStyle/>
        <a:p>
          <a:endParaRPr lang="en-US"/>
        </a:p>
      </dgm:t>
    </dgm:pt>
    <dgm:pt modelId="{2949BC87-B3E1-4974-8A74-14AA3B62023B}">
      <dgm:prSet custT="1"/>
      <dgm:spPr/>
      <dgm:t>
        <a:bodyPr/>
        <a:lstStyle/>
        <a:p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2200" b="0" i="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Устойчивость земляного полотна </a:t>
          </a:r>
          <a:endParaRPr lang="en-US" sz="2200" b="0" i="0" kern="1200" dirty="0">
            <a:solidFill>
              <a:prstClr val="black"/>
            </a:solidFill>
            <a:effectLst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38A30731-C659-432B-83EF-9BA1041EA240}" type="parTrans" cxnId="{A61EAF9E-CD5B-451A-A305-2A4DD1F74190}">
      <dgm:prSet/>
      <dgm:spPr/>
      <dgm:t>
        <a:bodyPr/>
        <a:lstStyle/>
        <a:p>
          <a:endParaRPr lang="en-US"/>
        </a:p>
      </dgm:t>
    </dgm:pt>
    <dgm:pt modelId="{06E8A8EE-8690-4AC3-A2E5-1D757F8780AD}" type="sibTrans" cxnId="{A61EAF9E-CD5B-451A-A305-2A4DD1F74190}">
      <dgm:prSet/>
      <dgm:spPr/>
      <dgm:t>
        <a:bodyPr/>
        <a:lstStyle/>
        <a:p>
          <a:endParaRPr lang="en-US"/>
        </a:p>
      </dgm:t>
    </dgm:pt>
    <dgm:pt modelId="{AE6704EB-BC24-4A20-A671-5D970E6A9233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3.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Причины нарушения устойчивости земляного полотна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72ACEE-88CA-4F78-8D0B-8EC841E3E33D}" type="parTrans" cxnId="{51ECFF46-4511-4134-9BD4-FDD0E0E8CF29}">
      <dgm:prSet/>
      <dgm:spPr/>
      <dgm:t>
        <a:bodyPr/>
        <a:lstStyle/>
        <a:p>
          <a:endParaRPr lang="en-US"/>
        </a:p>
      </dgm:t>
    </dgm:pt>
    <dgm:pt modelId="{596350C3-C3C4-43BF-8E79-5202DFC7D221}" type="sibTrans" cxnId="{51ECFF46-4511-4134-9BD4-FDD0E0E8CF29}">
      <dgm:prSet/>
      <dgm:spPr/>
      <dgm:t>
        <a:bodyPr/>
        <a:lstStyle/>
        <a:p>
          <a:endParaRPr lang="en-US"/>
        </a:p>
      </dgm:t>
    </dgm:pt>
    <dgm:pt modelId="{F1BE74D7-82D1-42B4-93F1-CA65817A184B}">
      <dgm:prSet custT="1"/>
      <dgm:spPr/>
      <dgm:t>
        <a:bodyPr/>
        <a:lstStyle/>
        <a:p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sz="2200" b="0" i="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. Технологические</a:t>
          </a:r>
          <a:br>
            <a:rPr lang="ru-RU" sz="2200" b="0" i="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</a:br>
          <a:r>
            <a:rPr lang="ru-RU" sz="2200" b="0" i="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меры</a:t>
          </a:r>
          <a:endParaRPr lang="en-US" sz="2200" b="0" i="0" kern="1200" dirty="0">
            <a:solidFill>
              <a:prstClr val="black"/>
            </a:solidFill>
            <a:effectLst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6D180180-3963-409C-B58A-5E9D8563AC04}" type="parTrans" cxnId="{B994A2A7-443F-4D1E-BDC3-44167DAF846D}">
      <dgm:prSet/>
      <dgm:spPr/>
      <dgm:t>
        <a:bodyPr/>
        <a:lstStyle/>
        <a:p>
          <a:endParaRPr lang="en-US"/>
        </a:p>
      </dgm:t>
    </dgm:pt>
    <dgm:pt modelId="{722C2D2E-9025-4E5F-9C88-09D23EF67A68}" type="sibTrans" cxnId="{B994A2A7-443F-4D1E-BDC3-44167DAF846D}">
      <dgm:prSet/>
      <dgm:spPr/>
      <dgm:t>
        <a:bodyPr/>
        <a:lstStyle/>
        <a:p>
          <a:endParaRPr lang="en-US"/>
        </a:p>
      </dgm:t>
    </dgm:pt>
    <dgm:pt modelId="{4669A4D5-1302-40E2-8FB5-5E253609A238}" type="pres">
      <dgm:prSet presAssocID="{A895375D-CDEB-446F-8FAB-CA3A7FBA479B}" presName="root" presStyleCnt="0">
        <dgm:presLayoutVars>
          <dgm:dir/>
          <dgm:resizeHandles val="exact"/>
        </dgm:presLayoutVars>
      </dgm:prSet>
      <dgm:spPr/>
    </dgm:pt>
    <dgm:pt modelId="{C6B67E4F-99EB-4A69-9253-54B547E69EB5}" type="pres">
      <dgm:prSet presAssocID="{908DFFB9-7323-4CF3-BA55-ADAC5324840E}" presName="compNode" presStyleCnt="0"/>
      <dgm:spPr/>
    </dgm:pt>
    <dgm:pt modelId="{1C0CF630-0E84-4338-BB57-D855F92E77D3}" type="pres">
      <dgm:prSet presAssocID="{908DFFB9-7323-4CF3-BA55-ADAC5324840E}" presName="bgRect" presStyleLbl="bgShp" presStyleIdx="0" presStyleCnt="4" custLinFactNeighborX="-18622" custLinFactNeighborY="-197"/>
      <dgm:spPr/>
    </dgm:pt>
    <dgm:pt modelId="{23506B29-C1D1-4B7B-8D80-BCBE3A48DA6E}" type="pres">
      <dgm:prSet presAssocID="{908DFFB9-7323-4CF3-BA55-ADAC5324840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ug boat"/>
        </a:ext>
      </dgm:extLst>
    </dgm:pt>
    <dgm:pt modelId="{E2DD6B00-7ED9-4118-B87D-6EC9AE3FBF68}" type="pres">
      <dgm:prSet presAssocID="{908DFFB9-7323-4CF3-BA55-ADAC5324840E}" presName="spaceRect" presStyleCnt="0"/>
      <dgm:spPr/>
    </dgm:pt>
    <dgm:pt modelId="{6157A8AD-D5C4-4D58-9AD7-4A24DBDC819B}" type="pres">
      <dgm:prSet presAssocID="{908DFFB9-7323-4CF3-BA55-ADAC5324840E}" presName="parTx" presStyleLbl="revTx" presStyleIdx="0" presStyleCnt="4">
        <dgm:presLayoutVars>
          <dgm:chMax val="0"/>
          <dgm:chPref val="0"/>
        </dgm:presLayoutVars>
      </dgm:prSet>
      <dgm:spPr/>
    </dgm:pt>
    <dgm:pt modelId="{94B55703-9B46-48F0-AA3B-E18FFB2A611C}" type="pres">
      <dgm:prSet presAssocID="{BCEA4F70-9A88-4B01-80AE-0B09A6187AF5}" presName="sibTrans" presStyleCnt="0"/>
      <dgm:spPr/>
    </dgm:pt>
    <dgm:pt modelId="{0B3EB742-D3C1-495D-93BE-096FB3F5F48D}" type="pres">
      <dgm:prSet presAssocID="{2949BC87-B3E1-4974-8A74-14AA3B62023B}" presName="compNode" presStyleCnt="0"/>
      <dgm:spPr/>
    </dgm:pt>
    <dgm:pt modelId="{124AC560-09CD-4C57-8A83-16AF72B50B06}" type="pres">
      <dgm:prSet presAssocID="{2949BC87-B3E1-4974-8A74-14AA3B62023B}" presName="bgRect" presStyleLbl="bgShp" presStyleIdx="1" presStyleCnt="4"/>
      <dgm:spPr/>
    </dgm:pt>
    <dgm:pt modelId="{45E54F4A-E00C-42A4-A5DE-136D6BB5DB5A}" type="pres">
      <dgm:prSet presAssocID="{2949BC87-B3E1-4974-8A74-14AA3B62023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Самолет"/>
        </a:ext>
      </dgm:extLst>
    </dgm:pt>
    <dgm:pt modelId="{FF80A4DD-5852-4D04-897D-B10A300EBAA9}" type="pres">
      <dgm:prSet presAssocID="{2949BC87-B3E1-4974-8A74-14AA3B62023B}" presName="spaceRect" presStyleCnt="0"/>
      <dgm:spPr/>
    </dgm:pt>
    <dgm:pt modelId="{10BD9142-440A-4B9D-AF78-EDBB388E8F1D}" type="pres">
      <dgm:prSet presAssocID="{2949BC87-B3E1-4974-8A74-14AA3B62023B}" presName="parTx" presStyleLbl="revTx" presStyleIdx="1" presStyleCnt="4">
        <dgm:presLayoutVars>
          <dgm:chMax val="0"/>
          <dgm:chPref val="0"/>
        </dgm:presLayoutVars>
      </dgm:prSet>
      <dgm:spPr/>
    </dgm:pt>
    <dgm:pt modelId="{5D51EFDA-ACEF-4B09-9B8D-A0E04EBF356D}" type="pres">
      <dgm:prSet presAssocID="{06E8A8EE-8690-4AC3-A2E5-1D757F8780AD}" presName="sibTrans" presStyleCnt="0"/>
      <dgm:spPr/>
    </dgm:pt>
    <dgm:pt modelId="{E065A7ED-2D13-4C80-BADA-8D4D4FB3E66D}" type="pres">
      <dgm:prSet presAssocID="{AE6704EB-BC24-4A20-A671-5D970E6A9233}" presName="compNode" presStyleCnt="0"/>
      <dgm:spPr/>
    </dgm:pt>
    <dgm:pt modelId="{6AF1B5D6-2B1F-413F-A33A-67287CC859B0}" type="pres">
      <dgm:prSet presAssocID="{AE6704EB-BC24-4A20-A671-5D970E6A9233}" presName="bgRect" presStyleLbl="bgShp" presStyleIdx="2" presStyleCnt="4"/>
      <dgm:spPr/>
    </dgm:pt>
    <dgm:pt modelId="{0B26F282-A464-48A9-B58B-AE21E56D9DDB}" type="pres">
      <dgm:prSet presAssocID="{AE6704EB-BC24-4A20-A671-5D970E6A923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Грузовик"/>
        </a:ext>
      </dgm:extLst>
    </dgm:pt>
    <dgm:pt modelId="{F3650155-978B-426D-82C9-22C8F1F72D01}" type="pres">
      <dgm:prSet presAssocID="{AE6704EB-BC24-4A20-A671-5D970E6A9233}" presName="spaceRect" presStyleCnt="0"/>
      <dgm:spPr/>
    </dgm:pt>
    <dgm:pt modelId="{3CB9760C-F942-406A-8A49-C8100AB5CB29}" type="pres">
      <dgm:prSet presAssocID="{AE6704EB-BC24-4A20-A671-5D970E6A9233}" presName="parTx" presStyleLbl="revTx" presStyleIdx="2" presStyleCnt="4">
        <dgm:presLayoutVars>
          <dgm:chMax val="0"/>
          <dgm:chPref val="0"/>
        </dgm:presLayoutVars>
      </dgm:prSet>
      <dgm:spPr/>
    </dgm:pt>
    <dgm:pt modelId="{03F595BA-DCA8-4739-BC01-2F838D95C333}" type="pres">
      <dgm:prSet presAssocID="{596350C3-C3C4-43BF-8E79-5202DFC7D221}" presName="sibTrans" presStyleCnt="0"/>
      <dgm:spPr/>
    </dgm:pt>
    <dgm:pt modelId="{0670E861-F274-498A-BD1C-9C5F0D5FBBA9}" type="pres">
      <dgm:prSet presAssocID="{F1BE74D7-82D1-42B4-93F1-CA65817A184B}" presName="compNode" presStyleCnt="0"/>
      <dgm:spPr/>
    </dgm:pt>
    <dgm:pt modelId="{2F5816D1-9405-4A84-912C-5D4A6E89504C}" type="pres">
      <dgm:prSet presAssocID="{F1BE74D7-82D1-42B4-93F1-CA65817A184B}" presName="bgRect" presStyleLbl="bgShp" presStyleIdx="3" presStyleCnt="4" custLinFactNeighborX="-14956" custLinFactNeighborY="197"/>
      <dgm:spPr/>
    </dgm:pt>
    <dgm:pt modelId="{71A32B07-95B5-4A69-816D-1F94DB9E7427}" type="pres">
      <dgm:prSet presAssocID="{F1BE74D7-82D1-42B4-93F1-CA65817A184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Преподаватель"/>
        </a:ext>
      </dgm:extLst>
    </dgm:pt>
    <dgm:pt modelId="{7676B9C7-B4C1-428B-B539-747FC859850D}" type="pres">
      <dgm:prSet presAssocID="{F1BE74D7-82D1-42B4-93F1-CA65817A184B}" presName="spaceRect" presStyleCnt="0"/>
      <dgm:spPr/>
    </dgm:pt>
    <dgm:pt modelId="{774C30F6-9186-47FC-8208-2BA233E94A57}" type="pres">
      <dgm:prSet presAssocID="{F1BE74D7-82D1-42B4-93F1-CA65817A184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3CE5245-8B15-4077-8DF4-437F7B249FDA}" srcId="{A895375D-CDEB-446F-8FAB-CA3A7FBA479B}" destId="{908DFFB9-7323-4CF3-BA55-ADAC5324840E}" srcOrd="0" destOrd="0" parTransId="{D2CE0274-F460-4D0F-81E2-5B76490A0E7C}" sibTransId="{BCEA4F70-9A88-4B01-80AE-0B09A6187AF5}"/>
    <dgm:cxn modelId="{51ECFF46-4511-4134-9BD4-FDD0E0E8CF29}" srcId="{A895375D-CDEB-446F-8FAB-CA3A7FBA479B}" destId="{AE6704EB-BC24-4A20-A671-5D970E6A9233}" srcOrd="2" destOrd="0" parTransId="{3172ACEE-88CA-4F78-8D0B-8EC841E3E33D}" sibTransId="{596350C3-C3C4-43BF-8E79-5202DFC7D221}"/>
    <dgm:cxn modelId="{39C6636C-17A8-4329-A86A-8487CC838E38}" type="presOf" srcId="{AE6704EB-BC24-4A20-A671-5D970E6A9233}" destId="{3CB9760C-F942-406A-8A49-C8100AB5CB29}" srcOrd="0" destOrd="0" presId="urn:microsoft.com/office/officeart/2018/2/layout/IconVerticalSolidList"/>
    <dgm:cxn modelId="{EE37728D-59D7-4221-AC81-89F9E113105C}" type="presOf" srcId="{F1BE74D7-82D1-42B4-93F1-CA65817A184B}" destId="{774C30F6-9186-47FC-8208-2BA233E94A57}" srcOrd="0" destOrd="0" presId="urn:microsoft.com/office/officeart/2018/2/layout/IconVerticalSolidList"/>
    <dgm:cxn modelId="{12A36790-2278-423D-9B82-4A1B9EA665C1}" type="presOf" srcId="{908DFFB9-7323-4CF3-BA55-ADAC5324840E}" destId="{6157A8AD-D5C4-4D58-9AD7-4A24DBDC819B}" srcOrd="0" destOrd="0" presId="urn:microsoft.com/office/officeart/2018/2/layout/IconVerticalSolidList"/>
    <dgm:cxn modelId="{A61EAF9E-CD5B-451A-A305-2A4DD1F74190}" srcId="{A895375D-CDEB-446F-8FAB-CA3A7FBA479B}" destId="{2949BC87-B3E1-4974-8A74-14AA3B62023B}" srcOrd="1" destOrd="0" parTransId="{38A30731-C659-432B-83EF-9BA1041EA240}" sibTransId="{06E8A8EE-8690-4AC3-A2E5-1D757F8780AD}"/>
    <dgm:cxn modelId="{B994A2A7-443F-4D1E-BDC3-44167DAF846D}" srcId="{A895375D-CDEB-446F-8FAB-CA3A7FBA479B}" destId="{F1BE74D7-82D1-42B4-93F1-CA65817A184B}" srcOrd="3" destOrd="0" parTransId="{6D180180-3963-409C-B58A-5E9D8563AC04}" sibTransId="{722C2D2E-9025-4E5F-9C88-09D23EF67A68}"/>
    <dgm:cxn modelId="{F03F83CE-EB00-457D-AE4C-2BF6FA70397C}" type="presOf" srcId="{A895375D-CDEB-446F-8FAB-CA3A7FBA479B}" destId="{4669A4D5-1302-40E2-8FB5-5E253609A238}" srcOrd="0" destOrd="0" presId="urn:microsoft.com/office/officeart/2018/2/layout/IconVerticalSolidList"/>
    <dgm:cxn modelId="{E5B322DE-674F-4C84-9C60-C3A07B550DA8}" type="presOf" srcId="{2949BC87-B3E1-4974-8A74-14AA3B62023B}" destId="{10BD9142-440A-4B9D-AF78-EDBB388E8F1D}" srcOrd="0" destOrd="0" presId="urn:microsoft.com/office/officeart/2018/2/layout/IconVerticalSolidList"/>
    <dgm:cxn modelId="{47CFCBB2-3B6B-4912-B3C8-FF33CE9AF853}" type="presParOf" srcId="{4669A4D5-1302-40E2-8FB5-5E253609A238}" destId="{C6B67E4F-99EB-4A69-9253-54B547E69EB5}" srcOrd="0" destOrd="0" presId="urn:microsoft.com/office/officeart/2018/2/layout/IconVerticalSolidList"/>
    <dgm:cxn modelId="{5B10E839-CC92-4CD5-BA90-5A6D13E98873}" type="presParOf" srcId="{C6B67E4F-99EB-4A69-9253-54B547E69EB5}" destId="{1C0CF630-0E84-4338-BB57-D855F92E77D3}" srcOrd="0" destOrd="0" presId="urn:microsoft.com/office/officeart/2018/2/layout/IconVerticalSolidList"/>
    <dgm:cxn modelId="{0AEA433C-AC92-4EBA-8267-187A9953F474}" type="presParOf" srcId="{C6B67E4F-99EB-4A69-9253-54B547E69EB5}" destId="{23506B29-C1D1-4B7B-8D80-BCBE3A48DA6E}" srcOrd="1" destOrd="0" presId="urn:microsoft.com/office/officeart/2018/2/layout/IconVerticalSolidList"/>
    <dgm:cxn modelId="{BCB0D976-1EE0-4DFA-AA7A-624D02219B91}" type="presParOf" srcId="{C6B67E4F-99EB-4A69-9253-54B547E69EB5}" destId="{E2DD6B00-7ED9-4118-B87D-6EC9AE3FBF68}" srcOrd="2" destOrd="0" presId="urn:microsoft.com/office/officeart/2018/2/layout/IconVerticalSolidList"/>
    <dgm:cxn modelId="{D27681E4-1795-48D9-BC36-C43F91FD2001}" type="presParOf" srcId="{C6B67E4F-99EB-4A69-9253-54B547E69EB5}" destId="{6157A8AD-D5C4-4D58-9AD7-4A24DBDC819B}" srcOrd="3" destOrd="0" presId="urn:microsoft.com/office/officeart/2018/2/layout/IconVerticalSolidList"/>
    <dgm:cxn modelId="{8238F8BA-E41E-4E7E-A641-6BD7F242AD2C}" type="presParOf" srcId="{4669A4D5-1302-40E2-8FB5-5E253609A238}" destId="{94B55703-9B46-48F0-AA3B-E18FFB2A611C}" srcOrd="1" destOrd="0" presId="urn:microsoft.com/office/officeart/2018/2/layout/IconVerticalSolidList"/>
    <dgm:cxn modelId="{D6B9BF7A-465C-4B29-B14A-92C0F6AB57B4}" type="presParOf" srcId="{4669A4D5-1302-40E2-8FB5-5E253609A238}" destId="{0B3EB742-D3C1-495D-93BE-096FB3F5F48D}" srcOrd="2" destOrd="0" presId="urn:microsoft.com/office/officeart/2018/2/layout/IconVerticalSolidList"/>
    <dgm:cxn modelId="{4528BE21-26B8-4672-83D0-2DF54DDAE6A5}" type="presParOf" srcId="{0B3EB742-D3C1-495D-93BE-096FB3F5F48D}" destId="{124AC560-09CD-4C57-8A83-16AF72B50B06}" srcOrd="0" destOrd="0" presId="urn:microsoft.com/office/officeart/2018/2/layout/IconVerticalSolidList"/>
    <dgm:cxn modelId="{96B4A456-B192-493E-93AB-F7F3449F9EB0}" type="presParOf" srcId="{0B3EB742-D3C1-495D-93BE-096FB3F5F48D}" destId="{45E54F4A-E00C-42A4-A5DE-136D6BB5DB5A}" srcOrd="1" destOrd="0" presId="urn:microsoft.com/office/officeart/2018/2/layout/IconVerticalSolidList"/>
    <dgm:cxn modelId="{F3748898-E6BD-4FE8-AF56-246A059CB998}" type="presParOf" srcId="{0B3EB742-D3C1-495D-93BE-096FB3F5F48D}" destId="{FF80A4DD-5852-4D04-897D-B10A300EBAA9}" srcOrd="2" destOrd="0" presId="urn:microsoft.com/office/officeart/2018/2/layout/IconVerticalSolidList"/>
    <dgm:cxn modelId="{DFC6EBD2-A7AB-4E7A-9CD1-A0C2DA32A085}" type="presParOf" srcId="{0B3EB742-D3C1-495D-93BE-096FB3F5F48D}" destId="{10BD9142-440A-4B9D-AF78-EDBB388E8F1D}" srcOrd="3" destOrd="0" presId="urn:microsoft.com/office/officeart/2018/2/layout/IconVerticalSolidList"/>
    <dgm:cxn modelId="{9B4C5B90-CE10-4F72-BAF8-DFED851D436B}" type="presParOf" srcId="{4669A4D5-1302-40E2-8FB5-5E253609A238}" destId="{5D51EFDA-ACEF-4B09-9B8D-A0E04EBF356D}" srcOrd="3" destOrd="0" presId="urn:microsoft.com/office/officeart/2018/2/layout/IconVerticalSolidList"/>
    <dgm:cxn modelId="{C535FBC1-82C3-4B9D-818F-7A3770BBA337}" type="presParOf" srcId="{4669A4D5-1302-40E2-8FB5-5E253609A238}" destId="{E065A7ED-2D13-4C80-BADA-8D4D4FB3E66D}" srcOrd="4" destOrd="0" presId="urn:microsoft.com/office/officeart/2018/2/layout/IconVerticalSolidList"/>
    <dgm:cxn modelId="{D25892B1-312E-4895-9E00-5D87D318E1AC}" type="presParOf" srcId="{E065A7ED-2D13-4C80-BADA-8D4D4FB3E66D}" destId="{6AF1B5D6-2B1F-413F-A33A-67287CC859B0}" srcOrd="0" destOrd="0" presId="urn:microsoft.com/office/officeart/2018/2/layout/IconVerticalSolidList"/>
    <dgm:cxn modelId="{E643FD68-FAB5-44DB-B393-4C52B97B1DC4}" type="presParOf" srcId="{E065A7ED-2D13-4C80-BADA-8D4D4FB3E66D}" destId="{0B26F282-A464-48A9-B58B-AE21E56D9DDB}" srcOrd="1" destOrd="0" presId="urn:microsoft.com/office/officeart/2018/2/layout/IconVerticalSolidList"/>
    <dgm:cxn modelId="{F0B5FD8F-C72C-4B27-820B-F6034ABACAE4}" type="presParOf" srcId="{E065A7ED-2D13-4C80-BADA-8D4D4FB3E66D}" destId="{F3650155-978B-426D-82C9-22C8F1F72D01}" srcOrd="2" destOrd="0" presId="urn:microsoft.com/office/officeart/2018/2/layout/IconVerticalSolidList"/>
    <dgm:cxn modelId="{668AD6C2-1614-479E-9B9B-4AC83C3DCDE4}" type="presParOf" srcId="{E065A7ED-2D13-4C80-BADA-8D4D4FB3E66D}" destId="{3CB9760C-F942-406A-8A49-C8100AB5CB29}" srcOrd="3" destOrd="0" presId="urn:microsoft.com/office/officeart/2018/2/layout/IconVerticalSolidList"/>
    <dgm:cxn modelId="{73212554-964D-4353-B7E8-1AFACF0FE25F}" type="presParOf" srcId="{4669A4D5-1302-40E2-8FB5-5E253609A238}" destId="{03F595BA-DCA8-4739-BC01-2F838D95C333}" srcOrd="5" destOrd="0" presId="urn:microsoft.com/office/officeart/2018/2/layout/IconVerticalSolidList"/>
    <dgm:cxn modelId="{237072BF-2452-40DB-BC64-0DF6F79B80C9}" type="presParOf" srcId="{4669A4D5-1302-40E2-8FB5-5E253609A238}" destId="{0670E861-F274-498A-BD1C-9C5F0D5FBBA9}" srcOrd="6" destOrd="0" presId="urn:microsoft.com/office/officeart/2018/2/layout/IconVerticalSolidList"/>
    <dgm:cxn modelId="{4BB8B69A-2FFD-4372-A7EF-DFA174749CAA}" type="presParOf" srcId="{0670E861-F274-498A-BD1C-9C5F0D5FBBA9}" destId="{2F5816D1-9405-4A84-912C-5D4A6E89504C}" srcOrd="0" destOrd="0" presId="urn:microsoft.com/office/officeart/2018/2/layout/IconVerticalSolidList"/>
    <dgm:cxn modelId="{5150EF10-E4E9-4E97-ABAA-1EBC9178F989}" type="presParOf" srcId="{0670E861-F274-498A-BD1C-9C5F0D5FBBA9}" destId="{71A32B07-95B5-4A69-816D-1F94DB9E7427}" srcOrd="1" destOrd="0" presId="urn:microsoft.com/office/officeart/2018/2/layout/IconVerticalSolidList"/>
    <dgm:cxn modelId="{937D4F4F-B091-4F3A-8302-F7D86AC49709}" type="presParOf" srcId="{0670E861-F274-498A-BD1C-9C5F0D5FBBA9}" destId="{7676B9C7-B4C1-428B-B539-747FC859850D}" srcOrd="2" destOrd="0" presId="urn:microsoft.com/office/officeart/2018/2/layout/IconVerticalSolidList"/>
    <dgm:cxn modelId="{BAFE1785-088C-43C5-BDB9-5074B9071BA8}" type="presParOf" srcId="{0670E861-F274-498A-BD1C-9C5F0D5FBBA9}" destId="{774C30F6-9186-47FC-8208-2BA233E94A5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0CF630-0E84-4338-BB57-D855F92E77D3}">
      <dsp:nvSpPr>
        <dsp:cNvPr id="0" name=""/>
        <dsp:cNvSpPr/>
      </dsp:nvSpPr>
      <dsp:spPr>
        <a:xfrm>
          <a:off x="0" y="2"/>
          <a:ext cx="6496050" cy="961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506B29-C1D1-4B7B-8D80-BCBE3A48DA6E}">
      <dsp:nvSpPr>
        <dsp:cNvPr id="0" name=""/>
        <dsp:cNvSpPr/>
      </dsp:nvSpPr>
      <dsp:spPr>
        <a:xfrm>
          <a:off x="290922" y="218286"/>
          <a:ext cx="528950" cy="5289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57A8AD-D5C4-4D58-9AD7-4A24DBDC819B}">
      <dsp:nvSpPr>
        <dsp:cNvPr id="0" name=""/>
        <dsp:cNvSpPr/>
      </dsp:nvSpPr>
      <dsp:spPr>
        <a:xfrm>
          <a:off x="1110795" y="1897"/>
          <a:ext cx="5385254" cy="961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83" tIns="101783" rIns="101783" bIns="10178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2200" b="0" i="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Общие положения</a:t>
          </a:r>
          <a:endParaRPr lang="en-US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0795" y="1897"/>
        <a:ext cx="5385254" cy="961727"/>
      </dsp:txXfrm>
    </dsp:sp>
    <dsp:sp modelId="{124AC560-09CD-4C57-8A83-16AF72B50B06}">
      <dsp:nvSpPr>
        <dsp:cNvPr id="0" name=""/>
        <dsp:cNvSpPr/>
      </dsp:nvSpPr>
      <dsp:spPr>
        <a:xfrm>
          <a:off x="0" y="1204056"/>
          <a:ext cx="6496050" cy="961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E54F4A-E00C-42A4-A5DE-136D6BB5DB5A}">
      <dsp:nvSpPr>
        <dsp:cNvPr id="0" name=""/>
        <dsp:cNvSpPr/>
      </dsp:nvSpPr>
      <dsp:spPr>
        <a:xfrm>
          <a:off x="290922" y="1420445"/>
          <a:ext cx="528950" cy="5289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BD9142-440A-4B9D-AF78-EDBB388E8F1D}">
      <dsp:nvSpPr>
        <dsp:cNvPr id="0" name=""/>
        <dsp:cNvSpPr/>
      </dsp:nvSpPr>
      <dsp:spPr>
        <a:xfrm>
          <a:off x="1110795" y="1204056"/>
          <a:ext cx="5385254" cy="961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83" tIns="101783" rIns="101783" bIns="10178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2200" b="0" i="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Устойчивость земляного полотна </a:t>
          </a:r>
          <a:endParaRPr lang="en-US" sz="2200" b="0" i="0" kern="1200" dirty="0">
            <a:solidFill>
              <a:prstClr val="black"/>
            </a:solidFill>
            <a:effectLst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1110795" y="1204056"/>
        <a:ext cx="5385254" cy="961727"/>
      </dsp:txXfrm>
    </dsp:sp>
    <dsp:sp modelId="{6AF1B5D6-2B1F-413F-A33A-67287CC859B0}">
      <dsp:nvSpPr>
        <dsp:cNvPr id="0" name=""/>
        <dsp:cNvSpPr/>
      </dsp:nvSpPr>
      <dsp:spPr>
        <a:xfrm>
          <a:off x="0" y="2406215"/>
          <a:ext cx="6496050" cy="961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26F282-A464-48A9-B58B-AE21E56D9DDB}">
      <dsp:nvSpPr>
        <dsp:cNvPr id="0" name=""/>
        <dsp:cNvSpPr/>
      </dsp:nvSpPr>
      <dsp:spPr>
        <a:xfrm>
          <a:off x="290922" y="2622604"/>
          <a:ext cx="528950" cy="5289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B9760C-F942-406A-8A49-C8100AB5CB29}">
      <dsp:nvSpPr>
        <dsp:cNvPr id="0" name=""/>
        <dsp:cNvSpPr/>
      </dsp:nvSpPr>
      <dsp:spPr>
        <a:xfrm>
          <a:off x="1110795" y="2406215"/>
          <a:ext cx="5385254" cy="961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83" tIns="101783" rIns="101783" bIns="10178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</a:t>
          </a:r>
          <a:r>
            <a:rPr lang="kk-KZ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0" i="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Причины нарушения устойчивости земляного полотна</a:t>
          </a:r>
          <a:endParaRPr lang="en-US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0795" y="2406215"/>
        <a:ext cx="5385254" cy="961727"/>
      </dsp:txXfrm>
    </dsp:sp>
    <dsp:sp modelId="{2F5816D1-9405-4A84-912C-5D4A6E89504C}">
      <dsp:nvSpPr>
        <dsp:cNvPr id="0" name=""/>
        <dsp:cNvSpPr/>
      </dsp:nvSpPr>
      <dsp:spPr>
        <a:xfrm>
          <a:off x="0" y="3610269"/>
          <a:ext cx="6496050" cy="961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A32B07-95B5-4A69-816D-1F94DB9E7427}">
      <dsp:nvSpPr>
        <dsp:cNvPr id="0" name=""/>
        <dsp:cNvSpPr/>
      </dsp:nvSpPr>
      <dsp:spPr>
        <a:xfrm>
          <a:off x="290922" y="3824763"/>
          <a:ext cx="528950" cy="5289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4C30F6-9186-47FC-8208-2BA233E94A57}">
      <dsp:nvSpPr>
        <dsp:cNvPr id="0" name=""/>
        <dsp:cNvSpPr/>
      </dsp:nvSpPr>
      <dsp:spPr>
        <a:xfrm>
          <a:off x="1110795" y="3608375"/>
          <a:ext cx="5385254" cy="961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83" tIns="101783" rIns="101783" bIns="10178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sz="2200" b="0" i="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. Технологические</a:t>
          </a:r>
          <a:br>
            <a:rPr lang="ru-RU" sz="2200" b="0" i="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</a:br>
          <a:r>
            <a:rPr lang="ru-RU" sz="2200" b="0" i="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меры</a:t>
          </a:r>
          <a:endParaRPr lang="en-US" sz="2200" b="0" i="0" kern="1200" dirty="0">
            <a:solidFill>
              <a:prstClr val="black"/>
            </a:solidFill>
            <a:effectLst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1110795" y="3608375"/>
        <a:ext cx="5385254" cy="9617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1069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5575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5230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0947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343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55252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87030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66139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4215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2387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3360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41262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5976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112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8127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1892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5663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3EF3E1B-EF66-49B7-A5E5-808FC42C2989}" type="datetimeFigureOut">
              <a:rPr lang="x-none" smtClean="0"/>
              <a:pPr/>
              <a:t>05.11.2022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A30F7-9F1E-4477-911F-5D81765EBFB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292908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305417" y="5877272"/>
            <a:ext cx="1641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Астана 202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kk-KZ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79576" y="2852936"/>
            <a:ext cx="76328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Евразийский национальный университет имени Л.Н.Гумилёва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Транспортно-энергетический факультет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Кафедра «Организация перевозок, движения и эксплуатация транспорта»</a:t>
            </a:r>
          </a:p>
        </p:txBody>
      </p:sp>
      <p:pic>
        <p:nvPicPr>
          <p:cNvPr id="1026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29C2262C-DDAE-8D1D-AD5C-05728B2BE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807" y="207344"/>
            <a:ext cx="2174386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747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85A96B8-D35F-112A-FEB7-86E9DE51D690}"/>
              </a:ext>
            </a:extLst>
          </p:cNvPr>
          <p:cNvSpPr/>
          <p:nvPr/>
        </p:nvSpPr>
        <p:spPr>
          <a:xfrm>
            <a:off x="2567608" y="3222269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>
                <a:latin typeface="Times New Roman" pitchFamily="18" charset="0"/>
                <a:cs typeface="Times New Roman" pitchFamily="18" charset="0"/>
              </a:rPr>
              <a:t>Лекция №10.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РОЛЬ УПЛОТНЕНИЯ ГРУНТА В ОБЕСПЕЧЕНИИ УСТОЙЧИВОСТИ ЗЕМЛЯНОГО ПОЛОТНА И ПРОЧНОСТИ ДОРОЖНЫХ ОДЕЖД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BED1C7-1B2B-243E-206A-F3F19C9DC882}"/>
              </a:ext>
            </a:extLst>
          </p:cNvPr>
          <p:cNvSpPr txBox="1"/>
          <p:nvPr/>
        </p:nvSpPr>
        <p:spPr>
          <a:xfrm>
            <a:off x="3248808" y="2852936"/>
            <a:ext cx="5694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Эксплуатация автомобильных дорог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B51B54B6-4948-A07C-99B6-53422C444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807" y="207344"/>
            <a:ext cx="2174386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4F0DE9D-8250-049F-DDD0-BB62D80B20EC}"/>
              </a:ext>
            </a:extLst>
          </p:cNvPr>
          <p:cNvSpPr/>
          <p:nvPr/>
        </p:nvSpPr>
        <p:spPr>
          <a:xfrm>
            <a:off x="5305417" y="5877272"/>
            <a:ext cx="1641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Астана 202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kk-KZ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г.</a:t>
            </a:r>
          </a:p>
        </p:txBody>
      </p:sp>
    </p:spTree>
    <p:extLst>
      <p:ext uri="{BB962C8B-B14F-4D97-AF65-F5344CB8AC3E}">
        <p14:creationId xmlns:p14="http://schemas.microsoft.com/office/powerpoint/2010/main" val="3049841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3FE08F-6CBB-4C59-AEF4-AE18517D9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572000"/>
          </a:xfrm>
        </p:spPr>
        <p:txBody>
          <a:bodyPr anchor="ctr">
            <a:normAutofit/>
          </a:bodyPr>
          <a:lstStyle/>
          <a:p>
            <a:r>
              <a:rPr lang="kk-KZ" sz="3200" dirty="0">
                <a:solidFill>
                  <a:srgbClr val="F2F2F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x-none" sz="3200" dirty="0">
              <a:solidFill>
                <a:srgbClr val="F2F2F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40F0A30-A9A6-4382-A1FE-5816EC13F3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240788"/>
              </p:ext>
            </p:extLst>
          </p:nvPr>
        </p:nvGraphicFramePr>
        <p:xfrm>
          <a:off x="5048250" y="1447800"/>
          <a:ext cx="649605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C8F10E9D-4B8F-BA0E-1529-3EFE56AD4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223" y="672591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4588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851479-3FC3-4EBF-B815-232618756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ru-RU" b="0" i="0" dirty="0">
                <a:solidFill>
                  <a:schemeClr val="tx1"/>
                </a:solidFill>
                <a:effectLst/>
                <a:latin typeface="Roboto"/>
              </a:rPr>
              <a:t>Общие положения</a:t>
            </a:r>
            <a:br>
              <a:rPr lang="ru-RU" b="0" i="0" dirty="0">
                <a:solidFill>
                  <a:schemeClr val="tx1"/>
                </a:solidFill>
                <a:effectLst/>
                <a:latin typeface="Roboto"/>
              </a:rPr>
            </a:br>
            <a:endParaRPr lang="x-none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BB7227-DA6D-47B3-B179-2A65A915F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pPr algn="l"/>
            <a:r>
              <a:rPr lang="ru-RU" b="0" i="0" dirty="0">
                <a:effectLst/>
                <a:latin typeface="Roboto"/>
              </a:rPr>
              <a:t>Уплотнение грунта в сооружаемой конструкции земляного полотна является одной из наиболее ответственных </a:t>
            </a:r>
            <a:r>
              <a:rPr lang="ru-RU" b="1" i="0" dirty="0">
                <a:effectLst/>
                <a:latin typeface="Roboto"/>
              </a:rPr>
              <a:t>технологических операций. </a:t>
            </a:r>
            <a:r>
              <a:rPr lang="ru-RU" b="0" i="0" dirty="0">
                <a:effectLst/>
                <a:latin typeface="Roboto"/>
              </a:rPr>
              <a:t>Качество уплотнения грунта в насыпи или в рабочем слое выемок определяет устойчивость </a:t>
            </a:r>
            <a:r>
              <a:rPr lang="ru-RU" b="1" i="0" dirty="0">
                <a:effectLst/>
                <a:latin typeface="Roboto"/>
              </a:rPr>
              <a:t>земляного полотна, </a:t>
            </a:r>
            <a:r>
              <a:rPr lang="ru-RU" b="0" i="0" dirty="0">
                <a:effectLst/>
                <a:latin typeface="Roboto"/>
              </a:rPr>
              <a:t>что в конечном итоге обеспечивает надежность, прочность и долговечность дорожной</a:t>
            </a:r>
          </a:p>
          <a:p>
            <a:endParaRPr lang="x-none" dirty="0"/>
          </a:p>
        </p:txBody>
      </p:sp>
      <p:pic>
        <p:nvPicPr>
          <p:cNvPr id="4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94BE6897-4FF4-A1BF-DB67-9992B7364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223" y="672591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10265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1ABBBB-167B-40B2-B2AB-4E2F5FBE4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ru-RU" sz="3600" b="1" i="0" dirty="0">
                <a:solidFill>
                  <a:schemeClr val="tx1"/>
                </a:solidFill>
                <a:effectLst/>
                <a:latin typeface="Roboto"/>
              </a:rPr>
              <a:t>Устойчивость земляного полотна </a:t>
            </a:r>
            <a:endParaRPr lang="x-none" sz="36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67D5A4-AD7A-44A1-8F34-71757F1B1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1524000"/>
            <a:ext cx="6399930" cy="4529328"/>
          </a:xfrm>
        </p:spPr>
        <p:txBody>
          <a:bodyPr anchor="ctr">
            <a:normAutofit lnSpcReduction="10000"/>
          </a:bodyPr>
          <a:lstStyle/>
          <a:p>
            <a:pPr algn="l"/>
            <a:r>
              <a:rPr lang="ru-RU" sz="1800" b="1" i="0" dirty="0">
                <a:effectLst/>
                <a:latin typeface="Roboto"/>
              </a:rPr>
              <a:t>Под устойчивостью земляного полотна </a:t>
            </a:r>
            <a:r>
              <a:rPr lang="ru-RU" sz="1800" b="0" i="0" dirty="0">
                <a:effectLst/>
                <a:latin typeface="Roboto"/>
              </a:rPr>
              <a:t>понимают способность сооружения сопротивляться внешним и внутренним усилиям без разрушения, сохранять первоначальную форму и положение в пространстве, а также равновесие в напряженном состоянии.</a:t>
            </a:r>
          </a:p>
          <a:p>
            <a:pPr algn="l"/>
            <a:r>
              <a:rPr lang="ru-RU" sz="1800" b="0" i="0" dirty="0">
                <a:effectLst/>
                <a:latin typeface="Roboto"/>
              </a:rPr>
              <a:t>В процессе эксплуатации автомобильных дорог приходится во многих случаях уширять земляное полотно, устраивать дополнительные полосы на подъемах, переходно-скоростные полосы, площадки для остановки автомобилей и т.д. Во всех этих случаях необходимо соблюдать требования к уплотнению, увлажнению, однородности грунтов. Необходимо понимать, что хорошая дорога включает в себя хорошо уплотненное и сухое земляное полотно, состоящее из однородных, </a:t>
            </a:r>
            <a:r>
              <a:rPr lang="ru-RU" sz="1800" b="0" i="0" dirty="0" err="1">
                <a:effectLst/>
                <a:latin typeface="Roboto"/>
              </a:rPr>
              <a:t>непучинистых</a:t>
            </a:r>
            <a:r>
              <a:rPr lang="ru-RU" sz="1800" b="0" i="0" dirty="0">
                <a:effectLst/>
                <a:latin typeface="Roboto"/>
              </a:rPr>
              <a:t> грунтов.</a:t>
            </a:r>
          </a:p>
          <a:p>
            <a:pPr marL="0" indent="0">
              <a:buNone/>
            </a:pPr>
            <a:endParaRPr lang="x-none" dirty="0"/>
          </a:p>
        </p:txBody>
      </p:sp>
      <p:pic>
        <p:nvPicPr>
          <p:cNvPr id="4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B7285014-D043-340F-6094-E2AD16E75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223" y="672591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68930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4F1BA1-E335-444E-96FF-EA7EBD412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ru-RU" sz="3600" b="0" i="0" dirty="0">
                <a:solidFill>
                  <a:schemeClr val="tx1"/>
                </a:solidFill>
                <a:effectLst/>
                <a:latin typeface="Roboto"/>
              </a:rPr>
              <a:t>Причины нарушения устойчивости земляного полотна</a:t>
            </a:r>
            <a:endParaRPr lang="x-none" sz="36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A7B1DD-9629-4281-B930-8A0F8C312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ru-RU" b="0" i="0" dirty="0">
                <a:effectLst/>
                <a:latin typeface="Roboto"/>
              </a:rPr>
              <a:t>Причинами нарушения устойчивости земляного полотна могут быть недостаточная плотность грунта, приданная ему при строительстве или полученная в ходе эксплуатации вследствие отрицательного воздействия факторов водно-теплового режима земляного полотна и нагрузки от транспортных средств.</a:t>
            </a:r>
            <a:endParaRPr lang="x-none" dirty="0"/>
          </a:p>
        </p:txBody>
      </p:sp>
      <p:pic>
        <p:nvPicPr>
          <p:cNvPr id="4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5ED1B31E-3D9B-73BD-8602-9994A0100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223" y="672591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74029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6291C-470A-4386-9BCB-0826EB642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ru-RU" sz="2800" dirty="0"/>
              <a:t>Технологические</a:t>
            </a:r>
            <a:br>
              <a:rPr lang="ru-RU" sz="2800" dirty="0"/>
            </a:br>
            <a:r>
              <a:rPr lang="ru-RU" sz="2800" dirty="0"/>
              <a:t> меры</a:t>
            </a:r>
            <a:endParaRPr lang="x-none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C67ECB-8A5B-41AE-AE69-5F33FE925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ru-RU" sz="2000" b="0" i="0" dirty="0">
                <a:solidFill>
                  <a:schemeClr val="tx1"/>
                </a:solidFill>
                <a:effectLst/>
                <a:latin typeface="Roboto"/>
              </a:rPr>
              <a:t>К числу основных технологических мер, обеспечивающих устойчивость земляного полотна, относят: послойное и равномерное уплотнение грунта уплотняющими машинами и механизмами, реализацию мероприятий по регулированию водно-теплового и технологических режимов земляного полотна дороги.</a:t>
            </a:r>
            <a:endParaRPr lang="x-none" dirty="0"/>
          </a:p>
        </p:txBody>
      </p:sp>
      <p:pic>
        <p:nvPicPr>
          <p:cNvPr id="4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88138191-6A96-9451-57B1-BD15D1C716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223" y="672591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925958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163</TotalTime>
  <Words>299</Words>
  <Application>Microsoft Office PowerPoint</Application>
  <PresentationFormat>Широкоэкранный</PresentationFormat>
  <Paragraphs>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Roboto</vt:lpstr>
      <vt:lpstr>Times New Roman</vt:lpstr>
      <vt:lpstr>Wingdings 3</vt:lpstr>
      <vt:lpstr>Ион</vt:lpstr>
      <vt:lpstr>Презентация PowerPoint</vt:lpstr>
      <vt:lpstr>Презентация PowerPoint</vt:lpstr>
      <vt:lpstr>План</vt:lpstr>
      <vt:lpstr>Общие положения </vt:lpstr>
      <vt:lpstr>Устойчивость земляного полотна </vt:lpstr>
      <vt:lpstr>Причины нарушения устойчивости земляного полотна</vt:lpstr>
      <vt:lpstr>Технологические  меры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организации перевозок сельскохозяйственных грузов </dc:title>
  <dc:creator>Juzi Abdibekova</dc:creator>
  <cp:lastModifiedBy>Куат Кутымбетов</cp:lastModifiedBy>
  <cp:revision>11</cp:revision>
  <dcterms:created xsi:type="dcterms:W3CDTF">2021-03-29T07:10:41Z</dcterms:created>
  <dcterms:modified xsi:type="dcterms:W3CDTF">2022-11-05T17:27:48Z</dcterms:modified>
</cp:coreProperties>
</file>