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notesMasterIdLst>
    <p:notesMasterId r:id="rId27"/>
  </p:notesMasterIdLst>
  <p:sldIdLst>
    <p:sldId id="256" r:id="rId2"/>
    <p:sldId id="257" r:id="rId3"/>
    <p:sldId id="274" r:id="rId4"/>
    <p:sldId id="275" r:id="rId5"/>
    <p:sldId id="293" r:id="rId6"/>
    <p:sldId id="290" r:id="rId7"/>
    <p:sldId id="291" r:id="rId8"/>
    <p:sldId id="294" r:id="rId9"/>
    <p:sldId id="277" r:id="rId10"/>
    <p:sldId id="292" r:id="rId11"/>
    <p:sldId id="280" r:id="rId12"/>
    <p:sldId id="281" r:id="rId13"/>
    <p:sldId id="283" r:id="rId14"/>
    <p:sldId id="273" r:id="rId15"/>
    <p:sldId id="276" r:id="rId16"/>
    <p:sldId id="285" r:id="rId17"/>
    <p:sldId id="286" r:id="rId18"/>
    <p:sldId id="287" r:id="rId19"/>
    <p:sldId id="288" r:id="rId20"/>
    <p:sldId id="289" r:id="rId21"/>
    <p:sldId id="336" r:id="rId22"/>
    <p:sldId id="338" r:id="rId23"/>
    <p:sldId id="337" r:id="rId24"/>
    <p:sldId id="271" r:id="rId25"/>
    <p:sldId id="272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Мамбеталина Алия Сактагановна" initials="МАС" lastIdx="17" clrIdx="0">
    <p:extLst>
      <p:ext uri="{19B8F6BF-5375-455C-9EA6-DF929625EA0E}">
        <p15:presenceInfo xmlns:p15="http://schemas.microsoft.com/office/powerpoint/2012/main" userId="S::750428400415@enu.kz::c77ab106-1082-4950-a6b3-8ad7f13036f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DC24"/>
    <a:srgbClr val="D9D927"/>
    <a:srgbClr val="672A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A325AE-EF83-4737-A552-D180257DA435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119DCEE-D7D6-42F8-B6F8-B456A72F3CFD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altLang="ru-RU" sz="1800" b="1" dirty="0">
              <a:solidFill>
                <a:srgbClr val="333399"/>
              </a:solidFill>
              <a:highlight>
                <a:srgbClr val="FFFF00"/>
              </a:highlight>
            </a:rPr>
            <a:t>Соперничество </a:t>
          </a:r>
          <a:r>
            <a:rPr lang="ru-RU" altLang="ru-RU" sz="1800" dirty="0">
              <a:solidFill>
                <a:srgbClr val="333399"/>
              </a:solidFill>
              <a:highlight>
                <a:srgbClr val="FFFF00"/>
              </a:highlight>
            </a:rPr>
            <a:t>(конкуренция) — стремление добиться удовлетворения своих интересов в ущерб другому</a:t>
          </a:r>
        </a:p>
        <a:p>
          <a:pPr defTabSz="1511300">
            <a:lnSpc>
              <a:spcPct val="90000"/>
            </a:lnSpc>
            <a:spcAft>
              <a:spcPct val="35000"/>
            </a:spcAft>
          </a:pPr>
          <a:endParaRPr lang="ru-RU" dirty="0"/>
        </a:p>
      </dgm:t>
    </dgm:pt>
    <dgm:pt modelId="{EAD21B96-205E-4297-BFF6-9AE16A39AF32}" type="parTrans" cxnId="{797972F4-FE28-4747-B162-2BD51B9AFF98}">
      <dgm:prSet/>
      <dgm:spPr/>
      <dgm:t>
        <a:bodyPr/>
        <a:lstStyle/>
        <a:p>
          <a:endParaRPr lang="ru-RU"/>
        </a:p>
      </dgm:t>
    </dgm:pt>
    <dgm:pt modelId="{BD6DA61E-B835-4000-9754-EA81173B9FE2}" type="sibTrans" cxnId="{797972F4-FE28-4747-B162-2BD51B9AFF98}">
      <dgm:prSet/>
      <dgm:spPr/>
      <dgm:t>
        <a:bodyPr/>
        <a:lstStyle/>
        <a:p>
          <a:endParaRPr lang="ru-RU"/>
        </a:p>
      </dgm:t>
    </dgm:pt>
    <dgm:pt modelId="{1DE85AE3-026B-4500-A9CD-185C25FEBF50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altLang="ru-RU" sz="1800" b="1" dirty="0">
              <a:solidFill>
                <a:srgbClr val="333399"/>
              </a:solidFill>
              <a:highlight>
                <a:srgbClr val="FFFF00"/>
              </a:highlight>
            </a:rPr>
            <a:t>Приспособление</a:t>
          </a:r>
          <a:r>
            <a:rPr lang="ru-RU" altLang="ru-RU" sz="1800" dirty="0">
              <a:solidFill>
                <a:srgbClr val="333399"/>
              </a:solidFill>
              <a:highlight>
                <a:srgbClr val="FFFF00"/>
              </a:highlight>
            </a:rPr>
            <a:t> — принесение собственных интересов в жертву ради другого (противоположность соперничеству)</a:t>
          </a:r>
        </a:p>
        <a:p>
          <a:pPr defTabSz="622300">
            <a:lnSpc>
              <a:spcPct val="90000"/>
            </a:lnSpc>
            <a:spcAft>
              <a:spcPct val="35000"/>
            </a:spcAft>
          </a:pPr>
          <a:endParaRPr lang="ru-RU" dirty="0"/>
        </a:p>
      </dgm:t>
    </dgm:pt>
    <dgm:pt modelId="{D13C5CBF-B499-4EAA-9123-076FEB2BB328}" type="parTrans" cxnId="{A4A13F94-2847-46E3-80F8-8C38B258127D}">
      <dgm:prSet/>
      <dgm:spPr/>
      <dgm:t>
        <a:bodyPr/>
        <a:lstStyle/>
        <a:p>
          <a:endParaRPr lang="ru-RU"/>
        </a:p>
      </dgm:t>
    </dgm:pt>
    <dgm:pt modelId="{46F9D617-4E80-45BE-83B3-BAA917BECF6D}" type="sibTrans" cxnId="{A4A13F94-2847-46E3-80F8-8C38B258127D}">
      <dgm:prSet/>
      <dgm:spPr/>
      <dgm:t>
        <a:bodyPr/>
        <a:lstStyle/>
        <a:p>
          <a:endParaRPr lang="ru-RU"/>
        </a:p>
      </dgm:t>
    </dgm:pt>
    <dgm:pt modelId="{DA19764D-26D8-4275-BE61-DCAB294EE3A0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altLang="ru-RU" sz="1800" b="1" dirty="0">
              <a:solidFill>
                <a:srgbClr val="333399"/>
              </a:solidFill>
              <a:highlight>
                <a:srgbClr val="FFFF00"/>
              </a:highlight>
            </a:rPr>
            <a:t>Компромисс</a:t>
          </a:r>
          <a:r>
            <a:rPr lang="ru-RU" altLang="ru-RU" sz="1800" dirty="0">
              <a:solidFill>
                <a:srgbClr val="333399"/>
              </a:solidFill>
              <a:highlight>
                <a:srgbClr val="FFFF00"/>
              </a:highlight>
            </a:rPr>
            <a:t> —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altLang="ru-RU" sz="1800" dirty="0">
              <a:solidFill>
                <a:srgbClr val="333399"/>
              </a:solidFill>
              <a:highlight>
                <a:srgbClr val="FFFF00"/>
              </a:highlight>
            </a:rPr>
            <a:t> готовность поступиться своими интересами и частично учесть интересы другого</a:t>
          </a:r>
        </a:p>
        <a:p>
          <a:pPr defTabSz="622300">
            <a:lnSpc>
              <a:spcPct val="90000"/>
            </a:lnSpc>
            <a:spcAft>
              <a:spcPct val="35000"/>
            </a:spcAft>
          </a:pPr>
          <a:endParaRPr lang="ru-RU" dirty="0"/>
        </a:p>
      </dgm:t>
    </dgm:pt>
    <dgm:pt modelId="{FE6815FC-896D-4B27-ACD9-8C1A77B6A99F}" type="parTrans" cxnId="{D1756A7F-771E-46CD-B1DE-4E30E610953C}">
      <dgm:prSet/>
      <dgm:spPr/>
      <dgm:t>
        <a:bodyPr/>
        <a:lstStyle/>
        <a:p>
          <a:endParaRPr lang="ru-RU"/>
        </a:p>
      </dgm:t>
    </dgm:pt>
    <dgm:pt modelId="{BBE80599-E01D-4289-9E38-4AE5CFBAC141}" type="sibTrans" cxnId="{D1756A7F-771E-46CD-B1DE-4E30E610953C}">
      <dgm:prSet/>
      <dgm:spPr/>
      <dgm:t>
        <a:bodyPr/>
        <a:lstStyle/>
        <a:p>
          <a:endParaRPr lang="ru-RU"/>
        </a:p>
      </dgm:t>
    </dgm:pt>
    <dgm:pt modelId="{FB78EAFE-F119-4A4E-B4CD-A781AEB649C1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altLang="ru-RU" sz="1800" b="1" dirty="0">
              <a:solidFill>
                <a:srgbClr val="333399"/>
              </a:solidFill>
              <a:highlight>
                <a:srgbClr val="FFFF00"/>
              </a:highlight>
            </a:rPr>
            <a:t>Избегание</a:t>
          </a:r>
          <a:r>
            <a:rPr lang="ru-RU" altLang="ru-RU" sz="1800" dirty="0">
              <a:solidFill>
                <a:srgbClr val="333399"/>
              </a:solidFill>
              <a:highlight>
                <a:srgbClr val="FFFF00"/>
              </a:highlight>
            </a:rPr>
            <a:t> — 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altLang="ru-RU" sz="1800" dirty="0">
              <a:solidFill>
                <a:srgbClr val="333399"/>
              </a:solidFill>
              <a:highlight>
                <a:srgbClr val="FFFF00"/>
              </a:highlight>
            </a:rPr>
            <a:t>пассивная стратегия, при которой отсутствует стремление, как к кооперации, так и к достижению собственных целей</a:t>
          </a:r>
        </a:p>
        <a:p>
          <a:pPr defTabSz="622300">
            <a:lnSpc>
              <a:spcPct val="90000"/>
            </a:lnSpc>
            <a:spcAft>
              <a:spcPct val="35000"/>
            </a:spcAft>
          </a:pPr>
          <a:endParaRPr lang="ru-RU" dirty="0"/>
        </a:p>
      </dgm:t>
    </dgm:pt>
    <dgm:pt modelId="{04AE418A-6261-4208-916E-11EDD1E66870}" type="parTrans" cxnId="{B72AFF86-2DBD-4459-8FC5-BD04DD974653}">
      <dgm:prSet/>
      <dgm:spPr/>
      <dgm:t>
        <a:bodyPr/>
        <a:lstStyle/>
        <a:p>
          <a:endParaRPr lang="ru-RU"/>
        </a:p>
      </dgm:t>
    </dgm:pt>
    <dgm:pt modelId="{04D04F46-1462-429F-9FC4-F85EEF73EE44}" type="sibTrans" cxnId="{B72AFF86-2DBD-4459-8FC5-BD04DD974653}">
      <dgm:prSet/>
      <dgm:spPr/>
      <dgm:t>
        <a:bodyPr/>
        <a:lstStyle/>
        <a:p>
          <a:endParaRPr lang="ru-RU"/>
        </a:p>
      </dgm:t>
    </dgm:pt>
    <dgm:pt modelId="{0F9A6ACA-73E5-4D11-93B6-04B986CAD491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altLang="ru-RU" sz="1800" b="1" dirty="0">
              <a:solidFill>
                <a:srgbClr val="333399"/>
              </a:solidFill>
              <a:highlight>
                <a:srgbClr val="FFFF00"/>
              </a:highlight>
            </a:rPr>
            <a:t>Сотрудничество</a:t>
          </a:r>
          <a:r>
            <a:rPr lang="ru-RU" altLang="ru-RU" sz="1800" dirty="0">
              <a:solidFill>
                <a:srgbClr val="333399"/>
              </a:solidFill>
              <a:highlight>
                <a:srgbClr val="FFFF00"/>
              </a:highlight>
            </a:rPr>
            <a:t> — </a:t>
          </a:r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altLang="ru-RU" sz="1800" dirty="0">
              <a:solidFill>
                <a:srgbClr val="333399"/>
              </a:solidFill>
              <a:highlight>
                <a:srgbClr val="FFFF00"/>
              </a:highlight>
            </a:rPr>
            <a:t>поиск решения, учитывающего интересы обеих сторон.</a:t>
          </a:r>
        </a:p>
        <a:p>
          <a:pPr defTabSz="622300">
            <a:lnSpc>
              <a:spcPct val="90000"/>
            </a:lnSpc>
            <a:spcAft>
              <a:spcPct val="35000"/>
            </a:spcAft>
          </a:pPr>
          <a:endParaRPr lang="ru-RU" dirty="0"/>
        </a:p>
      </dgm:t>
    </dgm:pt>
    <dgm:pt modelId="{05CB90CF-9149-4580-B683-F10F1F8A2778}" type="parTrans" cxnId="{38EF1E72-0324-42F9-A80E-B6F3D8CC6E97}">
      <dgm:prSet/>
      <dgm:spPr/>
      <dgm:t>
        <a:bodyPr/>
        <a:lstStyle/>
        <a:p>
          <a:endParaRPr lang="ru-RU"/>
        </a:p>
      </dgm:t>
    </dgm:pt>
    <dgm:pt modelId="{4BBB84D5-AD63-43A2-893F-6EBDDDEA89A9}" type="sibTrans" cxnId="{38EF1E72-0324-42F9-A80E-B6F3D8CC6E97}">
      <dgm:prSet/>
      <dgm:spPr/>
      <dgm:t>
        <a:bodyPr/>
        <a:lstStyle/>
        <a:p>
          <a:endParaRPr lang="ru-RU"/>
        </a:p>
      </dgm:t>
    </dgm:pt>
    <dgm:pt modelId="{1D341045-AB47-4DC2-8662-7F16909F68B4}" type="pres">
      <dgm:prSet presAssocID="{4DA325AE-EF83-4737-A552-D180257DA435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5A4BA94A-FB37-41D3-8684-C8E62DA1BB6C}" type="pres">
      <dgm:prSet presAssocID="{4DA325AE-EF83-4737-A552-D180257DA435}" presName="matrix" presStyleCnt="0"/>
      <dgm:spPr/>
    </dgm:pt>
    <dgm:pt modelId="{6BD18789-9AE4-4156-8F08-7176883F88FE}" type="pres">
      <dgm:prSet presAssocID="{4DA325AE-EF83-4737-A552-D180257DA435}" presName="tile1" presStyleLbl="node1" presStyleIdx="0" presStyleCnt="4"/>
      <dgm:spPr/>
    </dgm:pt>
    <dgm:pt modelId="{DA5C8A92-24A5-4651-A43D-1FF678394FFD}" type="pres">
      <dgm:prSet presAssocID="{4DA325AE-EF83-4737-A552-D180257DA435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22B6B908-2E79-4BE6-B2EF-42AB66F0CF3C}" type="pres">
      <dgm:prSet presAssocID="{4DA325AE-EF83-4737-A552-D180257DA435}" presName="tile2" presStyleLbl="node1" presStyleIdx="1" presStyleCnt="4" custLinFactNeighborX="-928" custLinFactNeighborY="0"/>
      <dgm:spPr/>
    </dgm:pt>
    <dgm:pt modelId="{A4CE499E-491C-47F5-8E8E-7FD12A87DDC6}" type="pres">
      <dgm:prSet presAssocID="{4DA325AE-EF83-4737-A552-D180257DA435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196152C2-5EC8-4E12-8F06-7DCF87DCFE46}" type="pres">
      <dgm:prSet presAssocID="{4DA325AE-EF83-4737-A552-D180257DA435}" presName="tile3" presStyleLbl="node1" presStyleIdx="2" presStyleCnt="4" custLinFactNeighborX="423" custLinFactNeighborY="-943"/>
      <dgm:spPr/>
    </dgm:pt>
    <dgm:pt modelId="{A5254E3D-E0E8-435D-899D-DEFD37507934}" type="pres">
      <dgm:prSet presAssocID="{4DA325AE-EF83-4737-A552-D180257DA435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759EB1FF-D445-4B49-9F89-2F7E6C276467}" type="pres">
      <dgm:prSet presAssocID="{4DA325AE-EF83-4737-A552-D180257DA435}" presName="tile4" presStyleLbl="node1" presStyleIdx="3" presStyleCnt="4"/>
      <dgm:spPr/>
    </dgm:pt>
    <dgm:pt modelId="{3F3F05D0-F736-4ACE-88C9-DE6004E66A89}" type="pres">
      <dgm:prSet presAssocID="{4DA325AE-EF83-4737-A552-D180257DA435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84BB2FF2-6112-40D0-A95A-CB977B0EC410}" type="pres">
      <dgm:prSet presAssocID="{4DA325AE-EF83-4737-A552-D180257DA435}" presName="centerTile" presStyleLbl="fgShp" presStyleIdx="0" presStyleCnt="1" custScaleX="142254" custScaleY="150211" custLinFactNeighborX="2570" custLinFactNeighborY="-9433">
        <dgm:presLayoutVars>
          <dgm:chMax val="0"/>
          <dgm:chPref val="0"/>
        </dgm:presLayoutVars>
      </dgm:prSet>
      <dgm:spPr/>
    </dgm:pt>
  </dgm:ptLst>
  <dgm:cxnLst>
    <dgm:cxn modelId="{26754705-3AE9-419F-8AF1-FB7E29BDA958}" type="presOf" srcId="{1DE85AE3-026B-4500-A9CD-185C25FEBF50}" destId="{6BD18789-9AE4-4156-8F08-7176883F88FE}" srcOrd="0" destOrd="0" presId="urn:microsoft.com/office/officeart/2005/8/layout/matrix1"/>
    <dgm:cxn modelId="{05B28963-69E6-4DE6-AC78-96E1EB27B87B}" type="presOf" srcId="{FB78EAFE-F119-4A4E-B4CD-A781AEB649C1}" destId="{196152C2-5EC8-4E12-8F06-7DCF87DCFE46}" srcOrd="0" destOrd="0" presId="urn:microsoft.com/office/officeart/2005/8/layout/matrix1"/>
    <dgm:cxn modelId="{94C84A48-D1D2-4B9E-A347-22BCEA1D6163}" type="presOf" srcId="{1DE85AE3-026B-4500-A9CD-185C25FEBF50}" destId="{DA5C8A92-24A5-4651-A43D-1FF678394FFD}" srcOrd="1" destOrd="0" presId="urn:microsoft.com/office/officeart/2005/8/layout/matrix1"/>
    <dgm:cxn modelId="{38EF1E72-0324-42F9-A80E-B6F3D8CC6E97}" srcId="{5119DCEE-D7D6-42F8-B6F8-B456A72F3CFD}" destId="{0F9A6ACA-73E5-4D11-93B6-04B986CAD491}" srcOrd="3" destOrd="0" parTransId="{05CB90CF-9149-4580-B683-F10F1F8A2778}" sibTransId="{4BBB84D5-AD63-43A2-893F-6EBDDDEA89A9}"/>
    <dgm:cxn modelId="{205D1154-1DCC-4741-B6A0-1AB3901A8DAE}" type="presOf" srcId="{4DA325AE-EF83-4737-A552-D180257DA435}" destId="{1D341045-AB47-4DC2-8662-7F16909F68B4}" srcOrd="0" destOrd="0" presId="urn:microsoft.com/office/officeart/2005/8/layout/matrix1"/>
    <dgm:cxn modelId="{D1756A7F-771E-46CD-B1DE-4E30E610953C}" srcId="{5119DCEE-D7D6-42F8-B6F8-B456A72F3CFD}" destId="{DA19764D-26D8-4275-BE61-DCAB294EE3A0}" srcOrd="1" destOrd="0" parTransId="{FE6815FC-896D-4B27-ACD9-8C1A77B6A99F}" sibTransId="{BBE80599-E01D-4289-9E38-4AE5CFBAC141}"/>
    <dgm:cxn modelId="{B72AFF86-2DBD-4459-8FC5-BD04DD974653}" srcId="{5119DCEE-D7D6-42F8-B6F8-B456A72F3CFD}" destId="{FB78EAFE-F119-4A4E-B4CD-A781AEB649C1}" srcOrd="2" destOrd="0" parTransId="{04AE418A-6261-4208-916E-11EDD1E66870}" sibTransId="{04D04F46-1462-429F-9FC4-F85EEF73EE44}"/>
    <dgm:cxn modelId="{8CD68E8B-84EC-49CE-8B8E-3098B423B24C}" type="presOf" srcId="{5119DCEE-D7D6-42F8-B6F8-B456A72F3CFD}" destId="{84BB2FF2-6112-40D0-A95A-CB977B0EC410}" srcOrd="0" destOrd="0" presId="urn:microsoft.com/office/officeart/2005/8/layout/matrix1"/>
    <dgm:cxn modelId="{A4A13F94-2847-46E3-80F8-8C38B258127D}" srcId="{5119DCEE-D7D6-42F8-B6F8-B456A72F3CFD}" destId="{1DE85AE3-026B-4500-A9CD-185C25FEBF50}" srcOrd="0" destOrd="0" parTransId="{D13C5CBF-B499-4EAA-9123-076FEB2BB328}" sibTransId="{46F9D617-4E80-45BE-83B3-BAA917BECF6D}"/>
    <dgm:cxn modelId="{872E0FBC-3CA2-44CD-B4AC-09D54A931360}" type="presOf" srcId="{DA19764D-26D8-4275-BE61-DCAB294EE3A0}" destId="{A4CE499E-491C-47F5-8E8E-7FD12A87DDC6}" srcOrd="1" destOrd="0" presId="urn:microsoft.com/office/officeart/2005/8/layout/matrix1"/>
    <dgm:cxn modelId="{B0E0CAC3-10C0-4EF7-9D15-182490BCFA19}" type="presOf" srcId="{0F9A6ACA-73E5-4D11-93B6-04B986CAD491}" destId="{759EB1FF-D445-4B49-9F89-2F7E6C276467}" srcOrd="0" destOrd="0" presId="urn:microsoft.com/office/officeart/2005/8/layout/matrix1"/>
    <dgm:cxn modelId="{94B052DB-1109-47C0-B384-1839220B4AA5}" type="presOf" srcId="{0F9A6ACA-73E5-4D11-93B6-04B986CAD491}" destId="{3F3F05D0-F736-4ACE-88C9-DE6004E66A89}" srcOrd="1" destOrd="0" presId="urn:microsoft.com/office/officeart/2005/8/layout/matrix1"/>
    <dgm:cxn modelId="{797972F4-FE28-4747-B162-2BD51B9AFF98}" srcId="{4DA325AE-EF83-4737-A552-D180257DA435}" destId="{5119DCEE-D7D6-42F8-B6F8-B456A72F3CFD}" srcOrd="0" destOrd="0" parTransId="{EAD21B96-205E-4297-BFF6-9AE16A39AF32}" sibTransId="{BD6DA61E-B835-4000-9754-EA81173B9FE2}"/>
    <dgm:cxn modelId="{8780D8F5-D918-4316-B484-D481A60A8BFF}" type="presOf" srcId="{FB78EAFE-F119-4A4E-B4CD-A781AEB649C1}" destId="{A5254E3D-E0E8-435D-899D-DEFD37507934}" srcOrd="1" destOrd="0" presId="urn:microsoft.com/office/officeart/2005/8/layout/matrix1"/>
    <dgm:cxn modelId="{8915E1F7-FF80-4662-B0CB-C5FA57611EDF}" type="presOf" srcId="{DA19764D-26D8-4275-BE61-DCAB294EE3A0}" destId="{22B6B908-2E79-4BE6-B2EF-42AB66F0CF3C}" srcOrd="0" destOrd="0" presId="urn:microsoft.com/office/officeart/2005/8/layout/matrix1"/>
    <dgm:cxn modelId="{628432AE-0245-4252-AC40-7517D7423A09}" type="presParOf" srcId="{1D341045-AB47-4DC2-8662-7F16909F68B4}" destId="{5A4BA94A-FB37-41D3-8684-C8E62DA1BB6C}" srcOrd="0" destOrd="0" presId="urn:microsoft.com/office/officeart/2005/8/layout/matrix1"/>
    <dgm:cxn modelId="{AF0330EF-87B4-4564-9A6F-09DD4E88C587}" type="presParOf" srcId="{5A4BA94A-FB37-41D3-8684-C8E62DA1BB6C}" destId="{6BD18789-9AE4-4156-8F08-7176883F88FE}" srcOrd="0" destOrd="0" presId="urn:microsoft.com/office/officeart/2005/8/layout/matrix1"/>
    <dgm:cxn modelId="{C46934D3-0632-406B-8084-3F9037447DA6}" type="presParOf" srcId="{5A4BA94A-FB37-41D3-8684-C8E62DA1BB6C}" destId="{DA5C8A92-24A5-4651-A43D-1FF678394FFD}" srcOrd="1" destOrd="0" presId="urn:microsoft.com/office/officeart/2005/8/layout/matrix1"/>
    <dgm:cxn modelId="{D4B8B877-C516-498B-BEA6-21AA2BCE9904}" type="presParOf" srcId="{5A4BA94A-FB37-41D3-8684-C8E62DA1BB6C}" destId="{22B6B908-2E79-4BE6-B2EF-42AB66F0CF3C}" srcOrd="2" destOrd="0" presId="urn:microsoft.com/office/officeart/2005/8/layout/matrix1"/>
    <dgm:cxn modelId="{C6914764-A340-4F28-AFE8-7CEFE6936BA7}" type="presParOf" srcId="{5A4BA94A-FB37-41D3-8684-C8E62DA1BB6C}" destId="{A4CE499E-491C-47F5-8E8E-7FD12A87DDC6}" srcOrd="3" destOrd="0" presId="urn:microsoft.com/office/officeart/2005/8/layout/matrix1"/>
    <dgm:cxn modelId="{BF2D9588-516D-4DEA-8040-5075E2F38B8F}" type="presParOf" srcId="{5A4BA94A-FB37-41D3-8684-C8E62DA1BB6C}" destId="{196152C2-5EC8-4E12-8F06-7DCF87DCFE46}" srcOrd="4" destOrd="0" presId="urn:microsoft.com/office/officeart/2005/8/layout/matrix1"/>
    <dgm:cxn modelId="{F756CF74-E611-41B7-8A0E-C81EBBD1631A}" type="presParOf" srcId="{5A4BA94A-FB37-41D3-8684-C8E62DA1BB6C}" destId="{A5254E3D-E0E8-435D-899D-DEFD37507934}" srcOrd="5" destOrd="0" presId="urn:microsoft.com/office/officeart/2005/8/layout/matrix1"/>
    <dgm:cxn modelId="{1E753695-8459-4079-8606-FC20B9126208}" type="presParOf" srcId="{5A4BA94A-FB37-41D3-8684-C8E62DA1BB6C}" destId="{759EB1FF-D445-4B49-9F89-2F7E6C276467}" srcOrd="6" destOrd="0" presId="urn:microsoft.com/office/officeart/2005/8/layout/matrix1"/>
    <dgm:cxn modelId="{CA513B56-5B06-4F13-BEE8-7445C6F56106}" type="presParOf" srcId="{5A4BA94A-FB37-41D3-8684-C8E62DA1BB6C}" destId="{3F3F05D0-F736-4ACE-88C9-DE6004E66A89}" srcOrd="7" destOrd="0" presId="urn:microsoft.com/office/officeart/2005/8/layout/matrix1"/>
    <dgm:cxn modelId="{385341C2-EA60-40B2-9688-E3BFFC3DAD11}" type="presParOf" srcId="{1D341045-AB47-4DC2-8662-7F16909F68B4}" destId="{84BB2FF2-6112-40D0-A95A-CB977B0EC410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D18789-9AE4-4156-8F08-7176883F88FE}">
      <dsp:nvSpPr>
        <dsp:cNvPr id="0" name=""/>
        <dsp:cNvSpPr/>
      </dsp:nvSpPr>
      <dsp:spPr>
        <a:xfrm rot="16200000">
          <a:off x="324028" y="-324028"/>
          <a:ext cx="2730500" cy="3378557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altLang="ru-RU" sz="1400" b="1" kern="1200" dirty="0">
              <a:solidFill>
                <a:srgbClr val="333399"/>
              </a:solidFill>
              <a:highlight>
                <a:srgbClr val="FFFF00"/>
              </a:highlight>
            </a:rPr>
            <a:t>Приспособление</a:t>
          </a:r>
          <a:r>
            <a:rPr lang="ru-RU" altLang="ru-RU" sz="1400" kern="1200" dirty="0">
              <a:solidFill>
                <a:srgbClr val="333399"/>
              </a:solidFill>
              <a:highlight>
                <a:srgbClr val="FFFF00"/>
              </a:highlight>
            </a:rPr>
            <a:t> — принесение собственных интересов в жертву ради другого (противоположность соперничеству)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 dirty="0"/>
        </a:p>
      </dsp:txBody>
      <dsp:txXfrm rot="5400000">
        <a:off x="0" y="0"/>
        <a:ext cx="3378557" cy="2047875"/>
      </dsp:txXfrm>
    </dsp:sp>
    <dsp:sp modelId="{22B6B908-2E79-4BE6-B2EF-42AB66F0CF3C}">
      <dsp:nvSpPr>
        <dsp:cNvPr id="0" name=""/>
        <dsp:cNvSpPr/>
      </dsp:nvSpPr>
      <dsp:spPr>
        <a:xfrm>
          <a:off x="3347204" y="0"/>
          <a:ext cx="3378557" cy="27305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altLang="ru-RU" sz="1400" b="1" kern="1200" dirty="0">
              <a:solidFill>
                <a:srgbClr val="333399"/>
              </a:solidFill>
              <a:highlight>
                <a:srgbClr val="FFFF00"/>
              </a:highlight>
            </a:rPr>
            <a:t>Компромисс</a:t>
          </a:r>
          <a:r>
            <a:rPr lang="ru-RU" altLang="ru-RU" sz="1400" kern="1200" dirty="0">
              <a:solidFill>
                <a:srgbClr val="333399"/>
              </a:solidFill>
              <a:highlight>
                <a:srgbClr val="FFFF00"/>
              </a:highlight>
            </a:rPr>
            <a:t> —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altLang="ru-RU" sz="1400" kern="1200" dirty="0">
              <a:solidFill>
                <a:srgbClr val="333399"/>
              </a:solidFill>
              <a:highlight>
                <a:srgbClr val="FFFF00"/>
              </a:highlight>
            </a:rPr>
            <a:t> готовность поступиться своими интересами и частично учесть интересы другого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 dirty="0"/>
        </a:p>
      </dsp:txBody>
      <dsp:txXfrm>
        <a:off x="3347204" y="0"/>
        <a:ext cx="3378557" cy="2047875"/>
      </dsp:txXfrm>
    </dsp:sp>
    <dsp:sp modelId="{196152C2-5EC8-4E12-8F06-7DCF87DCFE46}">
      <dsp:nvSpPr>
        <dsp:cNvPr id="0" name=""/>
        <dsp:cNvSpPr/>
      </dsp:nvSpPr>
      <dsp:spPr>
        <a:xfrm rot="10800000">
          <a:off x="14291" y="2704751"/>
          <a:ext cx="3378557" cy="273050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altLang="ru-RU" sz="1400" b="1" kern="1200" dirty="0">
              <a:solidFill>
                <a:srgbClr val="333399"/>
              </a:solidFill>
              <a:highlight>
                <a:srgbClr val="FFFF00"/>
              </a:highlight>
            </a:rPr>
            <a:t>Избегание</a:t>
          </a:r>
          <a:r>
            <a:rPr lang="ru-RU" altLang="ru-RU" sz="1400" kern="1200" dirty="0">
              <a:solidFill>
                <a:srgbClr val="333399"/>
              </a:solidFill>
              <a:highlight>
                <a:srgbClr val="FFFF00"/>
              </a:highlight>
            </a:rPr>
            <a:t> — 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altLang="ru-RU" sz="1400" kern="1200" dirty="0">
              <a:solidFill>
                <a:srgbClr val="333399"/>
              </a:solidFill>
              <a:highlight>
                <a:srgbClr val="FFFF00"/>
              </a:highlight>
            </a:rPr>
            <a:t>пассивная стратегия, при которой отсутствует стремление, как к кооперации, так и к достижению собственных целей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 dirty="0"/>
        </a:p>
      </dsp:txBody>
      <dsp:txXfrm rot="10800000">
        <a:off x="14291" y="3387376"/>
        <a:ext cx="3378557" cy="2047875"/>
      </dsp:txXfrm>
    </dsp:sp>
    <dsp:sp modelId="{759EB1FF-D445-4B49-9F89-2F7E6C276467}">
      <dsp:nvSpPr>
        <dsp:cNvPr id="0" name=""/>
        <dsp:cNvSpPr/>
      </dsp:nvSpPr>
      <dsp:spPr>
        <a:xfrm rot="5400000">
          <a:off x="3702586" y="2406471"/>
          <a:ext cx="2730500" cy="3378557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altLang="ru-RU" sz="1400" b="1" kern="1200" dirty="0">
              <a:solidFill>
                <a:srgbClr val="333399"/>
              </a:solidFill>
              <a:highlight>
                <a:srgbClr val="FFFF00"/>
              </a:highlight>
            </a:rPr>
            <a:t>Сотрудничество</a:t>
          </a:r>
          <a:r>
            <a:rPr lang="ru-RU" altLang="ru-RU" sz="1400" kern="1200" dirty="0">
              <a:solidFill>
                <a:srgbClr val="333399"/>
              </a:solidFill>
              <a:highlight>
                <a:srgbClr val="FFFF00"/>
              </a:highlight>
            </a:rPr>
            <a:t> — </a:t>
          </a:r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altLang="ru-RU" sz="1400" kern="1200" dirty="0">
              <a:solidFill>
                <a:srgbClr val="333399"/>
              </a:solidFill>
              <a:highlight>
                <a:srgbClr val="FFFF00"/>
              </a:highlight>
            </a:rPr>
            <a:t>поиск решения, учитывающего интересы обеих сторон.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 dirty="0"/>
        </a:p>
      </dsp:txBody>
      <dsp:txXfrm rot="-5400000">
        <a:off x="3378557" y="3413124"/>
        <a:ext cx="3378557" cy="2047875"/>
      </dsp:txXfrm>
    </dsp:sp>
    <dsp:sp modelId="{84BB2FF2-6112-40D0-A95A-CB977B0EC410}">
      <dsp:nvSpPr>
        <dsp:cNvPr id="0" name=""/>
        <dsp:cNvSpPr/>
      </dsp:nvSpPr>
      <dsp:spPr>
        <a:xfrm>
          <a:off x="1988814" y="1576338"/>
          <a:ext cx="2883679" cy="2050755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altLang="ru-RU" sz="1400" b="1" kern="1200" dirty="0">
              <a:solidFill>
                <a:srgbClr val="333399"/>
              </a:solidFill>
              <a:highlight>
                <a:srgbClr val="FFFF00"/>
              </a:highlight>
            </a:rPr>
            <a:t>Соперничество </a:t>
          </a:r>
          <a:r>
            <a:rPr lang="ru-RU" altLang="ru-RU" sz="1400" kern="1200" dirty="0">
              <a:solidFill>
                <a:srgbClr val="333399"/>
              </a:solidFill>
              <a:highlight>
                <a:srgbClr val="FFFF00"/>
              </a:highlight>
            </a:rPr>
            <a:t>(конкуренция) — стремление добиться удовлетворения своих интересов в ущерб другому</a:t>
          </a:r>
        </a:p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400" kern="1200" dirty="0"/>
        </a:p>
      </dsp:txBody>
      <dsp:txXfrm>
        <a:off x="2088924" y="1676448"/>
        <a:ext cx="2683459" cy="18505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82998F-56FF-4714-BF15-478E156CE1ED}" type="datetimeFigureOut">
              <a:rPr lang="ru-RU" smtClean="0"/>
              <a:t>27.08.2020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B15501-A22D-4126-9619-434957F94C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9469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4AD85-D7B6-4109-9CA2-62DF48AC9980}" type="datetimeFigureOut">
              <a:rPr lang="ru-RU" smtClean="0"/>
              <a:t>27.08.2020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18ACC35-C404-40EA-A4EE-23EFFB8869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5564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4AD85-D7B6-4109-9CA2-62DF48AC9980}" type="datetimeFigureOut">
              <a:rPr lang="ru-RU" smtClean="0"/>
              <a:t>27.08.2020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18ACC35-C404-40EA-A4EE-23EFFB8869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6570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4AD85-D7B6-4109-9CA2-62DF48AC9980}" type="datetimeFigureOut">
              <a:rPr lang="ru-RU" smtClean="0"/>
              <a:t>27.08.2020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18ACC35-C404-40EA-A4EE-23EFFB8869B2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82326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4AD85-D7B6-4109-9CA2-62DF48AC9980}" type="datetimeFigureOut">
              <a:rPr lang="ru-RU" smtClean="0"/>
              <a:t>27.08.2020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18ACC35-C404-40EA-A4EE-23EFFB8869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08435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4AD85-D7B6-4109-9CA2-62DF48AC9980}" type="datetimeFigureOut">
              <a:rPr lang="ru-RU" smtClean="0"/>
              <a:t>27.08.2020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18ACC35-C404-40EA-A4EE-23EFFB8869B2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23944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4AD85-D7B6-4109-9CA2-62DF48AC9980}" type="datetimeFigureOut">
              <a:rPr lang="ru-RU" smtClean="0"/>
              <a:t>27.08.2020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18ACC35-C404-40EA-A4EE-23EFFB8869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32012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4AD85-D7B6-4109-9CA2-62DF48AC9980}" type="datetimeFigureOut">
              <a:rPr lang="ru-RU" smtClean="0"/>
              <a:t>27.08.2020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CC35-C404-40EA-A4EE-23EFFB8869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1008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4AD85-D7B6-4109-9CA2-62DF48AC9980}" type="datetimeFigureOut">
              <a:rPr lang="ru-RU" smtClean="0"/>
              <a:t>27.08.2020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CC35-C404-40EA-A4EE-23EFFB8869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9661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4AD85-D7B6-4109-9CA2-62DF48AC9980}" type="datetimeFigureOut">
              <a:rPr lang="ru-RU" smtClean="0"/>
              <a:t>27.08.2020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CC35-C404-40EA-A4EE-23EFFB8869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75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4AD85-D7B6-4109-9CA2-62DF48AC9980}" type="datetimeFigureOut">
              <a:rPr lang="ru-RU" smtClean="0"/>
              <a:t>27.08.2020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18ACC35-C404-40EA-A4EE-23EFFB8869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6850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4AD85-D7B6-4109-9CA2-62DF48AC9980}" type="datetimeFigureOut">
              <a:rPr lang="ru-RU" smtClean="0"/>
              <a:t>27.08.2020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18ACC35-C404-40EA-A4EE-23EFFB8869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4249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4AD85-D7B6-4109-9CA2-62DF48AC9980}" type="datetimeFigureOut">
              <a:rPr lang="ru-RU" smtClean="0"/>
              <a:t>27.08.2020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18ACC35-C404-40EA-A4EE-23EFFB8869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3811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4AD85-D7B6-4109-9CA2-62DF48AC9980}" type="datetimeFigureOut">
              <a:rPr lang="ru-RU" smtClean="0"/>
              <a:t>27.08.2020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CC35-C404-40EA-A4EE-23EFFB8869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462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4AD85-D7B6-4109-9CA2-62DF48AC9980}" type="datetimeFigureOut">
              <a:rPr lang="ru-RU" smtClean="0"/>
              <a:t>27.08.2020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CC35-C404-40EA-A4EE-23EFFB8869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83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4AD85-D7B6-4109-9CA2-62DF48AC9980}" type="datetimeFigureOut">
              <a:rPr lang="ru-RU" smtClean="0"/>
              <a:t>27.08.2020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ACC35-C404-40EA-A4EE-23EFFB8869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8010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54AD85-D7B6-4109-9CA2-62DF48AC9980}" type="datetimeFigureOut">
              <a:rPr lang="ru-RU" smtClean="0"/>
              <a:t>27.08.2020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18ACC35-C404-40EA-A4EE-23EFFB8869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9138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54AD85-D7B6-4109-9CA2-62DF48AC9980}" type="datetimeFigureOut">
              <a:rPr lang="ru-RU" smtClean="0"/>
              <a:t>27.08.2020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18ACC35-C404-40EA-A4EE-23EFFB8869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8919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time_continue=15&amp;v=RblTFi7ZQm4&amp;feature=emb_logo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edu.kpfu.ru/pluginfile.php/262280/mod_resource/content/1/%D0%9B%D0%B5%D0%BA%D1%86%D0%B8%D1%8F%204.%20%D0%9E%D1%81%D0%BD%D0%BE%D0%B2%D1%8B%20%D0%BF%D1%80%D0%B5%D0%B4%D1%83%D0%BF%D1%80%D0%B5%D0%B6%D0%B4%D0%B5%D0%BD%D0%B8%D1%8F%20%D0%BA%D0%BE%D0%BD%D1%84%D0%BB%D0%B8%D0%BA%D1%82%D0%BE%D0%B2.pdf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89213" y="3954162"/>
            <a:ext cx="8915399" cy="2211860"/>
          </a:xfrm>
        </p:spPr>
        <p:txBody>
          <a:bodyPr>
            <a:normAutofit fontScale="90000"/>
          </a:bodyPr>
          <a:lstStyle/>
          <a:p>
            <a:pPr algn="r"/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60776" y="1975235"/>
            <a:ext cx="9440142" cy="2623192"/>
          </a:xfrm>
        </p:spPr>
        <p:txBody>
          <a:bodyPr/>
          <a:lstStyle/>
          <a:p>
            <a:pPr algn="ctr"/>
            <a:endParaRPr lang="ru-RU" sz="4000" dirty="0">
              <a:solidFill>
                <a:schemeClr val="tx1"/>
              </a:solidFill>
            </a:endParaRPr>
          </a:p>
          <a:p>
            <a:pPr algn="ctr"/>
            <a:r>
              <a:rPr lang="ru-RU" sz="2800" dirty="0">
                <a:solidFill>
                  <a:schemeClr val="tx1"/>
                </a:solidFill>
              </a:rPr>
              <a:t>Модели поведения личности в конфликте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5580A15-1B49-48B2-88E3-55DB1B7DB73B}"/>
              </a:ext>
            </a:extLst>
          </p:cNvPr>
          <p:cNvSpPr/>
          <p:nvPr/>
        </p:nvSpPr>
        <p:spPr>
          <a:xfrm>
            <a:off x="3058160" y="5242692"/>
            <a:ext cx="77317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/>
              <a:t>Лекция 14. </a:t>
            </a:r>
          </a:p>
          <a:p>
            <a:pPr algn="r"/>
            <a:r>
              <a:rPr lang="ru-RU" dirty="0"/>
              <a:t>Мамбеталина А.С.-</a:t>
            </a:r>
            <a:r>
              <a:rPr lang="ru-RU" dirty="0" err="1"/>
              <a:t>к.пс.н</a:t>
            </a:r>
            <a:r>
              <a:rPr lang="ru-RU" dirty="0"/>
              <a:t>, зав. кафедрой психологии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8E31D31-4C65-4295-A9CC-85318CB36365}"/>
              </a:ext>
            </a:extLst>
          </p:cNvPr>
          <p:cNvSpPr/>
          <p:nvPr/>
        </p:nvSpPr>
        <p:spPr>
          <a:xfrm>
            <a:off x="1330960" y="111761"/>
            <a:ext cx="103936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pPr algn="ctr"/>
            <a:r>
              <a:rPr lang="ru-RU" b="1" dirty="0"/>
              <a:t>Евразийский национальный университет имени Л.Н. Гумилева 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04F6638-1997-48D7-8F65-851730DD7A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864" y="111761"/>
            <a:ext cx="1654912" cy="1650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7848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096545-D06E-47A4-AAAF-726CC0034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3131" y="263951"/>
            <a:ext cx="9911482" cy="763571"/>
          </a:xfrm>
        </p:spPr>
        <p:txBody>
          <a:bodyPr/>
          <a:lstStyle/>
          <a:p>
            <a:r>
              <a:rPr lang="ru-RU" dirty="0"/>
              <a:t>4. Система безразличной манипуляции.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6C200D9-BAA7-4AEA-BF3E-5346BB2621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1595" y="1216057"/>
            <a:ext cx="11076495" cy="4582043"/>
          </a:xfrm>
        </p:spPr>
        <p:txBody>
          <a:bodyPr>
            <a:normAutofit/>
          </a:bodyPr>
          <a:lstStyle/>
          <a:p>
            <a:r>
              <a:rPr lang="ru-RU" dirty="0"/>
              <a:t>Манипулятор играет роль безразличного, ни на что не надеясь и пытаясь ускользнуть, устраниться от контакта с партнером. Его ключевая фраза: «Мне наплевать». Он относится к другому человеку как к неживой кукле. Его методы также то пассивны, то активны, иногда он играет «Скуку», иногда «Сварливую пилу», «Мученика» или «Беспомощного». Его секрет, безусловно, в том, что ему вовсе не наплевать, иначе бы он не продолжал свои манипуляции. Подобные отношения нередко существуют между мужьями и женами. Примером тому служит игра в «угрозу развода», когда Манипулятор надеется подчинить себе партнера, а вовсе не разойтись с ним.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66567DC-F33F-47E6-B78E-FB2B2CD024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9651" y="3648322"/>
            <a:ext cx="3932697" cy="2945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4373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086BE3-6F76-4137-8F61-22D59F250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9119" y="624110"/>
            <a:ext cx="9845494" cy="695643"/>
          </a:xfrm>
        </p:spPr>
        <p:txBody>
          <a:bodyPr/>
          <a:lstStyle/>
          <a:p>
            <a:r>
              <a:rPr lang="ru-RU" dirty="0"/>
              <a:t>Типы </a:t>
            </a:r>
            <a:r>
              <a:rPr lang="ru-RU" dirty="0" err="1"/>
              <a:t>магипуляторов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3B09E4-5682-4E41-A0E6-DA671B7E97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755" y="1508289"/>
            <a:ext cx="11444140" cy="4725601"/>
          </a:xfrm>
        </p:spPr>
        <p:txBody>
          <a:bodyPr>
            <a:normAutofit/>
          </a:bodyPr>
          <a:lstStyle/>
          <a:p>
            <a:r>
              <a:rPr lang="ru-RU" dirty="0"/>
              <a:t>1. Диктатор. Преувеличивает свою силу. Он доминирует, приказывает, цитирует авторитеты и делает все, чтобы управлять своими жертвами. Разновидности Диктатора: Настоятельница, Настоятель (Игумен), Начальник, Босс, младшие Боссы.</a:t>
            </a:r>
          </a:p>
          <a:p>
            <a:r>
              <a:rPr lang="ru-RU" dirty="0"/>
              <a:t>2. Тряпка (слабак) — обычно жертва Диктатора, полярная противоположность. Тряпка развивает большое мастерство во взаимодействии с Диктатором. Он преувеличивает свою чувствительность, он забывает, не слышит, пассивно молчит. Разновидности Тряпки: Мнительный, Глупый, «Хамелеон», Конформист, Стеснительный, Уступающий.</a:t>
            </a:r>
          </a:p>
          <a:p>
            <a:r>
              <a:rPr lang="ru-RU" dirty="0"/>
              <a:t>3. Вычислитель преувеличивает свой контроль. Он обманывает, увеличивает, лжет, старается перехитрить и проверить других людей. Вариации Вычислителя: Делец, Аферист, Игрок, Создатель рекламы, Шантажист, Рассчитывающий все наперед.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43547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641601-5B0E-444C-B131-1DBAC21DC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5678" y="576976"/>
            <a:ext cx="9986897" cy="723923"/>
          </a:xfrm>
        </p:spPr>
        <p:txBody>
          <a:bodyPr/>
          <a:lstStyle/>
          <a:p>
            <a:r>
              <a:rPr lang="ru-RU" dirty="0"/>
              <a:t>Типы </a:t>
            </a:r>
            <a:r>
              <a:rPr lang="ru-RU" dirty="0" err="1"/>
              <a:t>магипуляторов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6AB0D2-0517-4561-A204-2F57A784D7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0898" y="1593131"/>
            <a:ext cx="10699423" cy="5165888"/>
          </a:xfrm>
        </p:spPr>
        <p:txBody>
          <a:bodyPr>
            <a:normAutofit/>
          </a:bodyPr>
          <a:lstStyle/>
          <a:p>
            <a:r>
              <a:rPr lang="ru-RU" dirty="0"/>
              <a:t>4. Прилипала. Является полярной противоположностью Вычислителя. Он преувеличивает свою зависимость. Это личность, жаждущая быть ведомой, дурачимой, предметом забот. Он позволяет другим делать за него работу. Разновидности: Паразит, Нытик, Вечный ребенок, Ипохондрик, Иждивенец, Беспомощный.</a:t>
            </a:r>
          </a:p>
          <a:p>
            <a:r>
              <a:rPr lang="ru-RU" dirty="0"/>
              <a:t>5. Хулиган. Преувеличивает свою агрессивность, жестокость, недоброжелательность. Он Оскорбитель, Ненавистник, Гангстер, Угрожающий. Женская вариация — Сварливая баба («пила»).</a:t>
            </a:r>
          </a:p>
          <a:p>
            <a:r>
              <a:rPr lang="ru-RU" dirty="0"/>
              <a:t>6. Славный парень. Преувеличивает свою заботливость, любовь, убивает своей добротой. В некотором смысле столкновение с ним более вредно, чем с Хулиганом. Славный парень почти всегда выигрывает. Разновидности: Угодливый, Доброжелательный, Моралист, Человек организации.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66155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37378F-7749-45A8-9800-169B59E60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Типы манипуляторов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6C4479E-4338-408D-867E-FC39FD5A3D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767" y="1989056"/>
            <a:ext cx="11023845" cy="3922166"/>
          </a:xfrm>
        </p:spPr>
        <p:txBody>
          <a:bodyPr/>
          <a:lstStyle/>
          <a:p>
            <a:r>
              <a:rPr lang="ru-RU" dirty="0"/>
              <a:t>7. Судья. Преувеличивает свою критичность. Он никому не верит, преисполнен обвинений, негодования, с трудом прощает. Разновидности: Всезнающий, Обличитель, Собиратель улик, Судебный пристав, Позорящий, Оценщик, Мститель, Заставляющий признать вину.</a:t>
            </a:r>
          </a:p>
          <a:p>
            <a:r>
              <a:rPr lang="ru-RU" dirty="0"/>
              <a:t>8. Защитник. Противоположность Судье. Он чрезмерно подчеркивает свою поддержку и снисходительность к ошибкам. Он портит других, сочувствуя им сверх всякой меры и не давая своим подзащитным встать на ноги и расти самостоятельно. Вместо того чтобы заняться своим делом, он готов заботиться о нуждах других. Варианты Защитника: Наседка, Утешитель, Покровитель, Ученик, Помощник, Самоотверженный.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05135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AA807599-00A4-4A0F-BDB7-8B5635344A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Технология предупреждения конфликтов. </a:t>
            </a:r>
            <a:br>
              <a:rPr lang="ru-RU" dirty="0"/>
            </a:br>
            <a:endParaRPr lang="ru-RU" dirty="0"/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705C597C-E9D5-40FA-BA41-EBCBE810A3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5996" y="1649691"/>
            <a:ext cx="9958616" cy="4261531"/>
          </a:xfrm>
        </p:spPr>
        <p:txBody>
          <a:bodyPr/>
          <a:lstStyle/>
          <a:p>
            <a:r>
              <a:rPr lang="ru-RU" dirty="0"/>
              <a:t>Технология предупреждения конфликтов - есть совокупность знаний о способах, средствах, приемах воздействия на </a:t>
            </a:r>
            <a:r>
              <a:rPr lang="ru-RU" dirty="0" err="1"/>
              <a:t>предконфликтную</a:t>
            </a:r>
            <a:r>
              <a:rPr lang="ru-RU" dirty="0"/>
              <a:t> ситуацию, а также последовательность действия оппонентов и третьих лиц, в результате которых разрешается возникшее противоречие</a:t>
            </a:r>
          </a:p>
          <a:p>
            <a:endParaRPr lang="ru-RU" dirty="0"/>
          </a:p>
          <a:p>
            <a:r>
              <a:rPr lang="ru-RU" dirty="0"/>
              <a:t>Предупреждение конфликта – это вид деятельности субъекта управления, направленный на недопущение возникновения конфликта. </a:t>
            </a:r>
          </a:p>
        </p:txBody>
      </p:sp>
    </p:spTree>
    <p:extLst>
      <p:ext uri="{BB962C8B-B14F-4D97-AF65-F5344CB8AC3E}">
        <p14:creationId xmlns:p14="http://schemas.microsoft.com/office/powerpoint/2010/main" val="25293487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367BF8-0F49-43AB-921A-12002626D8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Управление конфликтами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0ED1327-089D-43EB-AB97-CFBA23E653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9118" y="1649691"/>
            <a:ext cx="9845494" cy="4261531"/>
          </a:xfrm>
        </p:spPr>
        <p:txBody>
          <a:bodyPr/>
          <a:lstStyle/>
          <a:p>
            <a:r>
              <a:rPr lang="ru-RU" dirty="0"/>
              <a:t>прогнозирование конфликтов и оценка их функциональной направленности;</a:t>
            </a:r>
          </a:p>
          <a:p>
            <a:r>
              <a:rPr lang="ru-RU" dirty="0"/>
              <a:t>предупреждение или стимулирование конфликта;</a:t>
            </a:r>
          </a:p>
          <a:p>
            <a:r>
              <a:rPr lang="ru-RU" dirty="0"/>
              <a:t>регулирование конфликта;</a:t>
            </a:r>
          </a:p>
          <a:p>
            <a:r>
              <a:rPr lang="ru-RU" dirty="0"/>
              <a:t>разрешение конфликта.</a:t>
            </a: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BFE2952-5F07-4988-8AA5-A7785A0455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7538" y="3974309"/>
            <a:ext cx="4546076" cy="2467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57400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66186C-D5D1-4D4E-9946-F6A6B95AD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7080" y="509047"/>
            <a:ext cx="9647532" cy="18390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/>
              <a:t>Прогнозирование конфликта</a:t>
            </a:r>
            <a:br>
              <a:rPr lang="ru-RU" sz="2000" dirty="0"/>
            </a:br>
            <a:r>
              <a:rPr lang="ru-RU" sz="2000" dirty="0"/>
              <a:t> </a:t>
            </a:r>
            <a:br>
              <a:rPr lang="ru-RU" sz="2000" dirty="0"/>
            </a:br>
            <a:r>
              <a:rPr lang="ru-RU" sz="2000" dirty="0"/>
              <a:t>это один из важнейших видов деятельности субъекта управления, оно направлено на выявление причин данного конфликта в потенциальном развитии</a:t>
            </a:r>
            <a:br>
              <a:rPr lang="ru-RU" sz="2000" dirty="0"/>
            </a:br>
            <a:endParaRPr lang="ru-RU" sz="2000" dirty="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AA52FEF2-5158-4E99-81EF-034A05A4293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03077" y="2509001"/>
            <a:ext cx="6115763" cy="3590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5066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5B8773-B017-45D4-AF85-82A5B03AD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Предупреждение конфликта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A4CDF99-41E6-4FC3-897A-9AC1988614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3765" y="1905000"/>
            <a:ext cx="10250847" cy="4006222"/>
          </a:xfrm>
        </p:spPr>
        <p:txBody>
          <a:bodyPr/>
          <a:lstStyle/>
          <a:p>
            <a:r>
              <a:rPr lang="ru-RU" dirty="0"/>
              <a:t>– это вид деятельности субъекта управления, направленный на недопущение возникновения конфликта. Предупреждение конфликтов основывается на их прогнозировании.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5DBC3B1-4EB7-4B5A-B9F1-CD184103E3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15633" y="3185890"/>
            <a:ext cx="5282938" cy="3169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1294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0EAF46-FB3A-4447-92E3-F50D36CF3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Стимулирование конфликта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FC149B-3894-4E4B-A555-DD9B6B3FF9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425" y="1905000"/>
            <a:ext cx="10722187" cy="4006222"/>
          </a:xfrm>
        </p:spPr>
        <p:txBody>
          <a:bodyPr/>
          <a:lstStyle/>
          <a:p>
            <a:r>
              <a:rPr lang="ru-RU" dirty="0"/>
              <a:t>– это вид деятельности субъекта управления, направленный на провокацию, вызов конфликта. Стимулирование </a:t>
            </a:r>
            <a:r>
              <a:rPr lang="ru-RU" dirty="0" err="1"/>
              <a:t>оправданопо</a:t>
            </a:r>
            <a:r>
              <a:rPr lang="ru-RU" dirty="0"/>
              <a:t> отношению к конструктивным конфликтам.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720A7D4-B8DD-4A7C-A248-C0B6265310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9074" y="2993867"/>
            <a:ext cx="4868887" cy="3240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0601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316743-2FDD-4FF8-A48C-29EC7E94A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Регулирование конфликта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79F3F3-CA63-4FD7-9312-C3D6DCA787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2998" y="1753386"/>
            <a:ext cx="10731614" cy="4157836"/>
          </a:xfrm>
        </p:spPr>
        <p:txBody>
          <a:bodyPr/>
          <a:lstStyle/>
          <a:p>
            <a:r>
              <a:rPr lang="ru-RU" dirty="0"/>
              <a:t>– это вид деятельности субъекта управления, направленный на ослабление и ограничение конфликта, обеспечение его развития в сторону разрешения.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AACF4B4-D792-4030-AAEB-776823FE20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9210" y="2908705"/>
            <a:ext cx="5354111" cy="3325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3929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Подтемы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02177" y="1905000"/>
            <a:ext cx="9402435" cy="4006222"/>
          </a:xfrm>
        </p:spPr>
        <p:txBody>
          <a:bodyPr/>
          <a:lstStyle/>
          <a:p>
            <a:r>
              <a:rPr lang="ru-RU" dirty="0"/>
              <a:t>Разновидности конфликтных личностей.</a:t>
            </a:r>
          </a:p>
          <a:p>
            <a:r>
              <a:rPr lang="ru-RU" dirty="0"/>
              <a:t>Манипуляция как скрытое сообщение. </a:t>
            </a:r>
          </a:p>
          <a:p>
            <a:r>
              <a:rPr lang="ru-RU" dirty="0"/>
              <a:t>Личность в процессе манипуляции. </a:t>
            </a:r>
          </a:p>
          <a:p>
            <a:pPr lvl="0"/>
            <a:r>
              <a:rPr lang="ru-RU" dirty="0"/>
              <a:t>Типы манипуляторов. </a:t>
            </a:r>
          </a:p>
          <a:p>
            <a:pPr lvl="0"/>
            <a:r>
              <a:rPr lang="ru-RU" dirty="0"/>
              <a:t>Технология предупреждения конфликтов. </a:t>
            </a:r>
          </a:p>
          <a:p>
            <a:pPr lvl="0"/>
            <a:r>
              <a:rPr lang="ru-RU" dirty="0"/>
              <a:t>Поведение в конфликте: стратегии </a:t>
            </a:r>
            <a:r>
              <a:rPr lang="ru-RU" dirty="0" err="1"/>
              <a:t>струдничества</a:t>
            </a:r>
            <a:r>
              <a:rPr lang="ru-RU" dirty="0"/>
              <a:t>, соперничества, избегания, ухода, кооперации. </a:t>
            </a:r>
          </a:p>
          <a:p>
            <a:r>
              <a:rPr lang="ru-RU" dirty="0"/>
              <a:t>Преодоление разногласий. 	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29672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4B9289-5BCC-4EB9-A3AF-778FB151A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Разрешение конфликта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F36354F-5019-4A8A-953C-B299338FB4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8219" y="1593130"/>
            <a:ext cx="11146393" cy="4318092"/>
          </a:xfrm>
        </p:spPr>
        <p:txBody>
          <a:bodyPr/>
          <a:lstStyle/>
          <a:p>
            <a:r>
              <a:rPr lang="ru-RU" dirty="0"/>
              <a:t>– это вид деятельности субъекта управления, связанный с завершением конфликта. Разрешение – это  заключительный этап управления конфликтом.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C7D56C6-390F-4F13-8892-7A55473096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87473" y="2772731"/>
            <a:ext cx="6817054" cy="3408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13066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Line 2">
            <a:extLst>
              <a:ext uri="{FF2B5EF4-FFF2-40B4-BE49-F238E27FC236}">
                <a16:creationId xmlns:a16="http://schemas.microsoft.com/office/drawing/2014/main" id="{4228FEF2-7E75-47F9-8DD3-82D56C1C58E1}"/>
              </a:ext>
            </a:extLst>
          </p:cNvPr>
          <p:cNvSpPr>
            <a:spLocks noChangeShapeType="1"/>
          </p:cNvSpPr>
          <p:nvPr/>
        </p:nvSpPr>
        <p:spPr bwMode="auto">
          <a:xfrm>
            <a:off x="1882775" y="836613"/>
            <a:ext cx="8496300" cy="0"/>
          </a:xfrm>
          <a:prstGeom prst="line">
            <a:avLst/>
          </a:prstGeom>
          <a:noFill/>
          <a:ln w="25400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7891" name="Text Box 3">
            <a:extLst>
              <a:ext uri="{FF2B5EF4-FFF2-40B4-BE49-F238E27FC236}">
                <a16:creationId xmlns:a16="http://schemas.microsoft.com/office/drawing/2014/main" id="{41FAB4B1-9FB7-401D-8646-3D353ADF40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3488" y="238125"/>
            <a:ext cx="7840662" cy="59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1600" b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buNone/>
            </a:pPr>
            <a:r>
              <a:rPr lang="ru-RU" altLang="ru-RU" sz="2000" b="1" dirty="0">
                <a:solidFill>
                  <a:srgbClr val="333399"/>
                </a:solidFill>
              </a:rPr>
              <a:t>5. </a:t>
            </a:r>
            <a:r>
              <a:rPr lang="ru-RU" sz="2000" dirty="0"/>
              <a:t>Поведение в конфликте: стратегии </a:t>
            </a:r>
            <a:r>
              <a:rPr lang="ru-RU" sz="2000" dirty="0" err="1"/>
              <a:t>струдничества</a:t>
            </a:r>
            <a:r>
              <a:rPr lang="ru-RU" sz="2000" dirty="0"/>
              <a:t>, соперничества, избегания, приспособление, компромисс. </a:t>
            </a:r>
          </a:p>
          <a:p>
            <a:pPr>
              <a:buFont typeface="Wingdings" panose="05000000000000000000" pitchFamily="2" charset="2"/>
              <a:buNone/>
            </a:pPr>
            <a:endParaRPr lang="ru-RU" altLang="ru-RU" sz="2000" b="1" dirty="0">
              <a:solidFill>
                <a:srgbClr val="333399"/>
              </a:solidFill>
            </a:endParaRP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E998844F-562D-4E65-9803-51614AB972B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4963165"/>
              </p:ext>
            </p:extLst>
          </p:nvPr>
        </p:nvGraphicFramePr>
        <p:xfrm>
          <a:off x="2700271" y="1171574"/>
          <a:ext cx="6757115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36B0C0-6BFF-4AC5-A887-E0C1B9944F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8763" y="570283"/>
            <a:ext cx="9147911" cy="928578"/>
          </a:xfrm>
        </p:spPr>
        <p:txBody>
          <a:bodyPr>
            <a:normAutofit fontScale="90000"/>
          </a:bodyPr>
          <a:lstStyle/>
          <a:p>
            <a:r>
              <a:rPr lang="ru-RU" dirty="0"/>
              <a:t>Преодоление разногласий. 	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D6F0D6E-0850-4D63-B85F-1F1CD9300E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0388" y="1593130"/>
            <a:ext cx="10524224" cy="4318092"/>
          </a:xfrm>
        </p:spPr>
        <p:txBody>
          <a:bodyPr/>
          <a:lstStyle/>
          <a:p>
            <a:r>
              <a:rPr lang="ru-RU" b="1" dirty="0"/>
              <a:t>Дэна</a:t>
            </a:r>
            <a:r>
              <a:rPr lang="ru-RU" dirty="0"/>
              <a:t> Даниэль «Преодоление разногласий» - «4-шаговый метод». </a:t>
            </a:r>
          </a:p>
          <a:p>
            <a:endParaRPr lang="ru-RU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5FC8699-5BF0-4C0C-9B23-D14BCD3B0B14}"/>
              </a:ext>
            </a:extLst>
          </p:cNvPr>
          <p:cNvSpPr/>
          <p:nvPr/>
        </p:nvSpPr>
        <p:spPr>
          <a:xfrm>
            <a:off x="848412" y="2347273"/>
            <a:ext cx="106562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Шаг 1: Найдите время для беседы.</a:t>
            </a:r>
          </a:p>
          <a:p>
            <a:r>
              <a:rPr lang="ru-RU" dirty="0"/>
              <a:t>Шаг 2: Подготовьте условия.</a:t>
            </a:r>
          </a:p>
          <a:p>
            <a:r>
              <a:rPr lang="ru-RU" dirty="0"/>
              <a:t>Шаг 3: Обсудите проблему.</a:t>
            </a:r>
          </a:p>
          <a:p>
            <a:r>
              <a:rPr lang="ru-RU" dirty="0"/>
              <a:t>Вступительная часть:</a:t>
            </a:r>
          </a:p>
          <a:p>
            <a:r>
              <a:rPr lang="ru-RU" dirty="0"/>
              <a:t>Выразите признательность.</a:t>
            </a:r>
          </a:p>
          <a:p>
            <a:r>
              <a:rPr lang="ru-RU" dirty="0"/>
              <a:t>Выразите оптимизм.</a:t>
            </a:r>
          </a:p>
          <a:p>
            <a:r>
              <a:rPr lang="ru-RU" dirty="0"/>
              <a:t>Напомните (кардинальные правила).</a:t>
            </a:r>
          </a:p>
          <a:p>
            <a:r>
              <a:rPr lang="ru-RU" dirty="0"/>
              <a:t>Сформулируйте проблему. Приглашение к разговору.</a:t>
            </a:r>
          </a:p>
          <a:p>
            <a:r>
              <a:rPr lang="ru-RU" dirty="0"/>
              <a:t>Диалог:</a:t>
            </a:r>
          </a:p>
          <a:p>
            <a:r>
              <a:rPr lang="ru-RU" dirty="0"/>
              <a:t>Задача 1. Придерживайтесь основного процесса.</a:t>
            </a:r>
          </a:p>
          <a:p>
            <a:r>
              <a:rPr lang="ru-RU" dirty="0"/>
              <a:t>Задача 2. Поддерживайте жесты примирения.</a:t>
            </a:r>
          </a:p>
          <a:p>
            <a:r>
              <a:rPr lang="ru-RU" dirty="0"/>
              <a:t>Прорыв: Шаг 4: Заключите договор (если это необходимо):</a:t>
            </a:r>
          </a:p>
          <a:p>
            <a:r>
              <a:rPr lang="ru-RU" dirty="0"/>
              <a:t> сбалансированный;</a:t>
            </a:r>
          </a:p>
          <a:p>
            <a:r>
              <a:rPr lang="ru-RU" dirty="0"/>
              <a:t> </a:t>
            </a:r>
            <a:r>
              <a:rPr lang="ru-RU" dirty="0" err="1"/>
              <a:t>поведенчески</a:t>
            </a:r>
            <a:r>
              <a:rPr lang="ru-RU" dirty="0"/>
              <a:t> специфичный;</a:t>
            </a:r>
          </a:p>
          <a:p>
            <a:r>
              <a:rPr lang="ru-RU" dirty="0"/>
              <a:t> в письменной форме. </a:t>
            </a:r>
          </a:p>
        </p:txBody>
      </p:sp>
    </p:spTree>
    <p:extLst>
      <p:ext uri="{BB962C8B-B14F-4D97-AF65-F5344CB8AC3E}">
        <p14:creationId xmlns:p14="http://schemas.microsoft.com/office/powerpoint/2010/main" val="4035194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AFB7830-8E47-48F3-8600-AFBEB73497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7081" y="742053"/>
            <a:ext cx="9619251" cy="5373894"/>
          </a:xfrm>
        </p:spPr>
        <p:txBody>
          <a:bodyPr/>
          <a:lstStyle/>
          <a:p>
            <a:r>
              <a:rPr lang="en-US" dirty="0">
                <a:hlinkClick r:id="rId2"/>
              </a:rPr>
              <a:t>https://www.youtube.com/watch?time_continue=15&amp;v=RblTFi7ZQm4&amp;feature=emb_logo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30289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Источники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7705" y="1425888"/>
            <a:ext cx="11171531" cy="4956057"/>
          </a:xfrm>
        </p:spPr>
        <p:txBody>
          <a:bodyPr>
            <a:normAutofit fontScale="85000" lnSpcReduction="20000"/>
          </a:bodyPr>
          <a:lstStyle/>
          <a:p>
            <a:endParaRPr lang="ru-RU" dirty="0"/>
          </a:p>
          <a:p>
            <a:r>
              <a:rPr lang="ru-RU" dirty="0" err="1"/>
              <a:t>Анцупов</a:t>
            </a:r>
            <a:r>
              <a:rPr lang="ru-RU" dirty="0"/>
              <a:t> А.Я, Шипилов А.И. -Конфликтология .- Москва: </a:t>
            </a:r>
            <a:r>
              <a:rPr lang="ru-RU" dirty="0" err="1"/>
              <a:t>Юрайт</a:t>
            </a:r>
            <a:r>
              <a:rPr lang="ru-RU" dirty="0"/>
              <a:t>, 2017. </a:t>
            </a:r>
          </a:p>
          <a:p>
            <a:r>
              <a:rPr lang="ru-RU" dirty="0"/>
              <a:t>Гришина Н.В. Психология конфликта. СПб.: Питер, 2008. — 464 с. ил. — (Серия «Мастера психологии»).</a:t>
            </a:r>
          </a:p>
          <a:p>
            <a:r>
              <a:rPr lang="ru-RU" dirty="0"/>
              <a:t>Дэна Даниэль. Преодоление разногласий: Как улучшить взаимоотношения на работе и дома</a:t>
            </a:r>
            <a:br>
              <a:rPr lang="ru-RU" dirty="0"/>
            </a:br>
            <a:r>
              <a:rPr lang="ru-RU" dirty="0"/>
              <a:t>(СПб.: Ин-т личности; </a:t>
            </a:r>
            <a:r>
              <a:rPr lang="ru-RU" dirty="0" err="1"/>
              <a:t>Ленато</a:t>
            </a:r>
            <a:r>
              <a:rPr lang="ru-RU" dirty="0"/>
              <a:t>; </a:t>
            </a:r>
            <a:r>
              <a:rPr lang="ru-RU" dirty="0" err="1"/>
              <a:t>Палантир</a:t>
            </a:r>
            <a:r>
              <a:rPr lang="ru-RU" dirty="0"/>
              <a:t>, 1994. - 138 с.)</a:t>
            </a:r>
          </a:p>
          <a:p>
            <a:r>
              <a:rPr lang="ru-RU" dirty="0"/>
              <a:t>Ильин Е.П.   Психология общения и межличностных отношений. - СПб.: Питер, 2009. - 576 с. ил. - (Серия «Мастера психологии»).</a:t>
            </a:r>
          </a:p>
          <a:p>
            <a:r>
              <a:rPr lang="ru-RU" dirty="0"/>
              <a:t>Майерс Д.    </a:t>
            </a:r>
            <a:r>
              <a:rPr lang="ru-RU" dirty="0" err="1"/>
              <a:t>Әлеуметтік</a:t>
            </a:r>
            <a:r>
              <a:rPr lang="ru-RU" dirty="0"/>
              <a:t> психология [</a:t>
            </a:r>
            <a:r>
              <a:rPr lang="ru-RU" dirty="0" err="1"/>
              <a:t>Мәтін</a:t>
            </a:r>
            <a:r>
              <a:rPr lang="ru-RU" dirty="0"/>
              <a:t>] = </a:t>
            </a:r>
            <a:r>
              <a:rPr lang="ru-RU" dirty="0" err="1"/>
              <a:t>Social</a:t>
            </a:r>
            <a:r>
              <a:rPr lang="ru-RU" dirty="0"/>
              <a:t> </a:t>
            </a:r>
            <a:r>
              <a:rPr lang="ru-RU" dirty="0" err="1"/>
              <a:t>Psychology</a:t>
            </a:r>
            <a:r>
              <a:rPr lang="ru-RU" dirty="0"/>
              <a:t>: [</a:t>
            </a:r>
            <a:r>
              <a:rPr lang="ru-RU" dirty="0" err="1"/>
              <a:t>оқулық</a:t>
            </a:r>
            <a:r>
              <a:rPr lang="ru-RU" dirty="0"/>
              <a:t>] / Д. Г. Майерс, Ж. М. </a:t>
            </a:r>
            <a:r>
              <a:rPr lang="ru-RU" dirty="0" err="1"/>
              <a:t>Туенж</a:t>
            </a:r>
            <a:r>
              <a:rPr lang="ru-RU" dirty="0"/>
              <a:t> ; ауд. Г. Қ. </a:t>
            </a:r>
            <a:r>
              <a:rPr lang="ru-RU" dirty="0" err="1"/>
              <a:t>Айқынбаева</a:t>
            </a:r>
            <a:r>
              <a:rPr lang="ru-RU" dirty="0"/>
              <a:t> [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т.б</a:t>
            </a:r>
            <a:r>
              <a:rPr lang="ru-RU" dirty="0"/>
              <a:t>.]. - 12-бас. - Астана : "</a:t>
            </a:r>
            <a:r>
              <a:rPr lang="ru-RU" dirty="0" err="1"/>
              <a:t>Ұлттық</a:t>
            </a:r>
            <a:r>
              <a:rPr lang="ru-RU" dirty="0"/>
              <a:t> </a:t>
            </a:r>
            <a:r>
              <a:rPr lang="ru-RU" dirty="0" err="1"/>
              <a:t>аударма</a:t>
            </a:r>
            <a:r>
              <a:rPr lang="ru-RU" dirty="0"/>
              <a:t> </a:t>
            </a:r>
            <a:r>
              <a:rPr lang="ru-RU" dirty="0" err="1"/>
              <a:t>бюросы</a:t>
            </a:r>
            <a:r>
              <a:rPr lang="ru-RU" dirty="0"/>
              <a:t>" ҚҚ, 2018. - 559, [1] б.: сур. - (</a:t>
            </a:r>
            <a:r>
              <a:rPr lang="ru-RU" dirty="0" err="1"/>
              <a:t>Рухани</a:t>
            </a:r>
            <a:r>
              <a:rPr lang="ru-RU" dirty="0"/>
              <a:t> </a:t>
            </a:r>
            <a:r>
              <a:rPr lang="ru-RU" dirty="0" err="1"/>
              <a:t>жаңғыру</a:t>
            </a:r>
            <a:r>
              <a:rPr lang="ru-RU" dirty="0"/>
              <a:t>). </a:t>
            </a:r>
          </a:p>
          <a:p>
            <a:r>
              <a:rPr lang="ru-RU" dirty="0"/>
              <a:t>Майерс Д. Психология / пер. с англ. И.А. Карпиков, В.А. Старовойтова. – 4-е изд. -  Минск: «Попурри», 2009. – 848 с.</a:t>
            </a:r>
          </a:p>
          <a:p>
            <a:r>
              <a:rPr lang="ru-RU" dirty="0"/>
              <a:t>П. </a:t>
            </a:r>
            <a:r>
              <a:rPr lang="ru-RU" dirty="0" err="1"/>
              <a:t>Экман</a:t>
            </a:r>
            <a:r>
              <a:rPr lang="ru-RU" dirty="0"/>
              <a:t>: Психология эмоций. Я знаю, что ты чувствуешь. Ред. Ильин Е. П. Издательство: Питер, 2018 г. Серия: Сам себе психолог, 334с.</a:t>
            </a:r>
          </a:p>
          <a:p>
            <a:r>
              <a:rPr lang="en-US" dirty="0">
                <a:hlinkClick r:id="rId2"/>
              </a:rPr>
              <a:t>https://edu.kpfu.ru/pluginfile.php/262280/mod_resource/content/1/%D0%9B%D0%B5%D0%BA%D1%86%D0%B8%D1%8F%204.%20%D0%9E%D1%81%D0%BD%D0%BE%D0%B2%D1%8B%20%D0%BF%D1%80%D0%B5%D0%B4%D1%83%D0%BF%D1%80%D0%B5%D0%B6%D0%B4%D0%B5%D0%BD%D0%B8%D1%8F%20%D0%BA%D0%BE%D0%BD%D1%84%D0%BB%D0%B8%D0%BA%D1%82%D0%BE%D0%B2.pdf</a:t>
            </a:r>
            <a:endParaRPr lang="ru-RU" dirty="0"/>
          </a:p>
          <a:p>
            <a:r>
              <a:rPr lang="ru-RU" dirty="0"/>
              <a:t>Картинки из интернета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18598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Спасибо за внимание!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Мамбеталина Алия Сактагановна </a:t>
            </a:r>
            <a:r>
              <a:rPr lang="ru-RU" dirty="0" err="1"/>
              <a:t>к.пс.н</a:t>
            </a:r>
            <a:r>
              <a:rPr lang="ru-RU" dirty="0"/>
              <a:t>., зав. кафедрой психологии ЕНУ им. Л. Гумилева </a:t>
            </a:r>
          </a:p>
          <a:p>
            <a:r>
              <a:rPr lang="ru-RU" dirty="0"/>
              <a:t>E-</a:t>
            </a:r>
            <a:r>
              <a:rPr lang="ru-RU" dirty="0" err="1"/>
              <a:t>mail</a:t>
            </a:r>
            <a:r>
              <a:rPr lang="ru-RU" dirty="0"/>
              <a:t>:     mambetalina@mail.ru</a:t>
            </a:r>
          </a:p>
          <a:p>
            <a:r>
              <a:rPr lang="ru-RU" dirty="0" err="1"/>
              <a:t>m.phone</a:t>
            </a:r>
            <a:r>
              <a:rPr lang="ru-RU" dirty="0"/>
              <a:t>: +77755502418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FD4B371-F4EC-4A8B-B325-BA21DEBCB2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7926" y="4060906"/>
            <a:ext cx="2085013" cy="2078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2788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FF3EF0-4F44-4F8A-A2E6-3484A7850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Разновидности конфликтных личностей.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9F556C-689E-4345-8DCE-39FAE840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3509" y="1480008"/>
            <a:ext cx="10944520" cy="4753882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1) Конфликтная личность демонстративного типа. Стремится постоянно быть в центре внимания. Любит хорошо выглядеть в глазах других. Ее отношение к людям определяется тем, как к ней относятся другие. Человек подобного типа легко себя чувствует в поверхностных конфликтах, возникающих по мелким причинам. Но хорошо приспосабливается и к конфликтным ситуациям другого рода. Преобладает эмоциональное поведение, рациональное начало выражено слабо. Планирование своей деятельности осуществляет от случая к случаю и слабо воплощает его в жизнь. Кропотливой, систематической работы избегает. Не уходит от конфликтов, в ситуации спора чувствует себя неплохо. Часто сам оказывается источником спора, но сам таковым себя не считает.</a:t>
            </a:r>
          </a:p>
          <a:p>
            <a:endParaRPr lang="ru-RU" dirty="0"/>
          </a:p>
          <a:p>
            <a:r>
              <a:rPr lang="ru-RU" dirty="0"/>
              <a:t>2) Конфликтная личность неуправляемого типа. Это человек импульсивный, недостаточно себя контролирующий. Его поведение трудно предсказуемо. Часто ведет себя вызывающе, агрессивно. В запале не обращает внимания на общепринятые нормы поведения в коллективе. Обладает завышенной самооценкой. Постоянно требует подтверждения своей собственной значимости. Во многих своих неудачах склонен обвинять других. Не может грамотно спланировать свою деятельность или последовательно претворить свои планы в жизнь. Недостаточно развита способность соотносить свои поступки с общими целями группы и с конкретными обстоятельствами. Из прошлого опыта, даже горького, извлекает мало уроков, полезных для будущего.</a:t>
            </a:r>
          </a:p>
          <a:p>
            <a:endParaRPr lang="ru-RU" dirty="0"/>
          </a:p>
          <a:p>
            <a:r>
              <a:rPr lang="ru-RU" dirty="0"/>
              <a:t>3) Целенаправленно конфликтный тип личности. Рассматривает конфликт как средство достижения собственных целей. Часто выступает активной стороной в развязывании конфликта. Склонен к манипуляциям, психологическим играм во взаимоотношениях. Рационально действует в конфликтной ситуации, способен просчитывать возможные варианты ее развития, трезво оценивает сильные и слабые стороны в позициях сторон. Владеет хорошо отработанной техникой общения в горячем споре. Представляет собой наиболее опасный тип конфликтной личности.</a:t>
            </a:r>
          </a:p>
        </p:txBody>
      </p:sp>
    </p:spTree>
    <p:extLst>
      <p:ext uri="{BB962C8B-B14F-4D97-AF65-F5344CB8AC3E}">
        <p14:creationId xmlns:p14="http://schemas.microsoft.com/office/powerpoint/2010/main" val="3010304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E6ACAB-3814-443F-8F52-CC972C675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D3BD6D6-0642-41FC-BA30-2F1822967E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388" y="1640264"/>
            <a:ext cx="10817224" cy="4270958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Психологическая манипуляция (от лат. </a:t>
            </a:r>
            <a:r>
              <a:rPr lang="ru-RU" dirty="0" err="1"/>
              <a:t>manipulatio</a:t>
            </a:r>
            <a:r>
              <a:rPr lang="ru-RU" dirty="0"/>
              <a:t> — пригоршня, горсточка, ручной прием) - это общение, направленное на получение выгоды одним из субъектов общения.</a:t>
            </a:r>
          </a:p>
          <a:p>
            <a:r>
              <a:rPr lang="ru-RU" dirty="0"/>
              <a:t>Психологическая манипуляция - один из способов психологического воздействия на личность или группу, направленный на достижение манипулятором своих целей путем незаметного для объекта манипуляции его подталкивания к осуществлению желаемых манипулятором проявлений активности, как правило, несовпадающих с изначальными намерениями объекта манипуляции.</a:t>
            </a:r>
          </a:p>
          <a:p>
            <a:r>
              <a:rPr lang="ru-RU" dirty="0"/>
              <a:t>В целом манипуляция рассматривается как вид психологического воздействия, превращающего партнера по общению в объект, вещь, средство достижения собственной выгоды. </a:t>
            </a:r>
          </a:p>
          <a:p>
            <a:r>
              <a:rPr lang="ru-RU" dirty="0"/>
              <a:t>Манипуляции предполагают наличие контроля, используются в обход сознания партнера, и манипулятор, благодаря неискреннему поведению, уловкам скрывает свои истинные намерения.</a:t>
            </a:r>
          </a:p>
          <a:p>
            <a:r>
              <a:rPr lang="ru-RU" dirty="0"/>
              <a:t> Его цель - побудить другого человека к совершению каких-то действий, изменить его представления, желания, чувства, ценности.</a:t>
            </a:r>
          </a:p>
          <a:p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0CBC49E6-1A0C-4AAC-8210-75233B0CCE1F}"/>
              </a:ext>
            </a:extLst>
          </p:cNvPr>
          <p:cNvSpPr/>
          <p:nvPr/>
        </p:nvSpPr>
        <p:spPr>
          <a:xfrm>
            <a:off x="2328420" y="744718"/>
            <a:ext cx="791851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Манипуляция как скрытое сообщение. </a:t>
            </a:r>
          </a:p>
        </p:txBody>
      </p:sp>
    </p:spTree>
    <p:extLst>
      <p:ext uri="{BB962C8B-B14F-4D97-AF65-F5344CB8AC3E}">
        <p14:creationId xmlns:p14="http://schemas.microsoft.com/office/powerpoint/2010/main" val="1478042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2A7F211E-06B9-405D-B2E4-F09B2B4884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21311" y="1693798"/>
            <a:ext cx="7698067" cy="4217423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D0F7F55-0F53-4715-821F-EDAE4893D82B}"/>
              </a:ext>
            </a:extLst>
          </p:cNvPr>
          <p:cNvSpPr/>
          <p:nvPr/>
        </p:nvSpPr>
        <p:spPr>
          <a:xfrm>
            <a:off x="1677971" y="556181"/>
            <a:ext cx="82390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/>
              <a:t>Личность в процессе манипуляции</a:t>
            </a:r>
            <a:r>
              <a:rPr lang="ru-RU" dirty="0"/>
              <a:t>. 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FDF5FF5F-3EC7-4BE4-9110-97747F6006FC}"/>
              </a:ext>
            </a:extLst>
          </p:cNvPr>
          <p:cNvSpPr/>
          <p:nvPr/>
        </p:nvSpPr>
        <p:spPr>
          <a:xfrm>
            <a:off x="2521311" y="1047467"/>
            <a:ext cx="91019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Манипуляции — это стиль жизни, это сценарий жизни</a:t>
            </a:r>
          </a:p>
        </p:txBody>
      </p:sp>
    </p:spTree>
    <p:extLst>
      <p:ext uri="{BB962C8B-B14F-4D97-AF65-F5344CB8AC3E}">
        <p14:creationId xmlns:p14="http://schemas.microsoft.com/office/powerpoint/2010/main" val="15402743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22D77A-66BC-4CC4-821A-24A6E73DF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6191" y="624110"/>
            <a:ext cx="9468422" cy="686216"/>
          </a:xfrm>
        </p:spPr>
        <p:txBody>
          <a:bodyPr/>
          <a:lstStyle/>
          <a:p>
            <a:r>
              <a:rPr lang="ru-RU" dirty="0"/>
              <a:t>Причины манипуляции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6479DBB-2B07-447B-AAA0-EBE710C7CC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387" y="1310326"/>
            <a:ext cx="10926436" cy="5231876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Первая основная причина манипуляции, считает Фредерик </a:t>
            </a:r>
            <a:r>
              <a:rPr lang="ru-RU" dirty="0" err="1"/>
              <a:t>Перлз</a:t>
            </a:r>
            <a:r>
              <a:rPr lang="ru-RU" dirty="0"/>
              <a:t>, в вечном конфликте человека с самим собой, поэтому человек никогда не доверяет себе полностью, однако и другим он не доверяет еще сильнее. «Поэтому он вступает на путь манипуляций, чтобы «другие» всегда были у него на привязи, чтобы он мог их контролировать и при таком условии доверять им больше».</a:t>
            </a:r>
          </a:p>
          <a:p>
            <a:r>
              <a:rPr lang="ru-RU" dirty="0"/>
              <a:t>Эрих Фромм выдвигает вторую причину манипулирования: желая получить любовь, манипулятор стремится получить полную власть над другой личностью: власть, которая заставляет другую личность делать то, что ОН хочет; думать то, что ОН хочет; чувствовать то, что ОН хочет.</a:t>
            </a:r>
          </a:p>
          <a:p>
            <a:r>
              <a:rPr lang="ru-RU" dirty="0"/>
              <a:t>Третья причина манипуляций: поскольку риск и неопределенность окружают людей со всех сторон, то человек часто чувствует себя беспомощным, поэтому пассивный манипулятор говорит: «Я не могу контролировать всего, что может со мной случиться, поэтому я ничего не буду контролировать. Я сдаюсь, делайте со мной что хотите!» — и при этом, в конечном счете, — добивается своих целей, используя свою внешнюю беспомощность. Активный манипулятор активно пользуется бессилием других людей, с удовольствием властвует над людьми, стремясь сделать их максимально зависимыми от себя.</a:t>
            </a:r>
          </a:p>
          <a:p>
            <a:r>
              <a:rPr lang="ru-RU" dirty="0"/>
              <a:t>Четвертая причина манипуляций: манипулятор — это личность, которая стремится избежать интимности в отношениях и затруднительного положения, поэтому относится к людям ритуально (Э. Берн, В. </a:t>
            </a:r>
            <a:r>
              <a:rPr lang="ru-RU" dirty="0" err="1"/>
              <a:t>Глассер</a:t>
            </a:r>
            <a:r>
              <a:rPr lang="ru-RU" dirty="0"/>
              <a:t>).</a:t>
            </a:r>
          </a:p>
          <a:p>
            <a:r>
              <a:rPr lang="ru-RU" dirty="0"/>
              <a:t>Пятая причина манипуляций: человек стремится получить одобрение всех и каждого, поэтому вынужден притворяться, скрывать свои чувства, мысли и желания, не может быть правдивым и честным с окружающими, но зато всеми правдами и неправдами старается угодить всем (А. Эллис).</a:t>
            </a:r>
          </a:p>
        </p:txBody>
      </p:sp>
    </p:spTree>
    <p:extLst>
      <p:ext uri="{BB962C8B-B14F-4D97-AF65-F5344CB8AC3E}">
        <p14:creationId xmlns:p14="http://schemas.microsoft.com/office/powerpoint/2010/main" val="33611416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0D462D-CCBB-404B-A4C4-22F41B61F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5105" y="527901"/>
            <a:ext cx="9779507" cy="1377099"/>
          </a:xfrm>
        </p:spPr>
        <p:txBody>
          <a:bodyPr>
            <a:normAutofit fontScale="90000"/>
          </a:bodyPr>
          <a:lstStyle/>
          <a:p>
            <a:r>
              <a:rPr lang="ru-RU" dirty="0"/>
              <a:t>Четыре основных манипулятивных системы.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01B6F4E-8D60-4E01-8DCF-9CCF412400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1913" y="1677971"/>
            <a:ext cx="11962615" cy="4233251"/>
          </a:xfrm>
        </p:spPr>
        <p:txBody>
          <a:bodyPr>
            <a:normAutofit/>
          </a:bodyPr>
          <a:lstStyle/>
          <a:p>
            <a:r>
              <a:rPr lang="ru-RU" dirty="0"/>
              <a:t>1. Активный Манипулятор </a:t>
            </a:r>
          </a:p>
          <a:p>
            <a:pPr marL="0" indent="0">
              <a:buNone/>
            </a:pPr>
            <a:r>
              <a:rPr lang="ru-RU" dirty="0"/>
              <a:t>Управляет другими с помощью активных методов. Обычно привлекает к этому свое общественное положение (родитель, старший брат, учитель, начальник). Он играет «попирающего» и достигает удовлетворения, обретая контроль над другими людьми, но зависим в своем удовлетворении от чувства их бессилия. Он применяет технику учреждения прав и обязанностей, табелей рангов и т. д., управляя людьми как марионетками.</a:t>
            </a:r>
          </a:p>
          <a:p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85A441C-BD0A-48F2-A3EF-CFC940FB24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4140" y="3794596"/>
            <a:ext cx="4436668" cy="283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8877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DD739A-DE0D-479B-B398-C052BCB50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5873" y="624110"/>
            <a:ext cx="9298740" cy="610801"/>
          </a:xfrm>
        </p:spPr>
        <p:txBody>
          <a:bodyPr>
            <a:normAutofit fontScale="90000"/>
          </a:bodyPr>
          <a:lstStyle/>
          <a:p>
            <a:r>
              <a:rPr lang="ru-RU" dirty="0"/>
              <a:t>2. Пассивный Манипулятор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0EBD462-B9F4-4B35-A5EF-E2C3BB7968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268" y="1461155"/>
            <a:ext cx="11410344" cy="4450067"/>
          </a:xfrm>
        </p:spPr>
        <p:txBody>
          <a:bodyPr/>
          <a:lstStyle/>
          <a:p>
            <a:r>
              <a:rPr lang="ru-RU" dirty="0"/>
              <a:t>Он решает, что поскольку он не может контролировать жизнь, то откажется от усилий и позволит распоряжаться собой активному Манипулятору. Он прикидывается беспомощным и глупым и разыгрывает из себя «попираемого». В то же время пассивный манипулятор выигрывает посредством поражения. </a:t>
            </a: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89B0FD6-2BE4-4C70-895F-ED4DF07E7C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9534" y="2914564"/>
            <a:ext cx="5820201" cy="3109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81558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A06C87-066A-4AE5-B632-179656117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1605" y="624110"/>
            <a:ext cx="9393008" cy="639082"/>
          </a:xfrm>
        </p:spPr>
        <p:txBody>
          <a:bodyPr>
            <a:normAutofit fontScale="90000"/>
          </a:bodyPr>
          <a:lstStyle/>
          <a:p>
            <a:r>
              <a:rPr lang="ru-RU" dirty="0"/>
              <a:t>3. Соревнующийся Манипулятор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FAAD6CB-DFE5-47A5-9D78-DD4C14B37F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1852" y="1659118"/>
            <a:ext cx="10712760" cy="4252104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Жизнь как состояние, требующее постоянной бдительности, поскольку здесь можно или выиграть, или проиграть, третьего не дано. Для него жизнь — это битва, где все остальные люди — соперники или враги, реальные или потенциальные. Он колеблется между методами «попирающего» и «попираемого» и поэтому может рассматриваться как нечто среднее между пассивным и активным Манипуляторами.</a:t>
            </a: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11AD4F8-B212-4A73-B786-731630A11A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3831" y="3287597"/>
            <a:ext cx="5314753" cy="3416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424398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366</TotalTime>
  <Words>1962</Words>
  <Application>Microsoft Office PowerPoint</Application>
  <PresentationFormat>Широкоэкранный</PresentationFormat>
  <Paragraphs>116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2" baseType="lpstr">
      <vt:lpstr>Arial</vt:lpstr>
      <vt:lpstr>Calibri</vt:lpstr>
      <vt:lpstr>Century Gothic</vt:lpstr>
      <vt:lpstr>Tahoma</vt:lpstr>
      <vt:lpstr>Wingdings</vt:lpstr>
      <vt:lpstr>Wingdings 3</vt:lpstr>
      <vt:lpstr>Легкий дым</vt:lpstr>
      <vt:lpstr>  </vt:lpstr>
      <vt:lpstr>Подтемы</vt:lpstr>
      <vt:lpstr>Разновидности конфликтных личностей. </vt:lpstr>
      <vt:lpstr> </vt:lpstr>
      <vt:lpstr>Презентация PowerPoint</vt:lpstr>
      <vt:lpstr>Причины манипуляции</vt:lpstr>
      <vt:lpstr>Четыре основных манипулятивных системы. </vt:lpstr>
      <vt:lpstr>2. Пассивный Манипулятор </vt:lpstr>
      <vt:lpstr>3. Соревнующийся Манипулятор </vt:lpstr>
      <vt:lpstr>4. Система безразличной манипуляции. </vt:lpstr>
      <vt:lpstr>Типы магипуляторов</vt:lpstr>
      <vt:lpstr>Типы магипуляторов</vt:lpstr>
      <vt:lpstr>Типы манипуляторов</vt:lpstr>
      <vt:lpstr>Технология предупреждения конфликтов.  </vt:lpstr>
      <vt:lpstr>Управление конфликтами </vt:lpstr>
      <vt:lpstr>Прогнозирование конфликта   это один из важнейших видов деятельности субъекта управления, оно направлено на выявление причин данного конфликта в потенциальном развитии </vt:lpstr>
      <vt:lpstr>Предупреждение конфликта </vt:lpstr>
      <vt:lpstr>Стимулирование конфликта </vt:lpstr>
      <vt:lpstr>Регулирование конфликта</vt:lpstr>
      <vt:lpstr>Разрешение конфликта </vt:lpstr>
      <vt:lpstr>Презентация PowerPoint</vt:lpstr>
      <vt:lpstr>Преодоление разногласий.   </vt:lpstr>
      <vt:lpstr>Презентация PowerPoint</vt:lpstr>
      <vt:lpstr>Источники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Эмоции и эмоциональный интеллект</dc:title>
  <dc:creator>User</dc:creator>
  <cp:lastModifiedBy>Мамбеталина Алия Сактагановна</cp:lastModifiedBy>
  <cp:revision>43</cp:revision>
  <dcterms:created xsi:type="dcterms:W3CDTF">2020-08-22T17:16:08Z</dcterms:created>
  <dcterms:modified xsi:type="dcterms:W3CDTF">2020-08-27T19:49:48Z</dcterms:modified>
</cp:coreProperties>
</file>