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63" r:id="rId3"/>
    <p:sldId id="262" r:id="rId4"/>
    <p:sldId id="260" r:id="rId5"/>
    <p:sldId id="277" r:id="rId6"/>
    <p:sldId id="264" r:id="rId7"/>
    <p:sldId id="265" r:id="rId8"/>
    <p:sldId id="266" r:id="rId9"/>
    <p:sldId id="267" r:id="rId10"/>
    <p:sldId id="268" r:id="rId11"/>
    <p:sldId id="269" r:id="rId12"/>
    <p:sldId id="271" r:id="rId13"/>
    <p:sldId id="270" r:id="rId14"/>
    <p:sldId id="272" r:id="rId15"/>
    <p:sldId id="273" r:id="rId16"/>
    <p:sldId id="274" r:id="rId17"/>
    <p:sldId id="275" r:id="rId18"/>
    <p:sldId id="276" r:id="rId19"/>
    <p:sldId id="278" r:id="rId20"/>
    <p:sldId id="279" r:id="rId21"/>
    <p:sldId id="280" r:id="rId22"/>
    <p:sldId id="281" r:id="rId23"/>
    <p:sldId id="282" r:id="rId24"/>
    <p:sldId id="283" r:id="rId25"/>
    <p:sldId id="284" r:id="rId26"/>
    <p:sldId id="285" r:id="rId27"/>
  </p:sldIdLst>
  <p:sldSz cx="9144000" cy="6858000" type="screen4x3"/>
  <p:notesSz cx="6858000" cy="9144000"/>
  <p:custDataLst>
    <p:tags r:id="rId3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81DD3D-7D3B-44D0-A4CA-0648EB0B905F}">
          <p14:sldIdLst>
            <p14:sldId id="256"/>
            <p14:sldId id="263"/>
            <p14:sldId id="262"/>
            <p14:sldId id="260"/>
            <p14:sldId id="277"/>
            <p14:sldId id="264"/>
            <p14:sldId id="265"/>
            <p14:sldId id="266"/>
            <p14:sldId id="267"/>
            <p14:sldId id="268"/>
            <p14:sldId id="269"/>
            <p14:sldId id="271"/>
            <p14:sldId id="270"/>
            <p14:sldId id="272"/>
            <p14:sldId id="273"/>
            <p14:sldId id="274"/>
            <p14:sldId id="275"/>
            <p14:sldId id="276"/>
            <p14:sldId id="278"/>
            <p14:sldId id="279"/>
            <p14:sldId id="280"/>
            <p14:sldId id="281"/>
            <p14:sldId id="282"/>
            <p14:sldId id="283"/>
            <p14:sldId id="284"/>
            <p14:sldId id="285"/>
          </p14:sldIdLst>
        </p14:section>
        <p14:section name="Untitled Section" id="{7828F2F0-BD61-4A2B-8285-81AC1B6BAF4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74A"/>
    <a:srgbClr val="3399FF"/>
    <a:srgbClr val="666699"/>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4583" autoAdjust="0"/>
  </p:normalViewPr>
  <p:slideViewPr>
    <p:cSldViewPr>
      <p:cViewPr varScale="1">
        <p:scale>
          <a:sx n="73" d="100"/>
          <a:sy n="73" d="100"/>
        </p:scale>
        <p:origin x="1157"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t>07.10.2022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07.10.2022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t>Оригинальные шаблоны для презентаций: </a:t>
            </a:r>
            <a:r>
              <a:rPr lang="ru-RU" sz="1200" dirty="0">
                <a:hlinkClick r:id="rId3"/>
              </a:rPr>
              <a:t>https://presentation-creation.ru/powerpoint-templates.html</a:t>
            </a:r>
            <a:r>
              <a:rPr lang="en-US" sz="1200" dirty="0"/>
              <a:t> </a:t>
            </a:r>
            <a:endParaRPr lang="ru-RU" sz="1200" dirty="0"/>
          </a:p>
          <a:p>
            <a:r>
              <a:rPr lang="ru-RU" sz="1200" dirty="0"/>
              <a:t>Бесплатно и без регистрации.</a:t>
            </a:r>
          </a:p>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4341FE-AE5C-47F1-8FD8-47C4A673A802}" type="slidenum">
              <a:rPr lang="ru-RU" smtClean="0"/>
              <a:t>24</a:t>
            </a:fld>
            <a:endParaRPr lang="ru-RU"/>
          </a:p>
        </p:txBody>
      </p:sp>
    </p:spTree>
    <p:extLst>
      <p:ext uri="{BB962C8B-B14F-4D97-AF65-F5344CB8AC3E}">
        <p14:creationId xmlns:p14="http://schemas.microsoft.com/office/powerpoint/2010/main" val="734318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344553"/>
            <a:ext cx="6480720" cy="1080120"/>
          </a:xfrm>
        </p:spPr>
        <p:txBody>
          <a:bodyPr/>
          <a:lstStyle>
            <a:lvl1pPr>
              <a:defRPr b="1">
                <a:solidFill>
                  <a:schemeClr val="bg2">
                    <a:lumMod val="50000"/>
                  </a:schemeClr>
                </a:solidFill>
                <a:effectLst>
                  <a:outerShdw blurRad="38100" dist="38100" dir="2700000" algn="tl">
                    <a:srgbClr val="000000">
                      <a:alpha val="43137"/>
                    </a:srgbClr>
                  </a:outerShdw>
                </a:effectLst>
              </a:defRPr>
            </a:lvl1pPr>
          </a:lstStyle>
          <a:p>
            <a:r>
              <a:rPr lang="ru-RU" dirty="0"/>
              <a:t>Образец</a:t>
            </a:r>
            <a:r>
              <a:rPr lang="en-US" dirty="0"/>
              <a:t> </a:t>
            </a:r>
            <a:r>
              <a:rPr lang="ru-RU" dirty="0"/>
              <a:t>заголовка</a:t>
            </a:r>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07.10.2022</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07.10.2022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07.10.2022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07.10.2022</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bg2">
                  <a:lumMod val="50000"/>
                </a:schemeClr>
              </a:solidFill>
            </a:endParaRPr>
          </a:p>
        </p:txBody>
      </p:sp>
      <p:sp>
        <p:nvSpPr>
          <p:cNvPr id="9" name="Заголовок 1"/>
          <p:cNvSpPr>
            <a:spLocks noGrp="1"/>
          </p:cNvSpPr>
          <p:nvPr>
            <p:ph type="title"/>
          </p:nvPr>
        </p:nvSpPr>
        <p:spPr>
          <a:xfrm>
            <a:off x="251520" y="191549"/>
            <a:ext cx="7344816" cy="1224136"/>
          </a:xfrm>
          <a:prstGeom prst="rect">
            <a:avLst/>
          </a:prstGeom>
        </p:spPr>
        <p:txBody>
          <a:bodyPr vert="horz" lIns="91440" tIns="45720" rIns="91440" bIns="45720" rtlCol="0" anchor="ctr">
            <a:normAutofit/>
          </a:bodyPr>
          <a:lstStyle>
            <a:lvl1pPr>
              <a:defRPr>
                <a:solidFill>
                  <a:schemeClr val="bg2">
                    <a:lumMod val="50000"/>
                  </a:schemeClr>
                </a:solidFill>
              </a:defRPr>
            </a:lvl1pPr>
          </a:lstStyle>
          <a:p>
            <a:r>
              <a:rPr lang="ru-RU" dirty="0"/>
              <a:t>Образец заголовка</a:t>
            </a:r>
          </a:p>
        </p:txBody>
      </p:sp>
      <p:sp>
        <p:nvSpPr>
          <p:cNvPr id="11" name="Текст 2"/>
          <p:cNvSpPr>
            <a:spLocks noGrp="1"/>
          </p:cNvSpPr>
          <p:nvPr>
            <p:ph idx="1"/>
          </p:nvPr>
        </p:nvSpPr>
        <p:spPr>
          <a:xfrm>
            <a:off x="251520" y="1556792"/>
            <a:ext cx="7344816" cy="4680520"/>
          </a:xfrm>
          <a:prstGeom prst="rect">
            <a:avLst/>
          </a:prstGeom>
        </p:spPr>
        <p:txBody>
          <a:bodyPr vert="horz" lIns="91440" tIns="45720" rIns="91440" bIns="45720" rtlCol="0">
            <a:normAutofit/>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accent2">
                    <a:lumMod val="50000"/>
                  </a:schemeClr>
                </a:solidFill>
              </a:defRPr>
            </a:lvl1pPr>
          </a:lstStyle>
          <a:p>
            <a:r>
              <a:rPr lang="ru-RU" dirty="0"/>
              <a:t>Образец заголовка</a:t>
            </a:r>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07.10.2022</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a:t>Образец заголовка</a:t>
            </a:r>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07.10.2022</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07.10.2022</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07.10.2022</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07.10.2022</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a:t>Образец заголовка</a:t>
            </a:r>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07.10.2022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07.10.2022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91549"/>
            <a:ext cx="7344816" cy="1224136"/>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251520" y="1556792"/>
            <a:ext cx="7344816" cy="4680520"/>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fld id="{A5E48A96-E1BB-4C8F-80B2-32A47A48A9D5}" type="datetimeFigureOut">
              <a:rPr lang="ru-RU" smtClean="0"/>
              <a:pPr/>
              <a:t>07.10.2022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bg2">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typeset.io/resources/statistical-hypothesis-testing-top-researchers-institutions-and-best-paper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llinsdictionary.com/dictionary/english/possible" TargetMode="External"/><Relationship Id="rId2" Type="http://schemas.openxmlformats.org/officeDocument/2006/relationships/hyperlink" Target="https://www.collinsdictionary.com/dictionary/english/idea" TargetMode="External"/><Relationship Id="rId1" Type="http://schemas.openxmlformats.org/officeDocument/2006/relationships/slideLayout" Target="../slideLayouts/slideLayout2.xml"/><Relationship Id="rId6" Type="http://schemas.openxmlformats.org/officeDocument/2006/relationships/hyperlink" Target="https://www.collinsdictionary.com/dictionary/english/correct" TargetMode="External"/><Relationship Id="rId5" Type="http://schemas.openxmlformats.org/officeDocument/2006/relationships/hyperlink" Target="https://www.collinsdictionary.com/dictionary/english/prove" TargetMode="External"/><Relationship Id="rId4" Type="http://schemas.openxmlformats.org/officeDocument/2006/relationships/hyperlink" Target="https://www.collinsdictionary.com/dictionary/english/situa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89" y="2348880"/>
            <a:ext cx="6480720" cy="1080120"/>
          </a:xfrm>
        </p:spPr>
        <p:txBody>
          <a:bodyPr>
            <a:noAutofit/>
          </a:bodyPr>
          <a:lstStyle/>
          <a:p>
            <a:r>
              <a:rPr lang="en-US" sz="6000" b="0" i="0" u="none" strike="noStrike" baseline="0" dirty="0">
                <a:latin typeface="Arial Black" panose="020B0A04020102020204" pitchFamily="34" charset="0"/>
              </a:rPr>
              <a:t>The Research Hypotheses </a:t>
            </a:r>
            <a:r>
              <a:rPr lang="en-US" sz="1800" b="0" i="0" u="none" strike="noStrike" baseline="0" dirty="0">
                <a:solidFill>
                  <a:srgbClr val="000000"/>
                </a:solidFill>
              </a:rPr>
              <a:t>	</a:t>
            </a:r>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E12A-B4E5-48D3-83CD-FDB19F200850}"/>
              </a:ext>
            </a:extLst>
          </p:cNvPr>
          <p:cNvSpPr>
            <a:spLocks noGrp="1"/>
          </p:cNvSpPr>
          <p:nvPr>
            <p:ph type="title"/>
          </p:nvPr>
        </p:nvSpPr>
        <p:spPr>
          <a:xfrm>
            <a:off x="251520" y="191548"/>
            <a:ext cx="7344816" cy="2445363"/>
          </a:xfrm>
        </p:spPr>
        <p:txBody>
          <a:bodyPr>
            <a:normAutofit fontScale="90000"/>
          </a:bodyPr>
          <a:lstStyle/>
          <a:p>
            <a:r>
              <a:rPr lang="en-US" b="0" i="0" dirty="0">
                <a:solidFill>
                  <a:srgbClr val="14182C"/>
                </a:solidFill>
                <a:effectLst/>
                <a:latin typeface="Open Sans"/>
              </a:rPr>
              <a:t>The alternative hypothesis further branches into directional and non-directional.</a:t>
            </a:r>
            <a:br>
              <a:rPr lang="en-US" b="0" i="0" dirty="0">
                <a:solidFill>
                  <a:srgbClr val="14182C"/>
                </a:solidFill>
                <a:effectLst/>
                <a:latin typeface="Open Sans"/>
              </a:rPr>
            </a:br>
            <a:endParaRPr lang="en-US" dirty="0"/>
          </a:p>
        </p:txBody>
      </p:sp>
      <p:sp>
        <p:nvSpPr>
          <p:cNvPr id="3" name="Content Placeholder 2">
            <a:extLst>
              <a:ext uri="{FF2B5EF4-FFF2-40B4-BE49-F238E27FC236}">
                <a16:creationId xmlns:a16="http://schemas.microsoft.com/office/drawing/2014/main" id="{3EC73392-4056-4F07-A1FB-556F38CC86F4}"/>
              </a:ext>
            </a:extLst>
          </p:cNvPr>
          <p:cNvSpPr>
            <a:spLocks noGrp="1"/>
          </p:cNvSpPr>
          <p:nvPr>
            <p:ph idx="1"/>
          </p:nvPr>
        </p:nvSpPr>
        <p:spPr>
          <a:xfrm>
            <a:off x="251520" y="2492898"/>
            <a:ext cx="7344816" cy="3456384"/>
          </a:xfrm>
        </p:spPr>
        <p:txBody>
          <a:bodyPr>
            <a:normAutofit fontScale="77500" lnSpcReduction="20000"/>
          </a:bodyPr>
          <a:lstStyle/>
          <a:p>
            <a:pPr algn="l">
              <a:buFont typeface="Arial" panose="020B0604020202020204" pitchFamily="34" charset="0"/>
              <a:buChar char="•"/>
            </a:pPr>
            <a:r>
              <a:rPr lang="en-US" b="1" i="0" dirty="0">
                <a:solidFill>
                  <a:srgbClr val="14182C"/>
                </a:solidFill>
                <a:effectLst/>
                <a:latin typeface="Open Sans"/>
              </a:rPr>
              <a:t>Directional hypothesis: </a:t>
            </a:r>
            <a:r>
              <a:rPr lang="en-US" b="0" i="0" dirty="0">
                <a:solidFill>
                  <a:srgbClr val="14182C"/>
                </a:solidFill>
                <a:effectLst/>
                <a:latin typeface="Open Sans"/>
              </a:rPr>
              <a:t>A hypothesis that states the result would be either positive or negative is called directional hypothesis. It accompanies H1 with either the ‘&lt;' or ‘&gt;' sign.</a:t>
            </a:r>
          </a:p>
          <a:p>
            <a:pPr algn="l">
              <a:buFont typeface="Arial" panose="020B0604020202020204" pitchFamily="34" charset="0"/>
              <a:buChar char="•"/>
            </a:pPr>
            <a:r>
              <a:rPr lang="en-US" b="1" i="0" dirty="0">
                <a:solidFill>
                  <a:srgbClr val="14182C"/>
                </a:solidFill>
                <a:effectLst/>
                <a:latin typeface="Open Sans"/>
              </a:rPr>
              <a:t>Non-directional hypothesis:</a:t>
            </a:r>
            <a:r>
              <a:rPr lang="en-US" b="0" i="0" dirty="0">
                <a:solidFill>
                  <a:srgbClr val="14182C"/>
                </a:solidFill>
                <a:effectLst/>
                <a:latin typeface="Open Sans"/>
              </a:rPr>
              <a:t> A non-directional hypothesis only claims an effect on the dependent variable. It does not clarify whether the result would be positive or negative. The sign for a non-directional hypothesis is ‘≠.'</a:t>
            </a:r>
          </a:p>
          <a:p>
            <a:endParaRPr lang="en-US" dirty="0"/>
          </a:p>
        </p:txBody>
      </p:sp>
    </p:spTree>
    <p:extLst>
      <p:ext uri="{BB962C8B-B14F-4D97-AF65-F5344CB8AC3E}">
        <p14:creationId xmlns:p14="http://schemas.microsoft.com/office/powerpoint/2010/main" val="344918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BE10AE-ED1F-4F1A-B8F3-4C76BC5C92A9}"/>
              </a:ext>
            </a:extLst>
          </p:cNvPr>
          <p:cNvSpPr>
            <a:spLocks noGrp="1"/>
          </p:cNvSpPr>
          <p:nvPr>
            <p:ph idx="1"/>
          </p:nvPr>
        </p:nvSpPr>
        <p:spPr>
          <a:xfrm>
            <a:off x="251520" y="476672"/>
            <a:ext cx="7344816" cy="4680520"/>
          </a:xfrm>
        </p:spPr>
        <p:txBody>
          <a:bodyPr>
            <a:normAutofit/>
          </a:bodyPr>
          <a:lstStyle/>
          <a:p>
            <a:pPr marL="0" indent="0" algn="l">
              <a:buNone/>
            </a:pPr>
            <a:r>
              <a:rPr lang="en-US" b="1" i="0" dirty="0">
                <a:solidFill>
                  <a:srgbClr val="14182C"/>
                </a:solidFill>
                <a:effectLst/>
                <a:latin typeface="var(--font-family-sans-serif)"/>
              </a:rPr>
              <a:t>3. Simple hypothesis</a:t>
            </a:r>
          </a:p>
          <a:p>
            <a:pPr marL="0" indent="0" algn="just">
              <a:buNone/>
            </a:pPr>
            <a:r>
              <a:rPr lang="en-US" b="0" i="0" dirty="0">
                <a:solidFill>
                  <a:srgbClr val="14182C"/>
                </a:solidFill>
                <a:effectLst/>
                <a:latin typeface="Open Sans"/>
              </a:rPr>
              <a:t>A simple hypothesis is a statement made to reflect the relation between exactly two variables. One independent and one dependent. Consider the example, “Smoking is a prominent cause of lung cancer." The dependent variable, lung cancer, is dependent on the independent variable, smoking.</a:t>
            </a:r>
          </a:p>
          <a:p>
            <a:endParaRPr lang="en-US" dirty="0"/>
          </a:p>
        </p:txBody>
      </p:sp>
    </p:spTree>
    <p:extLst>
      <p:ext uri="{BB962C8B-B14F-4D97-AF65-F5344CB8AC3E}">
        <p14:creationId xmlns:p14="http://schemas.microsoft.com/office/powerpoint/2010/main" val="360148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B49096-8D62-4B59-B174-F4E7049E91C4}"/>
              </a:ext>
            </a:extLst>
          </p:cNvPr>
          <p:cNvSpPr>
            <a:spLocks noGrp="1"/>
          </p:cNvSpPr>
          <p:nvPr>
            <p:ph idx="1"/>
          </p:nvPr>
        </p:nvSpPr>
        <p:spPr>
          <a:xfrm>
            <a:off x="251520" y="548680"/>
            <a:ext cx="7344816" cy="5616624"/>
          </a:xfrm>
        </p:spPr>
        <p:txBody>
          <a:bodyPr>
            <a:normAutofit fontScale="92500" lnSpcReduction="10000"/>
          </a:bodyPr>
          <a:lstStyle/>
          <a:p>
            <a:pPr marL="0" indent="0" algn="l">
              <a:buNone/>
            </a:pPr>
            <a:r>
              <a:rPr lang="en-US" b="1" i="0" dirty="0">
                <a:solidFill>
                  <a:srgbClr val="14182C"/>
                </a:solidFill>
                <a:effectLst/>
                <a:latin typeface="var(--font-family-sans-serif)"/>
              </a:rPr>
              <a:t>4. Complex hypothesis</a:t>
            </a:r>
          </a:p>
          <a:p>
            <a:pPr marL="0" indent="0" algn="just">
              <a:buNone/>
            </a:pPr>
            <a:r>
              <a:rPr lang="en-US" b="0" i="0" dirty="0">
                <a:solidFill>
                  <a:srgbClr val="14182C"/>
                </a:solidFill>
                <a:effectLst/>
                <a:latin typeface="Open Sans"/>
              </a:rPr>
              <a:t>In contrast to a simple hypothesis, a complex hypothesis implies the relationship between multiple independent and dependent variables. For instance, “Individuals who eat more fruits tend to have higher immunity, lesser cholesterol, and high metabolism.” The independent variable is eating more fruits, while the dependent variables are higher immunity, lesser cholesterol, and high metabolism.</a:t>
            </a:r>
          </a:p>
          <a:p>
            <a:endParaRPr lang="en-US" dirty="0"/>
          </a:p>
        </p:txBody>
      </p:sp>
    </p:spTree>
    <p:extLst>
      <p:ext uri="{BB962C8B-B14F-4D97-AF65-F5344CB8AC3E}">
        <p14:creationId xmlns:p14="http://schemas.microsoft.com/office/powerpoint/2010/main" val="52873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1BADDD-597F-43BE-871E-7069FA34D6F2}"/>
              </a:ext>
            </a:extLst>
          </p:cNvPr>
          <p:cNvSpPr>
            <a:spLocks noGrp="1"/>
          </p:cNvSpPr>
          <p:nvPr>
            <p:ph idx="1"/>
          </p:nvPr>
        </p:nvSpPr>
        <p:spPr>
          <a:xfrm>
            <a:off x="179512" y="332656"/>
            <a:ext cx="7344816" cy="5832648"/>
          </a:xfrm>
        </p:spPr>
        <p:txBody>
          <a:bodyPr>
            <a:normAutofit/>
          </a:bodyPr>
          <a:lstStyle/>
          <a:p>
            <a:pPr marL="0" indent="0" algn="l">
              <a:buNone/>
            </a:pPr>
            <a:r>
              <a:rPr lang="en-US" b="1" i="0" dirty="0">
                <a:solidFill>
                  <a:srgbClr val="14182C"/>
                </a:solidFill>
                <a:effectLst/>
                <a:latin typeface="var(--font-family-sans-serif)"/>
              </a:rPr>
              <a:t>5. Associative and casual hypothesis</a:t>
            </a:r>
          </a:p>
          <a:p>
            <a:pPr marL="0" indent="0" algn="just">
              <a:buNone/>
            </a:pPr>
            <a:r>
              <a:rPr lang="en-US" b="0" i="0" dirty="0">
                <a:solidFill>
                  <a:srgbClr val="14182C"/>
                </a:solidFill>
                <a:effectLst/>
                <a:latin typeface="Open Sans"/>
              </a:rPr>
              <a:t>Associative and casual hypotheses don't exhibit how many variables there will be. They define the relationship between the variables. In an associative hypothesis, changing any one variable, dependent or independent, affects others. In a casual hypothesis, the independent variable directly affects the dependent.</a:t>
            </a:r>
          </a:p>
          <a:p>
            <a:endParaRPr lang="en-US" dirty="0"/>
          </a:p>
        </p:txBody>
      </p:sp>
    </p:spTree>
    <p:extLst>
      <p:ext uri="{BB962C8B-B14F-4D97-AF65-F5344CB8AC3E}">
        <p14:creationId xmlns:p14="http://schemas.microsoft.com/office/powerpoint/2010/main" val="151798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8AB115-6A9D-4919-A9B8-52B84C3A2E46}"/>
              </a:ext>
            </a:extLst>
          </p:cNvPr>
          <p:cNvSpPr>
            <a:spLocks noGrp="1"/>
          </p:cNvSpPr>
          <p:nvPr>
            <p:ph idx="1"/>
          </p:nvPr>
        </p:nvSpPr>
        <p:spPr>
          <a:xfrm>
            <a:off x="251520" y="404664"/>
            <a:ext cx="7344816" cy="5832648"/>
          </a:xfrm>
        </p:spPr>
        <p:txBody>
          <a:bodyPr>
            <a:normAutofit fontScale="92500" lnSpcReduction="20000"/>
          </a:bodyPr>
          <a:lstStyle/>
          <a:p>
            <a:pPr marL="0" indent="0" algn="just">
              <a:buNone/>
            </a:pPr>
            <a:r>
              <a:rPr lang="en-US" b="1" i="0" dirty="0">
                <a:solidFill>
                  <a:srgbClr val="14182C"/>
                </a:solidFill>
                <a:effectLst/>
                <a:latin typeface="var(--font-family-sans-serif)"/>
              </a:rPr>
              <a:t>6. Empirical hypothesis</a:t>
            </a:r>
          </a:p>
          <a:p>
            <a:pPr algn="just"/>
            <a:r>
              <a:rPr lang="en-US" b="0" i="0" dirty="0">
                <a:solidFill>
                  <a:srgbClr val="14182C"/>
                </a:solidFill>
                <a:effectLst/>
                <a:latin typeface="Open Sans"/>
              </a:rPr>
              <a:t>Also referred to as the working hypothesis, an empirical hypothesis claims a theory's validation via experiments and observation. This way, the statement appears justifiable and different from a wild guess.</a:t>
            </a:r>
          </a:p>
          <a:p>
            <a:pPr algn="just"/>
            <a:r>
              <a:rPr lang="en-US" b="0" i="0" dirty="0">
                <a:solidFill>
                  <a:srgbClr val="14182C"/>
                </a:solidFill>
                <a:effectLst/>
                <a:latin typeface="Open Sans"/>
              </a:rPr>
              <a:t>Say, the hypothesis is “Women who take iron tablets face a lesser risk of anemia than those who take vitamin B12.” This is an example of an empirical hypothesis where the researcher  the statement after assessing a group of women who take iron tablets and charting the findings.</a:t>
            </a:r>
          </a:p>
          <a:p>
            <a:pPr algn="just"/>
            <a:endParaRPr lang="en-US" dirty="0"/>
          </a:p>
        </p:txBody>
      </p:sp>
    </p:spTree>
    <p:extLst>
      <p:ext uri="{BB962C8B-B14F-4D97-AF65-F5344CB8AC3E}">
        <p14:creationId xmlns:p14="http://schemas.microsoft.com/office/powerpoint/2010/main" val="261154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21AFEB-D513-4B09-B235-415C47DE11D1}"/>
              </a:ext>
            </a:extLst>
          </p:cNvPr>
          <p:cNvSpPr>
            <a:spLocks noGrp="1"/>
          </p:cNvSpPr>
          <p:nvPr>
            <p:ph idx="1"/>
          </p:nvPr>
        </p:nvSpPr>
        <p:spPr>
          <a:xfrm>
            <a:off x="251520" y="548680"/>
            <a:ext cx="7344816" cy="5688632"/>
          </a:xfrm>
        </p:spPr>
        <p:txBody>
          <a:bodyPr/>
          <a:lstStyle/>
          <a:p>
            <a:pPr marL="0" indent="0" algn="l">
              <a:buNone/>
            </a:pPr>
            <a:r>
              <a:rPr lang="en-US" b="1" i="0" dirty="0">
                <a:solidFill>
                  <a:srgbClr val="14182C"/>
                </a:solidFill>
                <a:effectLst/>
                <a:latin typeface="var(--font-family-sans-serif)"/>
              </a:rPr>
              <a:t>7. Statistical hypothesis</a:t>
            </a:r>
          </a:p>
          <a:p>
            <a:pPr marL="0" indent="0" algn="just">
              <a:buNone/>
            </a:pPr>
            <a:r>
              <a:rPr lang="en-US" b="0" i="0" dirty="0">
                <a:solidFill>
                  <a:srgbClr val="14182C"/>
                </a:solidFill>
                <a:effectLst/>
                <a:latin typeface="Open Sans"/>
              </a:rPr>
              <a:t>The point of a </a:t>
            </a:r>
            <a:r>
              <a:rPr lang="en-US" b="0" i="0" u="none" strike="noStrike" dirty="0">
                <a:solidFill>
                  <a:srgbClr val="14182C"/>
                </a:solidFill>
                <a:effectLst/>
                <a:latin typeface="Open Sans"/>
                <a:hlinkClick r:id="rId2"/>
              </a:rPr>
              <a:t>statistical hypothesis</a:t>
            </a:r>
            <a:r>
              <a:rPr lang="en-US" b="0" i="0" dirty="0">
                <a:solidFill>
                  <a:srgbClr val="14182C"/>
                </a:solidFill>
                <a:effectLst/>
                <a:latin typeface="Open Sans"/>
              </a:rPr>
              <a:t> is to test an already existing hypothesis by studying a population sample. Hypothesis like “44% of the Indian population belong in the age group of 22-27.” leverage evidence to prove or disprove a particular statement.</a:t>
            </a:r>
          </a:p>
          <a:p>
            <a:endParaRPr lang="en-US" dirty="0"/>
          </a:p>
        </p:txBody>
      </p:sp>
    </p:spTree>
    <p:extLst>
      <p:ext uri="{BB962C8B-B14F-4D97-AF65-F5344CB8AC3E}">
        <p14:creationId xmlns:p14="http://schemas.microsoft.com/office/powerpoint/2010/main" val="72297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B4267EB-EA41-46D4-BF7B-3F6ACC770965}"/>
              </a:ext>
            </a:extLst>
          </p:cNvPr>
          <p:cNvPicPr>
            <a:picLocks noGrp="1" noChangeAspect="1"/>
          </p:cNvPicPr>
          <p:nvPr>
            <p:ph idx="1"/>
          </p:nvPr>
        </p:nvPicPr>
        <p:blipFill>
          <a:blip r:embed="rId2"/>
          <a:stretch>
            <a:fillRect/>
          </a:stretch>
        </p:blipFill>
        <p:spPr>
          <a:xfrm>
            <a:off x="251520" y="476672"/>
            <a:ext cx="8601261" cy="5616624"/>
          </a:xfrm>
          <a:prstGeom prst="rect">
            <a:avLst/>
          </a:prstGeom>
        </p:spPr>
      </p:pic>
    </p:spTree>
    <p:extLst>
      <p:ext uri="{BB962C8B-B14F-4D97-AF65-F5344CB8AC3E}">
        <p14:creationId xmlns:p14="http://schemas.microsoft.com/office/powerpoint/2010/main" val="399041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70DC-0932-4477-94DD-F203797EE020}"/>
              </a:ext>
            </a:extLst>
          </p:cNvPr>
          <p:cNvSpPr>
            <a:spLocks noGrp="1"/>
          </p:cNvSpPr>
          <p:nvPr>
            <p:ph type="title"/>
          </p:nvPr>
        </p:nvSpPr>
        <p:spPr>
          <a:xfrm>
            <a:off x="239400" y="188640"/>
            <a:ext cx="7344816" cy="1224136"/>
          </a:xfrm>
        </p:spPr>
        <p:txBody>
          <a:bodyPr>
            <a:normAutofit fontScale="90000"/>
          </a:bodyPr>
          <a:lstStyle/>
          <a:p>
            <a:r>
              <a:rPr lang="en-US" b="1" i="0" dirty="0">
                <a:solidFill>
                  <a:srgbClr val="14182C"/>
                </a:solidFill>
                <a:effectLst/>
                <a:latin typeface="var(--font-family-sans-serif)"/>
              </a:rPr>
              <a:t>Nature of a Hypothesis</a:t>
            </a:r>
            <a:br>
              <a:rPr lang="en-US" b="1" i="0" dirty="0">
                <a:solidFill>
                  <a:srgbClr val="14182C"/>
                </a:solidFill>
                <a:effectLst/>
                <a:latin typeface="var(--font-family-sans-serif)"/>
              </a:rPr>
            </a:br>
            <a:endParaRPr lang="en-US" dirty="0"/>
          </a:p>
        </p:txBody>
      </p:sp>
      <p:sp>
        <p:nvSpPr>
          <p:cNvPr id="3" name="Content Placeholder 2">
            <a:extLst>
              <a:ext uri="{FF2B5EF4-FFF2-40B4-BE49-F238E27FC236}">
                <a16:creationId xmlns:a16="http://schemas.microsoft.com/office/drawing/2014/main" id="{8C1A4AE3-C4FD-4892-B92E-7EBC25C1E92A}"/>
              </a:ext>
            </a:extLst>
          </p:cNvPr>
          <p:cNvSpPr>
            <a:spLocks noGrp="1"/>
          </p:cNvSpPr>
          <p:nvPr>
            <p:ph idx="1"/>
          </p:nvPr>
        </p:nvSpPr>
        <p:spPr>
          <a:xfrm>
            <a:off x="107504" y="812478"/>
            <a:ext cx="7476712" cy="5640857"/>
          </a:xfrm>
        </p:spPr>
        <p:txBody>
          <a:bodyPr>
            <a:normAutofit fontScale="70000" lnSpcReduction="20000"/>
          </a:bodyPr>
          <a:lstStyle/>
          <a:p>
            <a:pPr marL="0" indent="0" algn="l">
              <a:buNone/>
            </a:pPr>
            <a:r>
              <a:rPr lang="en-US" b="0" i="0" dirty="0">
                <a:solidFill>
                  <a:srgbClr val="14182C"/>
                </a:solidFill>
                <a:effectLst/>
                <a:latin typeface="Open Sans"/>
              </a:rPr>
              <a:t>Writing a hypothesis is essential as it can make or break your research for you. That includes your chances of getting published in a journal. So when you're designing one, keep an eye out for these pointers:</a:t>
            </a:r>
          </a:p>
          <a:p>
            <a:pPr algn="l">
              <a:buFont typeface="Arial" panose="020B0604020202020204" pitchFamily="34" charset="0"/>
              <a:buChar char="•"/>
            </a:pPr>
            <a:r>
              <a:rPr lang="en-US" b="0" i="0" dirty="0">
                <a:solidFill>
                  <a:srgbClr val="14182C"/>
                </a:solidFill>
                <a:effectLst/>
                <a:latin typeface="Open Sans"/>
              </a:rPr>
              <a:t>A research hypothesis has to be simple yet clear to look justifiable enough.</a:t>
            </a:r>
          </a:p>
          <a:p>
            <a:pPr algn="l">
              <a:buFont typeface="Arial" panose="020B0604020202020204" pitchFamily="34" charset="0"/>
              <a:buChar char="•"/>
            </a:pPr>
            <a:r>
              <a:rPr lang="en-US" b="0" i="0" dirty="0">
                <a:solidFill>
                  <a:srgbClr val="14182C"/>
                </a:solidFill>
                <a:effectLst/>
                <a:latin typeface="Open Sans"/>
              </a:rPr>
              <a:t>It has to be testable — your research would be rendered pointless if too far-fetched into reality or limited by technology.</a:t>
            </a:r>
          </a:p>
          <a:p>
            <a:pPr algn="l">
              <a:buFont typeface="Arial" panose="020B0604020202020204" pitchFamily="34" charset="0"/>
              <a:buChar char="•"/>
            </a:pPr>
            <a:r>
              <a:rPr lang="en-US" b="0" i="0" dirty="0">
                <a:solidFill>
                  <a:srgbClr val="14182C"/>
                </a:solidFill>
                <a:effectLst/>
                <a:latin typeface="Open Sans"/>
              </a:rPr>
              <a:t>It has to be precise about the results —what you are trying to do and achieve through it should come out in your hypothesis.</a:t>
            </a:r>
          </a:p>
          <a:p>
            <a:pPr algn="l">
              <a:buFont typeface="Arial" panose="020B0604020202020204" pitchFamily="34" charset="0"/>
              <a:buChar char="•"/>
            </a:pPr>
            <a:r>
              <a:rPr lang="en-US" b="0" i="0" dirty="0">
                <a:solidFill>
                  <a:srgbClr val="14182C"/>
                </a:solidFill>
                <a:effectLst/>
                <a:latin typeface="Open Sans"/>
              </a:rPr>
              <a:t>A research hypothesis should be self-explanatory, leaving no doubt in the reader's mind.</a:t>
            </a:r>
          </a:p>
          <a:p>
            <a:pPr algn="l">
              <a:buFont typeface="Arial" panose="020B0604020202020204" pitchFamily="34" charset="0"/>
              <a:buChar char="•"/>
            </a:pPr>
            <a:r>
              <a:rPr lang="en-US" b="0" i="0" dirty="0">
                <a:solidFill>
                  <a:srgbClr val="14182C"/>
                </a:solidFill>
                <a:effectLst/>
                <a:latin typeface="Open Sans"/>
              </a:rPr>
              <a:t>If you are developing a relational hypothesis, you need to include the variables and establish an appropriate relationship among them.</a:t>
            </a:r>
          </a:p>
          <a:p>
            <a:pPr algn="l">
              <a:buFont typeface="Arial" panose="020B0604020202020204" pitchFamily="34" charset="0"/>
              <a:buChar char="•"/>
            </a:pPr>
            <a:r>
              <a:rPr lang="en-US" b="0" i="0" dirty="0">
                <a:solidFill>
                  <a:srgbClr val="14182C"/>
                </a:solidFill>
                <a:effectLst/>
                <a:latin typeface="Open Sans"/>
              </a:rPr>
              <a:t>A hypothesis must keep and reflect the scope for further investigations and experiments.</a:t>
            </a:r>
          </a:p>
          <a:p>
            <a:endParaRPr lang="en-US" dirty="0"/>
          </a:p>
        </p:txBody>
      </p:sp>
    </p:spTree>
    <p:extLst>
      <p:ext uri="{BB962C8B-B14F-4D97-AF65-F5344CB8AC3E}">
        <p14:creationId xmlns:p14="http://schemas.microsoft.com/office/powerpoint/2010/main" val="178574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92BE-E37B-4E6B-AC04-BEFC8BCFB99C}"/>
              </a:ext>
            </a:extLst>
          </p:cNvPr>
          <p:cNvSpPr>
            <a:spLocks noGrp="1"/>
          </p:cNvSpPr>
          <p:nvPr>
            <p:ph type="title"/>
          </p:nvPr>
        </p:nvSpPr>
        <p:spPr/>
        <p:txBody>
          <a:bodyPr>
            <a:normAutofit fontScale="90000"/>
          </a:bodyPr>
          <a:lstStyle/>
          <a:p>
            <a:r>
              <a:rPr lang="en-US" b="1" i="0" cap="all" dirty="0">
                <a:solidFill>
                  <a:schemeClr val="bg2">
                    <a:lumMod val="25000"/>
                  </a:schemeClr>
                </a:solidFill>
                <a:effectLst/>
                <a:latin typeface="inherit"/>
              </a:rPr>
              <a:t>FUNCTIONS OF A HYPOTHESIS:</a:t>
            </a:r>
            <a:br>
              <a:rPr lang="en-US" b="1" i="0" cap="all" dirty="0">
                <a:solidFill>
                  <a:schemeClr val="bg2">
                    <a:lumMod val="25000"/>
                  </a:schemeClr>
                </a:solidFill>
                <a:effectLst/>
                <a:latin typeface="Open Sans"/>
              </a:rPr>
            </a:br>
            <a:endParaRPr lang="en-US" dirty="0">
              <a:solidFill>
                <a:schemeClr val="bg2">
                  <a:lumMod val="25000"/>
                </a:schemeClr>
              </a:solidFill>
            </a:endParaRPr>
          </a:p>
        </p:txBody>
      </p:sp>
      <p:sp>
        <p:nvSpPr>
          <p:cNvPr id="3" name="Content Placeholder 2">
            <a:extLst>
              <a:ext uri="{FF2B5EF4-FFF2-40B4-BE49-F238E27FC236}">
                <a16:creationId xmlns:a16="http://schemas.microsoft.com/office/drawing/2014/main" id="{4310A5A8-C003-4C9B-AB35-7C1834CA4939}"/>
              </a:ext>
            </a:extLst>
          </p:cNvPr>
          <p:cNvSpPr>
            <a:spLocks noGrp="1"/>
          </p:cNvSpPr>
          <p:nvPr>
            <p:ph idx="1"/>
          </p:nvPr>
        </p:nvSpPr>
        <p:spPr>
          <a:xfrm>
            <a:off x="251520" y="1088740"/>
            <a:ext cx="7344816" cy="5292588"/>
          </a:xfrm>
        </p:spPr>
        <p:txBody>
          <a:bodyPr>
            <a:normAutofit fontScale="77500" lnSpcReduction="20000"/>
          </a:bodyPr>
          <a:lstStyle/>
          <a:p>
            <a:pPr marL="0" indent="0" algn="just" fontAlgn="base">
              <a:buNone/>
            </a:pPr>
            <a:r>
              <a:rPr lang="en-US" b="1" i="0" dirty="0">
                <a:solidFill>
                  <a:schemeClr val="bg2">
                    <a:lumMod val="25000"/>
                  </a:schemeClr>
                </a:solidFill>
                <a:effectLst/>
                <a:latin typeface="Open Sans"/>
              </a:rPr>
              <a:t>A hypothesis is important in terms of bringing clarity to the research problem. Specifically, a hypothesis serves the following functions:</a:t>
            </a:r>
          </a:p>
          <a:p>
            <a:pPr marL="0" indent="0" algn="just" fontAlgn="base">
              <a:buNone/>
            </a:pPr>
            <a:endParaRPr lang="en-US" b="1" i="0" dirty="0">
              <a:solidFill>
                <a:schemeClr val="bg2">
                  <a:lumMod val="25000"/>
                </a:schemeClr>
              </a:solidFill>
              <a:effectLst/>
              <a:latin typeface="Open Sans"/>
            </a:endParaRPr>
          </a:p>
          <a:p>
            <a:pPr algn="just" fontAlgn="base">
              <a:buFont typeface="Arial" panose="020B0604020202020204" pitchFamily="34" charset="0"/>
              <a:buChar char="•"/>
            </a:pPr>
            <a:r>
              <a:rPr lang="en-US" b="0" i="0" dirty="0">
                <a:solidFill>
                  <a:schemeClr val="bg2">
                    <a:lumMod val="25000"/>
                  </a:schemeClr>
                </a:solidFill>
                <a:effectLst/>
                <a:latin typeface="Open Sans"/>
              </a:rPr>
              <a:t>A hypothesis provides a study with focus. It tells us what specific aspects of a research problem to investigate.</a:t>
            </a:r>
          </a:p>
          <a:p>
            <a:pPr algn="just" fontAlgn="base">
              <a:buFont typeface="Arial" panose="020B0604020202020204" pitchFamily="34" charset="0"/>
              <a:buChar char="•"/>
            </a:pPr>
            <a:r>
              <a:rPr lang="en-US" b="0" i="0" dirty="0">
                <a:solidFill>
                  <a:schemeClr val="bg2">
                    <a:lumMod val="25000"/>
                  </a:schemeClr>
                </a:solidFill>
                <a:effectLst/>
                <a:latin typeface="Open Sans"/>
              </a:rPr>
              <a:t>It tells us what data to collect and what not to collect, thereby providing focus to the study.</a:t>
            </a:r>
          </a:p>
          <a:p>
            <a:pPr algn="just" fontAlgn="base">
              <a:buFont typeface="Arial" panose="020B0604020202020204" pitchFamily="34" charset="0"/>
              <a:buChar char="•"/>
            </a:pPr>
            <a:r>
              <a:rPr lang="en-US" b="0" i="0" dirty="0">
                <a:solidFill>
                  <a:schemeClr val="bg2">
                    <a:lumMod val="25000"/>
                  </a:schemeClr>
                </a:solidFill>
                <a:effectLst/>
                <a:latin typeface="Open Sans"/>
              </a:rPr>
              <a:t>As it provides a focus, the construction of a hypothesis enhances objectivity.</a:t>
            </a:r>
          </a:p>
          <a:p>
            <a:pPr algn="just" fontAlgn="base">
              <a:buFont typeface="Arial" panose="020B0604020202020204" pitchFamily="34" charset="0"/>
              <a:buChar char="•"/>
            </a:pPr>
            <a:r>
              <a:rPr lang="en-US" b="0" i="0" dirty="0">
                <a:solidFill>
                  <a:schemeClr val="bg2">
                    <a:lumMod val="25000"/>
                  </a:schemeClr>
                </a:solidFill>
                <a:effectLst/>
                <a:latin typeface="Open Sans"/>
              </a:rPr>
              <a:t>A hypothesis may enable us to add to the formulation of the theory. It enables us to conclude specifically what is true or what is false.</a:t>
            </a:r>
          </a:p>
          <a:p>
            <a:endParaRPr lang="en-US" dirty="0">
              <a:solidFill>
                <a:schemeClr val="bg2">
                  <a:lumMod val="25000"/>
                </a:schemeClr>
              </a:solidFill>
            </a:endParaRPr>
          </a:p>
        </p:txBody>
      </p:sp>
    </p:spTree>
    <p:extLst>
      <p:ext uri="{BB962C8B-B14F-4D97-AF65-F5344CB8AC3E}">
        <p14:creationId xmlns:p14="http://schemas.microsoft.com/office/powerpoint/2010/main" val="295700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38D3-8A6A-4F0C-A6A0-201B6A4EBDF3}"/>
              </a:ext>
            </a:extLst>
          </p:cNvPr>
          <p:cNvSpPr>
            <a:spLocks noGrp="1"/>
          </p:cNvSpPr>
          <p:nvPr>
            <p:ph type="title"/>
          </p:nvPr>
        </p:nvSpPr>
        <p:spPr/>
        <p:txBody>
          <a:bodyPr>
            <a:noAutofit/>
          </a:bodyPr>
          <a:lstStyle/>
          <a:p>
            <a:r>
              <a:rPr lang="en-US" sz="2800" b="0" i="0" dirty="0">
                <a:solidFill>
                  <a:schemeClr val="bg2">
                    <a:lumMod val="25000"/>
                  </a:schemeClr>
                </a:solidFill>
                <a:effectLst/>
                <a:latin typeface="Arial Black" panose="020B0A04020102020204" pitchFamily="34" charset="0"/>
              </a:rPr>
              <a:t>How to Formulate an Effective Research Hypothesis</a:t>
            </a:r>
            <a:br>
              <a:rPr lang="en-US" sz="2800" b="0" i="0" dirty="0">
                <a:solidFill>
                  <a:schemeClr val="bg2">
                    <a:lumMod val="25000"/>
                  </a:schemeClr>
                </a:solidFill>
                <a:effectLst/>
                <a:latin typeface="Arial Black" panose="020B0A04020102020204" pitchFamily="34" charset="0"/>
              </a:rPr>
            </a:br>
            <a:endParaRPr lang="en-US" sz="2800" dirty="0">
              <a:solidFill>
                <a:schemeClr val="bg2">
                  <a:lumMod val="25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79E58A4A-DC68-4612-A7FD-46F3C94CA602}"/>
              </a:ext>
            </a:extLst>
          </p:cNvPr>
          <p:cNvSpPr>
            <a:spLocks noGrp="1"/>
          </p:cNvSpPr>
          <p:nvPr>
            <p:ph idx="1"/>
          </p:nvPr>
        </p:nvSpPr>
        <p:spPr/>
        <p:txBody>
          <a:bodyPr/>
          <a:lstStyle/>
          <a:p>
            <a:pPr marL="0" indent="0" algn="just">
              <a:buNone/>
            </a:pPr>
            <a:r>
              <a:rPr lang="en-US" b="0" i="0" dirty="0">
                <a:solidFill>
                  <a:srgbClr val="000000"/>
                </a:solidFill>
                <a:effectLst/>
                <a:latin typeface="Open Sans"/>
              </a:rPr>
              <a:t>A testable hypothesis is not a simple statement. It is rather an intricate statement that needs to offer a clear introduction to a scientific experiment, its intentions, and the possible outcomes. However, there are some important things to consider when building a compelling hypothesis.</a:t>
            </a:r>
            <a:endParaRPr lang="en-US" dirty="0"/>
          </a:p>
        </p:txBody>
      </p:sp>
    </p:spTree>
    <p:extLst>
      <p:ext uri="{BB962C8B-B14F-4D97-AF65-F5344CB8AC3E}">
        <p14:creationId xmlns:p14="http://schemas.microsoft.com/office/powerpoint/2010/main" val="62960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191549"/>
            <a:ext cx="8424936" cy="1224136"/>
          </a:xfrm>
        </p:spPr>
        <p:txBody>
          <a:bodyPr/>
          <a:lstStyle/>
          <a:p>
            <a:r>
              <a:rPr lang="en-US" dirty="0">
                <a:solidFill>
                  <a:schemeClr val="bg2">
                    <a:lumMod val="50000"/>
                  </a:schemeClr>
                </a:solidFill>
              </a:rPr>
              <a:t>PLAN OF THE LECTURE</a:t>
            </a:r>
            <a:endParaRPr lang="ru-RU" dirty="0">
              <a:solidFill>
                <a:schemeClr val="bg2">
                  <a:lumMod val="50000"/>
                </a:schemeClr>
              </a:solidFill>
            </a:endParaRPr>
          </a:p>
        </p:txBody>
      </p:sp>
      <p:sp>
        <p:nvSpPr>
          <p:cNvPr id="19" name="Line 253"/>
          <p:cNvSpPr>
            <a:spLocks noChangeShapeType="1"/>
          </p:cNvSpPr>
          <p:nvPr/>
        </p:nvSpPr>
        <p:spPr bwMode="gray">
          <a:xfrm>
            <a:off x="1571600" y="4946182"/>
            <a:ext cx="4224536" cy="0"/>
          </a:xfrm>
          <a:prstGeom prst="line">
            <a:avLst/>
          </a:prstGeom>
          <a:noFill/>
          <a:ln w="25400">
            <a:solidFill>
              <a:schemeClr val="accent4">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0" name="Rectangle 254"/>
          <p:cNvSpPr>
            <a:spLocks noChangeArrowheads="1"/>
          </p:cNvSpPr>
          <p:nvPr/>
        </p:nvSpPr>
        <p:spPr bwMode="gray">
          <a:xfrm rot="3419336">
            <a:off x="1287437" y="4369920"/>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21" name="Text Box 255"/>
          <p:cNvSpPr txBox="1">
            <a:spLocks noChangeArrowheads="1"/>
          </p:cNvSpPr>
          <p:nvPr/>
        </p:nvSpPr>
        <p:spPr bwMode="gray">
          <a:xfrm>
            <a:off x="1343000" y="4412782"/>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4</a:t>
            </a:r>
          </a:p>
        </p:txBody>
      </p:sp>
      <p:sp>
        <p:nvSpPr>
          <p:cNvPr id="22" name="Line 256"/>
          <p:cNvSpPr>
            <a:spLocks noChangeShapeType="1"/>
          </p:cNvSpPr>
          <p:nvPr/>
        </p:nvSpPr>
        <p:spPr bwMode="gray">
          <a:xfrm>
            <a:off x="1571600" y="2431582"/>
            <a:ext cx="4224536" cy="0"/>
          </a:xfrm>
          <a:prstGeom prst="line">
            <a:avLst/>
          </a:prstGeom>
          <a:noFill/>
          <a:ln w="25400">
            <a:solidFill>
              <a:schemeClr val="accent4">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3" name="Rectangle 257"/>
          <p:cNvSpPr>
            <a:spLocks noChangeArrowheads="1"/>
          </p:cNvSpPr>
          <p:nvPr/>
        </p:nvSpPr>
        <p:spPr bwMode="gray">
          <a:xfrm rot="3419336">
            <a:off x="1215429" y="1855320"/>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37" name="Text Box 258"/>
          <p:cNvSpPr txBox="1">
            <a:spLocks noChangeArrowheads="1"/>
          </p:cNvSpPr>
          <p:nvPr/>
        </p:nvSpPr>
        <p:spPr bwMode="gray">
          <a:xfrm>
            <a:off x="2062157" y="1984438"/>
            <a:ext cx="3877985" cy="369332"/>
          </a:xfrm>
          <a:prstGeom prst="rect">
            <a:avLst/>
          </a:prstGeom>
          <a:noFill/>
          <a:ln w="9525" algn="ctr">
            <a:noFill/>
            <a:miter lim="800000"/>
            <a:headEnd/>
            <a:tailEnd/>
          </a:ln>
          <a:effectLst/>
        </p:spPr>
        <p:txBody>
          <a:bodyPr wrap="none">
            <a:spAutoFit/>
          </a:bodyPr>
          <a:lstStyle/>
          <a:p>
            <a:r>
              <a:rPr lang="en-US" sz="1800" b="0" i="0" u="none" strike="noStrike" baseline="0" dirty="0">
                <a:solidFill>
                  <a:schemeClr val="bg2">
                    <a:lumMod val="25000"/>
                  </a:schemeClr>
                </a:solidFill>
                <a:latin typeface="Arial Black" panose="020B0A04020102020204" pitchFamily="34" charset="0"/>
              </a:rPr>
              <a:t>Meaning of Hypothesis 	</a:t>
            </a:r>
          </a:p>
        </p:txBody>
      </p:sp>
      <p:sp>
        <p:nvSpPr>
          <p:cNvPr id="38" name="Text Box 259"/>
          <p:cNvSpPr txBox="1">
            <a:spLocks noChangeArrowheads="1"/>
          </p:cNvSpPr>
          <p:nvPr/>
        </p:nvSpPr>
        <p:spPr bwMode="gray">
          <a:xfrm>
            <a:off x="1343000" y="1898182"/>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1</a:t>
            </a:r>
          </a:p>
        </p:txBody>
      </p:sp>
      <p:sp>
        <p:nvSpPr>
          <p:cNvPr id="39" name="Line 260"/>
          <p:cNvSpPr>
            <a:spLocks noChangeShapeType="1"/>
          </p:cNvSpPr>
          <p:nvPr/>
        </p:nvSpPr>
        <p:spPr bwMode="gray">
          <a:xfrm>
            <a:off x="1571600" y="3269782"/>
            <a:ext cx="4224536" cy="0"/>
          </a:xfrm>
          <a:prstGeom prst="line">
            <a:avLst/>
          </a:prstGeom>
          <a:noFill/>
          <a:ln w="25400">
            <a:solidFill>
              <a:schemeClr val="accent4">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43" name="Rectangle 261"/>
          <p:cNvSpPr>
            <a:spLocks noChangeArrowheads="1"/>
          </p:cNvSpPr>
          <p:nvPr/>
        </p:nvSpPr>
        <p:spPr bwMode="gray">
          <a:xfrm rot="3419336">
            <a:off x="1287437" y="2693520"/>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44" name="Text Box 262"/>
          <p:cNvSpPr txBox="1">
            <a:spLocks noChangeArrowheads="1"/>
          </p:cNvSpPr>
          <p:nvPr/>
        </p:nvSpPr>
        <p:spPr bwMode="gray">
          <a:xfrm>
            <a:off x="1343000" y="2736382"/>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2</a:t>
            </a:r>
          </a:p>
        </p:txBody>
      </p:sp>
      <p:sp>
        <p:nvSpPr>
          <p:cNvPr id="45" name="Line 263"/>
          <p:cNvSpPr>
            <a:spLocks noChangeShapeType="1"/>
          </p:cNvSpPr>
          <p:nvPr/>
        </p:nvSpPr>
        <p:spPr bwMode="gray">
          <a:xfrm>
            <a:off x="1573188" y="4106396"/>
            <a:ext cx="4222948" cy="0"/>
          </a:xfrm>
          <a:prstGeom prst="line">
            <a:avLst/>
          </a:prstGeom>
          <a:noFill/>
          <a:ln w="25400">
            <a:solidFill>
              <a:schemeClr val="accent4">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46" name="Rectangle 264"/>
          <p:cNvSpPr>
            <a:spLocks noChangeArrowheads="1"/>
          </p:cNvSpPr>
          <p:nvPr/>
        </p:nvSpPr>
        <p:spPr bwMode="gray">
          <a:xfrm rot="3419336">
            <a:off x="1287437" y="3531720"/>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47" name="Text Box 265"/>
          <p:cNvSpPr txBox="1">
            <a:spLocks noChangeArrowheads="1"/>
          </p:cNvSpPr>
          <p:nvPr/>
        </p:nvSpPr>
        <p:spPr bwMode="gray">
          <a:xfrm>
            <a:off x="1343000" y="3574582"/>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3</a:t>
            </a:r>
          </a:p>
        </p:txBody>
      </p:sp>
      <p:sp>
        <p:nvSpPr>
          <p:cNvPr id="48" name="Line 266"/>
          <p:cNvSpPr>
            <a:spLocks noChangeShapeType="1"/>
          </p:cNvSpPr>
          <p:nvPr/>
        </p:nvSpPr>
        <p:spPr bwMode="gray">
          <a:xfrm>
            <a:off x="1571600" y="5806607"/>
            <a:ext cx="4224536" cy="0"/>
          </a:xfrm>
          <a:prstGeom prst="line">
            <a:avLst/>
          </a:prstGeom>
          <a:noFill/>
          <a:ln w="25400">
            <a:solidFill>
              <a:schemeClr val="accent4">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49" name="Rectangle 267"/>
          <p:cNvSpPr>
            <a:spLocks noChangeArrowheads="1"/>
          </p:cNvSpPr>
          <p:nvPr/>
        </p:nvSpPr>
        <p:spPr bwMode="ltGray">
          <a:xfrm rot="3419336">
            <a:off x="1287437" y="5230345"/>
            <a:ext cx="479425" cy="5207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50" name="Text Box 268"/>
          <p:cNvSpPr txBox="1">
            <a:spLocks noChangeArrowheads="1"/>
          </p:cNvSpPr>
          <p:nvPr/>
        </p:nvSpPr>
        <p:spPr bwMode="gray">
          <a:xfrm>
            <a:off x="1343000" y="5273207"/>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5</a:t>
            </a:r>
          </a:p>
        </p:txBody>
      </p:sp>
      <p:sp>
        <p:nvSpPr>
          <p:cNvPr id="51" name="Text Box 269"/>
          <p:cNvSpPr txBox="1">
            <a:spLocks noChangeArrowheads="1"/>
          </p:cNvSpPr>
          <p:nvPr/>
        </p:nvSpPr>
        <p:spPr bwMode="gray">
          <a:xfrm>
            <a:off x="2062158" y="2804645"/>
            <a:ext cx="4454228" cy="369332"/>
          </a:xfrm>
          <a:prstGeom prst="rect">
            <a:avLst/>
          </a:prstGeom>
          <a:noFill/>
          <a:ln w="9525" algn="ctr">
            <a:noFill/>
            <a:miter lim="800000"/>
            <a:headEnd/>
            <a:tailEnd/>
          </a:ln>
          <a:effectLst/>
        </p:spPr>
        <p:txBody>
          <a:bodyPr wrap="square">
            <a:spAutoFit/>
          </a:bodyPr>
          <a:lstStyle/>
          <a:p>
            <a:r>
              <a:rPr lang="en-US" dirty="0">
                <a:solidFill>
                  <a:schemeClr val="bg2">
                    <a:lumMod val="25000"/>
                  </a:schemeClr>
                </a:solidFill>
                <a:latin typeface="Arial Black" panose="020B0A04020102020204" pitchFamily="34" charset="0"/>
              </a:rPr>
              <a:t>Definitions of Hypothesis 	</a:t>
            </a:r>
          </a:p>
        </p:txBody>
      </p:sp>
      <p:sp>
        <p:nvSpPr>
          <p:cNvPr id="52" name="Text Box 270"/>
          <p:cNvSpPr txBox="1">
            <a:spLocks noChangeArrowheads="1"/>
          </p:cNvSpPr>
          <p:nvPr/>
        </p:nvSpPr>
        <p:spPr bwMode="gray">
          <a:xfrm>
            <a:off x="2084705" y="3655545"/>
            <a:ext cx="2954655" cy="369332"/>
          </a:xfrm>
          <a:prstGeom prst="rect">
            <a:avLst/>
          </a:prstGeom>
          <a:noFill/>
          <a:ln w="9525" algn="ctr">
            <a:noFill/>
            <a:miter lim="800000"/>
            <a:headEnd/>
            <a:tailEnd/>
          </a:ln>
          <a:effectLst/>
        </p:spPr>
        <p:txBody>
          <a:bodyPr wrap="none">
            <a:spAutoFit/>
          </a:bodyPr>
          <a:lstStyle/>
          <a:p>
            <a:r>
              <a:rPr lang="en-US" dirty="0">
                <a:solidFill>
                  <a:schemeClr val="bg2">
                    <a:lumMod val="25000"/>
                  </a:schemeClr>
                </a:solidFill>
                <a:latin typeface="Arial Black" panose="020B0A04020102020204" pitchFamily="34" charset="0"/>
              </a:rPr>
              <a:t>Nature</a:t>
            </a:r>
            <a:r>
              <a:rPr lang="en-US" sz="1800" b="0" i="0" u="none" strike="noStrike" baseline="0" dirty="0">
                <a:solidFill>
                  <a:srgbClr val="000000"/>
                </a:solidFill>
              </a:rPr>
              <a:t> </a:t>
            </a:r>
            <a:r>
              <a:rPr lang="en-US" dirty="0">
                <a:solidFill>
                  <a:schemeClr val="bg2">
                    <a:lumMod val="25000"/>
                  </a:schemeClr>
                </a:solidFill>
                <a:latin typeface="Arial Black" panose="020B0A04020102020204" pitchFamily="34" charset="0"/>
              </a:rPr>
              <a:t>of Hypothesis </a:t>
            </a:r>
            <a:r>
              <a:rPr lang="en-US" sz="1800" b="0" i="0" u="none" strike="noStrike" baseline="0" dirty="0">
                <a:solidFill>
                  <a:srgbClr val="000000"/>
                </a:solidFill>
              </a:rPr>
              <a:t>	</a:t>
            </a:r>
          </a:p>
        </p:txBody>
      </p:sp>
      <p:sp>
        <p:nvSpPr>
          <p:cNvPr id="53" name="Text Box 271"/>
          <p:cNvSpPr txBox="1">
            <a:spLocks noChangeArrowheads="1"/>
          </p:cNvSpPr>
          <p:nvPr/>
        </p:nvSpPr>
        <p:spPr bwMode="gray">
          <a:xfrm>
            <a:off x="2062157" y="4509756"/>
            <a:ext cx="6647974" cy="369332"/>
          </a:xfrm>
          <a:prstGeom prst="rect">
            <a:avLst/>
          </a:prstGeom>
          <a:noFill/>
          <a:ln w="9525" algn="ctr">
            <a:noFill/>
            <a:miter lim="800000"/>
            <a:headEnd/>
            <a:tailEnd/>
          </a:ln>
          <a:effectLst/>
        </p:spPr>
        <p:txBody>
          <a:bodyPr wrap="none">
            <a:spAutoFit/>
          </a:bodyPr>
          <a:lstStyle/>
          <a:p>
            <a:r>
              <a:rPr lang="en-US" dirty="0">
                <a:solidFill>
                  <a:schemeClr val="bg2">
                    <a:lumMod val="25000"/>
                  </a:schemeClr>
                </a:solidFill>
                <a:latin typeface="Arial Black" panose="020B0A04020102020204" pitchFamily="34" charset="0"/>
              </a:rPr>
              <a:t>The functions of a hypothesis in your research </a:t>
            </a:r>
            <a:r>
              <a:rPr lang="en-US" sz="1800" b="0" i="0" u="none" strike="noStrike" baseline="0" dirty="0">
                <a:solidFill>
                  <a:srgbClr val="000000"/>
                </a:solidFill>
                <a:latin typeface="Times New Roman" panose="02020603050405020304" pitchFamily="18" charset="0"/>
              </a:rPr>
              <a:t>	</a:t>
            </a:r>
          </a:p>
        </p:txBody>
      </p:sp>
      <p:sp>
        <p:nvSpPr>
          <p:cNvPr id="54" name="Text Box 272"/>
          <p:cNvSpPr txBox="1">
            <a:spLocks noChangeArrowheads="1"/>
          </p:cNvSpPr>
          <p:nvPr/>
        </p:nvSpPr>
        <p:spPr bwMode="gray">
          <a:xfrm>
            <a:off x="2010484" y="5429483"/>
            <a:ext cx="7571303" cy="1200329"/>
          </a:xfrm>
          <a:prstGeom prst="rect">
            <a:avLst/>
          </a:prstGeom>
          <a:noFill/>
          <a:ln w="9525" algn="ctr">
            <a:noFill/>
            <a:miter lim="800000"/>
            <a:headEnd/>
            <a:tailEnd/>
          </a:ln>
          <a:effectLst/>
        </p:spPr>
        <p:txBody>
          <a:bodyPr wrap="none">
            <a:spAutoFit/>
          </a:bodyPr>
          <a:lstStyle/>
          <a:p>
            <a:r>
              <a:rPr lang="en-US" dirty="0">
                <a:solidFill>
                  <a:schemeClr val="bg2">
                    <a:lumMod val="25000"/>
                  </a:schemeClr>
                </a:solidFill>
                <a:latin typeface="Arial Black" panose="020B0A04020102020204" pitchFamily="34" charset="0"/>
              </a:rPr>
              <a:t>How to formulate a hypothesis </a:t>
            </a:r>
            <a:r>
              <a:rPr lang="en-US" sz="1800" b="0" i="0" u="none" strike="noStrike" baseline="0" dirty="0">
                <a:solidFill>
                  <a:srgbClr val="000000"/>
                </a:solidFill>
              </a:rPr>
              <a:t>	</a:t>
            </a:r>
          </a:p>
          <a:p>
            <a:pPr marL="285750" indent="-285750">
              <a:buFontTx/>
              <a:buChar char="-"/>
            </a:pPr>
            <a:r>
              <a:rPr lang="en-US" dirty="0">
                <a:solidFill>
                  <a:schemeClr val="bg2">
                    <a:lumMod val="25000"/>
                  </a:schemeClr>
                </a:solidFill>
                <a:latin typeface="Arial Black" panose="020B0A04020102020204" pitchFamily="34" charset="0"/>
              </a:rPr>
              <a:t>How hypotheses are tested</a:t>
            </a:r>
            <a:r>
              <a:rPr lang="en-US" sz="1800" b="0" i="0" u="none" strike="noStrike" baseline="0" dirty="0">
                <a:solidFill>
                  <a:srgbClr val="000000"/>
                </a:solidFill>
              </a:rPr>
              <a:t>	</a:t>
            </a:r>
          </a:p>
          <a:p>
            <a:pPr marL="285750" indent="-285750">
              <a:buFontTx/>
              <a:buChar char="-"/>
            </a:pPr>
            <a:r>
              <a:rPr lang="en-US" dirty="0">
                <a:solidFill>
                  <a:schemeClr val="bg2">
                    <a:lumMod val="25000"/>
                  </a:schemeClr>
                </a:solidFill>
                <a:latin typeface="Arial Black" panose="020B0A04020102020204" pitchFamily="34" charset="0"/>
              </a:rPr>
              <a:t>Different types of hypotheses and their applications 	</a:t>
            </a:r>
          </a:p>
          <a:p>
            <a:pPr marL="285750" indent="-285750">
              <a:buFontTx/>
              <a:buChar char="-"/>
            </a:pPr>
            <a:endParaRPr lang="en-US" sz="1800" b="0" i="0" u="none" strike="noStrike" baseline="0" dirty="0">
              <a:solidFill>
                <a:srgbClr val="000000"/>
              </a:solidFill>
            </a:endParaRPr>
          </a:p>
        </p:txBody>
      </p:sp>
    </p:spTree>
    <p:extLst>
      <p:ext uri="{BB962C8B-B14F-4D97-AF65-F5344CB8AC3E}">
        <p14:creationId xmlns:p14="http://schemas.microsoft.com/office/powerpoint/2010/main" val="13430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E1711F-408F-46D0-9727-6F25B1DB5C51}"/>
              </a:ext>
            </a:extLst>
          </p:cNvPr>
          <p:cNvSpPr>
            <a:spLocks noGrp="1"/>
          </p:cNvSpPr>
          <p:nvPr>
            <p:ph idx="1"/>
          </p:nvPr>
        </p:nvSpPr>
        <p:spPr>
          <a:xfrm>
            <a:off x="251520" y="116632"/>
            <a:ext cx="7344816" cy="6480720"/>
          </a:xfrm>
        </p:spPr>
        <p:txBody>
          <a:bodyPr>
            <a:normAutofit fontScale="77500" lnSpcReduction="20000"/>
          </a:bodyPr>
          <a:lstStyle/>
          <a:p>
            <a:pPr marL="0" indent="0" algn="just">
              <a:buNone/>
            </a:pPr>
            <a:r>
              <a:rPr lang="en-US" b="0" i="0" dirty="0">
                <a:solidFill>
                  <a:srgbClr val="000000"/>
                </a:solidFill>
                <a:effectLst/>
                <a:latin typeface="Open Sans"/>
              </a:rPr>
              <a:t>1. State the problem that you are trying to solve.</a:t>
            </a:r>
          </a:p>
          <a:p>
            <a:pPr algn="just"/>
            <a:r>
              <a:rPr lang="en-US" b="0" i="0" dirty="0">
                <a:solidFill>
                  <a:srgbClr val="000000"/>
                </a:solidFill>
                <a:effectLst/>
                <a:latin typeface="Open Sans"/>
              </a:rPr>
              <a:t>Make sure that the hypothesis clearly defines the topic and the focus of the experiment.</a:t>
            </a:r>
          </a:p>
          <a:p>
            <a:pPr marL="0" indent="0" algn="just">
              <a:buNone/>
            </a:pPr>
            <a:endParaRPr lang="en-US" b="0" i="0" dirty="0">
              <a:solidFill>
                <a:srgbClr val="000000"/>
              </a:solidFill>
              <a:effectLst/>
              <a:latin typeface="Open Sans"/>
            </a:endParaRPr>
          </a:p>
          <a:p>
            <a:pPr marL="0" indent="0" algn="just">
              <a:buNone/>
            </a:pPr>
            <a:r>
              <a:rPr lang="en-US" b="0" i="0" dirty="0">
                <a:solidFill>
                  <a:srgbClr val="000000"/>
                </a:solidFill>
                <a:effectLst/>
                <a:latin typeface="Open Sans"/>
              </a:rPr>
              <a:t>2. Try to write the hypothesis as an if-then statement.</a:t>
            </a:r>
          </a:p>
          <a:p>
            <a:pPr algn="just"/>
            <a:r>
              <a:rPr lang="en-US" b="0" i="0" dirty="0">
                <a:solidFill>
                  <a:srgbClr val="000000"/>
                </a:solidFill>
                <a:effectLst/>
                <a:latin typeface="Open Sans"/>
              </a:rPr>
              <a:t>Follow this template: If a specific action is taken, then a certain outcome is expected.</a:t>
            </a:r>
          </a:p>
          <a:p>
            <a:pPr marL="0" indent="0" algn="just">
              <a:buNone/>
            </a:pPr>
            <a:endParaRPr lang="en-US" b="0" i="0" dirty="0">
              <a:solidFill>
                <a:srgbClr val="000000"/>
              </a:solidFill>
              <a:effectLst/>
              <a:latin typeface="Open Sans"/>
            </a:endParaRPr>
          </a:p>
          <a:p>
            <a:pPr marL="0" indent="0" algn="just">
              <a:buNone/>
            </a:pPr>
            <a:r>
              <a:rPr lang="en-US" b="0" i="0" dirty="0">
                <a:solidFill>
                  <a:srgbClr val="000000"/>
                </a:solidFill>
                <a:effectLst/>
                <a:latin typeface="Open Sans"/>
              </a:rPr>
              <a:t>3. Define the variables</a:t>
            </a:r>
          </a:p>
          <a:p>
            <a:pPr algn="just"/>
            <a:r>
              <a:rPr lang="en-US" b="0" i="1" dirty="0">
                <a:solidFill>
                  <a:srgbClr val="000000"/>
                </a:solidFill>
                <a:effectLst/>
                <a:latin typeface="Open Sans"/>
              </a:rPr>
              <a:t>Independent variables</a:t>
            </a:r>
            <a:r>
              <a:rPr lang="en-US" b="0" i="0" dirty="0">
                <a:solidFill>
                  <a:srgbClr val="000000"/>
                </a:solidFill>
                <a:effectLst/>
                <a:latin typeface="Open Sans"/>
              </a:rPr>
              <a:t> are the ones that are manipulated, controlled, or changed. </a:t>
            </a:r>
            <a:r>
              <a:rPr lang="en-US" b="0" i="1" dirty="0">
                <a:solidFill>
                  <a:srgbClr val="000000"/>
                </a:solidFill>
                <a:effectLst/>
                <a:latin typeface="Open Sans"/>
              </a:rPr>
              <a:t>Independent variables</a:t>
            </a:r>
            <a:r>
              <a:rPr lang="en-US" b="0" i="0" dirty="0">
                <a:solidFill>
                  <a:srgbClr val="000000"/>
                </a:solidFill>
                <a:effectLst/>
                <a:latin typeface="Open Sans"/>
              </a:rPr>
              <a:t> are isolated from other factors of the study.</a:t>
            </a:r>
          </a:p>
          <a:p>
            <a:pPr algn="just"/>
            <a:r>
              <a:rPr lang="en-US" b="0" i="1" dirty="0">
                <a:solidFill>
                  <a:srgbClr val="000000"/>
                </a:solidFill>
                <a:effectLst/>
                <a:latin typeface="Open Sans"/>
              </a:rPr>
              <a:t>Dependent variables</a:t>
            </a:r>
            <a:r>
              <a:rPr lang="en-US" b="0" i="0" dirty="0">
                <a:solidFill>
                  <a:srgbClr val="000000"/>
                </a:solidFill>
                <a:effectLst/>
                <a:latin typeface="Open Sans"/>
              </a:rPr>
              <a:t>, as the name suggests are dependent on other factors of the study. They are influenced by the change in independent variable.</a:t>
            </a:r>
          </a:p>
          <a:p>
            <a:pPr algn="just"/>
            <a:endParaRPr lang="en-US" dirty="0"/>
          </a:p>
        </p:txBody>
      </p:sp>
    </p:spTree>
    <p:extLst>
      <p:ext uri="{BB962C8B-B14F-4D97-AF65-F5344CB8AC3E}">
        <p14:creationId xmlns:p14="http://schemas.microsoft.com/office/powerpoint/2010/main" val="70668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4EA6-1569-4180-94FC-7CD69851677E}"/>
              </a:ext>
            </a:extLst>
          </p:cNvPr>
          <p:cNvSpPr>
            <a:spLocks noGrp="1"/>
          </p:cNvSpPr>
          <p:nvPr>
            <p:ph type="title"/>
          </p:nvPr>
        </p:nvSpPr>
        <p:spPr>
          <a:xfrm>
            <a:off x="179512" y="1052736"/>
            <a:ext cx="7344816" cy="1011021"/>
          </a:xfrm>
        </p:spPr>
        <p:txBody>
          <a:bodyPr>
            <a:normAutofit fontScale="90000"/>
          </a:bodyPr>
          <a:lstStyle/>
          <a:p>
            <a:r>
              <a:rPr lang="en-US" sz="4000" b="1" i="0" cap="all" dirty="0">
                <a:solidFill>
                  <a:schemeClr val="bg2">
                    <a:lumMod val="25000"/>
                  </a:schemeClr>
                </a:solidFill>
                <a:effectLst/>
                <a:latin typeface="inherit"/>
              </a:rPr>
              <a:t>THE PROCESS OF TESTING A HYPOTHESIS:</a:t>
            </a:r>
            <a:br>
              <a:rPr lang="en-US" b="1" i="0" cap="all" dirty="0">
                <a:effectLst/>
                <a:latin typeface="Open Sans"/>
              </a:rPr>
            </a:br>
            <a:endParaRPr lang="en-US" dirty="0"/>
          </a:p>
        </p:txBody>
      </p:sp>
      <p:pic>
        <p:nvPicPr>
          <p:cNvPr id="1026" name="Picture 2" descr="The process of testing a hypothesis - Hypothesis | Definitions, Functions, Characteristics, Types, Errors &amp; The Process of Testing a Hypothesis | Hypotheses in Qualitative Research">
            <a:extLst>
              <a:ext uri="{FF2B5EF4-FFF2-40B4-BE49-F238E27FC236}">
                <a16:creationId xmlns:a16="http://schemas.microsoft.com/office/drawing/2014/main" id="{591B6050-D348-4E71-8372-7D2B934295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132856"/>
            <a:ext cx="8064896" cy="237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29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8053E4-0337-4CF2-AEBD-A19C39D63DE6}"/>
              </a:ext>
            </a:extLst>
          </p:cNvPr>
          <p:cNvSpPr>
            <a:spLocks noGrp="1"/>
          </p:cNvSpPr>
          <p:nvPr>
            <p:ph idx="1"/>
          </p:nvPr>
        </p:nvSpPr>
        <p:spPr>
          <a:xfrm>
            <a:off x="107504" y="476672"/>
            <a:ext cx="7488832" cy="6120680"/>
          </a:xfrm>
        </p:spPr>
        <p:txBody>
          <a:bodyPr/>
          <a:lstStyle/>
          <a:p>
            <a:pPr marL="0" indent="0" algn="just" fontAlgn="base">
              <a:buNone/>
            </a:pPr>
            <a:r>
              <a:rPr lang="en-US" b="0" i="0" dirty="0">
                <a:effectLst/>
                <a:latin typeface="Open Sans"/>
              </a:rPr>
              <a:t>To test a hypothesis, we need to go through a process that comprises three phases:</a:t>
            </a:r>
          </a:p>
          <a:p>
            <a:pPr marL="0" indent="0" algn="just" fontAlgn="base">
              <a:buNone/>
            </a:pPr>
            <a:endParaRPr lang="en-US" b="0" i="0" dirty="0">
              <a:effectLst/>
              <a:latin typeface="Open Sans"/>
            </a:endParaRPr>
          </a:p>
          <a:p>
            <a:pPr algn="just" fontAlgn="base">
              <a:buFont typeface="+mj-lt"/>
              <a:buAutoNum type="arabicPeriod"/>
            </a:pPr>
            <a:r>
              <a:rPr lang="en-US" b="0" i="0" dirty="0">
                <a:effectLst/>
                <a:latin typeface="Open Sans"/>
              </a:rPr>
              <a:t>Constructing a hypothesis;</a:t>
            </a:r>
          </a:p>
          <a:p>
            <a:pPr algn="just" fontAlgn="base">
              <a:buFont typeface="+mj-lt"/>
              <a:buAutoNum type="arabicPeriod"/>
            </a:pPr>
            <a:r>
              <a:rPr lang="en-US" b="0" i="0" dirty="0">
                <a:effectLst/>
                <a:latin typeface="Open Sans"/>
              </a:rPr>
              <a:t>Gathering appropriate evidence; and</a:t>
            </a:r>
          </a:p>
          <a:p>
            <a:pPr algn="just" fontAlgn="base">
              <a:buFont typeface="+mj-lt"/>
              <a:buAutoNum type="arabicPeriod"/>
            </a:pPr>
            <a:r>
              <a:rPr lang="en-US" b="0" i="0" dirty="0">
                <a:effectLst/>
                <a:latin typeface="Open Sans"/>
              </a:rPr>
              <a:t>Analyzing evidence to draw conclusions as to its validity.</a:t>
            </a:r>
          </a:p>
          <a:p>
            <a:endParaRPr lang="en-US" dirty="0"/>
          </a:p>
        </p:txBody>
      </p:sp>
    </p:spTree>
    <p:extLst>
      <p:ext uri="{BB962C8B-B14F-4D97-AF65-F5344CB8AC3E}">
        <p14:creationId xmlns:p14="http://schemas.microsoft.com/office/powerpoint/2010/main" val="85163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6108-0556-4B87-9830-43B8D6DB64A6}"/>
              </a:ext>
            </a:extLst>
          </p:cNvPr>
          <p:cNvSpPr>
            <a:spLocks noGrp="1"/>
          </p:cNvSpPr>
          <p:nvPr>
            <p:ph type="title"/>
          </p:nvPr>
        </p:nvSpPr>
        <p:spPr>
          <a:xfrm>
            <a:off x="251520" y="191548"/>
            <a:ext cx="7344816" cy="1797291"/>
          </a:xfrm>
        </p:spPr>
        <p:txBody>
          <a:bodyPr>
            <a:normAutofit fontScale="90000"/>
          </a:bodyPr>
          <a:lstStyle/>
          <a:p>
            <a:r>
              <a:rPr lang="en-US" b="1" i="0" cap="all" dirty="0">
                <a:solidFill>
                  <a:schemeClr val="bg2">
                    <a:lumMod val="25000"/>
                  </a:schemeClr>
                </a:solidFill>
                <a:effectLst/>
                <a:latin typeface="inherit"/>
              </a:rPr>
              <a:t>ERRORS IN TESTING A HYPOTHESIS</a:t>
            </a:r>
            <a:br>
              <a:rPr lang="en-US" b="1" i="0" cap="all" dirty="0">
                <a:solidFill>
                  <a:schemeClr val="bg2">
                    <a:lumMod val="25000"/>
                  </a:schemeClr>
                </a:solidFill>
                <a:effectLst/>
                <a:latin typeface="Open Sans"/>
              </a:rPr>
            </a:br>
            <a:endParaRPr lang="en-US" dirty="0">
              <a:solidFill>
                <a:schemeClr val="bg2">
                  <a:lumMod val="25000"/>
                </a:schemeClr>
              </a:solidFill>
            </a:endParaRPr>
          </a:p>
        </p:txBody>
      </p:sp>
      <p:sp>
        <p:nvSpPr>
          <p:cNvPr id="3" name="Content Placeholder 2">
            <a:extLst>
              <a:ext uri="{FF2B5EF4-FFF2-40B4-BE49-F238E27FC236}">
                <a16:creationId xmlns:a16="http://schemas.microsoft.com/office/drawing/2014/main" id="{9C5E0B64-0479-4B48-9D14-0A90F3F0D04C}"/>
              </a:ext>
            </a:extLst>
          </p:cNvPr>
          <p:cNvSpPr>
            <a:spLocks noGrp="1"/>
          </p:cNvSpPr>
          <p:nvPr>
            <p:ph idx="1"/>
          </p:nvPr>
        </p:nvSpPr>
        <p:spPr/>
        <p:txBody>
          <a:bodyPr/>
          <a:lstStyle/>
          <a:p>
            <a:pPr marL="0" indent="0" algn="ctr">
              <a:buNone/>
            </a:pPr>
            <a:r>
              <a:rPr lang="en-US" b="0" i="0" dirty="0">
                <a:solidFill>
                  <a:schemeClr val="bg2">
                    <a:lumMod val="25000"/>
                  </a:schemeClr>
                </a:solidFill>
                <a:effectLst/>
                <a:latin typeface="Open Sans"/>
              </a:rPr>
              <a:t>As already mentioned, a hypothesis is an assumption that may prove to be either correct or incorrect. It is possible to arrive at an incorrect conclusion about a hypothesis for a variety of reasons. </a:t>
            </a:r>
            <a:endParaRPr lang="en-US" dirty="0">
              <a:solidFill>
                <a:schemeClr val="bg2">
                  <a:lumMod val="25000"/>
                </a:schemeClr>
              </a:solidFill>
            </a:endParaRPr>
          </a:p>
        </p:txBody>
      </p:sp>
    </p:spTree>
    <p:extLst>
      <p:ext uri="{BB962C8B-B14F-4D97-AF65-F5344CB8AC3E}">
        <p14:creationId xmlns:p14="http://schemas.microsoft.com/office/powerpoint/2010/main" val="296099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5F18-C444-40B6-8D6C-7FC43D68AB72}"/>
              </a:ext>
            </a:extLst>
          </p:cNvPr>
          <p:cNvSpPr>
            <a:spLocks noGrp="1"/>
          </p:cNvSpPr>
          <p:nvPr>
            <p:ph type="title"/>
          </p:nvPr>
        </p:nvSpPr>
        <p:spPr>
          <a:xfrm>
            <a:off x="251520" y="332656"/>
            <a:ext cx="7344816" cy="1224136"/>
          </a:xfrm>
        </p:spPr>
        <p:txBody>
          <a:bodyPr>
            <a:noAutofit/>
          </a:bodyPr>
          <a:lstStyle/>
          <a:p>
            <a:r>
              <a:rPr lang="en-US" sz="3600" b="0" i="0" dirty="0">
                <a:solidFill>
                  <a:schemeClr val="bg2">
                    <a:lumMod val="25000"/>
                  </a:schemeClr>
                </a:solidFill>
                <a:effectLst/>
                <a:latin typeface="Open Sans"/>
              </a:rPr>
              <a:t>Incorrect conclusions about the validity of a hypothesis may be drawn if:</a:t>
            </a:r>
            <a:endParaRPr lang="en-US" sz="3600" dirty="0"/>
          </a:p>
        </p:txBody>
      </p:sp>
      <p:sp>
        <p:nvSpPr>
          <p:cNvPr id="5" name="Content Placeholder 4">
            <a:extLst>
              <a:ext uri="{FF2B5EF4-FFF2-40B4-BE49-F238E27FC236}">
                <a16:creationId xmlns:a16="http://schemas.microsoft.com/office/drawing/2014/main" id="{F0BAD649-C2BF-4E09-B5A7-5BD46A37C75F}"/>
              </a:ext>
            </a:extLst>
          </p:cNvPr>
          <p:cNvSpPr>
            <a:spLocks noGrp="1"/>
          </p:cNvSpPr>
          <p:nvPr>
            <p:ph idx="1"/>
          </p:nvPr>
        </p:nvSpPr>
        <p:spPr>
          <a:xfrm>
            <a:off x="251520" y="1844824"/>
            <a:ext cx="7344816" cy="4680520"/>
          </a:xfrm>
        </p:spPr>
        <p:txBody>
          <a:bodyPr>
            <a:normAutofit lnSpcReduction="10000"/>
          </a:bodyPr>
          <a:lstStyle/>
          <a:p>
            <a:pPr algn="just" fontAlgn="base">
              <a:buFont typeface="Arial" panose="020B0604020202020204" pitchFamily="34" charset="0"/>
              <a:buChar char="•"/>
            </a:pPr>
            <a:r>
              <a:rPr lang="en-US" b="0" i="0" dirty="0">
                <a:effectLst/>
                <a:latin typeface="Open Sans"/>
              </a:rPr>
              <a:t>The study design selected is faulty;</a:t>
            </a:r>
          </a:p>
          <a:p>
            <a:pPr algn="just" fontAlgn="base">
              <a:buFont typeface="Arial" panose="020B0604020202020204" pitchFamily="34" charset="0"/>
              <a:buChar char="•"/>
            </a:pPr>
            <a:r>
              <a:rPr lang="en-US" b="0" i="0" dirty="0">
                <a:effectLst/>
                <a:latin typeface="Open Sans"/>
              </a:rPr>
              <a:t>The sampling procedure adopted is faulty;</a:t>
            </a:r>
          </a:p>
          <a:p>
            <a:pPr algn="just" fontAlgn="base">
              <a:buFont typeface="Arial" panose="020B0604020202020204" pitchFamily="34" charset="0"/>
              <a:buChar char="•"/>
            </a:pPr>
            <a:r>
              <a:rPr lang="en-US" b="0" i="0" dirty="0">
                <a:effectLst/>
                <a:latin typeface="Open Sans"/>
              </a:rPr>
              <a:t>The method of data collection is inaccurate;</a:t>
            </a:r>
          </a:p>
          <a:p>
            <a:pPr algn="just" fontAlgn="base">
              <a:buFont typeface="Arial" panose="020B0604020202020204" pitchFamily="34" charset="0"/>
              <a:buChar char="•"/>
            </a:pPr>
            <a:r>
              <a:rPr lang="en-US" b="0" i="0" dirty="0">
                <a:effectLst/>
                <a:latin typeface="Open Sans"/>
              </a:rPr>
              <a:t>The analysis is wrong;</a:t>
            </a:r>
          </a:p>
          <a:p>
            <a:pPr algn="just" fontAlgn="base">
              <a:buFont typeface="Arial" panose="020B0604020202020204" pitchFamily="34" charset="0"/>
              <a:buChar char="•"/>
            </a:pPr>
            <a:r>
              <a:rPr lang="en-US" b="0" i="0" dirty="0">
                <a:effectLst/>
                <a:latin typeface="Open Sans"/>
              </a:rPr>
              <a:t>The statistical procedures applied are inappropriate; or</a:t>
            </a:r>
          </a:p>
          <a:p>
            <a:pPr algn="just" fontAlgn="base">
              <a:buFont typeface="Arial" panose="020B0604020202020204" pitchFamily="34" charset="0"/>
              <a:buChar char="•"/>
            </a:pPr>
            <a:r>
              <a:rPr lang="en-US" b="0" i="0" dirty="0">
                <a:effectLst/>
                <a:latin typeface="Open Sans"/>
              </a:rPr>
              <a:t>The conclusions drawn are incorrect.</a:t>
            </a:r>
          </a:p>
          <a:p>
            <a:pPr marL="0" indent="0">
              <a:buNone/>
            </a:pPr>
            <a:endParaRPr lang="en-US" dirty="0"/>
          </a:p>
        </p:txBody>
      </p:sp>
    </p:spTree>
    <p:extLst>
      <p:ext uri="{BB962C8B-B14F-4D97-AF65-F5344CB8AC3E}">
        <p14:creationId xmlns:p14="http://schemas.microsoft.com/office/powerpoint/2010/main" val="108751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5C48-F9EE-461C-967E-AE5F7AE49038}"/>
              </a:ext>
            </a:extLst>
          </p:cNvPr>
          <p:cNvSpPr>
            <a:spLocks noGrp="1"/>
          </p:cNvSpPr>
          <p:nvPr>
            <p:ph type="title"/>
          </p:nvPr>
        </p:nvSpPr>
        <p:spPr/>
        <p:txBody>
          <a:bodyPr/>
          <a:lstStyle/>
          <a:p>
            <a:r>
              <a:rPr lang="en-US" dirty="0"/>
              <a:t>References:</a:t>
            </a:r>
          </a:p>
        </p:txBody>
      </p:sp>
      <p:sp>
        <p:nvSpPr>
          <p:cNvPr id="7" name="Rectangle 4">
            <a:extLst>
              <a:ext uri="{FF2B5EF4-FFF2-40B4-BE49-F238E27FC236}">
                <a16:creationId xmlns:a16="http://schemas.microsoft.com/office/drawing/2014/main" id="{A33D87D4-21C8-421F-8584-EC1062EDACFD}"/>
              </a:ext>
            </a:extLst>
          </p:cNvPr>
          <p:cNvSpPr>
            <a:spLocks noGrp="1" noChangeArrowheads="1"/>
          </p:cNvSpPr>
          <p:nvPr>
            <p:ph idx="1"/>
          </p:nvPr>
        </p:nvSpPr>
        <p:spPr bwMode="auto">
          <a:xfrm>
            <a:off x="247906" y="1916832"/>
            <a:ext cx="7128792" cy="3693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Black" panose="020B0A040201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br>
              <a:rPr kumimoji="0" lang="en-US" altLang="en-US" sz="1600" b="0" i="0" u="none" strike="noStrike" cap="none" normalizeH="0" baseline="0" dirty="0">
                <a:ln>
                  <a:noFill/>
                </a:ln>
                <a:solidFill>
                  <a:schemeClr val="tx1"/>
                </a:solidFill>
                <a:effectLst/>
                <a:latin typeface="Arial Black" panose="020B0A04020102020204" pitchFamily="34" charset="0"/>
              </a:rPr>
            </a:br>
            <a:r>
              <a:rPr kumimoji="0" lang="en-US" altLang="en-US" sz="1600" b="0" i="0" u="none" strike="noStrike" cap="none" normalizeH="0" baseline="0" dirty="0">
                <a:ln>
                  <a:noFill/>
                </a:ln>
                <a:solidFill>
                  <a:schemeClr val="tx1"/>
                </a:solidFill>
                <a:effectLst/>
                <a:latin typeface="Arial Black" panose="020B0A04020102020204" pitchFamily="34" charset="0"/>
              </a:rPr>
              <a:t>Kerlinger, P., &amp; </a:t>
            </a:r>
            <a:r>
              <a:rPr kumimoji="0" lang="en-US" altLang="en-US" sz="1600" b="0" i="0" u="none" strike="noStrike" cap="none" normalizeH="0" baseline="0" dirty="0" err="1">
                <a:ln>
                  <a:noFill/>
                </a:ln>
                <a:solidFill>
                  <a:schemeClr val="tx1"/>
                </a:solidFill>
                <a:effectLst/>
                <a:latin typeface="Arial Black" panose="020B0A04020102020204" pitchFamily="34" charset="0"/>
              </a:rPr>
              <a:t>Lein</a:t>
            </a:r>
            <a:r>
              <a:rPr kumimoji="0" lang="en-US" altLang="en-US" sz="1600" b="0" i="0" u="none" strike="noStrike" cap="none" normalizeH="0" baseline="0" dirty="0">
                <a:ln>
                  <a:noFill/>
                </a:ln>
                <a:solidFill>
                  <a:schemeClr val="tx1"/>
                </a:solidFill>
                <a:effectLst/>
                <a:latin typeface="Arial Black" panose="020B0A04020102020204" pitchFamily="34" charset="0"/>
              </a:rPr>
              <a:t>, M. R. (1986). Differences in Winter Range among age-sex Classes of Snowy Owls Nyctea </a:t>
            </a:r>
            <a:r>
              <a:rPr kumimoji="0" lang="en-US" altLang="en-US" sz="1600" b="0" i="0" u="none" strike="noStrike" cap="none" normalizeH="0" baseline="0" dirty="0" err="1">
                <a:ln>
                  <a:noFill/>
                </a:ln>
                <a:solidFill>
                  <a:schemeClr val="tx1"/>
                </a:solidFill>
                <a:effectLst/>
                <a:latin typeface="Arial Black" panose="020B0A04020102020204" pitchFamily="34" charset="0"/>
              </a:rPr>
              <a:t>scandiaca</a:t>
            </a:r>
            <a:r>
              <a:rPr kumimoji="0" lang="en-US" altLang="en-US" sz="1600" b="0" i="0" u="none" strike="noStrike" cap="none" normalizeH="0" baseline="0" dirty="0">
                <a:ln>
                  <a:noFill/>
                </a:ln>
                <a:solidFill>
                  <a:schemeClr val="tx1"/>
                </a:solidFill>
                <a:effectLst/>
                <a:latin typeface="Arial Black" panose="020B0A04020102020204" pitchFamily="34" charset="0"/>
              </a:rPr>
              <a:t> in North America. </a:t>
            </a:r>
            <a:r>
              <a:rPr kumimoji="0" lang="en-US" altLang="en-US" sz="1600" b="0" i="1" u="none" strike="noStrike" cap="none" normalizeH="0" baseline="0" dirty="0">
                <a:ln>
                  <a:noFill/>
                </a:ln>
                <a:solidFill>
                  <a:schemeClr val="tx1"/>
                </a:solidFill>
                <a:effectLst/>
                <a:latin typeface="Arial Black" panose="020B0A04020102020204" pitchFamily="34" charset="0"/>
              </a:rPr>
              <a:t>Ornis Scandinavica (Scandinavian Journal of Ornithology)</a:t>
            </a:r>
            <a:r>
              <a:rPr kumimoji="0" lang="en-US" altLang="en-US" sz="1600" b="0" i="0" u="none" strike="noStrike" cap="none" normalizeH="0" baseline="0" dirty="0">
                <a:ln>
                  <a:noFill/>
                </a:ln>
                <a:solidFill>
                  <a:schemeClr val="tx1"/>
                </a:solidFill>
                <a:effectLst/>
                <a:latin typeface="Arial Black" panose="020B0A04020102020204" pitchFamily="34" charset="0"/>
              </a:rPr>
              <a:t>, </a:t>
            </a:r>
            <a:r>
              <a:rPr kumimoji="0" lang="en-US" altLang="en-US" sz="1600" b="0" i="1" u="none" strike="noStrike" cap="none" normalizeH="0" baseline="0" dirty="0">
                <a:ln>
                  <a:noFill/>
                </a:ln>
                <a:solidFill>
                  <a:schemeClr val="tx1"/>
                </a:solidFill>
                <a:effectLst/>
                <a:latin typeface="Arial Black" panose="020B0A04020102020204" pitchFamily="34" charset="0"/>
              </a:rPr>
              <a:t>17</a:t>
            </a:r>
            <a:r>
              <a:rPr kumimoji="0" lang="en-US" altLang="en-US" sz="1600" b="0" i="0" u="none" strike="noStrike" cap="none" normalizeH="0" baseline="0" dirty="0">
                <a:ln>
                  <a:noFill/>
                </a:ln>
                <a:solidFill>
                  <a:schemeClr val="tx1"/>
                </a:solidFill>
                <a:effectLst/>
                <a:latin typeface="Arial Black" panose="020B0A04020102020204" pitchFamily="34" charset="0"/>
              </a:rPr>
              <a:t>(1), 1–7. https://doi.org/10.2307/3676745</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Black" panose="020B0A04020102020204" pitchFamily="34" charset="0"/>
              </a:rPr>
              <a:t>Black, J. A., &amp; Champion, D. J. (1976). </a:t>
            </a:r>
            <a:r>
              <a:rPr kumimoji="0" lang="en-US" altLang="en-US" sz="1600" b="0" i="1" u="none" strike="noStrike" cap="none" normalizeH="0" baseline="0" dirty="0">
                <a:ln>
                  <a:noFill/>
                </a:ln>
                <a:solidFill>
                  <a:schemeClr val="tx1"/>
                </a:solidFill>
                <a:effectLst/>
                <a:latin typeface="Arial Black" panose="020B0A04020102020204" pitchFamily="34" charset="0"/>
              </a:rPr>
              <a:t>Methods and issues in social research</a:t>
            </a:r>
            <a:r>
              <a:rPr kumimoji="0" lang="en-US" altLang="en-US" sz="1600" b="0" i="0" u="none" strike="noStrike" cap="none" normalizeH="0" baseline="0" dirty="0">
                <a:ln>
                  <a:noFill/>
                </a:ln>
                <a:solidFill>
                  <a:schemeClr val="tx1"/>
                </a:solidFill>
                <a:effectLst/>
                <a:latin typeface="Arial Black" panose="020B0A04020102020204" pitchFamily="34" charset="0"/>
              </a:rPr>
              <a:t>. John Wiley &amp; Sons.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Black" panose="020B0A04020102020204" pitchFamily="34" charset="0"/>
              </a:rPr>
              <a:t>Bailey, K. D. (2006). Living systems theory and social entropy theory. </a:t>
            </a:r>
            <a:r>
              <a:rPr kumimoji="0" lang="en-US" altLang="en-US" sz="1600" b="0" i="1" u="none" strike="noStrike" cap="none" normalizeH="0" baseline="0" dirty="0">
                <a:ln>
                  <a:noFill/>
                </a:ln>
                <a:solidFill>
                  <a:schemeClr val="tx1"/>
                </a:solidFill>
                <a:effectLst/>
                <a:latin typeface="Arial Black" panose="020B0A04020102020204" pitchFamily="34" charset="0"/>
              </a:rPr>
              <a:t>Systems Research and Behavioral Science: The Official Journal of the International Federation for Systems Research</a:t>
            </a:r>
            <a:r>
              <a:rPr kumimoji="0" lang="en-US" altLang="en-US" sz="1600" b="0" i="0" u="none" strike="noStrike" cap="none" normalizeH="0" baseline="0" dirty="0">
                <a:ln>
                  <a:noFill/>
                </a:ln>
                <a:solidFill>
                  <a:schemeClr val="tx1"/>
                </a:solidFill>
                <a:effectLst/>
                <a:latin typeface="Arial Black" panose="020B0A04020102020204" pitchFamily="34" charset="0"/>
              </a:rPr>
              <a:t>, </a:t>
            </a:r>
            <a:r>
              <a:rPr kumimoji="0" lang="en-US" altLang="en-US" sz="1600" b="0" i="1" u="none" strike="noStrike" cap="none" normalizeH="0" baseline="0" dirty="0">
                <a:ln>
                  <a:noFill/>
                </a:ln>
                <a:solidFill>
                  <a:schemeClr val="tx1"/>
                </a:solidFill>
                <a:effectLst/>
                <a:latin typeface="Arial Black" panose="020B0A04020102020204" pitchFamily="34" charset="0"/>
              </a:rPr>
              <a:t>23</a:t>
            </a:r>
            <a:r>
              <a:rPr kumimoji="0" lang="en-US" altLang="en-US" sz="1600" b="0" i="0" u="none" strike="noStrike" cap="none" normalizeH="0" baseline="0" dirty="0">
                <a:ln>
                  <a:noFill/>
                </a:ln>
                <a:solidFill>
                  <a:schemeClr val="tx1"/>
                </a:solidFill>
                <a:effectLst/>
                <a:latin typeface="Arial Black" panose="020B0A04020102020204" pitchFamily="34" charset="0"/>
              </a:rPr>
              <a:t>(3), 291-300.</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Black" panose="020B0A04020102020204" pitchFamily="34" charset="0"/>
              </a:rPr>
              <a:t>Grinnell, F. (2013). Research integrity and everyday practice of science. </a:t>
            </a:r>
            <a:r>
              <a:rPr kumimoji="0" lang="en-US" altLang="en-US" sz="1600" b="0" i="1" u="none" strike="noStrike" cap="none" normalizeH="0" baseline="0" dirty="0">
                <a:ln>
                  <a:noFill/>
                </a:ln>
                <a:solidFill>
                  <a:schemeClr val="tx1"/>
                </a:solidFill>
                <a:effectLst/>
                <a:latin typeface="Arial Black" panose="020B0A04020102020204" pitchFamily="34" charset="0"/>
              </a:rPr>
              <a:t>Science and Engineering Ethics</a:t>
            </a:r>
            <a:r>
              <a:rPr kumimoji="0" lang="en-US" altLang="en-US" sz="1600" b="0" i="0" u="none" strike="noStrike" cap="none" normalizeH="0" baseline="0" dirty="0">
                <a:ln>
                  <a:noFill/>
                </a:ln>
                <a:solidFill>
                  <a:schemeClr val="tx1"/>
                </a:solidFill>
                <a:effectLst/>
                <a:latin typeface="Arial Black" panose="020B0A04020102020204" pitchFamily="34" charset="0"/>
              </a:rPr>
              <a:t>, </a:t>
            </a:r>
            <a:r>
              <a:rPr kumimoji="0" lang="en-US" altLang="en-US" sz="1600" b="0" i="1" u="none" strike="noStrike" cap="none" normalizeH="0" baseline="0" dirty="0">
                <a:ln>
                  <a:noFill/>
                </a:ln>
                <a:solidFill>
                  <a:schemeClr val="tx1"/>
                </a:solidFill>
                <a:effectLst/>
                <a:latin typeface="Arial Black" panose="020B0A04020102020204" pitchFamily="34" charset="0"/>
              </a:rPr>
              <a:t>19</a:t>
            </a:r>
            <a:r>
              <a:rPr kumimoji="0" lang="en-US" altLang="en-US" sz="1600" b="0" i="0" u="none" strike="noStrike" cap="none" normalizeH="0" baseline="0" dirty="0">
                <a:ln>
                  <a:noFill/>
                </a:ln>
                <a:solidFill>
                  <a:schemeClr val="tx1"/>
                </a:solidFill>
                <a:effectLst/>
                <a:latin typeface="Arial Black" panose="020B0A04020102020204" pitchFamily="34" charset="0"/>
              </a:rPr>
              <a:t>(3), 685-701. </a:t>
            </a:r>
            <a:r>
              <a:rPr kumimoji="0" lang="en-US" altLang="en-US" sz="1600" b="0" i="0" u="none" strike="noStrike" cap="none" normalizeH="0" baseline="0" dirty="0">
                <a:ln>
                  <a:noFill/>
                </a:ln>
                <a:solidFill>
                  <a:srgbClr val="FFFFFF"/>
                </a:solidFill>
                <a:effectLst/>
                <a:latin typeface="Arial Black" panose="020B0A04020102020204" pitchFamily="34" charset="0"/>
              </a:rPr>
              <a:t>The Process Testing of a Hypothesis The Process Testing of a </a:t>
            </a:r>
            <a:r>
              <a:rPr kumimoji="0" lang="en-US" altLang="en-US" sz="1600" b="0" i="0" u="none" strike="noStrike" cap="none" normalizeH="0" baseline="0" dirty="0">
                <a:ln>
                  <a:noFill/>
                </a:ln>
                <a:solidFill>
                  <a:schemeClr val="tx1"/>
                </a:solidFill>
                <a:effectLst/>
                <a:latin typeface="Arial Black" panose="020B0A04020102020204" pitchFamily="34" charset="0"/>
              </a:rPr>
              <a:t> </a:t>
            </a:r>
          </a:p>
        </p:txBody>
      </p:sp>
    </p:spTree>
    <p:extLst>
      <p:ext uri="{BB962C8B-B14F-4D97-AF65-F5344CB8AC3E}">
        <p14:creationId xmlns:p14="http://schemas.microsoft.com/office/powerpoint/2010/main" val="409872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F9AE-CB88-4E18-9A87-46A7559443E9}"/>
              </a:ext>
            </a:extLst>
          </p:cNvPr>
          <p:cNvSpPr>
            <a:spLocks noGrp="1"/>
          </p:cNvSpPr>
          <p:nvPr>
            <p:ph type="title"/>
          </p:nvPr>
        </p:nvSpPr>
        <p:spPr/>
        <p:txBody>
          <a:bodyPr/>
          <a:lstStyle/>
          <a:p>
            <a:r>
              <a:rPr lang="en-US" dirty="0"/>
              <a:t>Tasks to do:</a:t>
            </a:r>
          </a:p>
        </p:txBody>
      </p:sp>
      <p:sp>
        <p:nvSpPr>
          <p:cNvPr id="3" name="Content Placeholder 2">
            <a:extLst>
              <a:ext uri="{FF2B5EF4-FFF2-40B4-BE49-F238E27FC236}">
                <a16:creationId xmlns:a16="http://schemas.microsoft.com/office/drawing/2014/main" id="{FD721ACF-D655-49E9-80E3-AB6B9A2B6589}"/>
              </a:ext>
            </a:extLst>
          </p:cNvPr>
          <p:cNvSpPr>
            <a:spLocks noGrp="1"/>
          </p:cNvSpPr>
          <p:nvPr>
            <p:ph idx="1"/>
          </p:nvPr>
        </p:nvSpPr>
        <p:spPr/>
        <p:txBody>
          <a:bodyPr/>
          <a:lstStyle/>
          <a:p>
            <a:r>
              <a:rPr lang="en-US" sz="4800" dirty="0"/>
              <a:t>Write down hypothesis related to your research</a:t>
            </a:r>
          </a:p>
          <a:p>
            <a:r>
              <a:rPr lang="en-US" sz="4800" dirty="0"/>
              <a:t>Classify the type of the hypothesis </a:t>
            </a:r>
          </a:p>
          <a:p>
            <a:endParaRPr lang="en-US" dirty="0"/>
          </a:p>
        </p:txBody>
      </p:sp>
    </p:spTree>
    <p:extLst>
      <p:ext uri="{BB962C8B-B14F-4D97-AF65-F5344CB8AC3E}">
        <p14:creationId xmlns:p14="http://schemas.microsoft.com/office/powerpoint/2010/main" val="689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sz="4400" b="0" i="0" u="none" strike="noStrike" baseline="0" dirty="0">
                <a:solidFill>
                  <a:schemeClr val="bg2">
                    <a:lumMod val="25000"/>
                  </a:schemeClr>
                </a:solidFill>
                <a:latin typeface="Arial Black" panose="020B0A04020102020204" pitchFamily="34" charset="0"/>
              </a:rPr>
              <a:t>Meaning of Hypothesis</a:t>
            </a:r>
            <a:endParaRPr lang="ru-RU" dirty="0"/>
          </a:p>
        </p:txBody>
      </p:sp>
      <p:sp>
        <p:nvSpPr>
          <p:cNvPr id="2" name="Объект 1"/>
          <p:cNvSpPr>
            <a:spLocks noGrp="1"/>
          </p:cNvSpPr>
          <p:nvPr>
            <p:ph idx="1"/>
          </p:nvPr>
        </p:nvSpPr>
        <p:spPr>
          <a:xfrm>
            <a:off x="251520" y="1556792"/>
            <a:ext cx="6768752" cy="4680520"/>
          </a:xfrm>
        </p:spPr>
        <p:txBody>
          <a:bodyPr>
            <a:normAutofit fontScale="92500" lnSpcReduction="20000"/>
          </a:bodyPr>
          <a:lstStyle/>
          <a:p>
            <a:pPr marL="0" indent="0" algn="just">
              <a:buNone/>
            </a:pPr>
            <a:r>
              <a:rPr lang="en-US" b="0" i="0" dirty="0">
                <a:solidFill>
                  <a:srgbClr val="212529"/>
                </a:solidFill>
                <a:effectLst/>
                <a:latin typeface="Alegreya Sans"/>
              </a:rPr>
              <a:t>A hypothesis is a concept or idea that you test through research and experiments. In other words, it is a prediction that is can be tested by research.</a:t>
            </a:r>
          </a:p>
          <a:p>
            <a:pPr marL="0" indent="0" algn="just">
              <a:buNone/>
            </a:pPr>
            <a:r>
              <a:rPr lang="en-US" b="0" i="0" dirty="0">
                <a:solidFill>
                  <a:srgbClr val="212529"/>
                </a:solidFill>
                <a:effectLst/>
                <a:latin typeface="Alegreya Sans"/>
              </a:rPr>
              <a:t>Most researchers come up with a hypothesis statement at the beginning of the study. Thus basically, you make a prediction about the outcome at the start of the study and conduct experiments to test whether this prediction is true and to what extent.</a:t>
            </a:r>
          </a:p>
          <a:p>
            <a:pPr algn="just"/>
            <a:endParaRPr lang="ru-RU" dirty="0"/>
          </a:p>
        </p:txBody>
      </p:sp>
    </p:spTree>
    <p:extLst>
      <p:ext uri="{BB962C8B-B14F-4D97-AF65-F5344CB8AC3E}">
        <p14:creationId xmlns:p14="http://schemas.microsoft.com/office/powerpoint/2010/main" val="33278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dirty="0">
                <a:solidFill>
                  <a:schemeClr val="bg2">
                    <a:lumMod val="25000"/>
                  </a:schemeClr>
                </a:solidFill>
                <a:latin typeface="Arial Black" panose="020B0A04020102020204" pitchFamily="34" charset="0"/>
              </a:rPr>
              <a:t>Definitions of Hypothesis</a:t>
            </a:r>
            <a:endParaRPr lang="ru-RU" dirty="0"/>
          </a:p>
        </p:txBody>
      </p:sp>
      <p:sp>
        <p:nvSpPr>
          <p:cNvPr id="6" name="Объект 5"/>
          <p:cNvSpPr>
            <a:spLocks noGrp="1"/>
          </p:cNvSpPr>
          <p:nvPr>
            <p:ph idx="1"/>
          </p:nvPr>
        </p:nvSpPr>
        <p:spPr/>
        <p:txBody>
          <a:bodyPr>
            <a:normAutofit lnSpcReduction="10000"/>
          </a:bodyPr>
          <a:lstStyle/>
          <a:p>
            <a:pPr algn="just"/>
            <a:r>
              <a:rPr lang="en-US" sz="2400" b="0" i="0" dirty="0">
                <a:solidFill>
                  <a:schemeClr val="bg2">
                    <a:lumMod val="25000"/>
                  </a:schemeClr>
                </a:solidFill>
                <a:effectLst/>
                <a:latin typeface="Arial Black" panose="020B0A04020102020204" pitchFamily="34" charset="0"/>
              </a:rPr>
              <a:t>A </a:t>
            </a:r>
            <a:r>
              <a:rPr lang="en-US" sz="2400" b="1" i="0" dirty="0">
                <a:solidFill>
                  <a:schemeClr val="bg2">
                    <a:lumMod val="25000"/>
                  </a:schemeClr>
                </a:solidFill>
                <a:effectLst/>
                <a:latin typeface="Arial Black" panose="020B0A04020102020204" pitchFamily="34" charset="0"/>
              </a:rPr>
              <a:t>hypothesis</a:t>
            </a:r>
            <a:r>
              <a:rPr lang="en-US" sz="2400" b="0" i="0" dirty="0">
                <a:solidFill>
                  <a:schemeClr val="bg2">
                    <a:lumMod val="25000"/>
                  </a:schemeClr>
                </a:solidFill>
                <a:effectLst/>
                <a:latin typeface="Arial Black" panose="020B0A04020102020204" pitchFamily="34" charset="0"/>
              </a:rPr>
              <a:t> is an </a:t>
            </a:r>
            <a:r>
              <a:rPr lang="en-US" sz="2400" b="0" i="0" u="none" strike="noStrike" dirty="0">
                <a:solidFill>
                  <a:schemeClr val="bg2">
                    <a:lumMod val="25000"/>
                  </a:schemeClr>
                </a:solidFill>
                <a:effectLst/>
                <a:latin typeface="Arial Black" panose="020B0A04020102020204" pitchFamily="34" charset="0"/>
                <a:hlinkClick r:id="rId2" tooltip="Definition of idea">
                  <a:extLst>
                    <a:ext uri="{A12FA001-AC4F-418D-AE19-62706E023703}">
                      <ahyp:hlinkClr xmlns:ahyp="http://schemas.microsoft.com/office/drawing/2018/hyperlinkcolor" val="tx"/>
                    </a:ext>
                  </a:extLst>
                </a:hlinkClick>
              </a:rPr>
              <a:t>idea</a:t>
            </a:r>
            <a:r>
              <a:rPr lang="en-US" sz="2400" b="0" i="0" dirty="0">
                <a:solidFill>
                  <a:schemeClr val="bg2">
                    <a:lumMod val="25000"/>
                  </a:schemeClr>
                </a:solidFill>
                <a:effectLst/>
                <a:latin typeface="Arial Black" panose="020B0A04020102020204" pitchFamily="34" charset="0"/>
              </a:rPr>
              <a:t> which is suggested as a </a:t>
            </a:r>
            <a:r>
              <a:rPr lang="en-US" sz="2400" b="0" i="0" u="none" strike="noStrike" dirty="0">
                <a:solidFill>
                  <a:schemeClr val="bg2">
                    <a:lumMod val="25000"/>
                  </a:schemeClr>
                </a:solidFill>
                <a:effectLst/>
                <a:latin typeface="Arial Black" panose="020B0A04020102020204" pitchFamily="34" charset="0"/>
                <a:hlinkClick r:id="rId3" tooltip="Definition of possible">
                  <a:extLst>
                    <a:ext uri="{A12FA001-AC4F-418D-AE19-62706E023703}">
                      <ahyp:hlinkClr xmlns:ahyp="http://schemas.microsoft.com/office/drawing/2018/hyperlinkcolor" val="tx"/>
                    </a:ext>
                  </a:extLst>
                </a:hlinkClick>
              </a:rPr>
              <a:t>possible</a:t>
            </a:r>
            <a:r>
              <a:rPr lang="en-US" sz="2400" b="0" i="0" dirty="0">
                <a:solidFill>
                  <a:schemeClr val="bg2">
                    <a:lumMod val="25000"/>
                  </a:schemeClr>
                </a:solidFill>
                <a:effectLst/>
                <a:latin typeface="Arial Black" panose="020B0A04020102020204" pitchFamily="34" charset="0"/>
              </a:rPr>
              <a:t> explanation for a particular </a:t>
            </a:r>
            <a:r>
              <a:rPr lang="en-US" sz="2400" b="0" i="0" u="none" strike="noStrike" dirty="0">
                <a:solidFill>
                  <a:schemeClr val="bg2">
                    <a:lumMod val="25000"/>
                  </a:schemeClr>
                </a:solidFill>
                <a:effectLst/>
                <a:latin typeface="Arial Black" panose="020B0A04020102020204" pitchFamily="34" charset="0"/>
                <a:hlinkClick r:id="rId4" tooltip="Definition of situation">
                  <a:extLst>
                    <a:ext uri="{A12FA001-AC4F-418D-AE19-62706E023703}">
                      <ahyp:hlinkClr xmlns:ahyp="http://schemas.microsoft.com/office/drawing/2018/hyperlinkcolor" val="tx"/>
                    </a:ext>
                  </a:extLst>
                </a:hlinkClick>
              </a:rPr>
              <a:t>situation</a:t>
            </a:r>
            <a:r>
              <a:rPr lang="en-US" sz="2400" b="0" i="0" dirty="0">
                <a:solidFill>
                  <a:schemeClr val="bg2">
                    <a:lumMod val="25000"/>
                  </a:schemeClr>
                </a:solidFill>
                <a:effectLst/>
                <a:latin typeface="Arial Black" panose="020B0A04020102020204" pitchFamily="34" charset="0"/>
              </a:rPr>
              <a:t> or condition, but which has not yet been </a:t>
            </a:r>
            <a:r>
              <a:rPr lang="en-US" sz="2400" b="0" i="0" u="none" strike="noStrike" dirty="0">
                <a:solidFill>
                  <a:schemeClr val="bg2">
                    <a:lumMod val="25000"/>
                  </a:schemeClr>
                </a:solidFill>
                <a:effectLst/>
                <a:latin typeface="Arial Black" panose="020B0A04020102020204" pitchFamily="34" charset="0"/>
                <a:hlinkClick r:id="rId5" tooltip="Definition of proved">
                  <a:extLst>
                    <a:ext uri="{A12FA001-AC4F-418D-AE19-62706E023703}">
                      <ahyp:hlinkClr xmlns:ahyp="http://schemas.microsoft.com/office/drawing/2018/hyperlinkcolor" val="tx"/>
                    </a:ext>
                  </a:extLst>
                </a:hlinkClick>
              </a:rPr>
              <a:t>proved</a:t>
            </a:r>
            <a:r>
              <a:rPr lang="en-US" sz="2400" b="0" i="0" dirty="0">
                <a:solidFill>
                  <a:schemeClr val="bg2">
                    <a:lumMod val="25000"/>
                  </a:schemeClr>
                </a:solidFill>
                <a:effectLst/>
                <a:latin typeface="Arial Black" panose="020B0A04020102020204" pitchFamily="34" charset="0"/>
              </a:rPr>
              <a:t> to be </a:t>
            </a:r>
            <a:r>
              <a:rPr lang="en-US" sz="2400" b="0" i="0" u="none" strike="noStrike" dirty="0">
                <a:solidFill>
                  <a:schemeClr val="bg2">
                    <a:lumMod val="25000"/>
                  </a:schemeClr>
                </a:solidFill>
                <a:effectLst/>
                <a:latin typeface="Arial Black" panose="020B0A04020102020204" pitchFamily="34" charset="0"/>
                <a:hlinkClick r:id="rId6" tooltip="Definition of correct">
                  <a:extLst>
                    <a:ext uri="{A12FA001-AC4F-418D-AE19-62706E023703}">
                      <ahyp:hlinkClr xmlns:ahyp="http://schemas.microsoft.com/office/drawing/2018/hyperlinkcolor" val="tx"/>
                    </a:ext>
                  </a:extLst>
                </a:hlinkClick>
              </a:rPr>
              <a:t>correct</a:t>
            </a:r>
            <a:r>
              <a:rPr lang="en-US" sz="2400" b="0" i="0" dirty="0">
                <a:solidFill>
                  <a:schemeClr val="bg2">
                    <a:lumMod val="25000"/>
                  </a:schemeClr>
                </a:solidFill>
                <a:effectLst/>
                <a:latin typeface="Arial Black" panose="020B0A04020102020204" pitchFamily="34" charset="0"/>
              </a:rPr>
              <a:t>. </a:t>
            </a:r>
            <a:r>
              <a:rPr lang="en-US" sz="2400" dirty="0">
                <a:solidFill>
                  <a:schemeClr val="bg2">
                    <a:lumMod val="25000"/>
                  </a:schemeClr>
                </a:solidFill>
                <a:latin typeface="Arial Black" panose="020B0A04020102020204" pitchFamily="34" charset="0"/>
              </a:rPr>
              <a:t>– Collins Dictionary</a:t>
            </a:r>
            <a:endParaRPr lang="ru-RU" sz="2400" dirty="0">
              <a:solidFill>
                <a:schemeClr val="bg2">
                  <a:lumMod val="25000"/>
                </a:schemeClr>
              </a:solidFill>
              <a:latin typeface="Arial Black" panose="020B0A04020102020204" pitchFamily="34" charset="0"/>
            </a:endParaRPr>
          </a:p>
          <a:p>
            <a:pPr algn="just"/>
            <a:endParaRPr lang="en-US" sz="2400" b="0" i="0" dirty="0">
              <a:solidFill>
                <a:schemeClr val="bg2">
                  <a:lumMod val="25000"/>
                </a:schemeClr>
              </a:solidFill>
              <a:effectLst/>
              <a:latin typeface="Arial Black" panose="020B0A04020102020204" pitchFamily="34" charset="0"/>
            </a:endParaRPr>
          </a:p>
          <a:p>
            <a:pPr algn="just"/>
            <a:r>
              <a:rPr lang="en-US" sz="2400" dirty="0">
                <a:solidFill>
                  <a:schemeClr val="bg2">
                    <a:lumMod val="25000"/>
                  </a:schemeClr>
                </a:solidFill>
                <a:latin typeface="Arial Black" panose="020B0A04020102020204" pitchFamily="34" charset="0"/>
              </a:rPr>
              <a:t>To test this hypothesis, scientists can construct a simplified laboratory experiment. </a:t>
            </a:r>
          </a:p>
          <a:p>
            <a:pPr algn="just"/>
            <a:r>
              <a:rPr lang="en-US" sz="2400" dirty="0">
                <a:solidFill>
                  <a:schemeClr val="bg2">
                    <a:lumMod val="25000"/>
                  </a:schemeClr>
                </a:solidFill>
                <a:latin typeface="Arial Black" panose="020B0A04020102020204" pitchFamily="34" charset="0"/>
              </a:rPr>
              <a:t>Different hypotheses have been put forward to explain why these foods are more likely to cause problems.</a:t>
            </a:r>
          </a:p>
        </p:txBody>
      </p:sp>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64ED5-A08B-43F5-AB61-27A08F9F85A5}"/>
              </a:ext>
            </a:extLst>
          </p:cNvPr>
          <p:cNvSpPr>
            <a:spLocks noGrp="1"/>
          </p:cNvSpPr>
          <p:nvPr>
            <p:ph idx="1"/>
          </p:nvPr>
        </p:nvSpPr>
        <p:spPr>
          <a:xfrm>
            <a:off x="27476" y="332656"/>
            <a:ext cx="7344816" cy="6408712"/>
          </a:xfrm>
        </p:spPr>
        <p:txBody>
          <a:bodyPr>
            <a:normAutofit fontScale="85000" lnSpcReduction="10000"/>
          </a:bodyPr>
          <a:lstStyle/>
          <a:p>
            <a:r>
              <a:rPr lang="en-US" b="0" i="0" dirty="0">
                <a:solidFill>
                  <a:schemeClr val="bg2">
                    <a:lumMod val="25000"/>
                  </a:schemeClr>
                </a:solidFill>
                <a:effectLst/>
                <a:latin typeface="Open Sans"/>
              </a:rPr>
              <a:t>“A hypothesis is a conjectural statement of the relationship between two or more variables.” (</a:t>
            </a:r>
            <a:r>
              <a:rPr lang="en-US" b="1" i="0" dirty="0">
                <a:solidFill>
                  <a:schemeClr val="bg2">
                    <a:lumMod val="25000"/>
                  </a:schemeClr>
                </a:solidFill>
                <a:effectLst/>
                <a:latin typeface="Open Sans"/>
              </a:rPr>
              <a:t>Kerlinger,</a:t>
            </a:r>
            <a:r>
              <a:rPr lang="en-US" b="0" i="0" dirty="0">
                <a:solidFill>
                  <a:schemeClr val="bg2">
                    <a:lumMod val="25000"/>
                  </a:schemeClr>
                </a:solidFill>
                <a:effectLst/>
                <a:latin typeface="Open Sans"/>
              </a:rPr>
              <a:t> </a:t>
            </a:r>
            <a:r>
              <a:rPr lang="en-US" b="1" i="0" dirty="0">
                <a:solidFill>
                  <a:schemeClr val="bg2">
                    <a:lumMod val="25000"/>
                  </a:schemeClr>
                </a:solidFill>
                <a:effectLst/>
                <a:latin typeface="Open Sans"/>
              </a:rPr>
              <a:t>1986)</a:t>
            </a:r>
          </a:p>
          <a:p>
            <a:pPr algn="just" fontAlgn="base"/>
            <a:r>
              <a:rPr lang="en-US" b="1" i="0" dirty="0">
                <a:solidFill>
                  <a:schemeClr val="bg2">
                    <a:lumMod val="25000"/>
                  </a:schemeClr>
                </a:solidFill>
                <a:effectLst/>
                <a:latin typeface="inherit"/>
              </a:rPr>
              <a:t>Black and Champion</a:t>
            </a:r>
            <a:r>
              <a:rPr lang="en-US" b="0" i="0" dirty="0">
                <a:solidFill>
                  <a:schemeClr val="bg2">
                    <a:lumMod val="25000"/>
                  </a:schemeClr>
                </a:solidFill>
                <a:effectLst/>
                <a:latin typeface="Open Sans"/>
              </a:rPr>
              <a:t> define a hypothesis as “a tentative statement about something, the validity of which is usually unknown”</a:t>
            </a:r>
          </a:p>
          <a:p>
            <a:pPr algn="just" fontAlgn="base"/>
            <a:r>
              <a:rPr lang="en-US" b="1" i="0" dirty="0">
                <a:solidFill>
                  <a:schemeClr val="bg2">
                    <a:lumMod val="25000"/>
                  </a:schemeClr>
                </a:solidFill>
                <a:effectLst/>
                <a:latin typeface="inherit"/>
              </a:rPr>
              <a:t>Bailey</a:t>
            </a:r>
            <a:r>
              <a:rPr lang="en-US" b="0" i="0" dirty="0">
                <a:solidFill>
                  <a:schemeClr val="bg2">
                    <a:lumMod val="25000"/>
                  </a:schemeClr>
                </a:solidFill>
                <a:effectLst/>
                <a:latin typeface="Open Sans"/>
              </a:rPr>
              <a:t> defines a hypothesis as; a proposition that is stated in a testable form and that predicts a particular relationship between two (or more) variables.</a:t>
            </a:r>
          </a:p>
          <a:p>
            <a:pPr algn="just" fontAlgn="base"/>
            <a:r>
              <a:rPr lang="en-US" b="0" i="0" dirty="0">
                <a:solidFill>
                  <a:schemeClr val="bg2">
                    <a:lumMod val="25000"/>
                  </a:schemeClr>
                </a:solidFill>
                <a:effectLst/>
                <a:latin typeface="Open Sans"/>
              </a:rPr>
              <a:t>“A hypothesis is written in such a way that it can be proven or disproven by valid and reliable data – it is in order to obtain these data that we perform our study.” (</a:t>
            </a:r>
            <a:r>
              <a:rPr lang="en-US" b="1" i="0" dirty="0">
                <a:solidFill>
                  <a:schemeClr val="bg2">
                    <a:lumMod val="25000"/>
                  </a:schemeClr>
                </a:solidFill>
                <a:effectLst/>
                <a:latin typeface="inherit"/>
              </a:rPr>
              <a:t>Grinnell, 2013</a:t>
            </a:r>
            <a:r>
              <a:rPr lang="en-US" b="0" i="0" dirty="0">
                <a:solidFill>
                  <a:schemeClr val="bg2">
                    <a:lumMod val="25000"/>
                  </a:schemeClr>
                </a:solidFill>
                <a:effectLst/>
                <a:latin typeface="Open Sans"/>
              </a:rPr>
              <a:t>)</a:t>
            </a:r>
          </a:p>
          <a:p>
            <a:endParaRPr lang="en-US" dirty="0"/>
          </a:p>
        </p:txBody>
      </p:sp>
    </p:spTree>
    <p:extLst>
      <p:ext uri="{BB962C8B-B14F-4D97-AF65-F5344CB8AC3E}">
        <p14:creationId xmlns:p14="http://schemas.microsoft.com/office/powerpoint/2010/main" val="391041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FACAF-B109-4321-A0A9-FBE03E1B13A7}"/>
              </a:ext>
            </a:extLst>
          </p:cNvPr>
          <p:cNvSpPr>
            <a:spLocks noGrp="1"/>
          </p:cNvSpPr>
          <p:nvPr>
            <p:ph idx="1"/>
          </p:nvPr>
        </p:nvSpPr>
        <p:spPr/>
        <p:txBody>
          <a:bodyPr/>
          <a:lstStyle/>
          <a:p>
            <a:pPr marL="0" indent="0">
              <a:buNone/>
            </a:pPr>
            <a:r>
              <a:rPr lang="en-US" b="0" i="0" dirty="0">
                <a:solidFill>
                  <a:srgbClr val="14182C"/>
                </a:solidFill>
                <a:effectLst/>
                <a:latin typeface="Open Sans"/>
              </a:rPr>
              <a:t>The reason for undertaking research is to observe a specific phenomenon. A hypothesis, therefore, lays out what the said phenomenon is. And it does so through two variables, an independent and dependent variable.</a:t>
            </a:r>
            <a:endParaRPr lang="en-US" dirty="0"/>
          </a:p>
        </p:txBody>
      </p:sp>
    </p:spTree>
    <p:extLst>
      <p:ext uri="{BB962C8B-B14F-4D97-AF65-F5344CB8AC3E}">
        <p14:creationId xmlns:p14="http://schemas.microsoft.com/office/powerpoint/2010/main" val="275688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468C-8BB1-41BD-BCCB-47A61908542F}"/>
              </a:ext>
            </a:extLst>
          </p:cNvPr>
          <p:cNvSpPr>
            <a:spLocks noGrp="1"/>
          </p:cNvSpPr>
          <p:nvPr>
            <p:ph type="title"/>
          </p:nvPr>
        </p:nvSpPr>
        <p:spPr/>
        <p:txBody>
          <a:bodyPr/>
          <a:lstStyle/>
          <a:p>
            <a:r>
              <a:rPr lang="en-US" dirty="0"/>
              <a:t>Types of Hypothesis</a:t>
            </a:r>
          </a:p>
        </p:txBody>
      </p:sp>
      <p:pic>
        <p:nvPicPr>
          <p:cNvPr id="4" name="Content Placeholder 3">
            <a:extLst>
              <a:ext uri="{FF2B5EF4-FFF2-40B4-BE49-F238E27FC236}">
                <a16:creationId xmlns:a16="http://schemas.microsoft.com/office/drawing/2014/main" id="{724B5745-28E2-4D77-A73A-06C5CD4CF292}"/>
              </a:ext>
            </a:extLst>
          </p:cNvPr>
          <p:cNvPicPr>
            <a:picLocks noGrp="1" noChangeAspect="1"/>
          </p:cNvPicPr>
          <p:nvPr>
            <p:ph idx="1"/>
          </p:nvPr>
        </p:nvPicPr>
        <p:blipFill>
          <a:blip r:embed="rId2"/>
          <a:stretch>
            <a:fillRect/>
          </a:stretch>
        </p:blipFill>
        <p:spPr>
          <a:xfrm>
            <a:off x="340084" y="1557338"/>
            <a:ext cx="7166845" cy="4679950"/>
          </a:xfrm>
          <a:prstGeom prst="rect">
            <a:avLst/>
          </a:prstGeom>
        </p:spPr>
      </p:pic>
    </p:spTree>
    <p:extLst>
      <p:ext uri="{BB962C8B-B14F-4D97-AF65-F5344CB8AC3E}">
        <p14:creationId xmlns:p14="http://schemas.microsoft.com/office/powerpoint/2010/main" val="250756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CE209-C02C-4378-802B-221747A44F61}"/>
              </a:ext>
            </a:extLst>
          </p:cNvPr>
          <p:cNvSpPr>
            <a:spLocks noGrp="1"/>
          </p:cNvSpPr>
          <p:nvPr>
            <p:ph idx="1"/>
          </p:nvPr>
        </p:nvSpPr>
        <p:spPr>
          <a:xfrm>
            <a:off x="251520" y="548680"/>
            <a:ext cx="7344816" cy="5760640"/>
          </a:xfrm>
        </p:spPr>
        <p:txBody>
          <a:bodyPr>
            <a:normAutofit/>
          </a:bodyPr>
          <a:lstStyle/>
          <a:p>
            <a:pPr marL="0" indent="0" algn="l">
              <a:buNone/>
            </a:pPr>
            <a:r>
              <a:rPr lang="en-US" b="1" i="0" dirty="0">
                <a:solidFill>
                  <a:srgbClr val="14182C"/>
                </a:solidFill>
                <a:effectLst/>
                <a:latin typeface="var(--font-family-sans-serif)"/>
              </a:rPr>
              <a:t>1. Null hypothesis</a:t>
            </a:r>
          </a:p>
          <a:p>
            <a:pPr marL="0" indent="0" algn="just">
              <a:buNone/>
            </a:pPr>
            <a:r>
              <a:rPr lang="en-US" b="0" i="0" dirty="0">
                <a:solidFill>
                  <a:srgbClr val="14182C"/>
                </a:solidFill>
                <a:effectLst/>
                <a:latin typeface="Open Sans"/>
              </a:rPr>
              <a:t>A null hypothesis proposes no relationship between two variables. Denoted by H</a:t>
            </a:r>
            <a:r>
              <a:rPr lang="en-US" b="0" i="0" baseline="-25000" dirty="0">
                <a:solidFill>
                  <a:srgbClr val="14182C"/>
                </a:solidFill>
                <a:effectLst/>
                <a:latin typeface="Open Sans"/>
              </a:rPr>
              <a:t>0</a:t>
            </a:r>
            <a:r>
              <a:rPr lang="en-US" b="0" i="0" dirty="0">
                <a:solidFill>
                  <a:srgbClr val="14182C"/>
                </a:solidFill>
                <a:effectLst/>
                <a:latin typeface="Open Sans"/>
              </a:rPr>
              <a:t>, it is a negative statement like “Attending physiotherapy sessions does not affect athletes' on-field performance.” Here, the author claims physiotherapy sessions have no effect on on-field performances. Even if there is, it's only a coincidence.</a:t>
            </a:r>
          </a:p>
          <a:p>
            <a:endParaRPr lang="en-US" dirty="0"/>
          </a:p>
        </p:txBody>
      </p:sp>
    </p:spTree>
    <p:extLst>
      <p:ext uri="{BB962C8B-B14F-4D97-AF65-F5344CB8AC3E}">
        <p14:creationId xmlns:p14="http://schemas.microsoft.com/office/powerpoint/2010/main" val="81059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FC473B-B0A6-4A50-AAE2-F383606CDCB7}"/>
              </a:ext>
            </a:extLst>
          </p:cNvPr>
          <p:cNvSpPr>
            <a:spLocks noGrp="1"/>
          </p:cNvSpPr>
          <p:nvPr>
            <p:ph idx="1"/>
          </p:nvPr>
        </p:nvSpPr>
        <p:spPr>
          <a:xfrm>
            <a:off x="179512" y="476672"/>
            <a:ext cx="7344816" cy="5616624"/>
          </a:xfrm>
        </p:spPr>
        <p:txBody>
          <a:bodyPr>
            <a:normAutofit fontScale="92500" lnSpcReduction="10000"/>
          </a:bodyPr>
          <a:lstStyle/>
          <a:p>
            <a:pPr marL="0" indent="0" algn="l">
              <a:buNone/>
            </a:pPr>
            <a:r>
              <a:rPr lang="en-US" b="1" i="0" dirty="0">
                <a:solidFill>
                  <a:srgbClr val="14182C"/>
                </a:solidFill>
                <a:effectLst/>
                <a:latin typeface="var(--font-family-sans-serif)"/>
              </a:rPr>
              <a:t>2. Alternative hypothesis</a:t>
            </a:r>
          </a:p>
          <a:p>
            <a:pPr marL="0" indent="0" algn="just">
              <a:buNone/>
            </a:pPr>
            <a:r>
              <a:rPr lang="en-US" b="0" i="0" dirty="0">
                <a:solidFill>
                  <a:srgbClr val="14182C"/>
                </a:solidFill>
                <a:effectLst/>
                <a:latin typeface="Open Sans"/>
              </a:rPr>
              <a:t>Considered to be the opposite of a null hypothesis, an alternative hypothesis is donated as H1 or Ha. It explicitly states that the dependent variable affects the independent variable. A good  alternative hypothesis example is “Attending physiotherapy sessions improves athletes' on-field performance.” or “Water evaporates at 100</a:t>
            </a:r>
            <a:r>
              <a:rPr lang="en-US" b="1" i="0" dirty="0">
                <a:solidFill>
                  <a:srgbClr val="14182C"/>
                </a:solidFill>
                <a:effectLst/>
                <a:latin typeface="Open Sans"/>
              </a:rPr>
              <a:t>°C.</a:t>
            </a:r>
            <a:r>
              <a:rPr lang="en-US" b="0" i="0" dirty="0">
                <a:solidFill>
                  <a:srgbClr val="14182C"/>
                </a:solidFill>
                <a:effectLst/>
                <a:latin typeface="Open Sans"/>
              </a:rPr>
              <a:t>”</a:t>
            </a:r>
            <a:br>
              <a:rPr lang="en-US" b="0" i="0" dirty="0">
                <a:solidFill>
                  <a:srgbClr val="14182C"/>
                </a:solidFill>
                <a:effectLst/>
                <a:latin typeface="Open Sans"/>
              </a:rPr>
            </a:br>
            <a:br>
              <a:rPr lang="en-US" b="0" i="0" dirty="0">
                <a:solidFill>
                  <a:srgbClr val="14182C"/>
                </a:solidFill>
                <a:effectLst/>
                <a:latin typeface="Open Sans"/>
              </a:rPr>
            </a:br>
            <a:endParaRPr lang="en-US" dirty="0"/>
          </a:p>
        </p:txBody>
      </p:sp>
    </p:spTree>
    <p:extLst>
      <p:ext uri="{BB962C8B-B14F-4D97-AF65-F5344CB8AC3E}">
        <p14:creationId xmlns:p14="http://schemas.microsoft.com/office/powerpoint/2010/main" val="316886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e4ea36c3f5c5dd1d6e4ba5d2d9f902e72f5c4"/>
</p:tagLst>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2457</TotalTime>
  <Words>1655</Words>
  <Application>Microsoft Office PowerPoint</Application>
  <PresentationFormat>On-screen Show (4:3)</PresentationFormat>
  <Paragraphs>100</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Alegreya Sans</vt:lpstr>
      <vt:lpstr>Arial</vt:lpstr>
      <vt:lpstr>Arial Black</vt:lpstr>
      <vt:lpstr>Calibri</vt:lpstr>
      <vt:lpstr>inherit</vt:lpstr>
      <vt:lpstr>Open Sans</vt:lpstr>
      <vt:lpstr>Times New Roman</vt:lpstr>
      <vt:lpstr>var(--font-family-sans-serif)</vt:lpstr>
      <vt:lpstr>Тема Office</vt:lpstr>
      <vt:lpstr>The Research Hypotheses  </vt:lpstr>
      <vt:lpstr>PLAN OF THE LECTURE</vt:lpstr>
      <vt:lpstr>Meaning of Hypothesis</vt:lpstr>
      <vt:lpstr>Definitions of Hypothesis</vt:lpstr>
      <vt:lpstr>PowerPoint Presentation</vt:lpstr>
      <vt:lpstr>PowerPoint Presentation</vt:lpstr>
      <vt:lpstr>Types of Hypothesis</vt:lpstr>
      <vt:lpstr>PowerPoint Presentation</vt:lpstr>
      <vt:lpstr>PowerPoint Presentation</vt:lpstr>
      <vt:lpstr>The alternative hypothesis further branches into directional and non-directional. </vt:lpstr>
      <vt:lpstr>PowerPoint Presentation</vt:lpstr>
      <vt:lpstr>PowerPoint Presentation</vt:lpstr>
      <vt:lpstr>PowerPoint Presentation</vt:lpstr>
      <vt:lpstr>PowerPoint Presentation</vt:lpstr>
      <vt:lpstr>PowerPoint Presentation</vt:lpstr>
      <vt:lpstr>PowerPoint Presentation</vt:lpstr>
      <vt:lpstr>Nature of a Hypothesis </vt:lpstr>
      <vt:lpstr>FUNCTIONS OF A HYPOTHESIS: </vt:lpstr>
      <vt:lpstr>How to Formulate an Effective Research Hypothesis </vt:lpstr>
      <vt:lpstr>PowerPoint Presentation</vt:lpstr>
      <vt:lpstr>THE PROCESS OF TESTING A HYPOTHESIS: </vt:lpstr>
      <vt:lpstr>PowerPoint Presentation</vt:lpstr>
      <vt:lpstr>ERRORS IN TESTING A HYPOTHESIS </vt:lpstr>
      <vt:lpstr>Incorrect conclusions about the validity of a hypothesis may be drawn if:</vt:lpstr>
      <vt:lpstr>References:</vt:lpstr>
      <vt:lpstr>Tasks to do:</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Бордюр голубых оттенков</dc:title>
  <dc:creator>obstinate</dc:creator>
  <dc:description>Шаблон презентации с сайта https://presentation-creation.ru/</dc:description>
  <cp:lastModifiedBy>Ғабит Жанар  Ғабитқызы</cp:lastModifiedBy>
  <cp:revision>1241</cp:revision>
  <dcterms:created xsi:type="dcterms:W3CDTF">2018-02-25T09:09:03Z</dcterms:created>
  <dcterms:modified xsi:type="dcterms:W3CDTF">2022-10-07T04:30:15Z</dcterms:modified>
</cp:coreProperties>
</file>