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46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1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29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9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33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74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3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11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749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95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33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8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435F6-24E5-584E-BADB-4238AD7E0B06}" type="datetimeFigureOut">
              <a:rPr lang="ru-RU" smtClean="0"/>
              <a:t>02.02.21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091EF-9C0A-A145-9F33-16F9E3287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4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1649"/>
            <a:ext cx="8229600" cy="66463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Требования</a:t>
            </a:r>
            <a:r>
              <a:rPr lang="en-US" b="1" dirty="0"/>
              <a:t> </a:t>
            </a:r>
            <a:r>
              <a:rPr lang="en-US" b="1" dirty="0" err="1"/>
              <a:t>к</a:t>
            </a:r>
            <a:r>
              <a:rPr lang="en-US" b="1" dirty="0"/>
              <a:t> </a:t>
            </a:r>
            <a:r>
              <a:rPr lang="en-US" b="1" dirty="0" err="1"/>
              <a:t>архитектуре</a:t>
            </a:r>
            <a:r>
              <a:rPr lang="en-US" b="1" dirty="0"/>
              <a:t> </a:t>
            </a:r>
            <a:r>
              <a:rPr lang="en-US" b="1" dirty="0" err="1"/>
              <a:t>информационнои</a:t>
            </a:r>
            <a:r>
              <a:rPr lang="en-US" b="1" dirty="0"/>
              <a:t>̆ </a:t>
            </a:r>
            <a:r>
              <a:rPr lang="en-US" b="1" dirty="0" err="1"/>
              <a:t>системы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обеспечения</a:t>
            </a:r>
            <a:r>
              <a:rPr lang="en-US" b="1" dirty="0"/>
              <a:t> </a:t>
            </a:r>
            <a:r>
              <a:rPr lang="en-US" b="1" dirty="0" err="1"/>
              <a:t>безопасности</a:t>
            </a:r>
            <a:r>
              <a:rPr lang="en-US" b="1" dirty="0"/>
              <a:t> </a:t>
            </a:r>
            <a:r>
              <a:rPr lang="en-US" b="1" dirty="0" err="1"/>
              <a:t>ее</a:t>
            </a:r>
            <a:r>
              <a:rPr lang="en-US" b="1" dirty="0"/>
              <a:t> </a:t>
            </a:r>
            <a:r>
              <a:rPr lang="en-US" b="1" dirty="0" err="1"/>
              <a:t>функционирования</a:t>
            </a:r>
            <a:r>
              <a:rPr lang="en-US" b="1" dirty="0"/>
              <a:t> 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Архитектура программного обеспечения - это процесс преобразования таких характеристик программного обеспечения, как гибкость, масштабируемость, выполнимость, возможность повторного использования и безопасность, в структурированное решение, отвечающее техническим и бизнес-ожиданиям.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err="1"/>
              <a:t>Архитектура</a:t>
            </a:r>
            <a:r>
              <a:rPr lang="en-US" dirty="0"/>
              <a:t> ПС </a:t>
            </a:r>
            <a:r>
              <a:rPr lang="en-US" dirty="0" err="1"/>
              <a:t>определяет</a:t>
            </a:r>
            <a:r>
              <a:rPr lang="en-US" dirty="0"/>
              <a:t> </a:t>
            </a:r>
            <a:r>
              <a:rPr lang="en-US" dirty="0" err="1"/>
              <a:t>основные</a:t>
            </a:r>
            <a:r>
              <a:rPr lang="en-US" dirty="0"/>
              <a:t> </a:t>
            </a:r>
            <a:r>
              <a:rPr lang="en-US" dirty="0" err="1"/>
              <a:t>компоненты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подсистемы</a:t>
            </a:r>
            <a:r>
              <a:rPr lang="en-US" dirty="0"/>
              <a:t> </a:t>
            </a:r>
            <a:r>
              <a:rPr lang="en-US" dirty="0" err="1"/>
              <a:t>комплекса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они</a:t>
            </a:r>
            <a:r>
              <a:rPr lang="en-US" dirty="0"/>
              <a:t> </a:t>
            </a:r>
            <a:r>
              <a:rPr lang="en-US" dirty="0" err="1"/>
              <a:t>соединяются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собой</a:t>
            </a:r>
            <a:r>
              <a:rPr lang="en-US" dirty="0"/>
              <a:t>,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достигнуты</a:t>
            </a:r>
            <a:r>
              <a:rPr lang="en-US" dirty="0"/>
              <a:t> </a:t>
            </a:r>
            <a:r>
              <a:rPr lang="en-US" dirty="0" err="1"/>
              <a:t>требуемые</a:t>
            </a:r>
            <a:r>
              <a:rPr lang="en-US" dirty="0"/>
              <a:t> </a:t>
            </a:r>
            <a:r>
              <a:rPr lang="en-US" dirty="0" err="1"/>
              <a:t>свойства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частности</a:t>
            </a:r>
            <a:r>
              <a:rPr lang="en-US" dirty="0"/>
              <a:t>, </a:t>
            </a:r>
            <a:r>
              <a:rPr lang="en-US" dirty="0" err="1"/>
              <a:t>соответствие</a:t>
            </a:r>
            <a:r>
              <a:rPr lang="en-US" dirty="0"/>
              <a:t> </a:t>
            </a:r>
            <a:r>
              <a:rPr lang="en-US" dirty="0" err="1"/>
              <a:t>комплексу</a:t>
            </a:r>
            <a:r>
              <a:rPr lang="en-US" dirty="0"/>
              <a:t> </a:t>
            </a:r>
            <a:r>
              <a:rPr lang="en-US" dirty="0" err="1"/>
              <a:t>требований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. </a:t>
            </a:r>
            <a:r>
              <a:rPr lang="en-US" dirty="0" err="1"/>
              <a:t>Основные</a:t>
            </a:r>
            <a:r>
              <a:rPr lang="en-US" dirty="0"/>
              <a:t> </a:t>
            </a:r>
            <a:r>
              <a:rPr lang="en-US" dirty="0" err="1"/>
              <a:t>компоненты</a:t>
            </a:r>
            <a:r>
              <a:rPr lang="en-US" dirty="0"/>
              <a:t> ПС </a:t>
            </a:r>
            <a:r>
              <a:rPr lang="en-US" dirty="0" err="1"/>
              <a:t>включают</a:t>
            </a:r>
            <a:r>
              <a:rPr lang="en-US" dirty="0"/>
              <a:t>: </a:t>
            </a:r>
            <a:r>
              <a:rPr lang="en-US" dirty="0" err="1"/>
              <a:t>операционные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, </a:t>
            </a:r>
            <a:r>
              <a:rPr lang="en-US" dirty="0" err="1"/>
              <a:t>базы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внутренние</a:t>
            </a:r>
            <a:r>
              <a:rPr lang="en-US" dirty="0"/>
              <a:t> </a:t>
            </a:r>
            <a:r>
              <a:rPr lang="en-US" dirty="0" err="1"/>
              <a:t>подсистемы</a:t>
            </a:r>
            <a:r>
              <a:rPr lang="en-US" dirty="0"/>
              <a:t> </a:t>
            </a:r>
            <a:r>
              <a:rPr lang="en-US" dirty="0" err="1"/>
              <a:t>ввода</a:t>
            </a:r>
            <a:r>
              <a:rPr lang="en-US" dirty="0"/>
              <a:t>/</a:t>
            </a:r>
            <a:r>
              <a:rPr lang="en-US" dirty="0" err="1"/>
              <a:t>вывода</a:t>
            </a:r>
            <a:r>
              <a:rPr lang="en-US" dirty="0"/>
              <a:t>, </a:t>
            </a:r>
            <a:r>
              <a:rPr lang="en-US" dirty="0" err="1"/>
              <a:t>коммуникационные</a:t>
            </a:r>
            <a:r>
              <a:rPr lang="en-US" dirty="0"/>
              <a:t> </a:t>
            </a:r>
            <a:r>
              <a:rPr lang="en-US" dirty="0" err="1"/>
              <a:t>подсистемы</a:t>
            </a:r>
            <a:r>
              <a:rPr lang="en-US" dirty="0"/>
              <a:t>, </a:t>
            </a:r>
            <a:r>
              <a:rPr lang="en-US" dirty="0" err="1"/>
              <a:t>прикладные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, </a:t>
            </a:r>
            <a:r>
              <a:rPr lang="en-US" dirty="0" err="1"/>
              <a:t>инструментальные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 </a:t>
            </a:r>
            <a:r>
              <a:rPr lang="en-US" dirty="0" err="1"/>
              <a:t>программирования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диагностики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т.п</a:t>
            </a:r>
            <a:r>
              <a:rPr lang="en-US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точки</a:t>
            </a:r>
            <a:r>
              <a:rPr lang="en-US" dirty="0"/>
              <a:t> </a:t>
            </a:r>
            <a:r>
              <a:rPr lang="en-US" dirty="0" err="1"/>
              <a:t>зрения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создание</a:t>
            </a:r>
            <a:r>
              <a:rPr lang="en-US" dirty="0"/>
              <a:t> </a:t>
            </a:r>
            <a:r>
              <a:rPr lang="en-US" dirty="0" err="1"/>
              <a:t>архитектуры</a:t>
            </a:r>
            <a:r>
              <a:rPr lang="en-US" dirty="0"/>
              <a:t> ПС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этапом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разрабатывается</a:t>
            </a:r>
            <a:r>
              <a:rPr lang="en-US" dirty="0"/>
              <a:t> </a:t>
            </a:r>
            <a:r>
              <a:rPr lang="en-US" dirty="0" err="1"/>
              <a:t>стратегия</a:t>
            </a:r>
            <a:r>
              <a:rPr lang="en-US" dirty="0"/>
              <a:t> </a:t>
            </a:r>
            <a:r>
              <a:rPr lang="en-US" dirty="0" err="1"/>
              <a:t>основной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комплекса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083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51935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en-US" sz="2400" dirty="0" err="1" smtClean="0"/>
              <a:t>Модель</a:t>
            </a:r>
            <a:r>
              <a:rPr lang="en-US" sz="2400" dirty="0" smtClean="0"/>
              <a:t> </a:t>
            </a:r>
            <a:r>
              <a:rPr lang="en-US" sz="2400" dirty="0" err="1"/>
              <a:t>анализа</a:t>
            </a:r>
            <a:r>
              <a:rPr lang="en-US" sz="2400" dirty="0"/>
              <a:t> </a:t>
            </a:r>
            <a:r>
              <a:rPr lang="en-US" sz="2400" dirty="0" err="1"/>
              <a:t>безопасности</a:t>
            </a:r>
            <a:r>
              <a:rPr lang="en-US" sz="2400" dirty="0"/>
              <a:t> ИС </a:t>
            </a:r>
            <a:r>
              <a:rPr lang="en-US" sz="2400" dirty="0" err="1"/>
              <a:t>при</a:t>
            </a:r>
            <a:r>
              <a:rPr lang="en-US" sz="2400" dirty="0"/>
              <a:t> </a:t>
            </a:r>
            <a:r>
              <a:rPr lang="en-US" sz="2400" dirty="0" err="1"/>
              <a:t>отсутствии</a:t>
            </a:r>
            <a:r>
              <a:rPr lang="en-US" sz="2400" dirty="0"/>
              <a:t> </a:t>
            </a:r>
            <a:r>
              <a:rPr lang="en-US" sz="2400" dirty="0" err="1"/>
              <a:t>злоумышленных</a:t>
            </a:r>
            <a:r>
              <a:rPr lang="en-US" sz="2400" dirty="0"/>
              <a:t> </a:t>
            </a:r>
            <a:r>
              <a:rPr lang="en-US" sz="2400" dirty="0" err="1"/>
              <a:t>угроз</a:t>
            </a:r>
            <a:r>
              <a:rPr lang="en-US" sz="2400" dirty="0"/>
              <a:t> </a:t>
            </a:r>
            <a:endParaRPr lang="ru-RU" sz="2400" dirty="0"/>
          </a:p>
        </p:txBody>
      </p:sp>
      <p:pic>
        <p:nvPicPr>
          <p:cNvPr id="4" name="Рисунок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-1505"/>
          <a:stretch/>
        </p:blipFill>
        <p:spPr bwMode="auto">
          <a:xfrm>
            <a:off x="1435100" y="88900"/>
            <a:ext cx="6794500" cy="61468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783664" cy="65320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 smtClean="0"/>
              <a:t>И</a:t>
            </a:r>
            <a:r>
              <a:rPr lang="en-US" sz="2400" b="1" dirty="0" err="1" smtClean="0"/>
              <a:t>нструментальны</a:t>
            </a:r>
            <a:r>
              <a:rPr lang="ru-RU" sz="2400" b="1" dirty="0" smtClean="0"/>
              <a:t>е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средств</a:t>
            </a:r>
            <a:r>
              <a:rPr lang="ru-RU" sz="2400" b="1" dirty="0" smtClean="0"/>
              <a:t>а</a:t>
            </a:r>
            <a:r>
              <a:rPr lang="en-US" sz="2400" b="1" dirty="0" smtClean="0"/>
              <a:t> </a:t>
            </a:r>
            <a:r>
              <a:rPr lang="en-US" sz="2400" b="1" dirty="0" err="1"/>
              <a:t>поддержки</a:t>
            </a:r>
            <a:r>
              <a:rPr lang="en-US" sz="2400" b="1" dirty="0"/>
              <a:t> </a:t>
            </a:r>
            <a:r>
              <a:rPr lang="en-US" sz="2400" b="1" dirty="0" err="1"/>
              <a:t>разработки</a:t>
            </a:r>
            <a:r>
              <a:rPr lang="en-US" sz="2400" b="1" dirty="0"/>
              <a:t> </a:t>
            </a:r>
            <a:r>
              <a:rPr lang="en-US" sz="2400" b="1" dirty="0" err="1"/>
              <a:t>систем</a:t>
            </a:r>
            <a:r>
              <a:rPr lang="en-US" sz="2400" b="1" dirty="0"/>
              <a:t> ПО</a:t>
            </a:r>
            <a:endParaRPr lang="ru-RU" sz="2400" dirty="0"/>
          </a:p>
          <a:p>
            <a:pPr marL="0" indent="0">
              <a:buNone/>
            </a:pPr>
            <a:r>
              <a:rPr lang="en-US" sz="2400" dirty="0" err="1"/>
              <a:t>Инструментальные</a:t>
            </a:r>
            <a:r>
              <a:rPr lang="en-US" sz="2400" dirty="0"/>
              <a:t> </a:t>
            </a:r>
            <a:r>
              <a:rPr lang="en-US" sz="2400" dirty="0" err="1"/>
              <a:t>средства</a:t>
            </a:r>
            <a:r>
              <a:rPr lang="en-US" sz="2400" dirty="0"/>
              <a:t> </a:t>
            </a:r>
            <a:r>
              <a:rPr lang="en-US" sz="2400" dirty="0" err="1"/>
              <a:t>разработки</a:t>
            </a:r>
            <a:r>
              <a:rPr lang="en-US" sz="2400" dirty="0"/>
              <a:t> ПО– </a:t>
            </a:r>
            <a:r>
              <a:rPr lang="en-US" sz="2400" dirty="0" err="1"/>
              <a:t>это</a:t>
            </a:r>
            <a:r>
              <a:rPr lang="en-US" sz="2400" dirty="0"/>
              <a:t> </a:t>
            </a:r>
            <a:r>
              <a:rPr lang="en-US" sz="2400" dirty="0" err="1"/>
              <a:t>совокупность</a:t>
            </a:r>
            <a:r>
              <a:rPr lang="en-US" sz="2400" dirty="0"/>
              <a:t> </a:t>
            </a:r>
            <a:r>
              <a:rPr lang="en-US" sz="2400" dirty="0" err="1"/>
              <a:t>аппаратно-программных</a:t>
            </a:r>
            <a:r>
              <a:rPr lang="en-US" sz="2400" dirty="0"/>
              <a:t> </a:t>
            </a:r>
            <a:r>
              <a:rPr lang="en-US" sz="2400" dirty="0" err="1"/>
              <a:t>средств</a:t>
            </a:r>
            <a:r>
              <a:rPr lang="en-US" sz="2400" dirty="0"/>
              <a:t>, </a:t>
            </a:r>
            <a:r>
              <a:rPr lang="en-US" sz="2400" dirty="0" err="1"/>
              <a:t>позволяющих</a:t>
            </a:r>
            <a:r>
              <a:rPr lang="en-US" sz="2400" dirty="0"/>
              <a:t> </a:t>
            </a:r>
            <a:r>
              <a:rPr lang="en-US" sz="2400" dirty="0" err="1"/>
              <a:t>осуществить</a:t>
            </a:r>
            <a:r>
              <a:rPr lang="en-US" sz="2400" dirty="0"/>
              <a:t> </a:t>
            </a:r>
            <a:r>
              <a:rPr lang="en-US" sz="2400" dirty="0" err="1"/>
              <a:t>написание</a:t>
            </a:r>
            <a:r>
              <a:rPr lang="en-US" sz="2400" dirty="0"/>
              <a:t> </a:t>
            </a:r>
            <a:r>
              <a:rPr lang="en-US" sz="2400" dirty="0" err="1"/>
              <a:t>и</a:t>
            </a:r>
            <a:r>
              <a:rPr lang="en-US" sz="2400" dirty="0"/>
              <a:t> </a:t>
            </a:r>
            <a:r>
              <a:rPr lang="en-US" sz="2400" dirty="0" err="1"/>
              <a:t>отладку</a:t>
            </a:r>
            <a:r>
              <a:rPr lang="en-US" sz="2400" dirty="0"/>
              <a:t> </a:t>
            </a:r>
            <a:r>
              <a:rPr lang="en-US" sz="2400" dirty="0" err="1"/>
              <a:t>программ</a:t>
            </a:r>
            <a:r>
              <a:rPr lang="en-US" sz="2400" dirty="0"/>
              <a:t> </a:t>
            </a:r>
            <a:r>
              <a:rPr lang="en-US" sz="2400" dirty="0" err="1"/>
              <a:t>с</a:t>
            </a:r>
            <a:r>
              <a:rPr lang="en-US" sz="2400" dirty="0"/>
              <a:t> </a:t>
            </a:r>
            <a:r>
              <a:rPr lang="en-US" sz="2400" dirty="0" err="1"/>
              <a:t>большой</a:t>
            </a:r>
            <a:r>
              <a:rPr lang="en-US" sz="2400" dirty="0"/>
              <a:t> </a:t>
            </a:r>
            <a:r>
              <a:rPr lang="en-US" sz="2400" dirty="0" err="1"/>
              <a:t>степенью</a:t>
            </a:r>
            <a:r>
              <a:rPr lang="en-US" sz="2400" dirty="0"/>
              <a:t> </a:t>
            </a:r>
            <a:r>
              <a:rPr lang="en-US" sz="2400" dirty="0" err="1"/>
              <a:t>достоверности</a:t>
            </a:r>
            <a:r>
              <a:rPr lang="en-US" sz="2400" dirty="0"/>
              <a:t> </a:t>
            </a:r>
            <a:r>
              <a:rPr lang="en-US" sz="2400" dirty="0" err="1"/>
              <a:t>их</a:t>
            </a:r>
            <a:r>
              <a:rPr lang="en-US" sz="2400" dirty="0"/>
              <a:t> </a:t>
            </a:r>
            <a:r>
              <a:rPr lang="en-US" sz="2400" dirty="0" err="1"/>
              <a:t>работоспособности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en-US" sz="2400" dirty="0" err="1" smtClean="0"/>
              <a:t>Общая</a:t>
            </a:r>
            <a:r>
              <a:rPr lang="en-US" sz="2400" dirty="0" smtClean="0"/>
              <a:t> </a:t>
            </a:r>
            <a:r>
              <a:rPr lang="en-US" sz="2400" dirty="0" err="1"/>
              <a:t>структура</a:t>
            </a:r>
            <a:r>
              <a:rPr lang="en-US" sz="2400" dirty="0"/>
              <a:t> </a:t>
            </a:r>
            <a:r>
              <a:rPr lang="en-US" sz="2400" dirty="0" err="1"/>
              <a:t>типовой</a:t>
            </a:r>
            <a:r>
              <a:rPr lang="en-US" sz="2400" dirty="0"/>
              <a:t> </a:t>
            </a:r>
            <a:r>
              <a:rPr lang="en-US" sz="2400" dirty="0" err="1"/>
              <a:t>технологической</a:t>
            </a:r>
            <a:r>
              <a:rPr lang="en-US" sz="2400" dirty="0"/>
              <a:t> </a:t>
            </a:r>
            <a:r>
              <a:rPr lang="en-US" sz="2400" dirty="0" err="1"/>
              <a:t>системы</a:t>
            </a:r>
            <a:r>
              <a:rPr lang="en-US" sz="2400" dirty="0"/>
              <a:t> </a:t>
            </a:r>
            <a:r>
              <a:rPr lang="en-US" sz="2400" dirty="0" err="1"/>
              <a:t>поддержки</a:t>
            </a:r>
            <a:r>
              <a:rPr lang="en-US" sz="2400" dirty="0"/>
              <a:t> </a:t>
            </a:r>
            <a:r>
              <a:rPr lang="en-US" sz="2400" dirty="0" err="1"/>
              <a:t>разработки</a:t>
            </a:r>
            <a:r>
              <a:rPr lang="ru-RU" sz="2400" dirty="0" smtClean="0">
                <a:effectLst/>
              </a:rPr>
              <a:t> </a:t>
            </a:r>
            <a:endParaRPr lang="ru-RU" sz="2400" dirty="0"/>
          </a:p>
          <a:p>
            <a:endParaRPr lang="ru-RU" dirty="0"/>
          </a:p>
        </p:txBody>
      </p:sp>
      <p:pic>
        <p:nvPicPr>
          <p:cNvPr id="4" name="Изображение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50" y="1701800"/>
            <a:ext cx="577215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Gandalf </a:t>
            </a:r>
            <a:r>
              <a:rPr lang="en-US" dirty="0" smtClean="0"/>
              <a:t> </a:t>
            </a:r>
            <a:r>
              <a:rPr lang="en-US" dirty="0"/>
              <a:t>— </a:t>
            </a:r>
            <a:r>
              <a:rPr lang="en-US" dirty="0" err="1"/>
              <a:t>ориентирован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автоматизированную</a:t>
            </a:r>
            <a:r>
              <a:rPr lang="en-US" dirty="0"/>
              <a:t> </a:t>
            </a:r>
            <a:r>
              <a:rPr lang="en-US" dirty="0" err="1"/>
              <a:t>генерацию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 smtClean="0"/>
              <a:t>обеспечения</a:t>
            </a:r>
            <a:r>
              <a:rPr lang="ru-RU" dirty="0" smtClean="0"/>
              <a:t>: </a:t>
            </a:r>
            <a:r>
              <a:rPr lang="en-US" dirty="0" err="1"/>
              <a:t>управление</a:t>
            </a:r>
            <a:r>
              <a:rPr lang="en-US" dirty="0"/>
              <a:t> </a:t>
            </a:r>
            <a:r>
              <a:rPr lang="en-US" dirty="0" err="1"/>
              <a:t>проектом</a:t>
            </a:r>
            <a:r>
              <a:rPr lang="en-US" dirty="0"/>
              <a:t>, </a:t>
            </a:r>
            <a:r>
              <a:rPr lang="en-US" dirty="0" err="1"/>
              <a:t>контроль</a:t>
            </a:r>
            <a:r>
              <a:rPr lang="en-US" dirty="0"/>
              <a:t> </a:t>
            </a:r>
            <a:r>
              <a:rPr lang="en-US" dirty="0" err="1"/>
              <a:t>версий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инкрементное</a:t>
            </a:r>
            <a:r>
              <a:rPr lang="en-US" dirty="0"/>
              <a:t> </a:t>
            </a:r>
            <a:r>
              <a:rPr lang="en-US" dirty="0" err="1"/>
              <a:t>программирование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интеграция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единую</a:t>
            </a:r>
            <a:r>
              <a:rPr lang="en-US" dirty="0"/>
              <a:t> </a:t>
            </a:r>
            <a:r>
              <a:rPr lang="en-US" dirty="0" err="1"/>
              <a:t>среду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 </a:t>
            </a:r>
            <a:r>
              <a:rPr lang="en-US" dirty="0" err="1"/>
              <a:t>поддержки</a:t>
            </a:r>
            <a:r>
              <a:rPr lang="en-US" dirty="0"/>
              <a:t> CASE-</a:t>
            </a:r>
            <a:r>
              <a:rPr lang="en-US" dirty="0" err="1"/>
              <a:t>технологии</a:t>
            </a:r>
            <a:r>
              <a:rPr lang="en-US" dirty="0"/>
              <a:t> </a:t>
            </a:r>
            <a:r>
              <a:rPr lang="en-US" dirty="0" err="1"/>
              <a:t>делятся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большие</a:t>
            </a:r>
            <a:r>
              <a:rPr lang="en-US" dirty="0"/>
              <a:t> </a:t>
            </a:r>
            <a:r>
              <a:rPr lang="en-US" dirty="0" err="1"/>
              <a:t>группы</a:t>
            </a:r>
            <a:r>
              <a:rPr lang="en-US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САSE</a:t>
            </a:r>
            <a:r>
              <a:rPr lang="en-US" dirty="0"/>
              <a:t>-</a:t>
            </a:r>
            <a:r>
              <a:rPr lang="en-US" dirty="0" err="1"/>
              <a:t>ToolKits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CASE-</a:t>
            </a:r>
            <a:r>
              <a:rPr lang="en-US" dirty="0" err="1"/>
              <a:t>WorkBenches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/>
              <a:t>CASE-</a:t>
            </a:r>
            <a:r>
              <a:rPr lang="en-US" dirty="0" err="1"/>
              <a:t>ToolKit</a:t>
            </a:r>
            <a:r>
              <a:rPr lang="en-US" dirty="0"/>
              <a:t> — </a:t>
            </a:r>
            <a:r>
              <a:rPr lang="en-US" dirty="0" err="1"/>
              <a:t>коллекция</a:t>
            </a:r>
            <a:r>
              <a:rPr lang="en-US" dirty="0"/>
              <a:t> </a:t>
            </a:r>
            <a:r>
              <a:rPr lang="en-US" dirty="0" err="1"/>
              <a:t>интегрированных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, </a:t>
            </a:r>
            <a:r>
              <a:rPr lang="en-US" dirty="0" err="1"/>
              <a:t>обеспечивающих</a:t>
            </a:r>
            <a:r>
              <a:rPr lang="en-US" dirty="0"/>
              <a:t> </a:t>
            </a:r>
            <a:r>
              <a:rPr lang="en-US" dirty="0" err="1"/>
              <a:t>автоматическое</a:t>
            </a:r>
            <a:r>
              <a:rPr lang="en-US" dirty="0"/>
              <a:t> </a:t>
            </a:r>
            <a:r>
              <a:rPr lang="en-US" dirty="0" err="1"/>
              <a:t>ассистирование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решении</a:t>
            </a:r>
            <a:r>
              <a:rPr lang="en-US" dirty="0"/>
              <a:t> </a:t>
            </a:r>
            <a:r>
              <a:rPr lang="en-US" dirty="0" err="1"/>
              <a:t>задач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типа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создания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CASE-</a:t>
            </a:r>
            <a:r>
              <a:rPr lang="en-US" dirty="0" err="1"/>
              <a:t>WorkBench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естественным</a:t>
            </a:r>
            <a:r>
              <a:rPr lang="en-US" dirty="0"/>
              <a:t> «</a:t>
            </a:r>
            <a:r>
              <a:rPr lang="en-US" dirty="0" err="1"/>
              <a:t>замыканием</a:t>
            </a:r>
            <a:r>
              <a:rPr lang="en-US" dirty="0"/>
              <a:t>» </a:t>
            </a:r>
            <a:r>
              <a:rPr lang="en-US" dirty="0" err="1"/>
              <a:t>технологии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,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сопровождения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en-US" sz="2600" dirty="0" err="1" smtClean="0"/>
              <a:t>Функциональные</a:t>
            </a:r>
            <a:r>
              <a:rPr lang="en-US" sz="2600" dirty="0" smtClean="0"/>
              <a:t> </a:t>
            </a:r>
            <a:r>
              <a:rPr lang="en-US" sz="2600" dirty="0" err="1"/>
              <a:t>возможности</a:t>
            </a:r>
            <a:r>
              <a:rPr lang="en-US" sz="2600" dirty="0"/>
              <a:t> </a:t>
            </a:r>
            <a:r>
              <a:rPr lang="en-US" sz="2600" dirty="0" err="1"/>
              <a:t>типовой</a:t>
            </a:r>
            <a:r>
              <a:rPr lang="en-US" sz="2600" dirty="0"/>
              <a:t> </a:t>
            </a:r>
            <a:r>
              <a:rPr lang="en-US" sz="2600" dirty="0" err="1"/>
              <a:t>системы</a:t>
            </a:r>
            <a:r>
              <a:rPr lang="en-US" sz="2600" dirty="0"/>
              <a:t> </a:t>
            </a:r>
            <a:r>
              <a:rPr lang="en-US" sz="2600" dirty="0" err="1"/>
              <a:t>поддержки</a:t>
            </a:r>
            <a:r>
              <a:rPr lang="en-US" sz="2600" dirty="0"/>
              <a:t> CASE-</a:t>
            </a:r>
            <a:r>
              <a:rPr lang="en-US" sz="2600" dirty="0" err="1"/>
              <a:t>технологии</a:t>
            </a:r>
            <a:r>
              <a:rPr lang="ru-RU" sz="2600" dirty="0" smtClean="0">
                <a:effectLst/>
              </a:rPr>
              <a:t> </a:t>
            </a:r>
            <a:endParaRPr lang="ru-RU" sz="2600" dirty="0"/>
          </a:p>
        </p:txBody>
      </p:sp>
      <p:pic>
        <p:nvPicPr>
          <p:cNvPr id="4" name="Рисунок 2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800" y="1511300"/>
            <a:ext cx="5448300" cy="3975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Классификация по признакам </a:t>
            </a:r>
          </a:p>
          <a:p>
            <a:pPr lvl="0"/>
            <a:r>
              <a:rPr lang="ru-RU" dirty="0"/>
              <a:t>Рассмотрим основные классификации современных CASE-систем по следующим признакам: Поддерживаемые методологии проектирования: объектно-ориентированные, функционально (или структурно)-ориентированные и комплексно-ориентированные; </a:t>
            </a:r>
          </a:p>
          <a:p>
            <a:pPr lvl="0"/>
            <a:r>
              <a:rPr lang="ru-RU" dirty="0"/>
              <a:t>Поддерживаемые графические нотации построения диаграмм: с наиболее распространенными нотациями, с отдельными нотациями и с фиксированной нотацией; </a:t>
            </a:r>
          </a:p>
          <a:p>
            <a:pPr lvl="0"/>
            <a:r>
              <a:rPr lang="ru-RU" dirty="0"/>
              <a:t>Степень интегрированности: </a:t>
            </a:r>
            <a:r>
              <a:rPr lang="ru-RU" dirty="0" err="1"/>
              <a:t>toolkit</a:t>
            </a:r>
            <a:r>
              <a:rPr lang="ru-RU" dirty="0"/>
              <a:t> (</a:t>
            </a:r>
            <a:r>
              <a:rPr lang="ru-RU" dirty="0" err="1"/>
              <a:t>неинтегрированные</a:t>
            </a:r>
            <a:r>
              <a:rPr lang="ru-RU" dirty="0"/>
              <a:t> средства, которые охватывают большинство этапов разработки информационных систем), </a:t>
            </a:r>
            <a:r>
              <a:rPr lang="ru-RU" dirty="0" err="1"/>
              <a:t>tools</a:t>
            </a:r>
            <a:r>
              <a:rPr lang="ru-RU" dirty="0"/>
              <a:t> (отдельные локальные средства) и </a:t>
            </a:r>
            <a:r>
              <a:rPr lang="ru-RU" dirty="0" err="1"/>
              <a:t>workbench</a:t>
            </a:r>
            <a:r>
              <a:rPr lang="ru-RU" dirty="0"/>
              <a:t> (интегрированные средства, которые связаны </a:t>
            </a:r>
            <a:r>
              <a:rPr lang="ru-RU" dirty="0" err="1"/>
              <a:t>репозиторием</a:t>
            </a:r>
            <a:r>
              <a:rPr lang="ru-RU" dirty="0"/>
              <a:t> – общей базой проектных данных); </a:t>
            </a:r>
          </a:p>
          <a:p>
            <a:pPr lvl="0"/>
            <a:r>
              <a:rPr lang="ru-RU" dirty="0"/>
              <a:t>Тип и архитектура вычислительной техники: с ориентацией на глобальную вычислительную сеть (ГВС), на локальную вычислительную сеть (ЛВС), на ПЭВМ и смешанный тип; </a:t>
            </a:r>
          </a:p>
          <a:p>
            <a:pPr lvl="0"/>
            <a:r>
              <a:rPr lang="ru-RU" dirty="0"/>
              <a:t>Режим коллективной разработки проекта: с ориентацией на режим объединения </a:t>
            </a:r>
            <a:r>
              <a:rPr lang="ru-RU" dirty="0" err="1"/>
              <a:t>подпроектов</a:t>
            </a:r>
            <a:r>
              <a:rPr lang="ru-RU" dirty="0"/>
              <a:t>, режим реального времени разработки и без поддержки коллективной разработки; </a:t>
            </a:r>
          </a:p>
          <a:p>
            <a:pPr lvl="0"/>
            <a:r>
              <a:rPr lang="ru-RU" dirty="0"/>
              <a:t>Тип операционной системы: работающие под управлением UNIX, под управлением WINDOWS и под управлением разных операционных систем (OS/2, UNIX, WINDOWS и др.)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Классификация по типам </a:t>
            </a:r>
          </a:p>
          <a:p>
            <a:pPr lvl="0"/>
            <a:r>
              <a:rPr lang="ru-RU" dirty="0"/>
              <a:t>Средства проектирования и анализа, которые предназначены для анализа и построения моделей системы, которая проектируется, и моделей деятельности организации (предметной области). К ним относят </a:t>
            </a:r>
            <a:r>
              <a:rPr lang="ru-RU" dirty="0" err="1"/>
              <a:t>System</a:t>
            </a:r>
            <a:r>
              <a:rPr lang="ru-RU" dirty="0"/>
              <a:t> </a:t>
            </a:r>
            <a:r>
              <a:rPr lang="ru-RU" dirty="0" err="1"/>
              <a:t>Architect</a:t>
            </a:r>
            <a:r>
              <a:rPr lang="ru-RU" dirty="0"/>
              <a:t>, </a:t>
            </a:r>
            <a:r>
              <a:rPr lang="ru-RU" dirty="0" err="1"/>
              <a:t>Power</a:t>
            </a:r>
            <a:r>
              <a:rPr lang="ru-RU" dirty="0"/>
              <a:t> </a:t>
            </a:r>
            <a:r>
              <a:rPr lang="ru-RU" dirty="0" err="1"/>
              <a:t>Designer</a:t>
            </a:r>
            <a:r>
              <a:rPr lang="ru-RU" dirty="0"/>
              <a:t>, </a:t>
            </a:r>
            <a:r>
              <a:rPr lang="ru-RU" dirty="0" err="1"/>
              <a:t>Paradigm</a:t>
            </a:r>
            <a:r>
              <a:rPr lang="ru-RU" dirty="0"/>
              <a:t> </a:t>
            </a:r>
            <a:r>
              <a:rPr lang="ru-RU" dirty="0" err="1"/>
              <a:t>Plus</a:t>
            </a:r>
            <a:r>
              <a:rPr lang="ru-RU" dirty="0"/>
              <a:t>, </a:t>
            </a:r>
            <a:r>
              <a:rPr lang="ru-RU" dirty="0" err="1"/>
              <a:t>Rational</a:t>
            </a:r>
            <a:r>
              <a:rPr lang="ru-RU" dirty="0"/>
              <a:t> </a:t>
            </a:r>
            <a:r>
              <a:rPr lang="ru-RU" dirty="0" err="1"/>
              <a:t>Rose</a:t>
            </a:r>
            <a:r>
              <a:rPr lang="ru-RU" dirty="0"/>
              <a:t>, </a:t>
            </a:r>
            <a:r>
              <a:rPr lang="ru-RU" dirty="0" err="1"/>
              <a:t>Oracle</a:t>
            </a:r>
            <a:r>
              <a:rPr lang="ru-RU" dirty="0"/>
              <a:t> </a:t>
            </a:r>
            <a:r>
              <a:rPr lang="ru-RU" dirty="0" err="1"/>
              <a:t>Designer</a:t>
            </a:r>
            <a:r>
              <a:rPr lang="ru-RU" dirty="0"/>
              <a:t>, </a:t>
            </a:r>
            <a:r>
              <a:rPr lang="ru-RU" dirty="0" err="1"/>
              <a:t>Silverrun</a:t>
            </a:r>
            <a:r>
              <a:rPr lang="ru-RU" dirty="0"/>
              <a:t>, </a:t>
            </a:r>
            <a:r>
              <a:rPr lang="ru-RU" dirty="0" err="1"/>
              <a:t>BPwin</a:t>
            </a:r>
            <a:r>
              <a:rPr lang="ru-RU" dirty="0"/>
              <a:t>. </a:t>
            </a:r>
            <a:endParaRPr lang="ru-RU" dirty="0" smtClean="0"/>
          </a:p>
          <a:p>
            <a:pPr lvl="0"/>
            <a:r>
              <a:rPr lang="ru-RU" dirty="0" smtClean="0"/>
              <a:t>Средства </a:t>
            </a:r>
            <a:r>
              <a:rPr lang="ru-RU" dirty="0"/>
              <a:t>проектирования БД, которые обеспечивают генерацию схем БД и моделирование данных (обычно на языке SQL) для наиболее распространенных СУБД. Средства проектирования баз данных входят в состав следующих CASE-средств: </a:t>
            </a:r>
            <a:r>
              <a:rPr lang="ru-RU" dirty="0" err="1"/>
              <a:t>Power</a:t>
            </a:r>
            <a:r>
              <a:rPr lang="ru-RU" dirty="0"/>
              <a:t> </a:t>
            </a:r>
            <a:r>
              <a:rPr lang="ru-RU" dirty="0" err="1"/>
              <a:t>Designer</a:t>
            </a:r>
            <a:r>
              <a:rPr lang="ru-RU" dirty="0"/>
              <a:t>, </a:t>
            </a:r>
            <a:r>
              <a:rPr lang="ru-RU" dirty="0" err="1"/>
              <a:t>Paradigm</a:t>
            </a:r>
            <a:r>
              <a:rPr lang="ru-RU" dirty="0"/>
              <a:t> </a:t>
            </a:r>
            <a:r>
              <a:rPr lang="ru-RU" dirty="0" err="1"/>
              <a:t>Plus</a:t>
            </a:r>
            <a:r>
              <a:rPr lang="ru-RU" dirty="0"/>
              <a:t>, </a:t>
            </a:r>
            <a:r>
              <a:rPr lang="ru-RU" dirty="0" err="1"/>
              <a:t>Oracle</a:t>
            </a:r>
            <a:r>
              <a:rPr lang="ru-RU" dirty="0"/>
              <a:t> </a:t>
            </a:r>
            <a:r>
              <a:rPr lang="ru-RU" dirty="0" err="1"/>
              <a:t>Designer</a:t>
            </a:r>
            <a:r>
              <a:rPr lang="ru-RU" dirty="0"/>
              <a:t>, </a:t>
            </a:r>
            <a:r>
              <a:rPr lang="ru-RU" dirty="0" err="1"/>
              <a:t>Silverrun</a:t>
            </a:r>
            <a:r>
              <a:rPr lang="ru-RU" dirty="0"/>
              <a:t>. Наиболее известное средство, которое ориентировано только на проектирование баз данных, – </a:t>
            </a:r>
            <a:r>
              <a:rPr lang="ru-RU" dirty="0" err="1"/>
              <a:t>ERwin</a:t>
            </a:r>
            <a:r>
              <a:rPr lang="ru-RU" dirty="0"/>
              <a:t>. </a:t>
            </a:r>
          </a:p>
          <a:p>
            <a:pPr lvl="0"/>
            <a:r>
              <a:rPr lang="ru-RU" dirty="0"/>
              <a:t>Средства управления требованиями, которые обеспечивают комплексную поддержку неоднородных требований к системе, которая создается. Примеры: DOORS – динамическая объектно-ориентированная система управления требованиями и </a:t>
            </a:r>
            <a:r>
              <a:rPr lang="ru-RU" dirty="0" err="1"/>
              <a:t>RequisitePro</a:t>
            </a:r>
            <a:r>
              <a:rPr lang="ru-RU" dirty="0"/>
              <a:t>. </a:t>
            </a:r>
          </a:p>
          <a:p>
            <a:pPr lvl="0"/>
            <a:r>
              <a:rPr lang="ru-RU" dirty="0"/>
              <a:t>Средства тестирования. Наиболее развитое сегодня – </a:t>
            </a:r>
            <a:r>
              <a:rPr lang="ru-RU" dirty="0" err="1"/>
              <a:t>Rational</a:t>
            </a:r>
            <a:r>
              <a:rPr lang="ru-RU" dirty="0"/>
              <a:t> </a:t>
            </a:r>
            <a:r>
              <a:rPr lang="ru-RU" dirty="0" err="1"/>
              <a:t>Suite</a:t>
            </a:r>
            <a:r>
              <a:rPr lang="ru-RU" dirty="0"/>
              <a:t> </a:t>
            </a:r>
            <a:r>
              <a:rPr lang="ru-RU" dirty="0" err="1"/>
              <a:t>TestStudio</a:t>
            </a:r>
            <a:r>
              <a:rPr lang="ru-RU" dirty="0"/>
              <a:t> – набор продуктов, которые предназначены для автоматического тестирования приложений. </a:t>
            </a:r>
          </a:p>
          <a:p>
            <a:pPr lvl="0"/>
            <a:r>
              <a:rPr lang="ru-RU" dirty="0"/>
              <a:t>Средства управления конфигурацией программного обеспечения – </a:t>
            </a:r>
            <a:r>
              <a:rPr lang="ru-RU" dirty="0" err="1"/>
              <a:t>ClearCase</a:t>
            </a:r>
            <a:r>
              <a:rPr lang="ru-RU" dirty="0"/>
              <a:t>, PVCS и др. </a:t>
            </a:r>
          </a:p>
          <a:p>
            <a:pPr lvl="0"/>
            <a:r>
              <a:rPr lang="ru-RU" dirty="0"/>
              <a:t>Средства документирования. Наиболее известное из них – </a:t>
            </a:r>
            <a:r>
              <a:rPr lang="ru-RU" dirty="0" err="1"/>
              <a:t>SoDA</a:t>
            </a:r>
            <a:r>
              <a:rPr lang="ru-RU" dirty="0"/>
              <a:t> (автоматизированное документирование программное обеспечение). </a:t>
            </a:r>
          </a:p>
          <a:p>
            <a:pPr lvl="0"/>
            <a:r>
              <a:rPr lang="ru-RU" dirty="0"/>
              <a:t>Средства управления проектом –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Project</a:t>
            </a:r>
            <a:r>
              <a:rPr lang="ru-RU" dirty="0"/>
              <a:t>, </a:t>
            </a:r>
            <a:r>
              <a:rPr lang="ru-RU" dirty="0" err="1"/>
              <a:t>Open</a:t>
            </a:r>
            <a:r>
              <a:rPr lang="ru-RU" dirty="0"/>
              <a:t> </a:t>
            </a:r>
            <a:r>
              <a:rPr lang="ru-RU" dirty="0" err="1"/>
              <a:t>Plan</a:t>
            </a:r>
            <a:r>
              <a:rPr lang="ru-RU" dirty="0"/>
              <a:t> </a:t>
            </a:r>
            <a:r>
              <a:rPr lang="ru-RU" dirty="0" err="1"/>
              <a:t>Professional</a:t>
            </a:r>
            <a:r>
              <a:rPr lang="ru-RU" dirty="0"/>
              <a:t> и др. </a:t>
            </a:r>
          </a:p>
          <a:p>
            <a:pPr lvl="0"/>
            <a:r>
              <a:rPr lang="ru-RU" dirty="0"/>
              <a:t>Средства реверсного инжиниринга, которые предназначены для переноса существующей системы программного обеспечения в новую среду. </a:t>
            </a:r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Классификация по категориям </a:t>
            </a:r>
          </a:p>
          <a:p>
            <a:pPr lvl="0"/>
            <a:r>
              <a:rPr lang="ru-RU" dirty="0" smtClean="0"/>
              <a:t>Вспомогательные </a:t>
            </a:r>
            <a:r>
              <a:rPr lang="ru-RU" dirty="0"/>
              <a:t>программы (</a:t>
            </a:r>
            <a:r>
              <a:rPr lang="ru-RU" dirty="0" err="1"/>
              <a:t>tools</a:t>
            </a:r>
            <a:r>
              <a:rPr lang="ru-RU" dirty="0"/>
              <a:t>) – поддерживаются отдельные процессы разработки программного обеспечения (например, сравнение результатов тестов, компиляция программ, проверка непротиворечивости архитектуры системы и т.п.). </a:t>
            </a:r>
          </a:p>
          <a:p>
            <a:pPr lvl="0"/>
            <a:r>
              <a:rPr lang="ru-RU" dirty="0"/>
              <a:t>Инструментальные средства (</a:t>
            </a:r>
            <a:r>
              <a:rPr lang="ru-RU" dirty="0" err="1"/>
              <a:t>workbenches</a:t>
            </a:r>
            <a:r>
              <a:rPr lang="ru-RU" dirty="0"/>
              <a:t>) – поддерживаются определенные процессы разработки программного обеспечения </a:t>
            </a:r>
            <a:endParaRPr lang="ru-RU" dirty="0" smtClean="0"/>
          </a:p>
          <a:p>
            <a:pPr lvl="0"/>
            <a:r>
              <a:rPr lang="ru-RU" dirty="0" smtClean="0"/>
              <a:t>Рабочие </a:t>
            </a:r>
            <a:r>
              <a:rPr lang="ru-RU" dirty="0"/>
              <a:t>среды разработчика (</a:t>
            </a:r>
            <a:r>
              <a:rPr lang="ru-RU" dirty="0" err="1"/>
              <a:t>environments</a:t>
            </a:r>
            <a:r>
              <a:rPr lang="ru-RU" dirty="0"/>
              <a:t>) – поддерживаются большинство или все процессы разработки программного обеспечения. </a:t>
            </a:r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Способы разработки программной архитектуры: </a:t>
            </a:r>
            <a:r>
              <a:rPr lang="ru-RU" dirty="0"/>
              <a:t>специальная или </a:t>
            </a:r>
            <a:r>
              <a:rPr lang="ru-RU" dirty="0" smtClean="0"/>
              <a:t>запланированная. </a:t>
            </a:r>
          </a:p>
          <a:p>
            <a:pPr marL="0" indent="0">
              <a:buNone/>
            </a:pPr>
            <a:r>
              <a:rPr lang="ru-RU" dirty="0"/>
              <a:t>Специальная архитектура возникает, когда команда разработчиков просто продвигается вперед, а разработчики создают продукт в соответствии со своими собственными предположениями, мнениями и предпочтениями без особого </a:t>
            </a:r>
            <a:r>
              <a:rPr lang="ru-RU" dirty="0" smtClean="0"/>
              <a:t>плана. </a:t>
            </a:r>
            <a:r>
              <a:rPr lang="ru-RU" dirty="0"/>
              <a:t>Плановая архитектура - </a:t>
            </a:r>
            <a:r>
              <a:rPr lang="ru-RU" dirty="0" smtClean="0"/>
              <a:t>это </a:t>
            </a:r>
            <a:r>
              <a:rPr lang="ru-RU" dirty="0"/>
              <a:t>продукт процесса проектирования, которым руководила команда инженеров.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01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Подход к архитектурному проектированию на основе анализа нефункциональных требований  состоит из трех этапов: </a:t>
            </a:r>
          </a:p>
          <a:p>
            <a:pPr lvl="0"/>
            <a:r>
              <a:rPr lang="ru-RU" dirty="0"/>
              <a:t>Выявление и анализ нефункциональных требований к продукту. </a:t>
            </a:r>
          </a:p>
          <a:p>
            <a:pPr lvl="0"/>
            <a:r>
              <a:rPr lang="ru-RU" dirty="0"/>
              <a:t>Выбор соответствующих атрибутов качества программного обеспечения для продукта и постановка их целей. </a:t>
            </a:r>
          </a:p>
          <a:p>
            <a:pPr lvl="0"/>
            <a:r>
              <a:rPr lang="ru-RU" dirty="0"/>
              <a:t>Выбор технологий и шаблонов проектирования, которые соответствовали бы целевым показателям соответствующих атрибутов качества для удовлетворения нефункциональных требований.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Программный продукт </a:t>
            </a:r>
            <a:r>
              <a:rPr lang="ru-RU" dirty="0"/>
              <a:t>должен иметь определенные атрибуты качества, чтобы соответствовать определенным нефункциональным требованиям.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ru-RU" b="1" dirty="0"/>
              <a:t>Шаг 1</a:t>
            </a:r>
            <a:r>
              <a:rPr lang="ru-RU" dirty="0"/>
              <a:t>. Выявление и анализ нефункциональных требований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В результате этого шага </a:t>
            </a:r>
            <a:r>
              <a:rPr lang="ru-RU" dirty="0" smtClean="0"/>
              <a:t>определятся атрибуты качества: </a:t>
            </a:r>
            <a:r>
              <a:rPr lang="ru-RU" dirty="0"/>
              <a:t>масштабируемость, доступность, отказоустойчивость, </a:t>
            </a:r>
            <a:r>
              <a:rPr lang="ru-RU" dirty="0" err="1"/>
              <a:t>локализуемость</a:t>
            </a:r>
            <a:r>
              <a:rPr lang="ru-RU" dirty="0"/>
              <a:t> и соответствие. </a:t>
            </a:r>
          </a:p>
          <a:p>
            <a:pPr marL="0" indent="0">
              <a:buNone/>
            </a:pPr>
            <a:r>
              <a:rPr lang="ru-RU" b="1" dirty="0"/>
              <a:t>Шаг 2.</a:t>
            </a:r>
            <a:r>
              <a:rPr lang="ru-RU" dirty="0"/>
              <a:t> Выбор соответствующих атрибутов качества </a:t>
            </a:r>
          </a:p>
          <a:p>
            <a:pPr marL="0" indent="0">
              <a:buNone/>
            </a:pPr>
            <a:r>
              <a:rPr lang="ru-RU" dirty="0"/>
              <a:t>Имея список качественных атрибутов из предыдущего шага, разработчики могут выбрать, для каких из них следует оптимизировать архитектуру продукта, и определить свои цели.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Список из 31 атрибута качества, можно сгруппировать по восьми характеристикам, которые определены в международном стандарте ISO / IEC 25010 в разделе, который представляет модель качества программного продукта: </a:t>
            </a:r>
          </a:p>
          <a:p>
            <a:pPr lvl="0"/>
            <a:r>
              <a:rPr lang="ru-RU" dirty="0"/>
              <a:t>функциональная пригодность: функциональная полнота, функциональная правильность, функциональная пригодность; </a:t>
            </a:r>
          </a:p>
          <a:p>
            <a:pPr lvl="0"/>
            <a:r>
              <a:rPr lang="ru-RU" dirty="0"/>
              <a:t>эффективность производительности: поведение во времени, использование ресурсов, емкость; </a:t>
            </a:r>
          </a:p>
          <a:p>
            <a:pPr lvl="0"/>
            <a:r>
              <a:rPr lang="ru-RU" dirty="0"/>
              <a:t>надежность: зрелость, доступность, отказоустойчивость, восстанавливаемость;</a:t>
            </a:r>
          </a:p>
          <a:p>
            <a:pPr lvl="0"/>
            <a:r>
              <a:rPr lang="ru-RU" dirty="0"/>
              <a:t>удобство использования: уместность, узнаваемость, обучаемость, работоспособность, защита от ошибок пользователя, эстетика пользовательского интерфейса, доступность; </a:t>
            </a:r>
          </a:p>
          <a:p>
            <a:pPr lvl="0"/>
            <a:r>
              <a:rPr lang="ru-RU" dirty="0"/>
              <a:t>безопасность: конфиденциальность, целостность, </a:t>
            </a:r>
            <a:r>
              <a:rPr lang="ru-RU" dirty="0" err="1"/>
              <a:t>неотрекаемость</a:t>
            </a:r>
            <a:r>
              <a:rPr lang="ru-RU" dirty="0"/>
              <a:t>, подотчетность, подлинность; </a:t>
            </a:r>
          </a:p>
          <a:p>
            <a:pPr lvl="0"/>
            <a:r>
              <a:rPr lang="ru-RU" dirty="0"/>
              <a:t>совместимость: сосуществование, взаимодействие; </a:t>
            </a:r>
          </a:p>
          <a:p>
            <a:pPr lvl="0"/>
            <a:r>
              <a:rPr lang="ru-RU" dirty="0"/>
              <a:t>ремонтопригодность: модульность, возможность повторного использования, </a:t>
            </a:r>
            <a:r>
              <a:rPr lang="ru-RU" dirty="0" err="1"/>
              <a:t>анализируемость</a:t>
            </a:r>
            <a:r>
              <a:rPr lang="ru-RU" dirty="0"/>
              <a:t>, модифицируемость, тестируемость; </a:t>
            </a:r>
          </a:p>
          <a:p>
            <a:pPr lvl="0"/>
            <a:r>
              <a:rPr lang="ru-RU" dirty="0"/>
              <a:t>портативность: </a:t>
            </a:r>
            <a:r>
              <a:rPr lang="ru-RU" dirty="0" err="1"/>
              <a:t>адаптируемость</a:t>
            </a:r>
            <a:r>
              <a:rPr lang="ru-RU" dirty="0"/>
              <a:t>, возможность установки, </a:t>
            </a:r>
            <a:r>
              <a:rPr lang="ru-RU" dirty="0" err="1"/>
              <a:t>заменяемость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Шаг 3.</a:t>
            </a:r>
            <a:r>
              <a:rPr lang="ru-RU" dirty="0"/>
              <a:t> Принятие архитектурных решений </a:t>
            </a:r>
          </a:p>
          <a:p>
            <a:pPr marL="0" indent="0">
              <a:buNone/>
            </a:pPr>
            <a:r>
              <a:rPr lang="en-US" dirty="0" err="1"/>
              <a:t>Определив</a:t>
            </a:r>
            <a:r>
              <a:rPr lang="en-US" dirty="0"/>
              <a:t> </a:t>
            </a:r>
            <a:r>
              <a:rPr lang="en-US" dirty="0" err="1"/>
              <a:t>доступные</a:t>
            </a:r>
            <a:r>
              <a:rPr lang="en-US" dirty="0"/>
              <a:t> </a:t>
            </a:r>
            <a:r>
              <a:rPr lang="en-US" dirty="0" err="1"/>
              <a:t>варианты</a:t>
            </a:r>
            <a:r>
              <a:rPr lang="en-US" dirty="0"/>
              <a:t>, </a:t>
            </a:r>
            <a:r>
              <a:rPr lang="en-US" dirty="0" err="1"/>
              <a:t>команда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 smtClean="0"/>
              <a:t>выбрать</a:t>
            </a:r>
            <a:r>
              <a:rPr lang="en-US" dirty="0" smtClean="0"/>
              <a:t> </a:t>
            </a:r>
            <a:r>
              <a:rPr lang="en-US" dirty="0" err="1"/>
              <a:t>те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должны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эффективно</a:t>
            </a:r>
            <a:r>
              <a:rPr lang="en-US" dirty="0"/>
              <a:t> </a:t>
            </a:r>
            <a:r>
              <a:rPr lang="en-US" dirty="0" err="1"/>
              <a:t>достичь</a:t>
            </a:r>
            <a:r>
              <a:rPr lang="en-US" dirty="0"/>
              <a:t> </a:t>
            </a:r>
            <a:r>
              <a:rPr lang="en-US" dirty="0" err="1"/>
              <a:t>целевых</a:t>
            </a:r>
            <a:r>
              <a:rPr lang="en-US" dirty="0"/>
              <a:t> </a:t>
            </a:r>
            <a:r>
              <a:rPr lang="en-US" dirty="0" err="1"/>
              <a:t>показателей</a:t>
            </a:r>
            <a:r>
              <a:rPr lang="en-US" dirty="0"/>
              <a:t> </a:t>
            </a:r>
            <a:r>
              <a:rPr lang="en-US" dirty="0" err="1"/>
              <a:t>соответствующих</a:t>
            </a:r>
            <a:r>
              <a:rPr lang="en-US" dirty="0"/>
              <a:t> </a:t>
            </a:r>
            <a:r>
              <a:rPr lang="en-US" dirty="0" err="1"/>
              <a:t>атрибутов</a:t>
            </a:r>
            <a:r>
              <a:rPr lang="en-US" dirty="0"/>
              <a:t> </a:t>
            </a:r>
            <a:r>
              <a:rPr lang="en-US" dirty="0" err="1"/>
              <a:t>качества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Определив</a:t>
            </a:r>
            <a:r>
              <a:rPr lang="en-US" dirty="0" smtClean="0"/>
              <a:t> </a:t>
            </a:r>
            <a:r>
              <a:rPr lang="en-US" dirty="0" err="1" smtClean="0"/>
              <a:t>нефункциональные</a:t>
            </a:r>
            <a:r>
              <a:rPr lang="en-US" dirty="0" smtClean="0"/>
              <a:t> </a:t>
            </a:r>
            <a:r>
              <a:rPr lang="en-US" dirty="0" err="1"/>
              <a:t>требования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атрибуты</a:t>
            </a:r>
            <a:r>
              <a:rPr lang="en-US" dirty="0"/>
              <a:t> </a:t>
            </a:r>
            <a:r>
              <a:rPr lang="en-US" dirty="0" err="1"/>
              <a:t>качества</a:t>
            </a:r>
            <a:r>
              <a:rPr lang="en-US" dirty="0"/>
              <a:t>, </a:t>
            </a:r>
            <a:r>
              <a:rPr lang="en-US" dirty="0" err="1"/>
              <a:t>группа</a:t>
            </a:r>
            <a:r>
              <a:rPr lang="en-US" dirty="0"/>
              <a:t> </a:t>
            </a:r>
            <a:r>
              <a:rPr lang="en-US" dirty="0" err="1"/>
              <a:t>инженеров</a:t>
            </a:r>
            <a:r>
              <a:rPr lang="en-US" dirty="0"/>
              <a:t> </a:t>
            </a:r>
            <a:r>
              <a:rPr lang="en-US" dirty="0" err="1"/>
              <a:t>продукта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сгенерировать</a:t>
            </a:r>
            <a:r>
              <a:rPr lang="en-US" dirty="0"/>
              <a:t> </a:t>
            </a:r>
            <a:r>
              <a:rPr lang="en-US" dirty="0" err="1"/>
              <a:t>варианты</a:t>
            </a:r>
            <a:r>
              <a:rPr lang="en-US" dirty="0"/>
              <a:t> </a:t>
            </a:r>
            <a:r>
              <a:rPr lang="en-US" dirty="0" err="1"/>
              <a:t>архитектуры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выбрать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эффективные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личных</a:t>
            </a:r>
            <a:r>
              <a:rPr lang="en-US" dirty="0"/>
              <a:t> </a:t>
            </a:r>
            <a:r>
              <a:rPr lang="en-US" dirty="0" err="1"/>
              <a:t>предпочтений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мнений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создании</a:t>
            </a:r>
            <a:r>
              <a:rPr lang="en-US" dirty="0"/>
              <a:t> </a:t>
            </a:r>
            <a:r>
              <a:rPr lang="en-US" dirty="0" err="1"/>
              <a:t>сложных</a:t>
            </a:r>
            <a:r>
              <a:rPr lang="en-US" dirty="0"/>
              <a:t>, </a:t>
            </a:r>
            <a:r>
              <a:rPr lang="en-US" dirty="0" err="1"/>
              <a:t>распределенных</a:t>
            </a:r>
            <a:r>
              <a:rPr lang="en-US" dirty="0"/>
              <a:t> </a:t>
            </a:r>
            <a:r>
              <a:rPr lang="en-US" dirty="0" err="1"/>
              <a:t>информационных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, </a:t>
            </a:r>
            <a:r>
              <a:rPr lang="en-US" dirty="0" err="1"/>
              <a:t>проектировании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архитектуры</a:t>
            </a:r>
            <a:r>
              <a:rPr lang="en-US" dirty="0"/>
              <a:t>, </a:t>
            </a:r>
            <a:r>
              <a:rPr lang="en-US" dirty="0" err="1"/>
              <a:t>инфраструктуры</a:t>
            </a:r>
            <a:r>
              <a:rPr lang="en-US" dirty="0"/>
              <a:t>, </a:t>
            </a:r>
            <a:r>
              <a:rPr lang="en-US" dirty="0" err="1"/>
              <a:t>выборе</a:t>
            </a:r>
            <a:r>
              <a:rPr lang="en-US" dirty="0"/>
              <a:t> </a:t>
            </a:r>
            <a:r>
              <a:rPr lang="en-US" dirty="0" err="1"/>
              <a:t>компонент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связеи</a:t>
            </a:r>
            <a:r>
              <a:rPr lang="en-US" dirty="0"/>
              <a:t>̆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ними</a:t>
            </a:r>
            <a:r>
              <a:rPr lang="en-US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учитывать</a:t>
            </a:r>
            <a:r>
              <a:rPr lang="en-US" dirty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требовани</a:t>
            </a:r>
            <a:r>
              <a:rPr lang="ru-RU" dirty="0" smtClean="0"/>
              <a:t>я </a:t>
            </a:r>
            <a:r>
              <a:rPr lang="en-US" dirty="0" err="1" smtClean="0"/>
              <a:t>обеспечени</a:t>
            </a:r>
            <a:r>
              <a:rPr lang="ru-RU" dirty="0" smtClean="0"/>
              <a:t>я</a:t>
            </a:r>
            <a:r>
              <a:rPr lang="en-US" dirty="0" smtClean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: </a:t>
            </a:r>
            <a:endParaRPr lang="ru-RU" dirty="0"/>
          </a:p>
          <a:p>
            <a:pPr algn="just"/>
            <a:r>
              <a:rPr lang="en-US" dirty="0" err="1" smtClean="0"/>
              <a:t>архитектура</a:t>
            </a:r>
            <a:r>
              <a:rPr lang="en-US" dirty="0" smtClean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достаточно</a:t>
            </a:r>
            <a:r>
              <a:rPr lang="en-US" dirty="0"/>
              <a:t> </a:t>
            </a:r>
            <a:r>
              <a:rPr lang="en-US" dirty="0" err="1" smtClean="0"/>
              <a:t>гибкои</a:t>
            </a:r>
            <a:r>
              <a:rPr lang="en-US" dirty="0" smtClean="0"/>
              <a:t>̆; </a:t>
            </a:r>
            <a:endParaRPr lang="ru-RU" dirty="0"/>
          </a:p>
          <a:p>
            <a:pPr algn="just"/>
            <a:r>
              <a:rPr lang="en-US" dirty="0" err="1" smtClean="0"/>
              <a:t>должны</a:t>
            </a:r>
            <a:r>
              <a:rPr lang="en-US" dirty="0" smtClean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обеспечены</a:t>
            </a:r>
            <a:r>
              <a:rPr lang="en-US" dirty="0"/>
              <a:t> </a:t>
            </a:r>
            <a:r>
              <a:rPr lang="en-US" dirty="0" err="1"/>
              <a:t>безопасность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видах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надежная</a:t>
            </a:r>
            <a:r>
              <a:rPr lang="en-US" dirty="0"/>
              <a:t> </a:t>
            </a:r>
            <a:r>
              <a:rPr lang="en-US" dirty="0" err="1"/>
              <a:t>защита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проектирования</a:t>
            </a:r>
            <a:r>
              <a:rPr lang="en-US" dirty="0"/>
              <a:t>, </a:t>
            </a:r>
            <a:r>
              <a:rPr lang="en-US" dirty="0" err="1"/>
              <a:t>разрушения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потери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авторизация</a:t>
            </a:r>
            <a:r>
              <a:rPr lang="en-US" dirty="0"/>
              <a:t> </a:t>
            </a:r>
            <a:r>
              <a:rPr lang="en-US" dirty="0" err="1"/>
              <a:t>пользователеи</a:t>
            </a:r>
            <a:r>
              <a:rPr lang="en-US" dirty="0"/>
              <a:t>̆, </a:t>
            </a:r>
            <a:r>
              <a:rPr lang="en-US" dirty="0" err="1"/>
              <a:t>управление</a:t>
            </a:r>
            <a:r>
              <a:rPr lang="en-US" dirty="0"/>
              <a:t> </a:t>
            </a:r>
            <a:r>
              <a:rPr lang="en-US" dirty="0" err="1"/>
              <a:t>рабочеи</a:t>
            </a:r>
            <a:r>
              <a:rPr lang="en-US" dirty="0"/>
              <a:t>̆ </a:t>
            </a:r>
            <a:r>
              <a:rPr lang="en-US" dirty="0" err="1"/>
              <a:t>загрузкои</a:t>
            </a:r>
            <a:r>
              <a:rPr lang="en-US" dirty="0"/>
              <a:t>̆, </a:t>
            </a:r>
            <a:r>
              <a:rPr lang="en-US" dirty="0" err="1"/>
              <a:t>резервированием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вычислительных</a:t>
            </a:r>
            <a:r>
              <a:rPr lang="en-US" dirty="0"/>
              <a:t> </a:t>
            </a:r>
            <a:r>
              <a:rPr lang="en-US" dirty="0" err="1"/>
              <a:t>ресурсов</a:t>
            </a:r>
            <a:r>
              <a:rPr lang="en-US" dirty="0"/>
              <a:t>, </a:t>
            </a:r>
            <a:r>
              <a:rPr lang="en-US" dirty="0" err="1"/>
              <a:t>максимально</a:t>
            </a:r>
            <a:r>
              <a:rPr lang="en-US" dirty="0"/>
              <a:t> </a:t>
            </a:r>
            <a:r>
              <a:rPr lang="en-US" dirty="0" err="1"/>
              <a:t>быстрым</a:t>
            </a:r>
            <a:r>
              <a:rPr lang="en-US" dirty="0"/>
              <a:t> </a:t>
            </a:r>
            <a:r>
              <a:rPr lang="en-US" dirty="0" err="1"/>
              <a:t>восстановлением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ИС; </a:t>
            </a:r>
            <a:endParaRPr lang="ru-RU" dirty="0"/>
          </a:p>
          <a:p>
            <a:pPr algn="just"/>
            <a:r>
              <a:rPr lang="en-US" dirty="0" err="1" smtClean="0"/>
              <a:t>следует</a:t>
            </a:r>
            <a:r>
              <a:rPr lang="en-US" dirty="0" smtClean="0"/>
              <a:t> </a:t>
            </a:r>
            <a:r>
              <a:rPr lang="en-US" dirty="0" err="1"/>
              <a:t>обеспечить</a:t>
            </a:r>
            <a:r>
              <a:rPr lang="en-US" dirty="0"/>
              <a:t> </a:t>
            </a:r>
            <a:r>
              <a:rPr lang="en-US" dirty="0" err="1"/>
              <a:t>комфортныи</a:t>
            </a:r>
            <a:r>
              <a:rPr lang="en-US" dirty="0"/>
              <a:t>̆, </a:t>
            </a:r>
            <a:r>
              <a:rPr lang="en-US" dirty="0" err="1"/>
              <a:t>максимально</a:t>
            </a:r>
            <a:r>
              <a:rPr lang="en-US" dirty="0"/>
              <a:t> </a:t>
            </a:r>
            <a:r>
              <a:rPr lang="en-US" dirty="0" err="1"/>
              <a:t>упрощенныи</a:t>
            </a:r>
            <a:r>
              <a:rPr lang="en-US" dirty="0"/>
              <a:t>̆ </a:t>
            </a:r>
            <a:r>
              <a:rPr lang="en-US" dirty="0" err="1"/>
              <a:t>доступ</a:t>
            </a:r>
            <a:r>
              <a:rPr lang="en-US" dirty="0"/>
              <a:t> </a:t>
            </a:r>
            <a:r>
              <a:rPr lang="en-US" dirty="0" err="1"/>
              <a:t>пользователеи</a:t>
            </a:r>
            <a:r>
              <a:rPr lang="en-US" dirty="0"/>
              <a:t>̆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сервисам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результатам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ИС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современных</a:t>
            </a:r>
            <a:r>
              <a:rPr lang="en-US" dirty="0"/>
              <a:t> </a:t>
            </a:r>
            <a:r>
              <a:rPr lang="en-US" dirty="0" err="1"/>
              <a:t>графических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, </a:t>
            </a:r>
            <a:r>
              <a:rPr lang="en-US" dirty="0" err="1"/>
              <a:t>мнемосхем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наглядных</a:t>
            </a:r>
            <a:r>
              <a:rPr lang="en-US" dirty="0"/>
              <a:t> </a:t>
            </a:r>
            <a:r>
              <a:rPr lang="en-US" dirty="0" err="1"/>
              <a:t>пользовательских</a:t>
            </a:r>
            <a:r>
              <a:rPr lang="en-US" dirty="0"/>
              <a:t> </a:t>
            </a:r>
            <a:r>
              <a:rPr lang="en-US" dirty="0" err="1"/>
              <a:t>интерфейсов</a:t>
            </a:r>
            <a:r>
              <a:rPr lang="en-US" dirty="0" smtClean="0"/>
              <a:t>;</a:t>
            </a:r>
            <a:endParaRPr lang="ru-RU" dirty="0" smtClean="0"/>
          </a:p>
          <a:p>
            <a:pPr algn="just"/>
            <a:r>
              <a:rPr lang="en-US" dirty="0" err="1" smtClean="0"/>
              <a:t>систему</a:t>
            </a:r>
            <a:r>
              <a:rPr lang="en-US" dirty="0" smtClean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сопровождать</a:t>
            </a:r>
            <a:r>
              <a:rPr lang="en-US" dirty="0"/>
              <a:t> </a:t>
            </a:r>
            <a:r>
              <a:rPr lang="en-US" dirty="0" err="1"/>
              <a:t>актуализированная</a:t>
            </a:r>
            <a:r>
              <a:rPr lang="en-US" dirty="0"/>
              <a:t>, </a:t>
            </a:r>
            <a:r>
              <a:rPr lang="en-US" dirty="0" err="1"/>
              <a:t>комплектная</a:t>
            </a:r>
            <a:r>
              <a:rPr lang="en-US" dirty="0"/>
              <a:t> </a:t>
            </a:r>
            <a:r>
              <a:rPr lang="en-US" sz="3100" dirty="0" err="1"/>
              <a:t>документация</a:t>
            </a:r>
            <a:r>
              <a:rPr lang="en-US" dirty="0"/>
              <a:t>, </a:t>
            </a:r>
            <a:r>
              <a:rPr lang="en-US" dirty="0" err="1"/>
              <a:t>обеспечивающая</a:t>
            </a:r>
            <a:r>
              <a:rPr lang="en-US" dirty="0"/>
              <a:t> </a:t>
            </a:r>
            <a:r>
              <a:rPr lang="en-US" dirty="0" err="1"/>
              <a:t>квалифицированную</a:t>
            </a:r>
            <a:r>
              <a:rPr lang="en-US" dirty="0"/>
              <a:t> </a:t>
            </a:r>
            <a:r>
              <a:rPr lang="en-US" dirty="0" err="1"/>
              <a:t>эксплуатацию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возможность</a:t>
            </a:r>
            <a:r>
              <a:rPr lang="en-US" dirty="0"/>
              <a:t> </a:t>
            </a:r>
            <a:r>
              <a:rPr lang="en-US" dirty="0" err="1"/>
              <a:t>развития</a:t>
            </a:r>
            <a:r>
              <a:rPr lang="en-US" dirty="0"/>
              <a:t> ИС.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Принципы</a:t>
            </a:r>
            <a:r>
              <a:rPr lang="en-US" dirty="0" smtClean="0"/>
              <a:t> </a:t>
            </a:r>
            <a:r>
              <a:rPr lang="en-US" dirty="0" err="1" smtClean="0"/>
              <a:t>построения</a:t>
            </a:r>
            <a:r>
              <a:rPr lang="en-US" dirty="0" smtClean="0"/>
              <a:t> </a:t>
            </a:r>
            <a:r>
              <a:rPr lang="en-US" dirty="0" err="1"/>
              <a:t>архитектуры</a:t>
            </a:r>
            <a:r>
              <a:rPr lang="en-US" dirty="0"/>
              <a:t> </a:t>
            </a:r>
            <a:r>
              <a:rPr lang="ru-RU" dirty="0" smtClean="0"/>
              <a:t>защищенных </a:t>
            </a:r>
            <a:r>
              <a:rPr lang="en-US" dirty="0" smtClean="0"/>
              <a:t>ИС</a:t>
            </a:r>
            <a:r>
              <a:rPr lang="en-US" dirty="0"/>
              <a:t>: </a:t>
            </a:r>
            <a:endParaRPr lang="ru-RU" dirty="0"/>
          </a:p>
          <a:p>
            <a:r>
              <a:rPr lang="en-US" dirty="0" err="1" smtClean="0"/>
              <a:t>проектирование</a:t>
            </a:r>
            <a:r>
              <a:rPr lang="en-US" dirty="0" smtClean="0"/>
              <a:t> </a:t>
            </a:r>
            <a:r>
              <a:rPr lang="en-US" dirty="0"/>
              <a:t>ИС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принципах</a:t>
            </a:r>
            <a:r>
              <a:rPr lang="en-US" dirty="0"/>
              <a:t> </a:t>
            </a:r>
            <a:r>
              <a:rPr lang="en-US" dirty="0" err="1"/>
              <a:t>открытых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, </a:t>
            </a:r>
            <a:r>
              <a:rPr lang="en-US" dirty="0" err="1"/>
              <a:t>следование</a:t>
            </a:r>
            <a:r>
              <a:rPr lang="en-US" dirty="0"/>
              <a:t> </a:t>
            </a:r>
            <a:r>
              <a:rPr lang="en-US" dirty="0" err="1"/>
              <a:t>признанным</a:t>
            </a:r>
            <a:r>
              <a:rPr lang="en-US" dirty="0"/>
              <a:t> </a:t>
            </a:r>
            <a:r>
              <a:rPr lang="en-US" dirty="0" err="1"/>
              <a:t>стандартам</a:t>
            </a:r>
            <a:r>
              <a:rPr lang="en-US" dirty="0"/>
              <a:t>, </a:t>
            </a:r>
            <a:r>
              <a:rPr lang="en-US" dirty="0" err="1"/>
              <a:t>использование</a:t>
            </a:r>
            <a:r>
              <a:rPr lang="en-US" dirty="0"/>
              <a:t> </a:t>
            </a:r>
            <a:r>
              <a:rPr lang="en-US" dirty="0" err="1"/>
              <a:t>апробированных</a:t>
            </a:r>
            <a:r>
              <a:rPr lang="en-US" dirty="0"/>
              <a:t> </a:t>
            </a:r>
            <a:r>
              <a:rPr lang="en-US" dirty="0" err="1"/>
              <a:t>решении</a:t>
            </a:r>
            <a:r>
              <a:rPr lang="en-US" dirty="0"/>
              <a:t>̆, </a:t>
            </a:r>
            <a:r>
              <a:rPr lang="en-US" dirty="0" err="1"/>
              <a:t>иерархическая</a:t>
            </a:r>
            <a:r>
              <a:rPr lang="en-US" dirty="0"/>
              <a:t> </a:t>
            </a:r>
            <a:r>
              <a:rPr lang="en-US" dirty="0" err="1"/>
              <a:t>организация</a:t>
            </a:r>
            <a:r>
              <a:rPr lang="en-US" dirty="0"/>
              <a:t> ИС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небольшим</a:t>
            </a:r>
            <a:r>
              <a:rPr lang="en-US" dirty="0"/>
              <a:t> </a:t>
            </a:r>
            <a:r>
              <a:rPr lang="en-US" dirty="0" err="1"/>
              <a:t>числом</a:t>
            </a:r>
            <a:r>
              <a:rPr lang="en-US" dirty="0"/>
              <a:t> </a:t>
            </a:r>
            <a:r>
              <a:rPr lang="en-US" dirty="0" err="1"/>
              <a:t>сущностеи</a:t>
            </a:r>
            <a:r>
              <a:rPr lang="en-US" dirty="0"/>
              <a:t>̆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каждом</a:t>
            </a:r>
            <a:r>
              <a:rPr lang="en-US" dirty="0"/>
              <a:t> </a:t>
            </a:r>
            <a:r>
              <a:rPr lang="en-US" dirty="0" err="1" smtClean="0"/>
              <a:t>уровне</a:t>
            </a:r>
            <a:r>
              <a:rPr lang="en-US" dirty="0" smtClean="0"/>
              <a:t>; </a:t>
            </a:r>
            <a:endParaRPr lang="ru-RU" dirty="0"/>
          </a:p>
          <a:p>
            <a:r>
              <a:rPr lang="en-US" dirty="0" err="1" smtClean="0"/>
              <a:t>непрерывность</a:t>
            </a:r>
            <a:r>
              <a:rPr lang="en-US" dirty="0" smtClean="0"/>
              <a:t>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пространстве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, </a:t>
            </a:r>
            <a:r>
              <a:rPr lang="en-US" dirty="0" err="1"/>
              <a:t>невозможность</a:t>
            </a:r>
            <a:r>
              <a:rPr lang="en-US" dirty="0"/>
              <a:t> </a:t>
            </a:r>
            <a:r>
              <a:rPr lang="en-US" dirty="0" err="1"/>
              <a:t>преодолеть</a:t>
            </a:r>
            <a:r>
              <a:rPr lang="en-US" dirty="0"/>
              <a:t> </a:t>
            </a:r>
            <a:r>
              <a:rPr lang="en-US" dirty="0" err="1"/>
              <a:t>защитные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, </a:t>
            </a:r>
            <a:r>
              <a:rPr lang="en-US" dirty="0" err="1"/>
              <a:t>исключение</a:t>
            </a:r>
            <a:r>
              <a:rPr lang="en-US" dirty="0"/>
              <a:t> </a:t>
            </a:r>
            <a:r>
              <a:rPr lang="en-US" dirty="0" err="1"/>
              <a:t>спонтанного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вызванного</a:t>
            </a:r>
            <a:r>
              <a:rPr lang="en-US" dirty="0"/>
              <a:t> </a:t>
            </a:r>
            <a:r>
              <a:rPr lang="en-US" dirty="0" err="1"/>
              <a:t>перехода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небезопасное</a:t>
            </a:r>
            <a:r>
              <a:rPr lang="en-US" dirty="0"/>
              <a:t> </a:t>
            </a:r>
            <a:r>
              <a:rPr lang="en-US" dirty="0" err="1" smtClean="0"/>
              <a:t>состояние</a:t>
            </a:r>
            <a:r>
              <a:rPr lang="en-US" dirty="0" smtClean="0"/>
              <a:t>; </a:t>
            </a:r>
            <a:endParaRPr lang="ru-RU" dirty="0"/>
          </a:p>
          <a:p>
            <a:r>
              <a:rPr lang="en-US" dirty="0" err="1" smtClean="0"/>
              <a:t>усиление</a:t>
            </a:r>
            <a:r>
              <a:rPr lang="en-US" dirty="0" smtClean="0"/>
              <a:t> </a:t>
            </a:r>
            <a:r>
              <a:rPr lang="en-US" dirty="0" err="1"/>
              <a:t>самого</a:t>
            </a:r>
            <a:r>
              <a:rPr lang="en-US" dirty="0"/>
              <a:t> </a:t>
            </a:r>
            <a:r>
              <a:rPr lang="en-US" dirty="0" err="1"/>
              <a:t>слабого</a:t>
            </a:r>
            <a:r>
              <a:rPr lang="en-US" dirty="0"/>
              <a:t> </a:t>
            </a:r>
            <a:r>
              <a:rPr lang="en-US" dirty="0" err="1"/>
              <a:t>звена</a:t>
            </a:r>
            <a:r>
              <a:rPr lang="en-US" dirty="0"/>
              <a:t>, </a:t>
            </a:r>
            <a:r>
              <a:rPr lang="en-US" dirty="0" err="1"/>
              <a:t>минимизация</a:t>
            </a:r>
            <a:r>
              <a:rPr lang="en-US" dirty="0"/>
              <a:t> </a:t>
            </a:r>
            <a:r>
              <a:rPr lang="en-US" dirty="0" err="1"/>
              <a:t>привилегии</a:t>
            </a:r>
            <a:r>
              <a:rPr lang="en-US" dirty="0"/>
              <a:t>̆ </a:t>
            </a:r>
            <a:r>
              <a:rPr lang="en-US" dirty="0" err="1"/>
              <a:t>доступа</a:t>
            </a:r>
            <a:r>
              <a:rPr lang="en-US" dirty="0"/>
              <a:t>, </a:t>
            </a:r>
            <a:r>
              <a:rPr lang="en-US" dirty="0" err="1"/>
              <a:t>разделение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̆ </a:t>
            </a:r>
            <a:r>
              <a:rPr lang="en-US" dirty="0" err="1"/>
              <a:t>обслуживающих</a:t>
            </a:r>
            <a:r>
              <a:rPr lang="en-US" dirty="0"/>
              <a:t> </a:t>
            </a:r>
            <a:r>
              <a:rPr lang="en-US" dirty="0" err="1"/>
              <a:t>сервисов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обязанностеи</a:t>
            </a:r>
            <a:r>
              <a:rPr lang="en-US" dirty="0"/>
              <a:t>̆ </a:t>
            </a:r>
            <a:r>
              <a:rPr lang="en-US" dirty="0" err="1" smtClean="0"/>
              <a:t>персонала</a:t>
            </a:r>
            <a:r>
              <a:rPr lang="ru-RU" dirty="0" smtClean="0"/>
              <a:t>;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err="1"/>
              <a:t>эшелонирование</a:t>
            </a:r>
            <a:r>
              <a:rPr lang="en-US" dirty="0"/>
              <a:t> </a:t>
            </a:r>
            <a:r>
              <a:rPr lang="en-US" dirty="0" err="1"/>
              <a:t>обороны</a:t>
            </a:r>
            <a:r>
              <a:rPr lang="en-US" dirty="0"/>
              <a:t>, </a:t>
            </a:r>
            <a:r>
              <a:rPr lang="en-US" dirty="0" err="1"/>
              <a:t>разнообразие</a:t>
            </a:r>
            <a:r>
              <a:rPr lang="en-US" dirty="0"/>
              <a:t> </a:t>
            </a:r>
            <a:r>
              <a:rPr lang="en-US" dirty="0" err="1"/>
              <a:t>защитных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, </a:t>
            </a:r>
            <a:r>
              <a:rPr lang="en-US" dirty="0" err="1"/>
              <a:t>простота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управляемость</a:t>
            </a:r>
            <a:r>
              <a:rPr lang="en-US" dirty="0"/>
              <a:t> </a:t>
            </a:r>
            <a:r>
              <a:rPr lang="en-US" dirty="0" err="1"/>
              <a:t>информационнои</a:t>
            </a:r>
            <a:r>
              <a:rPr lang="en-US" dirty="0"/>
              <a:t>̆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системои</a:t>
            </a:r>
            <a:r>
              <a:rPr lang="en-US" dirty="0"/>
              <a:t>̆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 smtClean="0"/>
              <a:t>безопасности</a:t>
            </a:r>
            <a:r>
              <a:rPr lang="ru-RU" dirty="0" smtClean="0"/>
              <a:t>;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err="1"/>
              <a:t>общии</a:t>
            </a:r>
            <a:r>
              <a:rPr lang="en-US" dirty="0"/>
              <a:t>̆ </a:t>
            </a:r>
            <a:r>
              <a:rPr lang="en-US" dirty="0" err="1"/>
              <a:t>принцип</a:t>
            </a:r>
            <a:r>
              <a:rPr lang="en-US" dirty="0"/>
              <a:t> </a:t>
            </a:r>
            <a:r>
              <a:rPr lang="en-US" dirty="0" err="1"/>
              <a:t>простоты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управляемости</a:t>
            </a:r>
            <a:r>
              <a:rPr lang="en-US" dirty="0"/>
              <a:t> ИС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целом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защитных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особенности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737" y="211650"/>
            <a:ext cx="8632406" cy="62553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объектов</a:t>
            </a:r>
            <a:r>
              <a:rPr lang="en-US" dirty="0"/>
              <a:t> </a:t>
            </a:r>
            <a:r>
              <a:rPr lang="en-US" dirty="0" err="1"/>
              <a:t>уязвимости</a:t>
            </a:r>
            <a:r>
              <a:rPr lang="en-US" dirty="0"/>
              <a:t> </a:t>
            </a:r>
            <a:r>
              <a:rPr lang="en-US" dirty="0" err="1"/>
              <a:t>рассматриваются</a:t>
            </a:r>
            <a:r>
              <a:rPr lang="en-US" dirty="0"/>
              <a:t>: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динамическии</a:t>
            </a:r>
            <a:r>
              <a:rPr lang="en-US" dirty="0"/>
              <a:t>̆ </a:t>
            </a:r>
            <a:r>
              <a:rPr lang="en-US" dirty="0" err="1"/>
              <a:t>вычислительныи</a:t>
            </a:r>
            <a:r>
              <a:rPr lang="en-US" dirty="0"/>
              <a:t>̆ </a:t>
            </a: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обработки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автоматизированнои</a:t>
            </a:r>
            <a:r>
              <a:rPr lang="en-US" dirty="0"/>
              <a:t>̆ </a:t>
            </a:r>
            <a:r>
              <a:rPr lang="en-US" dirty="0" err="1"/>
              <a:t>подготовки</a:t>
            </a:r>
            <a:r>
              <a:rPr lang="en-US" dirty="0"/>
              <a:t> </a:t>
            </a:r>
            <a:r>
              <a:rPr lang="en-US" dirty="0" err="1"/>
              <a:t>решении</a:t>
            </a:r>
            <a:r>
              <a:rPr lang="en-US" dirty="0"/>
              <a:t>̆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выработки</a:t>
            </a:r>
            <a:r>
              <a:rPr lang="en-US" dirty="0"/>
              <a:t> </a:t>
            </a:r>
            <a:r>
              <a:rPr lang="en-US" dirty="0" err="1"/>
              <a:t>управляющих</a:t>
            </a:r>
            <a:r>
              <a:rPr lang="en-US" dirty="0"/>
              <a:t> </a:t>
            </a:r>
            <a:r>
              <a:rPr lang="en-US" dirty="0" err="1"/>
              <a:t>воздействии</a:t>
            </a:r>
            <a:r>
              <a:rPr lang="en-US" dirty="0"/>
              <a:t>̆;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объектныи</a:t>
            </a:r>
            <a:r>
              <a:rPr lang="en-US" dirty="0"/>
              <a:t>̆ </a:t>
            </a:r>
            <a:r>
              <a:rPr lang="en-US" dirty="0" err="1"/>
              <a:t>код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, </a:t>
            </a:r>
            <a:r>
              <a:rPr lang="en-US" dirty="0" err="1"/>
              <a:t>исполняемых</a:t>
            </a:r>
            <a:r>
              <a:rPr lang="en-US" dirty="0"/>
              <a:t> </a:t>
            </a:r>
            <a:r>
              <a:rPr lang="en-US" dirty="0" err="1"/>
              <a:t>вычислительными</a:t>
            </a:r>
            <a:r>
              <a:rPr lang="en-US" dirty="0"/>
              <a:t> </a:t>
            </a:r>
            <a:r>
              <a:rPr lang="en-US" dirty="0" err="1"/>
              <a:t>средствами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ИС;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 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информация</a:t>
            </a:r>
            <a:r>
              <a:rPr lang="en-US" dirty="0"/>
              <a:t>, </a:t>
            </a:r>
            <a:r>
              <a:rPr lang="en-US" dirty="0" err="1"/>
              <a:t>накопленная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базах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;  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-  </a:t>
            </a:r>
            <a:r>
              <a:rPr lang="en-US" dirty="0" err="1"/>
              <a:t>информация</a:t>
            </a:r>
            <a:r>
              <a:rPr lang="en-US" dirty="0"/>
              <a:t>, </a:t>
            </a:r>
            <a:r>
              <a:rPr lang="en-US" dirty="0" err="1"/>
              <a:t>выдаваемая</a:t>
            </a:r>
            <a:r>
              <a:rPr lang="en-US" dirty="0"/>
              <a:t> </a:t>
            </a:r>
            <a:r>
              <a:rPr lang="en-US" dirty="0" err="1"/>
              <a:t>потребителям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исполнительные</a:t>
            </a:r>
            <a:r>
              <a:rPr lang="en-US" dirty="0"/>
              <a:t> </a:t>
            </a:r>
            <a:r>
              <a:rPr lang="en-US" dirty="0" err="1"/>
              <a:t>механизмы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468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1352</Words>
  <Application>Microsoft Macintosh PowerPoint</Application>
  <PresentationFormat>Экран (4:3)</PresentationFormat>
  <Paragraphs>114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Turebayeva Rakhila</dc:creator>
  <cp:lastModifiedBy>Turebayeva Rakhila</cp:lastModifiedBy>
  <cp:revision>10</cp:revision>
  <dcterms:created xsi:type="dcterms:W3CDTF">2021-02-02T04:48:23Z</dcterms:created>
  <dcterms:modified xsi:type="dcterms:W3CDTF">2021-02-02T10:19:15Z</dcterms:modified>
</cp:coreProperties>
</file>