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9" r:id="rId2"/>
    <p:sldId id="256" r:id="rId3"/>
    <p:sldId id="310" r:id="rId4"/>
    <p:sldId id="314" r:id="rId5"/>
    <p:sldId id="308" r:id="rId6"/>
    <p:sldId id="311" r:id="rId7"/>
    <p:sldId id="312" r:id="rId8"/>
    <p:sldId id="313" r:id="rId9"/>
    <p:sldId id="257" r:id="rId10"/>
    <p:sldId id="288" r:id="rId11"/>
    <p:sldId id="309" r:id="rId12"/>
    <p:sldId id="289" r:id="rId13"/>
    <p:sldId id="290" r:id="rId14"/>
    <p:sldId id="291" r:id="rId15"/>
    <p:sldId id="292" r:id="rId16"/>
    <p:sldId id="293" r:id="rId17"/>
    <p:sldId id="294" r:id="rId18"/>
    <p:sldId id="295" r:id="rId19"/>
    <p:sldId id="296" r:id="rId20"/>
    <p:sldId id="297" r:id="rId21"/>
    <p:sldId id="298" r:id="rId22"/>
    <p:sldId id="299" r:id="rId23"/>
    <p:sldId id="300" r:id="rId24"/>
    <p:sldId id="301" r:id="rId25"/>
    <p:sldId id="302" r:id="rId26"/>
    <p:sldId id="303" r:id="rId27"/>
    <p:sldId id="304" r:id="rId28"/>
    <p:sldId id="305" r:id="rId29"/>
    <p:sldId id="306" r:id="rId30"/>
    <p:sldId id="307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F9E6A806-CFFC-48E3-8984-1118D04DB602}">
          <p14:sldIdLst>
            <p14:sldId id="259"/>
            <p14:sldId id="256"/>
            <p14:sldId id="310"/>
            <p14:sldId id="314"/>
            <p14:sldId id="308"/>
            <p14:sldId id="311"/>
            <p14:sldId id="312"/>
            <p14:sldId id="313"/>
            <p14:sldId id="257"/>
            <p14:sldId id="288"/>
            <p14:sldId id="309"/>
            <p14:sldId id="289"/>
            <p14:sldId id="290"/>
            <p14:sldId id="291"/>
            <p14:sldId id="292"/>
            <p14:sldId id="293"/>
            <p14:sldId id="294"/>
            <p14:sldId id="295"/>
            <p14:sldId id="296"/>
            <p14:sldId id="297"/>
          </p14:sldIdLst>
        </p14:section>
        <p14:section name="Раздел без заголовка" id="{4FC3ABE3-A329-49E6-920F-9A0DBC293E2E}">
          <p14:sldIdLst>
            <p14:sldId id="298"/>
            <p14:sldId id="299"/>
            <p14:sldId id="300"/>
            <p14:sldId id="301"/>
            <p14:sldId id="302"/>
            <p14:sldId id="303"/>
            <p14:sldId id="304"/>
            <p14:sldId id="305"/>
            <p14:sldId id="306"/>
            <p14:sldId id="30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-160" y="-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1/23/2022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1/23/2022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1/23/2022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67001" y="1475633"/>
            <a:ext cx="8361229" cy="2098226"/>
          </a:xfrm>
        </p:spPr>
        <p:txBody>
          <a:bodyPr/>
          <a:lstStyle/>
          <a:p>
            <a:r>
              <a:rPr lang="kk-KZ" dirty="0" smtClean="0"/>
              <a:t>Лекция </a:t>
            </a:r>
            <a:r>
              <a:rPr lang="kk-KZ" dirty="0" smtClean="0"/>
              <a:t>1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88295" y="3696220"/>
            <a:ext cx="6831673" cy="1086237"/>
          </a:xfrm>
        </p:spPr>
        <p:txBody>
          <a:bodyPr/>
          <a:lstStyle/>
          <a:p>
            <a:r>
              <a:rPr lang="ru-RU" b="1" dirty="0"/>
              <a:t>Сущность и содержание системы поддержки принятия решений (СППР)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593178" y="4870139"/>
            <a:ext cx="411003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err="1"/>
              <a:t>и</a:t>
            </a:r>
            <a:r>
              <a:rPr lang="ru-RU" sz="1400" dirty="0" err="1" smtClean="0"/>
              <a:t>.о</a:t>
            </a:r>
            <a:r>
              <a:rPr lang="ru-RU" sz="1400" dirty="0" smtClean="0"/>
              <a:t>. доцент кафедры «Информационные системы» </a:t>
            </a:r>
          </a:p>
          <a:p>
            <a:r>
              <a:rPr lang="ru-RU" sz="1400" dirty="0" err="1" smtClean="0"/>
              <a:t>Муханова</a:t>
            </a:r>
            <a:r>
              <a:rPr lang="ru-RU" sz="1400" dirty="0" smtClean="0"/>
              <a:t> </a:t>
            </a:r>
            <a:r>
              <a:rPr lang="ru-RU" sz="1400" dirty="0" err="1" smtClean="0"/>
              <a:t>Аягоз</a:t>
            </a:r>
            <a:r>
              <a:rPr lang="ru-RU" sz="1400" dirty="0" smtClean="0"/>
              <a:t> </a:t>
            </a:r>
            <a:r>
              <a:rPr lang="ru-RU" sz="1400" dirty="0" err="1" smtClean="0"/>
              <a:t>Асанбековна</a:t>
            </a:r>
            <a:endParaRPr lang="ru-RU" sz="1400" dirty="0" smtClean="0"/>
          </a:p>
          <a:p>
            <a:r>
              <a:rPr lang="en-US" sz="1400" dirty="0"/>
              <a:t>e</a:t>
            </a:r>
            <a:r>
              <a:rPr lang="en-US" sz="1400" dirty="0" smtClean="0"/>
              <a:t>-mail: ayagoz198302@mail.ru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470493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Другое определение СППР: «Система поддержки принятия решений -- это компьютерная система, позволяющая ЛПР сочетать собственные субъективные предпочтения с компьютерным анализом ситуации при выработке рекомендаций в процессе принятия решения». Основная суть этого определения -- сочетание субъективных предпочтений ЛПР с компьютерными методами.</a:t>
            </a:r>
          </a:p>
          <a:p>
            <a:pPr algn="just"/>
            <a:r>
              <a:rPr lang="ru-RU" dirty="0"/>
              <a:t>Еще одно определение СППР -- «компьютерная информационная система, используемая для различных видов деятельности при принятии решений в ситуациях, где невозможно или нежелательно иметь автоматическую систему, полностью выполняющую весь процесс решения».</a:t>
            </a:r>
          </a:p>
          <a:p>
            <a:pPr marL="0" indent="0">
              <a:buNone/>
            </a:pPr>
            <a:r>
              <a:rPr lang="ru-RU" dirty="0"/>
              <a:t>Все три определения не противоречат, а дополняют друг друга и достаточно полно характеризуют СППР.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2553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Роль СППР заключается не в замене руководителя, а в повышении эффективности его работы. Для этого СППР должны иметь интуитивно-понятный интерфейс, а в идеале уметь вести диалог с пользователем на характерном для управляемой области языке. Основная цель СППР – это не автоматизация процесса принятия решений, а осуществление эффективного взаимодействия между человеком и системой в процессе поиска решения.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9055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Виды СППР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Системы </a:t>
            </a:r>
            <a:r>
              <a:rPr lang="ru-RU" dirty="0"/>
              <a:t>поддержки принятия решений существуют в следующих </a:t>
            </a:r>
            <a:r>
              <a:rPr lang="ru-RU" b="1" dirty="0"/>
              <a:t>видах: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- военные советы;</a:t>
            </a:r>
          </a:p>
          <a:p>
            <a:pPr marL="0" indent="0">
              <a:buNone/>
            </a:pPr>
            <a:r>
              <a:rPr lang="ru-RU" dirty="0"/>
              <a:t>- коллегии министерств;</a:t>
            </a:r>
          </a:p>
          <a:p>
            <a:pPr marL="0" indent="0">
              <a:buNone/>
            </a:pPr>
            <a:r>
              <a:rPr lang="ru-RU" dirty="0"/>
              <a:t>- советы директоров или управляющих;</a:t>
            </a:r>
          </a:p>
          <a:p>
            <a:pPr marL="0" indent="0">
              <a:buNone/>
            </a:pPr>
            <a:r>
              <a:rPr lang="ru-RU" dirty="0"/>
              <a:t>- всевозможные совещания, заседания членов правлений;</a:t>
            </a:r>
          </a:p>
          <a:p>
            <a:pPr marL="0" indent="0">
              <a:buNone/>
            </a:pPr>
            <a:r>
              <a:rPr lang="ru-RU" dirty="0"/>
              <a:t>- аналитические центры и т. д.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7333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Причины появления СППР как нового класса вычислительных систем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/>
              <a:t>- увеличение объема информации, поступающей в органы управления и непосредственно к руководителям;</a:t>
            </a:r>
          </a:p>
          <a:p>
            <a:pPr marL="0" indent="0" algn="just">
              <a:buNone/>
            </a:pPr>
            <a:r>
              <a:rPr lang="ru-RU" dirty="0"/>
              <a:t>-  усложнение решаемых задач; </a:t>
            </a:r>
          </a:p>
          <a:p>
            <a:pPr marL="0" indent="0" algn="just">
              <a:buNone/>
            </a:pPr>
            <a:r>
              <a:rPr lang="ru-RU" dirty="0"/>
              <a:t>-  необходимость учета большого числа взаимосвязанных факторов; </a:t>
            </a:r>
          </a:p>
          <a:p>
            <a:pPr marL="0" indent="0" algn="just">
              <a:buNone/>
            </a:pPr>
            <a:r>
              <a:rPr lang="ru-RU" dirty="0"/>
              <a:t>- быстро меняющейся обстановки. </a:t>
            </a:r>
          </a:p>
          <a:p>
            <a:pPr algn="just"/>
            <a:r>
              <a:rPr lang="ru-RU" dirty="0"/>
              <a:t> В связи с этим появился новый класс вычислительных систем - системы поддержки принятия решений (СППР).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3896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Виды проблем которые решают СППР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/>
              <a:t>На практике в процессе принятия решений различают три вида проблем, с которыми имеет дело ЛПР. Это:</a:t>
            </a:r>
          </a:p>
          <a:p>
            <a:r>
              <a:rPr lang="ru-RU" dirty="0"/>
              <a:t>- структурированные;</a:t>
            </a:r>
          </a:p>
          <a:p>
            <a:r>
              <a:rPr lang="ru-RU" dirty="0"/>
              <a:t>- слабоструктурированные;</a:t>
            </a:r>
          </a:p>
          <a:p>
            <a:r>
              <a:rPr lang="ru-RU" dirty="0"/>
              <a:t>- неструктурированные.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0814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структурированные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К </a:t>
            </a:r>
            <a:r>
              <a:rPr lang="ru-RU" b="1" dirty="0"/>
              <a:t>структурированным</a:t>
            </a:r>
            <a:r>
              <a:rPr lang="ru-RU" dirty="0"/>
              <a:t> относятся проблемы которые  имеют количественные </a:t>
            </a:r>
            <a:r>
              <a:rPr lang="ru-RU" dirty="0" smtClean="0"/>
              <a:t>характеристики и показатели. К их решению чаще всего применяют экономико- математические методы. </a:t>
            </a:r>
          </a:p>
          <a:p>
            <a:pPr marL="0" indent="0" algn="just">
              <a:buNone/>
            </a:pPr>
            <a:r>
              <a:rPr lang="ru-RU" b="1" dirty="0" smtClean="0"/>
              <a:t>Пример</a:t>
            </a:r>
            <a:r>
              <a:rPr lang="ru-RU" dirty="0" smtClean="0"/>
              <a:t> - расчет эффективности работы персонала в небольшой по численности организации в зависимости от конкретных показателей деятельности персонала и организации (предприятия). Еще одним примером таких УР является формирование портфеля заказов на продукцию и услуги предприятия.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540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слабоструктурированные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К </a:t>
            </a:r>
            <a:r>
              <a:rPr lang="ru-RU" b="1" dirty="0"/>
              <a:t>слабоструктурированным</a:t>
            </a:r>
            <a:r>
              <a:rPr lang="ru-RU" dirty="0"/>
              <a:t> относятся задачи, которые содержат как количественные, так и качественные переменные, причем качественные аспекты проблемы имеют тенденцию доминировать. </a:t>
            </a:r>
          </a:p>
          <a:p>
            <a:pPr marL="0" indent="0" algn="just">
              <a:buNone/>
            </a:pPr>
            <a:r>
              <a:rPr lang="ru-RU" b="1" dirty="0"/>
              <a:t>Пример </a:t>
            </a:r>
            <a:r>
              <a:rPr lang="ru-RU" dirty="0"/>
              <a:t>- прогнозирование рынка труда или миграции населения в регионе.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9181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Неструктурированные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/>
              <a:t>Неструктурированные </a:t>
            </a:r>
            <a:r>
              <a:rPr lang="ru-RU" dirty="0"/>
              <a:t>проблемы имеют лишь качественное описание. </a:t>
            </a:r>
            <a:r>
              <a:rPr lang="ru-RU" b="1" dirty="0"/>
              <a:t>Примерами</a:t>
            </a:r>
            <a:r>
              <a:rPr lang="ru-RU" dirty="0"/>
              <a:t>  таких УР являются:</a:t>
            </a:r>
          </a:p>
          <a:p>
            <a:pPr marL="0" indent="0" algn="just">
              <a:buNone/>
            </a:pPr>
            <a:r>
              <a:rPr lang="ru-RU" dirty="0"/>
              <a:t>- проектирование принципиально новых организационных систем ( финансово- промышленных групп и т.д. );</a:t>
            </a:r>
          </a:p>
          <a:p>
            <a:pPr marL="0" indent="0" algn="just">
              <a:buNone/>
            </a:pPr>
            <a:r>
              <a:rPr lang="ru-RU" dirty="0"/>
              <a:t>- согласование интересов;</a:t>
            </a:r>
          </a:p>
          <a:p>
            <a:pPr marL="0" indent="0" algn="just">
              <a:buNone/>
            </a:pPr>
            <a:r>
              <a:rPr lang="ru-RU" dirty="0"/>
              <a:t> выход на зарубежные рынки и др. Решение неструктурированных УР осуществляется на интуиции лица принимающего решение.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3340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Человеко-машинная процедура</a:t>
            </a:r>
            <a:r>
              <a:rPr lang="ru-RU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принятия </a:t>
            </a:r>
            <a:r>
              <a:rPr lang="ru-RU" dirty="0"/>
              <a:t>решений с помощью СППР представляет собой циклический процесс взаимодействия человека и компьютера. Цикл состоит из фазы анализа и постановки задачи для компьютера, выполняемой лицом, принимающим решение, и фазы оптимизации (поиска решения и выполнения его характеристик), реализуемой компьютером.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4218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Общие сведения о системах поддержки принятия решений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Принятие решения в большинстве случаев заключается в проведении таких процедур, как:</a:t>
            </a:r>
          </a:p>
          <a:p>
            <a:pPr marL="0" indent="0">
              <a:buNone/>
            </a:pPr>
            <a:r>
              <a:rPr lang="ru-RU" dirty="0"/>
              <a:t>- генерации возможных альтернативных решений; </a:t>
            </a:r>
          </a:p>
          <a:p>
            <a:pPr marL="0" indent="0">
              <a:buNone/>
            </a:pPr>
            <a:r>
              <a:rPr lang="ru-RU" dirty="0"/>
              <a:t>- оценка альтернативных решений;</a:t>
            </a:r>
          </a:p>
          <a:p>
            <a:pPr marL="0" indent="0">
              <a:buNone/>
            </a:pPr>
            <a:r>
              <a:rPr lang="ru-RU" dirty="0" smtClean="0"/>
              <a:t>- выбор </a:t>
            </a:r>
            <a:r>
              <a:rPr lang="ru-RU" dirty="0"/>
              <a:t>лучшего варианта.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smtClean="0"/>
              <a:t>При </a:t>
            </a:r>
            <a:r>
              <a:rPr lang="ru-RU" dirty="0"/>
              <a:t>выборе варианта приходится учитывать большое число неопределенных и противоречивых факторов. Неопределенность является неотъемлемой частью процессов принятия решений, и их можно разделить на три класса:</a:t>
            </a:r>
          </a:p>
          <a:p>
            <a:pPr lvl="0"/>
            <a:r>
              <a:rPr lang="ru-RU" dirty="0"/>
              <a:t>неопределённость, связанная с неполнотой знаний о проблеме, по которой должно быть принято решение;</a:t>
            </a:r>
          </a:p>
          <a:p>
            <a:pPr lvl="0"/>
            <a:r>
              <a:rPr lang="ru-RU" dirty="0"/>
              <a:t>неопределённость, связанная с невозможностью полного учета реакции окружающей среды на принимаемые решения;</a:t>
            </a:r>
          </a:p>
          <a:p>
            <a:pPr lvl="0"/>
            <a:r>
              <a:rPr lang="ru-RU" dirty="0"/>
              <a:t>неопределённость, связанная с неправильным пониманием своих целей лицом, принимающим решение.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9080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39190" y="2638684"/>
            <a:ext cx="8319917" cy="2167825"/>
          </a:xfrm>
        </p:spPr>
        <p:txBody>
          <a:bodyPr/>
          <a:lstStyle/>
          <a:p>
            <a:pPr algn="l"/>
            <a:r>
              <a:rPr lang="ru-RU" sz="2400" b="1" dirty="0" smtClean="0"/>
              <a:t>Вопросы: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- </a:t>
            </a:r>
            <a:r>
              <a:rPr lang="ru-RU" sz="2400" dirty="0" smtClean="0"/>
              <a:t>Постановка </a:t>
            </a:r>
            <a:r>
              <a:rPr lang="ru-RU" sz="2400" dirty="0"/>
              <a:t>задачи принятия решения.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- Лицо </a:t>
            </a:r>
            <a:r>
              <a:rPr lang="ru-RU" sz="2400" dirty="0"/>
              <a:t>принимающее решение (ЛПР).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- Альтернатива</a:t>
            </a:r>
            <a:r>
              <a:rPr lang="ru-RU" sz="2400" dirty="0"/>
              <a:t>.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- Критерий</a:t>
            </a:r>
            <a:r>
              <a:rPr lang="ru-RU" sz="2400" dirty="0"/>
              <a:t>.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- Предпочтения </a:t>
            </a:r>
            <a:r>
              <a:rPr lang="ru-RU" sz="2400" dirty="0"/>
              <a:t>ЛПР.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- Сущность </a:t>
            </a:r>
            <a:r>
              <a:rPr lang="ru-RU" sz="2400" dirty="0"/>
              <a:t>и содержание системы поддержки принятия решений (СППР)</a:t>
            </a:r>
            <a:br>
              <a:rPr lang="ru-RU" sz="2400" dirty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98135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Основные функции систем поддержки принятия решений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оказание помощи ЛПР при анализе исходной информации (оценке сложившейся обстановки и ограничений, накладываемых внешней средой);</a:t>
            </a:r>
          </a:p>
          <a:p>
            <a:pPr lvl="0"/>
            <a:r>
              <a:rPr lang="ru-RU" dirty="0"/>
              <a:t>выявление и ранжирование приоритетов, учет неопределённости в оценках ЛПР и формирование его предпочтений;</a:t>
            </a:r>
          </a:p>
          <a:p>
            <a:pPr lvl="0"/>
            <a:r>
              <a:rPr lang="ru-RU" dirty="0"/>
              <a:t>генерация возможных решений (формирование списка альтернатив);</a:t>
            </a:r>
          </a:p>
          <a:p>
            <a:pPr lvl="0"/>
            <a:r>
              <a:rPr lang="ru-RU" dirty="0"/>
              <a:t>оценка возможных альтернатив, исходя из предпочтений ЛПР, и ограничение, накладываемое внешней средой;</a:t>
            </a:r>
          </a:p>
          <a:p>
            <a:pPr lvl="0"/>
            <a:r>
              <a:rPr lang="ru-RU" dirty="0"/>
              <a:t>анализ возможных последствий принимаемых решений;</a:t>
            </a:r>
          </a:p>
          <a:p>
            <a:pPr lvl="0"/>
            <a:r>
              <a:rPr lang="ru-RU" dirty="0"/>
              <a:t>выбор лучшего, с точки зрения ЛПР, возможного варианта.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155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Основные схемы процесса принятия решений (ППР):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ru-RU" dirty="0"/>
              <a:t>интуитивно-эмпирической (основанной на сравнении проблемной ситуации с ранее встречавшимися схожими ситуациями); </a:t>
            </a:r>
          </a:p>
          <a:p>
            <a:pPr lvl="0" algn="just"/>
            <a:r>
              <a:rPr lang="ru-RU" dirty="0"/>
              <a:t>формально-эвристической (основанной на построении и исследовании модели проблемной ситуации). </a:t>
            </a:r>
          </a:p>
          <a:p>
            <a:pPr marL="0" indent="0" algn="just">
              <a:buNone/>
            </a:pPr>
            <a:r>
              <a:rPr lang="ru-RU" dirty="0" smtClean="0"/>
              <a:t>	Независимо от </a:t>
            </a:r>
            <a:r>
              <a:rPr lang="ru-RU" dirty="0"/>
              <a:t>схемы процесса принятия решений информационное обеспечение управления является одним из решающих факторов принятия эффективных решений. Обычно под </a:t>
            </a:r>
            <a:r>
              <a:rPr lang="ru-RU" b="1" dirty="0"/>
              <a:t>информационным обеспечением управления </a:t>
            </a:r>
            <a:r>
              <a:rPr lang="ru-RU" dirty="0"/>
              <a:t>понимают совокупность информационных ресурсов, средств, методов и технологий, способствующих эффективному проведению всего процесса управления, в том числе разработке и реализации управленческих решений.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5667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/>
              <a:t>Систему принятия решений</a:t>
            </a:r>
            <a:r>
              <a:rPr lang="ru-RU" dirty="0"/>
              <a:t> образует совокупность следующих элементов:</a:t>
            </a:r>
          </a:p>
          <a:p>
            <a:pPr marL="0" indent="0">
              <a:buNone/>
            </a:pPr>
            <a:r>
              <a:rPr lang="ru-RU" dirty="0"/>
              <a:t>- состояние исходных данных задачи;</a:t>
            </a:r>
          </a:p>
          <a:p>
            <a:pPr marL="0" indent="0">
              <a:buNone/>
            </a:pPr>
            <a:r>
              <a:rPr lang="ru-RU" dirty="0"/>
              <a:t>- модель ситуации принятия решения;</a:t>
            </a:r>
          </a:p>
          <a:p>
            <a:pPr marL="0" indent="0">
              <a:buNone/>
            </a:pPr>
            <a:r>
              <a:rPr lang="ru-RU" dirty="0"/>
              <a:t>-ограничения;</a:t>
            </a:r>
          </a:p>
          <a:p>
            <a:pPr marL="0" indent="0">
              <a:buNone/>
            </a:pPr>
            <a:r>
              <a:rPr lang="ru-RU" dirty="0"/>
              <a:t>-варианты решений и их последствия;</a:t>
            </a:r>
          </a:p>
          <a:p>
            <a:pPr marL="0" indent="0">
              <a:buNone/>
            </a:pPr>
            <a:r>
              <a:rPr lang="ru-RU" dirty="0"/>
              <a:t>-внешние факторы объективного и субъективного характера;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2727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Классификация систем поддержки принятия решений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Ориентация на компьютерные информационные технологии позволяет выделить новый класс СППР – информационно-аналитические системы поддержки принятия решений (ИА СППР). ИА СППР – это класс человеко-машинных систем, предназначенных для оказания помощи лицу принимающему решения (ЛПР)  в их профессиональной деятельности по использованию данных, знаний и моделей при подготовке и принятии обоснованных решений.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8171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Особенности автоматизированных СППР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наиболее ярко проявляются в рамках следующих классификационных признаков: концептуальные модели, решаемые задачи, области применения.</a:t>
            </a:r>
          </a:p>
          <a:p>
            <a:pPr algn="just"/>
            <a:r>
              <a:rPr lang="ru-RU" dirty="0"/>
              <a:t>Рассматривая существующие </a:t>
            </a:r>
            <a:r>
              <a:rPr lang="ru-RU" b="1" dirty="0"/>
              <a:t>концептуальные модели</a:t>
            </a:r>
            <a:r>
              <a:rPr lang="ru-RU" dirty="0"/>
              <a:t> СППР, выделяют подходы, основанные на использовании идеологии информационных систем, искусственного интеллекта и инструментальный подход.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9492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В рамках </a:t>
            </a:r>
            <a:r>
              <a:rPr lang="ru-RU" b="1" dirty="0"/>
              <a:t>информационного подхода</a:t>
            </a:r>
            <a:r>
              <a:rPr lang="ru-RU" dirty="0"/>
              <a:t> СППР относят к классу </a:t>
            </a:r>
          </a:p>
          <a:p>
            <a:pPr algn="just"/>
            <a:r>
              <a:rPr lang="ru-RU" dirty="0"/>
              <a:t>автоматизированных информационных систем, основное назначение которых – «улучшить деятельность работников умственного труда (</a:t>
            </a:r>
            <a:r>
              <a:rPr lang="ru-RU" dirty="0" err="1"/>
              <a:t>knowledge</a:t>
            </a:r>
            <a:r>
              <a:rPr lang="ru-RU" dirty="0"/>
              <a:t> </a:t>
            </a:r>
            <a:r>
              <a:rPr lang="ru-RU" dirty="0" err="1"/>
              <a:t>workers</a:t>
            </a:r>
            <a:r>
              <a:rPr lang="ru-RU" dirty="0"/>
              <a:t>) в организациях путём применения информационной технологии». </a:t>
            </a:r>
            <a:r>
              <a:rPr lang="ru-RU" b="1" dirty="0"/>
              <a:t>Главными компонентами</a:t>
            </a:r>
            <a:r>
              <a:rPr lang="ru-RU" dirty="0"/>
              <a:t> этой модели являются: интерфейс «пользователь – система», база данных и база моделей.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9085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В рамках «интеллектуальных систем» СППР, основанные на знаниях, существенно отличаются от экспертных систем своей целевой направленностью: СППР призвана помочь ЛПР в решении стоящей перед ним проблемы, а ЭС – заменить человека при решении проблемы.</a:t>
            </a:r>
          </a:p>
          <a:p>
            <a:pPr algn="just"/>
            <a:r>
              <a:rPr lang="ru-RU" dirty="0"/>
              <a:t>При </a:t>
            </a:r>
            <a:r>
              <a:rPr lang="ru-RU" b="1" dirty="0"/>
              <a:t>инструментальном подходе</a:t>
            </a:r>
            <a:r>
              <a:rPr lang="ru-RU" dirty="0"/>
              <a:t>, в зависимости от специфики решаемых задач и используемых технологических средств, выделяют три уровня систем: прикладные, генераторы и инструментальные.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9904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/>
              <a:t>Прикладные СППР</a:t>
            </a:r>
            <a:r>
              <a:rPr lang="ru-RU" dirty="0"/>
              <a:t> служат для поддержки решения отдельных прикладных задач в конкретных ситуациях. С ними работают конечные пользователи (отдельные лица или группы людей). </a:t>
            </a:r>
          </a:p>
          <a:p>
            <a:pPr algn="just"/>
            <a:r>
              <a:rPr lang="ru-RU" dirty="0"/>
              <a:t>            </a:t>
            </a:r>
            <a:r>
              <a:rPr lang="ru-RU" b="1" dirty="0"/>
              <a:t>Генераторы</a:t>
            </a:r>
            <a:r>
              <a:rPr lang="ru-RU" dirty="0"/>
              <a:t> представляют собой пакеты программных средств поиска и выдачи данных, моделирования и т. д., которые используются разработчиками прикладных СППР для создания специализированных систем. Генераторы могут быть быстро «встроены» в при­кладную систему. </a:t>
            </a:r>
          </a:p>
          <a:p>
            <a:pPr algn="just"/>
            <a:r>
              <a:rPr lang="ru-RU" b="1" dirty="0"/>
              <a:t>           Инструментальные СППР</a:t>
            </a:r>
            <a:r>
              <a:rPr lang="ru-RU" dirty="0"/>
              <a:t> соответствуют высшему уровню технологичности и предоставляют в распоряжение разработчиков наиболее мощные комплексы средств, связанных единой методологией.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633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Контрольные вопросы: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1.Когда </a:t>
            </a:r>
            <a:r>
              <a:rPr lang="ru-RU" dirty="0"/>
              <a:t>появился термин СППР?</a:t>
            </a:r>
          </a:p>
          <a:p>
            <a:r>
              <a:rPr lang="ru-RU" dirty="0"/>
              <a:t>2.Дайте определение существующим СППР</a:t>
            </a:r>
          </a:p>
          <a:p>
            <a:r>
              <a:rPr lang="ru-RU" dirty="0"/>
              <a:t>3.Виды систем принятия решений?</a:t>
            </a:r>
          </a:p>
          <a:p>
            <a:r>
              <a:rPr lang="ru-RU" dirty="0"/>
              <a:t>4.Каковы причины появления СППР как нового класса вычислительных систем?</a:t>
            </a:r>
          </a:p>
          <a:p>
            <a:r>
              <a:rPr lang="ru-RU" dirty="0"/>
              <a:t>5.</a:t>
            </a:r>
            <a:r>
              <a:rPr lang="ru-RU" b="1" dirty="0"/>
              <a:t> Виды проблем которые решают СППР</a:t>
            </a:r>
            <a:r>
              <a:rPr lang="ru-RU" dirty="0"/>
              <a:t> </a:t>
            </a:r>
          </a:p>
          <a:p>
            <a:r>
              <a:rPr lang="ru-RU" dirty="0"/>
              <a:t>6.Что относится к структурированным проблемам. Приведите пример </a:t>
            </a:r>
          </a:p>
          <a:p>
            <a:r>
              <a:rPr lang="ru-RU" dirty="0"/>
              <a:t>7. Что относится к слабоструктурированным проблемам. Приведите пример</a:t>
            </a:r>
          </a:p>
          <a:p>
            <a:r>
              <a:rPr lang="ru-RU" dirty="0"/>
              <a:t>8. Что относится к неструктурированным проблемам. Приведите пример</a:t>
            </a:r>
          </a:p>
          <a:p>
            <a:r>
              <a:rPr lang="ru-RU" dirty="0"/>
              <a:t>9. Что такое человеко-машинная процедура?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129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Контрольные вопросы: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10. Из каких процедур состоит процесс принятие решения?</a:t>
            </a:r>
          </a:p>
          <a:p>
            <a:r>
              <a:rPr lang="ru-RU" dirty="0"/>
              <a:t>11.Классы неопределенности </a:t>
            </a:r>
          </a:p>
          <a:p>
            <a:r>
              <a:rPr lang="ru-RU" dirty="0"/>
              <a:t>12. Основные функции принятия решений</a:t>
            </a:r>
          </a:p>
          <a:p>
            <a:r>
              <a:rPr lang="ru-RU" dirty="0"/>
              <a:t>13.Основные схемы принятия решений</a:t>
            </a:r>
          </a:p>
          <a:p>
            <a:r>
              <a:rPr lang="ru-RU" dirty="0"/>
              <a:t>14.Что понимается под информационным обеспечением управления?</a:t>
            </a:r>
          </a:p>
          <a:p>
            <a:r>
              <a:rPr lang="ru-RU" dirty="0"/>
              <a:t>15.Что характеризует систему принятия решений?</a:t>
            </a:r>
          </a:p>
          <a:p>
            <a:r>
              <a:rPr lang="ru-RU" dirty="0"/>
              <a:t>16.Что такое информационно-аналитические системы поддержки принятия решений (ИА СППР)?</a:t>
            </a:r>
          </a:p>
          <a:p>
            <a:r>
              <a:rPr lang="ru-RU" dirty="0"/>
              <a:t>17.В чем проявляются особенности автоматизированных СППР?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380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/>
              <a:t>Сущность и характерные особенности управленческих </a:t>
            </a:r>
            <a:r>
              <a:rPr lang="ru-RU" b="1" i="1" dirty="0" smtClean="0"/>
              <a:t>решений</a:t>
            </a:r>
            <a:r>
              <a:rPr lang="ru-RU" b="1" i="1" dirty="0"/>
              <a:t/>
            </a:r>
            <a:br>
              <a:rPr lang="ru-RU" b="1" i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/>
              <a:t>	</a:t>
            </a:r>
          </a:p>
          <a:p>
            <a:pPr marL="0" indent="0" algn="just">
              <a:buNone/>
            </a:pPr>
            <a:r>
              <a:rPr lang="ru-RU" dirty="0"/>
              <a:t>	</a:t>
            </a:r>
            <a:r>
              <a:rPr lang="ru-RU" dirty="0" smtClean="0"/>
              <a:t>Понятие </a:t>
            </a:r>
            <a:r>
              <a:rPr lang="ru-RU" dirty="0"/>
              <a:t>«решение» в современной жизни весьма многозначно. Оно понимается и как процесс, и как акт выбора, и как результат выбора. Основная причина неоднозначной трактовки понятия «решение» заключается в том, что каждый раз в это понятие вкладывается смысл, соответствующий конкретному направлению исследований.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4369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Контрольные вопросы: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18.Какие подходы используются при построении концептуальной модели СППР?</a:t>
            </a:r>
          </a:p>
          <a:p>
            <a:r>
              <a:rPr lang="ru-RU" dirty="0"/>
              <a:t>19.Что является главными компонентами информационной модели СППР?</a:t>
            </a:r>
          </a:p>
          <a:p>
            <a:r>
              <a:rPr lang="ru-RU" dirty="0"/>
              <a:t>20.В чем состоит отличие интеллектуальных систем ППР от экспертных систем?</a:t>
            </a:r>
          </a:p>
          <a:p>
            <a:r>
              <a:rPr lang="ru-RU" dirty="0"/>
              <a:t>21.Какие уровни систем выделяют при инструментальном подходе?</a:t>
            </a:r>
          </a:p>
          <a:p>
            <a:r>
              <a:rPr lang="ru-RU" dirty="0"/>
              <a:t>22.Для чего служат прикладные СППР?</a:t>
            </a:r>
          </a:p>
          <a:p>
            <a:r>
              <a:rPr lang="ru-RU" dirty="0"/>
              <a:t>23.Что такое генераторы?</a:t>
            </a:r>
          </a:p>
          <a:p>
            <a:r>
              <a:rPr lang="ru-RU" dirty="0"/>
              <a:t>24.Что предоставляют разработчикам   инструментальные СППР?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4794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Три главных компонента процесса принятия решений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Альтернатива</a:t>
            </a:r>
          </a:p>
          <a:p>
            <a:r>
              <a:rPr lang="ru-RU" dirty="0" smtClean="0"/>
              <a:t>Распределение ограниченных ресурсов</a:t>
            </a:r>
          </a:p>
          <a:p>
            <a:r>
              <a:rPr lang="ru-RU" dirty="0" smtClean="0"/>
              <a:t>Выработка соглашений с оппонентами</a:t>
            </a:r>
          </a:p>
          <a:p>
            <a:endParaRPr lang="ru-RU" dirty="0"/>
          </a:p>
          <a:p>
            <a:pPr marL="0" indent="0" algn="just">
              <a:buNone/>
            </a:pPr>
            <a:r>
              <a:rPr lang="ru-RU" dirty="0"/>
              <a:t>Варианты действий принято называть альтернативами. </a:t>
            </a:r>
            <a:r>
              <a:rPr lang="ru-RU" dirty="0" smtClean="0"/>
              <a:t> Альтернативы </a:t>
            </a:r>
            <a:r>
              <a:rPr lang="ru-RU" dirty="0"/>
              <a:t>– неотъемлемая часть проблемы принятия решений: если не из чего выбирать, то нет и выбора. Следовательно, для постановки задачи принятия решений необходимо иметь хотя бы две альтернативы.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4654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i="1" dirty="0"/>
              <a:t>Лицо, принимающее решения</a:t>
            </a:r>
            <a:r>
              <a:rPr lang="ru-RU" dirty="0"/>
              <a:t> (ЛПР) – субъект, производящий выбор определенной альтернативы в качестве решения и несущий ответственность за последствия реализации данного решения. ЛПР могут представлять также и группу лиц, которые принимают какое-либо из альтернативных управленческих решений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kk-KZ" dirty="0"/>
          </a:p>
        </p:txBody>
      </p:sp>
    </p:spTree>
    <p:extLst>
      <p:ext uri="{BB962C8B-B14F-4D97-AF65-F5344CB8AC3E}">
        <p14:creationId xmlns:p14="http://schemas.microsoft.com/office/powerpoint/2010/main" val="2067401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9832" y="1343526"/>
            <a:ext cx="9601200" cy="1485900"/>
          </a:xfrm>
        </p:spPr>
        <p:txBody>
          <a:bodyPr/>
          <a:lstStyle/>
          <a:p>
            <a:r>
              <a:rPr lang="ru-RU" i="1" dirty="0"/>
              <a:t>Критерии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  <a:p>
            <a:r>
              <a:rPr lang="ru-RU" dirty="0"/>
              <a:t>В современной науке о принятии решений считается, что варианты решений характеризуются различными показателями их привлекательности для ЛПР. Эти показатели называют признаками, факторами, атрибутами или критериями. Мы принимаем для </a:t>
            </a:r>
            <a:r>
              <a:rPr lang="ru-RU" dirty="0" smtClean="0"/>
              <a:t>последующего </a:t>
            </a:r>
            <a:r>
              <a:rPr lang="ru-RU" dirty="0"/>
              <a:t>изложения термин «критерий».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8599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/>
              <a:t>Оценки по </a:t>
            </a:r>
            <a:r>
              <a:rPr lang="ru-RU" i="1" dirty="0" smtClean="0"/>
              <a:t>критериям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/>
              <a:t>Использование </a:t>
            </a:r>
            <a:r>
              <a:rPr lang="ru-RU" dirty="0"/>
              <a:t>критериев для оценки альтернатив требует определения градаций качества – лучших, худших и промежуточных оценок. Иначе говоря, существуют шкалы оценок по критериям.</a:t>
            </a:r>
          </a:p>
          <a:p>
            <a:pPr algn="just"/>
            <a:r>
              <a:rPr lang="ru-RU" dirty="0"/>
              <a:t>В принятии решений принято различать шкалы непрерывных и дискретных оценок, шкалы количественных и качественных оценок. Так, для критерия «стоимость» может быть использована непрерывная количественная шкала оценок (в денежных единицах). Для критерия «наличие дачи» может быть качественная двоичная шкала: есть либо нет. Кроме категорий «качественные – количественные», «непрерывные – дискретные» в принятии решений различают следующие типы шкал.</a:t>
            </a:r>
          </a:p>
          <a:p>
            <a:r>
              <a:rPr lang="ru-RU" dirty="0"/>
              <a:t> </a:t>
            </a:r>
            <a:r>
              <a:rPr lang="ru-RU" dirty="0" smtClean="0"/>
              <a:t>1. Шкала </a:t>
            </a:r>
            <a:r>
              <a:rPr lang="ru-RU" dirty="0"/>
              <a:t>порядка – оценки упорядочены по возрастанию или убыванию качества. Примером может служить шкала экологической чистоты района около места жительства:</a:t>
            </a:r>
          </a:p>
          <a:p>
            <a:r>
              <a:rPr lang="ru-RU" dirty="0" smtClean="0"/>
              <a:t>очень </a:t>
            </a:r>
            <a:r>
              <a:rPr lang="ru-RU" dirty="0"/>
              <a:t>чистый район;</a:t>
            </a:r>
          </a:p>
          <a:p>
            <a:r>
              <a:rPr lang="ru-RU" dirty="0" smtClean="0"/>
              <a:t>вполне </a:t>
            </a:r>
            <a:r>
              <a:rPr lang="ru-RU" dirty="0"/>
              <a:t>удовлетворительный по чистоте;</a:t>
            </a:r>
          </a:p>
          <a:p>
            <a:r>
              <a:rPr lang="ru-RU" dirty="0" smtClean="0"/>
              <a:t>экологическое </a:t>
            </a:r>
            <a:r>
              <a:rPr lang="ru-RU" dirty="0"/>
              <a:t>загрязнение велико.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9545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2.  Шкала равных интервалов – интервальная шкала. Для этой шкалы имеются равные расстояния по изменению качества между оценками. Например, шкала дополнительной прибыли для предпринимателя может быть следующей: 1 млн., 2 млн., 3 млн. и т.д. Для интервальной шкалы характерно, что начало отсчета выбирается произвольно, так же как и шаг (расстояние между оценками) шкалы.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dirty="0"/>
              <a:t>3.  Шкала пропорциональных оценок – идеальная шкала.</a:t>
            </a:r>
          </a:p>
          <a:p>
            <a:r>
              <a:rPr lang="ru-RU" dirty="0"/>
              <a:t>Примером является шкала оценок по критерию стоимости, отсчет в которой начинается с установленного значения (например, с нулевой стоимости).</a:t>
            </a:r>
          </a:p>
          <a:p>
            <a:r>
              <a:rPr lang="ru-RU" dirty="0"/>
              <a:t>В принятии решений чаще всего используются порядковые шкалы и шкалы пропорциональных оценок.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7807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/>
              <a:t>Определение СППР 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400" b="1" dirty="0"/>
              <a:t/>
            </a:r>
            <a:br>
              <a:rPr lang="ru-RU" sz="2400" b="1" dirty="0"/>
            </a:b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579418"/>
            <a:ext cx="9601200" cy="4287982"/>
          </a:xfrm>
        </p:spPr>
        <p:txBody>
          <a:bodyPr>
            <a:normAutofit/>
          </a:bodyPr>
          <a:lstStyle/>
          <a:p>
            <a:r>
              <a:rPr lang="ru-RU" dirty="0"/>
              <a:t>Термин «система поддержки принятия решений» появился в начале семидесятых годов. За это время дано много определений СППР.</a:t>
            </a:r>
          </a:p>
          <a:p>
            <a:r>
              <a:rPr lang="ru-RU" dirty="0"/>
              <a:t>Так, она определяется следующим образом: </a:t>
            </a:r>
            <a:endParaRPr lang="ru-RU" dirty="0" smtClean="0"/>
          </a:p>
          <a:p>
            <a:pPr algn="just"/>
            <a:r>
              <a:rPr lang="ru-RU" dirty="0"/>
              <a:t>«Системы поддержки принятия решений являются человеко-машинными объектами, которые позволяют лицам, принимающим решения (ЛПР), использовать данные, знания, объективные и субъективные модели для анализа и решения </a:t>
            </a:r>
            <a:r>
              <a:rPr lang="ru-RU" b="1" dirty="0"/>
              <a:t>слабоструктурированных и неструктурированных</a:t>
            </a:r>
            <a:r>
              <a:rPr lang="ru-RU" dirty="0"/>
              <a:t> проблем». В этом определении подчеркивается предназначение СППР для решения слабоструктурированных и неструктурированных задач.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2610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Уголки</Template>
  <TotalTime>2703</TotalTime>
  <Words>1203</Words>
  <Application>Microsoft Office PowerPoint</Application>
  <PresentationFormat>Произвольный</PresentationFormat>
  <Paragraphs>135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Crop</vt:lpstr>
      <vt:lpstr>Лекция 1</vt:lpstr>
      <vt:lpstr>Вопросы:  - Постановка задачи принятия решения.  - Лицо принимающее решение (ЛПР).  - Альтернатива.  - Критерий.  - Предпочтения ЛПР.  - Сущность и содержание системы поддержки принятия решений (СППР) </vt:lpstr>
      <vt:lpstr>Сущность и характерные особенности управленческих решений </vt:lpstr>
      <vt:lpstr>Три главных компонента процесса принятия решений</vt:lpstr>
      <vt:lpstr>Презентация PowerPoint</vt:lpstr>
      <vt:lpstr>Критерии</vt:lpstr>
      <vt:lpstr>Оценки по критериям </vt:lpstr>
      <vt:lpstr>Презентация PowerPoint</vt:lpstr>
      <vt:lpstr>Определение СППР   </vt:lpstr>
      <vt:lpstr>Презентация PowerPoint</vt:lpstr>
      <vt:lpstr>Презентация PowerPoint</vt:lpstr>
      <vt:lpstr>Виды СППР  </vt:lpstr>
      <vt:lpstr>Причины появления СППР как нового класса вычислительных систем</vt:lpstr>
      <vt:lpstr>Виды проблем которые решают СППР</vt:lpstr>
      <vt:lpstr>структурированные</vt:lpstr>
      <vt:lpstr>слабоструктурированные</vt:lpstr>
      <vt:lpstr>Неструктурированные</vt:lpstr>
      <vt:lpstr>Человеко-машинная процедура </vt:lpstr>
      <vt:lpstr>Общие сведения о системах поддержки принятия решений</vt:lpstr>
      <vt:lpstr>Основные функции систем поддержки принятия решений</vt:lpstr>
      <vt:lpstr>Основные схемы процесса принятия решений (ППР):</vt:lpstr>
      <vt:lpstr>Презентация PowerPoint</vt:lpstr>
      <vt:lpstr>Классификация систем поддержки принятия решений </vt:lpstr>
      <vt:lpstr>Особенности автоматизированных СППР</vt:lpstr>
      <vt:lpstr>Презентация PowerPoint</vt:lpstr>
      <vt:lpstr>Презентация PowerPoint</vt:lpstr>
      <vt:lpstr>Презентация PowerPoint</vt:lpstr>
      <vt:lpstr>Контрольные вопросы: </vt:lpstr>
      <vt:lpstr>Контрольные вопросы:</vt:lpstr>
      <vt:lpstr>Контрольные вопросы: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77755</cp:lastModifiedBy>
  <cp:revision>27</cp:revision>
  <dcterms:created xsi:type="dcterms:W3CDTF">2021-01-27T16:38:45Z</dcterms:created>
  <dcterms:modified xsi:type="dcterms:W3CDTF">2022-01-24T12:49:31Z</dcterms:modified>
</cp:coreProperties>
</file>