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0"/>
  </p:notesMasterIdLst>
  <p:sldIdLst>
    <p:sldId id="266" r:id="rId2"/>
    <p:sldId id="267" r:id="rId3"/>
    <p:sldId id="268" r:id="rId4"/>
    <p:sldId id="257" r:id="rId5"/>
    <p:sldId id="269" r:id="rId6"/>
    <p:sldId id="258" r:id="rId7"/>
    <p:sldId id="270" r:id="rId8"/>
    <p:sldId id="259" r:id="rId9"/>
    <p:sldId id="262" r:id="rId10"/>
    <p:sldId id="274" r:id="rId11"/>
    <p:sldId id="275" r:id="rId12"/>
    <p:sldId id="276" r:id="rId13"/>
    <p:sldId id="277" r:id="rId14"/>
    <p:sldId id="278" r:id="rId15"/>
    <p:sldId id="279" r:id="rId16"/>
    <p:sldId id="273" r:id="rId17"/>
    <p:sldId id="272" r:id="rId18"/>
    <p:sldId id="271" r:id="rId19"/>
  </p:sldIdLst>
  <p:sldSz cx="14630400" cy="8229600"/>
  <p:notesSz cx="8229600" cy="146304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autoAdjust="0"/>
  </p:normalViewPr>
  <p:slideViewPr>
    <p:cSldViewPr snapToGrid="0" snapToObjects="1">
      <p:cViewPr varScale="1">
        <p:scale>
          <a:sx n="107" d="100"/>
          <a:sy n="107" d="100"/>
        </p:scale>
        <p:origin x="456" y="168"/>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2AC2D9-33C4-45C7-93A6-8C7CABC4A91F}"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ru-RU"/>
        </a:p>
      </dgm:t>
    </dgm:pt>
    <dgm:pt modelId="{8BEA7228-09A6-4056-8987-DD35F50F4901}">
      <dgm:prSet phldrT="[Текст]"/>
      <dgm:spPr/>
      <dgm:t>
        <a:bodyPr/>
        <a:lstStyle/>
        <a:p>
          <a:r>
            <a:rPr lang="ru-RU" dirty="0" err="1"/>
            <a:t>Қабілеттердің негізгі</a:t>
          </a:r>
          <a:r>
            <a:rPr lang="ru-RU" dirty="0"/>
            <a:t> </a:t>
          </a:r>
          <a:r>
            <a:rPr lang="ru-RU" dirty="0" err="1"/>
            <a:t>түрлері:</a:t>
          </a:r>
          <a:endParaRPr lang="ru-RU" dirty="0"/>
        </a:p>
      </dgm:t>
    </dgm:pt>
    <dgm:pt modelId="{A53AF8AB-58A4-4775-AA1D-35D60130228B}" type="parTrans" cxnId="{9E246F33-D890-4196-B90B-021CE9731370}">
      <dgm:prSet/>
      <dgm:spPr/>
      <dgm:t>
        <a:bodyPr/>
        <a:lstStyle/>
        <a:p>
          <a:endParaRPr lang="ru-RU"/>
        </a:p>
      </dgm:t>
    </dgm:pt>
    <dgm:pt modelId="{95F28F41-8F12-4DA1-97A9-219E1EBC046F}" type="sibTrans" cxnId="{9E246F33-D890-4196-B90B-021CE9731370}">
      <dgm:prSet/>
      <dgm:spPr/>
      <dgm:t>
        <a:bodyPr/>
        <a:lstStyle/>
        <a:p>
          <a:endParaRPr lang="ru-RU"/>
        </a:p>
      </dgm:t>
    </dgm:pt>
    <dgm:pt modelId="{9DD3F321-960D-4141-8241-48C22A0E413F}">
      <dgm:prSet/>
      <dgm:spPr/>
      <dgm:t>
        <a:bodyPr/>
        <a:lstStyle/>
        <a:p>
          <a:r>
            <a:rPr lang="ru-RU" b="1" dirty="0" err="1"/>
            <a:t>Жалпы</a:t>
          </a:r>
          <a:r>
            <a:rPr lang="ru-RU" b="1" dirty="0"/>
            <a:t> </a:t>
          </a:r>
          <a:r>
            <a:rPr lang="ru-RU" b="1" dirty="0" err="1"/>
            <a:t>қабілет</a:t>
          </a:r>
          <a:r>
            <a:rPr lang="ru-RU" dirty="0" err="1"/>
            <a:t> </a:t>
          </a:r>
          <a:r>
            <a:rPr lang="ru-RU" dirty="0"/>
            <a:t>– </a:t>
          </a:r>
          <a:r>
            <a:rPr lang="ru-RU" dirty="0" err="1"/>
            <a:t>әртүрлі іс-әрекетте көрінетін қабілет;</a:t>
          </a:r>
          <a:endParaRPr lang="ru-RU" dirty="0"/>
        </a:p>
      </dgm:t>
    </dgm:pt>
    <dgm:pt modelId="{DEFBADEC-8F51-47D6-B65B-4ADCCEE208C1}" type="parTrans" cxnId="{0EA25D60-C2A5-48D8-80BD-D7B41124E0C5}">
      <dgm:prSet/>
      <dgm:spPr/>
      <dgm:t>
        <a:bodyPr/>
        <a:lstStyle/>
        <a:p>
          <a:endParaRPr lang="ru-RU"/>
        </a:p>
      </dgm:t>
    </dgm:pt>
    <dgm:pt modelId="{7D49EF9A-2D3A-46F9-BE30-61D11432C48E}" type="sibTrans" cxnId="{0EA25D60-C2A5-48D8-80BD-D7B41124E0C5}">
      <dgm:prSet/>
      <dgm:spPr/>
      <dgm:t>
        <a:bodyPr/>
        <a:lstStyle/>
        <a:p>
          <a:endParaRPr lang="ru-RU"/>
        </a:p>
      </dgm:t>
    </dgm:pt>
    <dgm:pt modelId="{1460ED64-7662-46A4-9560-16341F815540}">
      <dgm:prSet/>
      <dgm:spPr/>
      <dgm:t>
        <a:bodyPr/>
        <a:lstStyle/>
        <a:p>
          <a:r>
            <a:rPr lang="ru-RU" b="1" dirty="0" err="1"/>
            <a:t>Арнаулы</a:t>
          </a:r>
          <a:r>
            <a:rPr lang="ru-RU" b="1" dirty="0"/>
            <a:t> </a:t>
          </a:r>
          <a:r>
            <a:rPr lang="ru-RU" b="1" dirty="0" err="1"/>
            <a:t>қабілет</a:t>
          </a:r>
          <a:r>
            <a:rPr lang="ru-RU" dirty="0" err="1"/>
            <a:t> </a:t>
          </a:r>
          <a:r>
            <a:rPr lang="ru-RU" dirty="0"/>
            <a:t>– </a:t>
          </a:r>
          <a:r>
            <a:rPr lang="ru-RU" dirty="0" err="1"/>
            <a:t>спорттық, музыкалық, математикалық, эстетикалық </a:t>
          </a:r>
          <a:r>
            <a:rPr lang="ru-RU" dirty="0"/>
            <a:t>т.б.;</a:t>
          </a:r>
        </a:p>
      </dgm:t>
    </dgm:pt>
    <dgm:pt modelId="{2BC36122-A04E-49E1-9E34-032399CE2FA5}" type="parTrans" cxnId="{F7D2519D-65A7-40AE-BD95-5C7819C5F9F8}">
      <dgm:prSet/>
      <dgm:spPr/>
      <dgm:t>
        <a:bodyPr/>
        <a:lstStyle/>
        <a:p>
          <a:endParaRPr lang="ru-RU"/>
        </a:p>
      </dgm:t>
    </dgm:pt>
    <dgm:pt modelId="{82E81396-AE9E-4AB8-A9FF-4C42DAE74946}" type="sibTrans" cxnId="{F7D2519D-65A7-40AE-BD95-5C7819C5F9F8}">
      <dgm:prSet/>
      <dgm:spPr/>
      <dgm:t>
        <a:bodyPr/>
        <a:lstStyle/>
        <a:p>
          <a:endParaRPr lang="ru-RU"/>
        </a:p>
      </dgm:t>
    </dgm:pt>
    <dgm:pt modelId="{38341FC5-6942-4D65-B7BE-90F6FBB58F17}">
      <dgm:prSet/>
      <dgm:spPr/>
      <dgm:t>
        <a:bodyPr/>
        <a:lstStyle/>
        <a:p>
          <a:r>
            <a:rPr lang="ru-RU" b="1" dirty="0" err="1"/>
            <a:t>Практикалық қабілет</a:t>
          </a:r>
          <a:r>
            <a:rPr lang="ru-RU" dirty="0" err="1"/>
            <a:t> </a:t>
          </a:r>
          <a:r>
            <a:rPr lang="ru-RU" dirty="0"/>
            <a:t>– </a:t>
          </a:r>
          <a:r>
            <a:rPr lang="ru-RU" dirty="0" err="1"/>
            <a:t>күнделікті өмірдегі тәжірибелік істерге</a:t>
          </a:r>
          <a:r>
            <a:rPr lang="ru-RU" dirty="0"/>
            <a:t> </a:t>
          </a:r>
          <a:r>
            <a:rPr lang="ru-RU" dirty="0" err="1"/>
            <a:t>бейімділік</a:t>
          </a:r>
          <a:r>
            <a:rPr lang="ru-RU" dirty="0"/>
            <a:t>.</a:t>
          </a:r>
        </a:p>
      </dgm:t>
    </dgm:pt>
    <dgm:pt modelId="{500BD650-87AE-4F53-970F-9ADFF37516DF}" type="parTrans" cxnId="{E5C80B13-2D98-40A9-A2FB-60A1F0895447}">
      <dgm:prSet/>
      <dgm:spPr/>
      <dgm:t>
        <a:bodyPr/>
        <a:lstStyle/>
        <a:p>
          <a:endParaRPr lang="ru-RU"/>
        </a:p>
      </dgm:t>
    </dgm:pt>
    <dgm:pt modelId="{8A834026-6C7E-47C0-A575-3851C9027E49}" type="sibTrans" cxnId="{E5C80B13-2D98-40A9-A2FB-60A1F0895447}">
      <dgm:prSet/>
      <dgm:spPr/>
      <dgm:t>
        <a:bodyPr/>
        <a:lstStyle/>
        <a:p>
          <a:endParaRPr lang="ru-RU"/>
        </a:p>
      </dgm:t>
    </dgm:pt>
    <dgm:pt modelId="{C0F4F6AA-5333-45A7-BFAD-582CDDF5AFCF}" type="pres">
      <dgm:prSet presAssocID="{E32AC2D9-33C4-45C7-93A6-8C7CABC4A91F}" presName="diagram" presStyleCnt="0">
        <dgm:presLayoutVars>
          <dgm:chPref val="1"/>
          <dgm:dir/>
          <dgm:animOne val="branch"/>
          <dgm:animLvl val="lvl"/>
          <dgm:resizeHandles/>
        </dgm:presLayoutVars>
      </dgm:prSet>
      <dgm:spPr/>
    </dgm:pt>
    <dgm:pt modelId="{EAB94664-0C73-44E7-81E6-9C55C14A6FF1}" type="pres">
      <dgm:prSet presAssocID="{8BEA7228-09A6-4056-8987-DD35F50F4901}" presName="root" presStyleCnt="0"/>
      <dgm:spPr/>
    </dgm:pt>
    <dgm:pt modelId="{99540065-B3F0-4114-9499-32E7B7E8E538}" type="pres">
      <dgm:prSet presAssocID="{8BEA7228-09A6-4056-8987-DD35F50F4901}" presName="rootComposite" presStyleCnt="0"/>
      <dgm:spPr/>
    </dgm:pt>
    <dgm:pt modelId="{80BF4B57-81A6-44C5-8837-09B8AC453ED4}" type="pres">
      <dgm:prSet presAssocID="{8BEA7228-09A6-4056-8987-DD35F50F4901}" presName="rootText" presStyleLbl="node1" presStyleIdx="0" presStyleCnt="1" custScaleX="413295"/>
      <dgm:spPr/>
    </dgm:pt>
    <dgm:pt modelId="{D5A410BC-018F-4665-8EC8-400EE4F6DB42}" type="pres">
      <dgm:prSet presAssocID="{8BEA7228-09A6-4056-8987-DD35F50F4901}" presName="rootConnector" presStyleLbl="node1" presStyleIdx="0" presStyleCnt="1"/>
      <dgm:spPr/>
    </dgm:pt>
    <dgm:pt modelId="{15EDBD21-9D8A-4E54-929C-116884598B7F}" type="pres">
      <dgm:prSet presAssocID="{8BEA7228-09A6-4056-8987-DD35F50F4901}" presName="childShape" presStyleCnt="0"/>
      <dgm:spPr/>
    </dgm:pt>
    <dgm:pt modelId="{D1DD9F51-F004-42FE-84BF-A069FAAF2F97}" type="pres">
      <dgm:prSet presAssocID="{DEFBADEC-8F51-47D6-B65B-4ADCCEE208C1}" presName="Name13" presStyleLbl="parChTrans1D2" presStyleIdx="0" presStyleCnt="3"/>
      <dgm:spPr/>
    </dgm:pt>
    <dgm:pt modelId="{D2F9C92F-E97D-4717-8ABD-4CE0B4A520B2}" type="pres">
      <dgm:prSet presAssocID="{9DD3F321-960D-4141-8241-48C22A0E413F}" presName="childText" presStyleLbl="bgAcc1" presStyleIdx="0" presStyleCnt="3" custScaleX="511411">
        <dgm:presLayoutVars>
          <dgm:bulletEnabled val="1"/>
        </dgm:presLayoutVars>
      </dgm:prSet>
      <dgm:spPr/>
    </dgm:pt>
    <dgm:pt modelId="{34A80C3E-27CE-4E21-A8E4-8C62D2B261C6}" type="pres">
      <dgm:prSet presAssocID="{2BC36122-A04E-49E1-9E34-032399CE2FA5}" presName="Name13" presStyleLbl="parChTrans1D2" presStyleIdx="1" presStyleCnt="3"/>
      <dgm:spPr/>
    </dgm:pt>
    <dgm:pt modelId="{3B900B1D-70CC-48E6-84E7-F00B716BC190}" type="pres">
      <dgm:prSet presAssocID="{1460ED64-7662-46A4-9560-16341F815540}" presName="childText" presStyleLbl="bgAcc1" presStyleIdx="1" presStyleCnt="3" custScaleX="514738">
        <dgm:presLayoutVars>
          <dgm:bulletEnabled val="1"/>
        </dgm:presLayoutVars>
      </dgm:prSet>
      <dgm:spPr/>
    </dgm:pt>
    <dgm:pt modelId="{40BA88BA-E884-492E-8361-BE545DC058FB}" type="pres">
      <dgm:prSet presAssocID="{500BD650-87AE-4F53-970F-9ADFF37516DF}" presName="Name13" presStyleLbl="parChTrans1D2" presStyleIdx="2" presStyleCnt="3"/>
      <dgm:spPr/>
    </dgm:pt>
    <dgm:pt modelId="{100F1255-1D2B-4412-B12C-93755256522F}" type="pres">
      <dgm:prSet presAssocID="{38341FC5-6942-4D65-B7BE-90F6FBB58F17}" presName="childText" presStyleLbl="bgAcc1" presStyleIdx="2" presStyleCnt="3" custScaleX="516595">
        <dgm:presLayoutVars>
          <dgm:bulletEnabled val="1"/>
        </dgm:presLayoutVars>
      </dgm:prSet>
      <dgm:spPr/>
    </dgm:pt>
  </dgm:ptLst>
  <dgm:cxnLst>
    <dgm:cxn modelId="{E5C80B13-2D98-40A9-A2FB-60A1F0895447}" srcId="{8BEA7228-09A6-4056-8987-DD35F50F4901}" destId="{38341FC5-6942-4D65-B7BE-90F6FBB58F17}" srcOrd="2" destOrd="0" parTransId="{500BD650-87AE-4F53-970F-9ADFF37516DF}" sibTransId="{8A834026-6C7E-47C0-A575-3851C9027E49}"/>
    <dgm:cxn modelId="{E3F8FD28-92E8-402D-9247-75BAD92EE4BE}" type="presOf" srcId="{500BD650-87AE-4F53-970F-9ADFF37516DF}" destId="{40BA88BA-E884-492E-8361-BE545DC058FB}" srcOrd="0" destOrd="0" presId="urn:microsoft.com/office/officeart/2005/8/layout/hierarchy3"/>
    <dgm:cxn modelId="{BEA38529-2980-45D7-9130-D5F4EF6B6058}" type="presOf" srcId="{9DD3F321-960D-4141-8241-48C22A0E413F}" destId="{D2F9C92F-E97D-4717-8ABD-4CE0B4A520B2}" srcOrd="0" destOrd="0" presId="urn:microsoft.com/office/officeart/2005/8/layout/hierarchy3"/>
    <dgm:cxn modelId="{9E246F33-D890-4196-B90B-021CE9731370}" srcId="{E32AC2D9-33C4-45C7-93A6-8C7CABC4A91F}" destId="{8BEA7228-09A6-4056-8987-DD35F50F4901}" srcOrd="0" destOrd="0" parTransId="{A53AF8AB-58A4-4775-AA1D-35D60130228B}" sibTransId="{95F28F41-8F12-4DA1-97A9-219E1EBC046F}"/>
    <dgm:cxn modelId="{9A1F8C57-B05B-41F3-83FD-431C62CE178E}" type="presOf" srcId="{DEFBADEC-8F51-47D6-B65B-4ADCCEE208C1}" destId="{D1DD9F51-F004-42FE-84BF-A069FAAF2F97}" srcOrd="0" destOrd="0" presId="urn:microsoft.com/office/officeart/2005/8/layout/hierarchy3"/>
    <dgm:cxn modelId="{0EA25D60-C2A5-48D8-80BD-D7B41124E0C5}" srcId="{8BEA7228-09A6-4056-8987-DD35F50F4901}" destId="{9DD3F321-960D-4141-8241-48C22A0E413F}" srcOrd="0" destOrd="0" parTransId="{DEFBADEC-8F51-47D6-B65B-4ADCCEE208C1}" sibTransId="{7D49EF9A-2D3A-46F9-BE30-61D11432C48E}"/>
    <dgm:cxn modelId="{A3705364-A5AC-4C34-8B70-0417F941FD53}" type="presOf" srcId="{8BEA7228-09A6-4056-8987-DD35F50F4901}" destId="{D5A410BC-018F-4665-8EC8-400EE4F6DB42}" srcOrd="1" destOrd="0" presId="urn:microsoft.com/office/officeart/2005/8/layout/hierarchy3"/>
    <dgm:cxn modelId="{97DC0667-0EA4-488F-9763-2DC0645AB130}" type="presOf" srcId="{1460ED64-7662-46A4-9560-16341F815540}" destId="{3B900B1D-70CC-48E6-84E7-F00B716BC190}" srcOrd="0" destOrd="0" presId="urn:microsoft.com/office/officeart/2005/8/layout/hierarchy3"/>
    <dgm:cxn modelId="{FBBE656C-8E2E-4D4C-B38E-372E1A6A7C31}" type="presOf" srcId="{8BEA7228-09A6-4056-8987-DD35F50F4901}" destId="{80BF4B57-81A6-44C5-8837-09B8AC453ED4}" srcOrd="0" destOrd="0" presId="urn:microsoft.com/office/officeart/2005/8/layout/hierarchy3"/>
    <dgm:cxn modelId="{05D0AA96-F251-42F6-90DC-29024C5BAFFD}" type="presOf" srcId="{38341FC5-6942-4D65-B7BE-90F6FBB58F17}" destId="{100F1255-1D2B-4412-B12C-93755256522F}" srcOrd="0" destOrd="0" presId="urn:microsoft.com/office/officeart/2005/8/layout/hierarchy3"/>
    <dgm:cxn modelId="{F7D2519D-65A7-40AE-BD95-5C7819C5F9F8}" srcId="{8BEA7228-09A6-4056-8987-DD35F50F4901}" destId="{1460ED64-7662-46A4-9560-16341F815540}" srcOrd="1" destOrd="0" parTransId="{2BC36122-A04E-49E1-9E34-032399CE2FA5}" sibTransId="{82E81396-AE9E-4AB8-A9FF-4C42DAE74946}"/>
    <dgm:cxn modelId="{17B7839D-0447-4654-B71C-3B01AAD1D2E9}" type="presOf" srcId="{2BC36122-A04E-49E1-9E34-032399CE2FA5}" destId="{34A80C3E-27CE-4E21-A8E4-8C62D2B261C6}" srcOrd="0" destOrd="0" presId="urn:microsoft.com/office/officeart/2005/8/layout/hierarchy3"/>
    <dgm:cxn modelId="{1C4848FC-3801-4B5A-A745-FCACB7F3472F}" type="presOf" srcId="{E32AC2D9-33C4-45C7-93A6-8C7CABC4A91F}" destId="{C0F4F6AA-5333-45A7-BFAD-582CDDF5AFCF}" srcOrd="0" destOrd="0" presId="urn:microsoft.com/office/officeart/2005/8/layout/hierarchy3"/>
    <dgm:cxn modelId="{411A02C6-FE07-4253-9D05-88E1CEDF1453}" type="presParOf" srcId="{C0F4F6AA-5333-45A7-BFAD-582CDDF5AFCF}" destId="{EAB94664-0C73-44E7-81E6-9C55C14A6FF1}" srcOrd="0" destOrd="0" presId="urn:microsoft.com/office/officeart/2005/8/layout/hierarchy3"/>
    <dgm:cxn modelId="{C162EAF7-AA4B-44E6-84A3-85D5665F58DE}" type="presParOf" srcId="{EAB94664-0C73-44E7-81E6-9C55C14A6FF1}" destId="{99540065-B3F0-4114-9499-32E7B7E8E538}" srcOrd="0" destOrd="0" presId="urn:microsoft.com/office/officeart/2005/8/layout/hierarchy3"/>
    <dgm:cxn modelId="{67E827F1-9036-4DFF-81C2-4BFFB9B90931}" type="presParOf" srcId="{99540065-B3F0-4114-9499-32E7B7E8E538}" destId="{80BF4B57-81A6-44C5-8837-09B8AC453ED4}" srcOrd="0" destOrd="0" presId="urn:microsoft.com/office/officeart/2005/8/layout/hierarchy3"/>
    <dgm:cxn modelId="{D856945D-0195-4B4A-8517-3510E0B4DAB3}" type="presParOf" srcId="{99540065-B3F0-4114-9499-32E7B7E8E538}" destId="{D5A410BC-018F-4665-8EC8-400EE4F6DB42}" srcOrd="1" destOrd="0" presId="urn:microsoft.com/office/officeart/2005/8/layout/hierarchy3"/>
    <dgm:cxn modelId="{36131883-1913-4890-992E-FF35B7EB7B02}" type="presParOf" srcId="{EAB94664-0C73-44E7-81E6-9C55C14A6FF1}" destId="{15EDBD21-9D8A-4E54-929C-116884598B7F}" srcOrd="1" destOrd="0" presId="urn:microsoft.com/office/officeart/2005/8/layout/hierarchy3"/>
    <dgm:cxn modelId="{171DE0F2-36DF-4B69-A55E-07AA196F9A48}" type="presParOf" srcId="{15EDBD21-9D8A-4E54-929C-116884598B7F}" destId="{D1DD9F51-F004-42FE-84BF-A069FAAF2F97}" srcOrd="0" destOrd="0" presId="urn:microsoft.com/office/officeart/2005/8/layout/hierarchy3"/>
    <dgm:cxn modelId="{F16B7C85-02A6-4813-B348-23B9C0EFC400}" type="presParOf" srcId="{15EDBD21-9D8A-4E54-929C-116884598B7F}" destId="{D2F9C92F-E97D-4717-8ABD-4CE0B4A520B2}" srcOrd="1" destOrd="0" presId="urn:microsoft.com/office/officeart/2005/8/layout/hierarchy3"/>
    <dgm:cxn modelId="{FDDCAC59-486E-4081-9D3F-303CBD2315CB}" type="presParOf" srcId="{15EDBD21-9D8A-4E54-929C-116884598B7F}" destId="{34A80C3E-27CE-4E21-A8E4-8C62D2B261C6}" srcOrd="2" destOrd="0" presId="urn:microsoft.com/office/officeart/2005/8/layout/hierarchy3"/>
    <dgm:cxn modelId="{323D1C27-D236-4E4C-AB69-9FBB48572822}" type="presParOf" srcId="{15EDBD21-9D8A-4E54-929C-116884598B7F}" destId="{3B900B1D-70CC-48E6-84E7-F00B716BC190}" srcOrd="3" destOrd="0" presId="urn:microsoft.com/office/officeart/2005/8/layout/hierarchy3"/>
    <dgm:cxn modelId="{9F03843F-3811-494C-96BD-67B37789C52A}" type="presParOf" srcId="{15EDBD21-9D8A-4E54-929C-116884598B7F}" destId="{40BA88BA-E884-492E-8361-BE545DC058FB}" srcOrd="4" destOrd="0" presId="urn:microsoft.com/office/officeart/2005/8/layout/hierarchy3"/>
    <dgm:cxn modelId="{E875A186-7F12-47F7-AB73-540B48088379}" type="presParOf" srcId="{15EDBD21-9D8A-4E54-929C-116884598B7F}" destId="{100F1255-1D2B-4412-B12C-93755256522F}"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EAF818-2FFF-481B-A522-5DB3862FE811}" type="doc">
      <dgm:prSet loTypeId="urn:microsoft.com/office/officeart/2005/8/layout/default" loCatId="list" qsTypeId="urn:microsoft.com/office/officeart/2005/8/quickstyle/simple3" qsCatId="simple" csTypeId="urn:microsoft.com/office/officeart/2005/8/colors/accent1_1" csCatId="accent1" phldr="1"/>
      <dgm:spPr/>
      <dgm:t>
        <a:bodyPr/>
        <a:lstStyle/>
        <a:p>
          <a:endParaRPr lang="ru-RU"/>
        </a:p>
      </dgm:t>
    </dgm:pt>
    <dgm:pt modelId="{F78625FE-8C10-492F-ADE5-639BDF7AE1D8}">
      <dgm:prSet phldrT="[Текст]" custT="1"/>
      <dgm:spPr/>
      <dgm:t>
        <a:bodyPr/>
        <a:lstStyle/>
        <a:p>
          <a:r>
            <a:rPr lang="kk-KZ" sz="2000" dirty="0"/>
            <a:t>Мәселен, арнаулы қабілетке спорттық, эстетикалық, математикалық т.б. жеке қабілеттер жатады. Қабілетсіз адам болмайды, ал жөнді дамымаған қабілет іске аспайды. Қабілетті дамытудың ең негізгі көзі – қиын да қызықты шығармашылық еңбек.</a:t>
          </a:r>
          <a:endParaRPr lang="ru-RU" sz="2000" dirty="0"/>
        </a:p>
      </dgm:t>
    </dgm:pt>
    <dgm:pt modelId="{4D6A7876-48D5-4C31-8F7E-B67376285C4C}" type="parTrans" cxnId="{121446EC-103E-448A-B63B-0BE92F884CFB}">
      <dgm:prSet/>
      <dgm:spPr/>
      <dgm:t>
        <a:bodyPr/>
        <a:lstStyle/>
        <a:p>
          <a:endParaRPr lang="ru-RU"/>
        </a:p>
      </dgm:t>
    </dgm:pt>
    <dgm:pt modelId="{F1BFAC3E-6DCE-44EF-AB7A-D7BE70332547}" type="sibTrans" cxnId="{121446EC-103E-448A-B63B-0BE92F884CFB}">
      <dgm:prSet/>
      <dgm:spPr/>
      <dgm:t>
        <a:bodyPr/>
        <a:lstStyle/>
        <a:p>
          <a:endParaRPr lang="ru-RU"/>
        </a:p>
      </dgm:t>
    </dgm:pt>
    <dgm:pt modelId="{DEB69DEA-943D-4992-86DE-1BFFBB3B9A76}" type="pres">
      <dgm:prSet presAssocID="{12EAF818-2FFF-481B-A522-5DB3862FE811}" presName="diagram" presStyleCnt="0">
        <dgm:presLayoutVars>
          <dgm:dir/>
          <dgm:resizeHandles val="exact"/>
        </dgm:presLayoutVars>
      </dgm:prSet>
      <dgm:spPr/>
    </dgm:pt>
    <dgm:pt modelId="{232DE7B1-9BAD-413A-B897-9EB8F61D6689}" type="pres">
      <dgm:prSet presAssocID="{F78625FE-8C10-492F-ADE5-639BDF7AE1D8}" presName="node" presStyleLbl="node1" presStyleIdx="0" presStyleCnt="1" custScaleX="100000" custScaleY="25918" custLinFactNeighborX="-17163" custLinFactNeighborY="50939">
        <dgm:presLayoutVars>
          <dgm:bulletEnabled val="1"/>
        </dgm:presLayoutVars>
      </dgm:prSet>
      <dgm:spPr/>
    </dgm:pt>
  </dgm:ptLst>
  <dgm:cxnLst>
    <dgm:cxn modelId="{EDFC8971-1A29-4815-9E85-2CA7EC188FB1}" type="presOf" srcId="{12EAF818-2FFF-481B-A522-5DB3862FE811}" destId="{DEB69DEA-943D-4992-86DE-1BFFBB3B9A76}" srcOrd="0" destOrd="0" presId="urn:microsoft.com/office/officeart/2005/8/layout/default"/>
    <dgm:cxn modelId="{C30B8681-52EF-4956-8222-EC97347D93E9}" type="presOf" srcId="{F78625FE-8C10-492F-ADE5-639BDF7AE1D8}" destId="{232DE7B1-9BAD-413A-B897-9EB8F61D6689}" srcOrd="0" destOrd="0" presId="urn:microsoft.com/office/officeart/2005/8/layout/default"/>
    <dgm:cxn modelId="{121446EC-103E-448A-B63B-0BE92F884CFB}" srcId="{12EAF818-2FFF-481B-A522-5DB3862FE811}" destId="{F78625FE-8C10-492F-ADE5-639BDF7AE1D8}" srcOrd="0" destOrd="0" parTransId="{4D6A7876-48D5-4C31-8F7E-B67376285C4C}" sibTransId="{F1BFAC3E-6DCE-44EF-AB7A-D7BE70332547}"/>
    <dgm:cxn modelId="{57BE6BB0-987A-4766-B78E-E926F0C2F8CB}" type="presParOf" srcId="{DEB69DEA-943D-4992-86DE-1BFFBB3B9A76}" destId="{232DE7B1-9BAD-413A-B897-9EB8F61D6689}" srcOrd="0" destOrd="0" presId="urn:microsoft.com/office/officeart/2005/8/layout/defaul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6EFF04-32F9-44E9-B683-062639F07C28}"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ru-RU"/>
        </a:p>
      </dgm:t>
    </dgm:pt>
    <dgm:pt modelId="{5454EBAE-30DC-4D59-8AD9-F8A5CF255BDA}">
      <dgm:prSet phldrT="[Текст]"/>
      <dgm:spPr/>
      <dgm:t>
        <a:bodyPr/>
        <a:lstStyle/>
        <a:p>
          <a:r>
            <a:rPr lang="kk-KZ" dirty="0"/>
            <a:t>Мұрагерлік қабілет теориясы биологиялық детермиялық құбылыс сияқты, даму және көрсету мұрагерлік қорынан тұтастай тәуелді болады. Бұл позициямен Ф. Гальтон энциклопедиялық сөздікпен және атақты адамдармен дарын ие болушылық дәлелдең арқылы</a:t>
          </a:r>
          <a:endParaRPr lang="ru-RU" dirty="0"/>
        </a:p>
      </dgm:t>
    </dgm:pt>
    <dgm:pt modelId="{F1768FC7-18F1-4CFB-8A1B-B7AD748FADE2}" type="parTrans" cxnId="{1C8DDD1D-D372-4039-AE84-82D8CAA1E15E}">
      <dgm:prSet/>
      <dgm:spPr/>
      <dgm:t>
        <a:bodyPr/>
        <a:lstStyle/>
        <a:p>
          <a:endParaRPr lang="ru-RU"/>
        </a:p>
      </dgm:t>
    </dgm:pt>
    <dgm:pt modelId="{3CAA0C9E-F5F7-4866-88C8-91FE23F87AC3}" type="sibTrans" cxnId="{1C8DDD1D-D372-4039-AE84-82D8CAA1E15E}">
      <dgm:prSet/>
      <dgm:spPr/>
      <dgm:t>
        <a:bodyPr/>
        <a:lstStyle/>
        <a:p>
          <a:endParaRPr lang="ru-RU"/>
        </a:p>
      </dgm:t>
    </dgm:pt>
    <dgm:pt modelId="{5A8798B1-C740-4423-BB4E-D9FE1DAEDF52}">
      <dgm:prSet/>
      <dgm:spPr/>
      <dgm:t>
        <a:bodyPr/>
        <a:lstStyle/>
        <a:p>
          <a:r>
            <a:rPr lang="kk-KZ"/>
            <a:t>Қабілет ие болу теориясы. Гельвеций XVIII ғасырда кез келген дарындылық тәрбиелеу деңгей арқылы құруға болатының көз жеткізді. Бұл көз жеткізуді эшби біраз жұмсартты, ол қабілет туа біткен бағдарлама және жұмысқа қабілеттілік қойылатының есептеген.</a:t>
          </a:r>
          <a:endParaRPr lang="ru-RU"/>
        </a:p>
      </dgm:t>
    </dgm:pt>
    <dgm:pt modelId="{B744852C-1422-44A1-9004-3BC548B22244}" type="parTrans" cxnId="{DBB81D3E-F511-4F5A-B4BC-29C12AB62376}">
      <dgm:prSet/>
      <dgm:spPr/>
      <dgm:t>
        <a:bodyPr/>
        <a:lstStyle/>
        <a:p>
          <a:endParaRPr lang="ru-RU"/>
        </a:p>
      </dgm:t>
    </dgm:pt>
    <dgm:pt modelId="{A8757C8C-5E79-4F93-A8A3-D3A4875DBE9C}" type="sibTrans" cxnId="{DBB81D3E-F511-4F5A-B4BC-29C12AB62376}">
      <dgm:prSet/>
      <dgm:spPr/>
      <dgm:t>
        <a:bodyPr/>
        <a:lstStyle/>
        <a:p>
          <a:endParaRPr lang="ru-RU"/>
        </a:p>
      </dgm:t>
    </dgm:pt>
    <dgm:pt modelId="{F9F3CB46-716B-4122-8ED4-003D12AE0774}">
      <dgm:prSet/>
      <dgm:spPr/>
      <dgm:t>
        <a:bodyPr/>
        <a:lstStyle/>
        <a:p>
          <a:r>
            <a:rPr lang="kk-KZ"/>
            <a:t>Үшінші амал, қабілетте диалектиканың туа, бітуін және тауып алуын бекітуі, негізінен отандық психологияда дамыды.</a:t>
          </a:r>
          <a:endParaRPr lang="ru-RU"/>
        </a:p>
      </dgm:t>
    </dgm:pt>
    <dgm:pt modelId="{BA352A49-E7AE-4A0F-8DC1-87F1304E5282}" type="parTrans" cxnId="{9FE1A6EB-A1F0-4F24-9D64-D72AFB1C69CF}">
      <dgm:prSet/>
      <dgm:spPr/>
      <dgm:t>
        <a:bodyPr/>
        <a:lstStyle/>
        <a:p>
          <a:endParaRPr lang="ru-RU"/>
        </a:p>
      </dgm:t>
    </dgm:pt>
    <dgm:pt modelId="{9A6FC4B5-4FC6-4C8E-8631-6CBCBA762F16}" type="sibTrans" cxnId="{9FE1A6EB-A1F0-4F24-9D64-D72AFB1C69CF}">
      <dgm:prSet/>
      <dgm:spPr/>
      <dgm:t>
        <a:bodyPr/>
        <a:lstStyle/>
        <a:p>
          <a:endParaRPr lang="ru-RU"/>
        </a:p>
      </dgm:t>
    </dgm:pt>
    <dgm:pt modelId="{92ADDCA1-AC83-4112-A55C-674F4B092838}" type="pres">
      <dgm:prSet presAssocID="{596EFF04-32F9-44E9-B683-062639F07C28}" presName="diagram" presStyleCnt="0">
        <dgm:presLayoutVars>
          <dgm:dir/>
          <dgm:resizeHandles val="exact"/>
        </dgm:presLayoutVars>
      </dgm:prSet>
      <dgm:spPr/>
    </dgm:pt>
    <dgm:pt modelId="{E8627473-36CC-4C66-AE8F-96DF6C3E4977}" type="pres">
      <dgm:prSet presAssocID="{5454EBAE-30DC-4D59-8AD9-F8A5CF255BDA}" presName="node" presStyleLbl="node1" presStyleIdx="0" presStyleCnt="3">
        <dgm:presLayoutVars>
          <dgm:bulletEnabled val="1"/>
        </dgm:presLayoutVars>
      </dgm:prSet>
      <dgm:spPr/>
    </dgm:pt>
    <dgm:pt modelId="{FFB50D94-1A29-4DD7-871D-723F7D21785E}" type="pres">
      <dgm:prSet presAssocID="{3CAA0C9E-F5F7-4866-88C8-91FE23F87AC3}" presName="sibTrans" presStyleCnt="0"/>
      <dgm:spPr/>
    </dgm:pt>
    <dgm:pt modelId="{2BF45883-29E3-46B8-941D-1AF4DE993CFF}" type="pres">
      <dgm:prSet presAssocID="{5A8798B1-C740-4423-BB4E-D9FE1DAEDF52}" presName="node" presStyleLbl="node1" presStyleIdx="1" presStyleCnt="3">
        <dgm:presLayoutVars>
          <dgm:bulletEnabled val="1"/>
        </dgm:presLayoutVars>
      </dgm:prSet>
      <dgm:spPr/>
    </dgm:pt>
    <dgm:pt modelId="{5F298C8F-4D76-49E3-894B-61D7E017C120}" type="pres">
      <dgm:prSet presAssocID="{A8757C8C-5E79-4F93-A8A3-D3A4875DBE9C}" presName="sibTrans" presStyleCnt="0"/>
      <dgm:spPr/>
    </dgm:pt>
    <dgm:pt modelId="{5B9C53FA-34A5-4204-8B4A-41F4271B1564}" type="pres">
      <dgm:prSet presAssocID="{F9F3CB46-716B-4122-8ED4-003D12AE0774}" presName="node" presStyleLbl="node1" presStyleIdx="2" presStyleCnt="3">
        <dgm:presLayoutVars>
          <dgm:bulletEnabled val="1"/>
        </dgm:presLayoutVars>
      </dgm:prSet>
      <dgm:spPr/>
    </dgm:pt>
  </dgm:ptLst>
  <dgm:cxnLst>
    <dgm:cxn modelId="{1C8DDD1D-D372-4039-AE84-82D8CAA1E15E}" srcId="{596EFF04-32F9-44E9-B683-062639F07C28}" destId="{5454EBAE-30DC-4D59-8AD9-F8A5CF255BDA}" srcOrd="0" destOrd="0" parTransId="{F1768FC7-18F1-4CFB-8A1B-B7AD748FADE2}" sibTransId="{3CAA0C9E-F5F7-4866-88C8-91FE23F87AC3}"/>
    <dgm:cxn modelId="{DBB81D3E-F511-4F5A-B4BC-29C12AB62376}" srcId="{596EFF04-32F9-44E9-B683-062639F07C28}" destId="{5A8798B1-C740-4423-BB4E-D9FE1DAEDF52}" srcOrd="1" destOrd="0" parTransId="{B744852C-1422-44A1-9004-3BC548B22244}" sibTransId="{A8757C8C-5E79-4F93-A8A3-D3A4875DBE9C}"/>
    <dgm:cxn modelId="{E71BE055-4DB3-4BBC-A7F7-ABFFF22E18BD}" type="presOf" srcId="{596EFF04-32F9-44E9-B683-062639F07C28}" destId="{92ADDCA1-AC83-4112-A55C-674F4B092838}" srcOrd="0" destOrd="0" presId="urn:microsoft.com/office/officeart/2005/8/layout/default"/>
    <dgm:cxn modelId="{B771EE79-2459-4391-810E-F9A83AA26D46}" type="presOf" srcId="{F9F3CB46-716B-4122-8ED4-003D12AE0774}" destId="{5B9C53FA-34A5-4204-8B4A-41F4271B1564}" srcOrd="0" destOrd="0" presId="urn:microsoft.com/office/officeart/2005/8/layout/default"/>
    <dgm:cxn modelId="{5147FD97-1897-4629-8729-23160176F33A}" type="presOf" srcId="{5A8798B1-C740-4423-BB4E-D9FE1DAEDF52}" destId="{2BF45883-29E3-46B8-941D-1AF4DE993CFF}" srcOrd="0" destOrd="0" presId="urn:microsoft.com/office/officeart/2005/8/layout/default"/>
    <dgm:cxn modelId="{89675C9C-E30A-4612-8082-27FC3CD5EEA5}" type="presOf" srcId="{5454EBAE-30DC-4D59-8AD9-F8A5CF255BDA}" destId="{E8627473-36CC-4C66-AE8F-96DF6C3E4977}" srcOrd="0" destOrd="0" presId="urn:microsoft.com/office/officeart/2005/8/layout/default"/>
    <dgm:cxn modelId="{9FE1A6EB-A1F0-4F24-9D64-D72AFB1C69CF}" srcId="{596EFF04-32F9-44E9-B683-062639F07C28}" destId="{F9F3CB46-716B-4122-8ED4-003D12AE0774}" srcOrd="2" destOrd="0" parTransId="{BA352A49-E7AE-4A0F-8DC1-87F1304E5282}" sibTransId="{9A6FC4B5-4FC6-4C8E-8631-6CBCBA762F16}"/>
    <dgm:cxn modelId="{8E2D149E-3FDF-4C71-A85B-23D9F9E40995}" type="presParOf" srcId="{92ADDCA1-AC83-4112-A55C-674F4B092838}" destId="{E8627473-36CC-4C66-AE8F-96DF6C3E4977}" srcOrd="0" destOrd="0" presId="urn:microsoft.com/office/officeart/2005/8/layout/default"/>
    <dgm:cxn modelId="{5E2A52A7-5075-4172-A093-F3B1DB844D11}" type="presParOf" srcId="{92ADDCA1-AC83-4112-A55C-674F4B092838}" destId="{FFB50D94-1A29-4DD7-871D-723F7D21785E}" srcOrd="1" destOrd="0" presId="urn:microsoft.com/office/officeart/2005/8/layout/default"/>
    <dgm:cxn modelId="{A654CA6A-8639-49E8-A390-0A87D3F1B150}" type="presParOf" srcId="{92ADDCA1-AC83-4112-A55C-674F4B092838}" destId="{2BF45883-29E3-46B8-941D-1AF4DE993CFF}" srcOrd="2" destOrd="0" presId="urn:microsoft.com/office/officeart/2005/8/layout/default"/>
    <dgm:cxn modelId="{36819A48-1F03-4D98-8C62-D751BD903652}" type="presParOf" srcId="{92ADDCA1-AC83-4112-A55C-674F4B092838}" destId="{5F298C8F-4D76-49E3-894B-61D7E017C120}" srcOrd="3" destOrd="0" presId="urn:microsoft.com/office/officeart/2005/8/layout/default"/>
    <dgm:cxn modelId="{FBD770B1-BB36-4CAA-AF74-F779F3B032A9}" type="presParOf" srcId="{92ADDCA1-AC83-4112-A55C-674F4B092838}" destId="{5B9C53FA-34A5-4204-8B4A-41F4271B1564}"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FED555-63CE-4543-B34E-353D9CCB7A5E}"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ru-RU"/>
        </a:p>
      </dgm:t>
    </dgm:pt>
    <dgm:pt modelId="{21F1E09C-4CB5-4657-BEB7-5F079D6FB3B0}">
      <dgm:prSet phldrT="[Текст]"/>
      <dgm:spPr/>
      <dgm:t>
        <a:bodyPr/>
        <a:lstStyle/>
        <a:p>
          <a:r>
            <a:rPr lang="ru-RU" b="1" dirty="0" err="1"/>
            <a:t>Дағды</a:t>
          </a:r>
          <a:r>
            <a:rPr lang="ru-RU" dirty="0" err="1"/>
            <a:t> </a:t>
          </a:r>
          <a:r>
            <a:rPr lang="ru-RU" dirty="0"/>
            <a:t>– </a:t>
          </a:r>
          <a:r>
            <a:rPr lang="ru-RU" dirty="0" err="1"/>
            <a:t>жаттығу арқылы меңгерілген іс-әрекет тәсілі.</a:t>
          </a:r>
          <a:endParaRPr lang="ru-RU" dirty="0"/>
        </a:p>
      </dgm:t>
    </dgm:pt>
    <dgm:pt modelId="{9C6CFE78-B12C-4473-99BE-3BD51166D755}" type="parTrans" cxnId="{AF912145-7782-4548-AA10-4B01DE362410}">
      <dgm:prSet/>
      <dgm:spPr/>
      <dgm:t>
        <a:bodyPr/>
        <a:lstStyle/>
        <a:p>
          <a:endParaRPr lang="ru-RU"/>
        </a:p>
      </dgm:t>
    </dgm:pt>
    <dgm:pt modelId="{FB52F403-C001-44B4-A83D-D6F3E0D24FDC}" type="sibTrans" cxnId="{AF912145-7782-4548-AA10-4B01DE362410}">
      <dgm:prSet/>
      <dgm:spPr/>
      <dgm:t>
        <a:bodyPr/>
        <a:lstStyle/>
        <a:p>
          <a:endParaRPr lang="ru-RU"/>
        </a:p>
      </dgm:t>
    </dgm:pt>
    <dgm:pt modelId="{FC12ECC2-6B4F-4758-8D26-C79A3ACE3AFB}">
      <dgm:prSet/>
      <dgm:spPr/>
      <dgm:t>
        <a:bodyPr/>
        <a:lstStyle/>
        <a:p>
          <a:r>
            <a:rPr lang="ru-RU" b="1"/>
            <a:t>Қабілет</a:t>
          </a:r>
          <a:r>
            <a:rPr lang="ru-RU"/>
            <a:t> – сол дағдының тез, сапалы қалыптасуын қамтамасыз ететін тұлғалық ерекшелік.</a:t>
          </a:r>
        </a:p>
      </dgm:t>
    </dgm:pt>
    <dgm:pt modelId="{E62DC5ED-FCD2-408A-B81F-EB63C0B20681}" type="parTrans" cxnId="{9CD44B94-98CA-4B0E-A84D-4193919FC5C2}">
      <dgm:prSet/>
      <dgm:spPr/>
      <dgm:t>
        <a:bodyPr/>
        <a:lstStyle/>
        <a:p>
          <a:endParaRPr lang="ru-RU"/>
        </a:p>
      </dgm:t>
    </dgm:pt>
    <dgm:pt modelId="{6C3FEFD4-CB96-4051-BF98-251D8832A45A}" type="sibTrans" cxnId="{9CD44B94-98CA-4B0E-A84D-4193919FC5C2}">
      <dgm:prSet/>
      <dgm:spPr/>
      <dgm:t>
        <a:bodyPr/>
        <a:lstStyle/>
        <a:p>
          <a:endParaRPr lang="ru-RU"/>
        </a:p>
      </dgm:t>
    </dgm:pt>
    <dgm:pt modelId="{3E658C48-C129-4427-9C28-B206AB768409}" type="pres">
      <dgm:prSet presAssocID="{5DFED555-63CE-4543-B34E-353D9CCB7A5E}" presName="diagram" presStyleCnt="0">
        <dgm:presLayoutVars>
          <dgm:dir/>
          <dgm:resizeHandles val="exact"/>
        </dgm:presLayoutVars>
      </dgm:prSet>
      <dgm:spPr/>
    </dgm:pt>
    <dgm:pt modelId="{00D9DBB2-3229-4D3E-8645-078A844559AD}" type="pres">
      <dgm:prSet presAssocID="{21F1E09C-4CB5-4657-BEB7-5F079D6FB3B0}" presName="node" presStyleLbl="node1" presStyleIdx="0" presStyleCnt="2">
        <dgm:presLayoutVars>
          <dgm:bulletEnabled val="1"/>
        </dgm:presLayoutVars>
      </dgm:prSet>
      <dgm:spPr/>
    </dgm:pt>
    <dgm:pt modelId="{C78E7EB1-D8B6-4CC6-A593-872F7D0D900C}" type="pres">
      <dgm:prSet presAssocID="{FB52F403-C001-44B4-A83D-D6F3E0D24FDC}" presName="sibTrans" presStyleCnt="0"/>
      <dgm:spPr/>
    </dgm:pt>
    <dgm:pt modelId="{D91E3343-5FAF-4C10-8809-F61919012F0F}" type="pres">
      <dgm:prSet presAssocID="{FC12ECC2-6B4F-4758-8D26-C79A3ACE3AFB}" presName="node" presStyleLbl="node1" presStyleIdx="1" presStyleCnt="2">
        <dgm:presLayoutVars>
          <dgm:bulletEnabled val="1"/>
        </dgm:presLayoutVars>
      </dgm:prSet>
      <dgm:spPr/>
    </dgm:pt>
  </dgm:ptLst>
  <dgm:cxnLst>
    <dgm:cxn modelId="{FBEE5B1D-BEFA-4CE6-B226-C038F551D5ED}" type="presOf" srcId="{5DFED555-63CE-4543-B34E-353D9CCB7A5E}" destId="{3E658C48-C129-4427-9C28-B206AB768409}" srcOrd="0" destOrd="0" presId="urn:microsoft.com/office/officeart/2005/8/layout/default"/>
    <dgm:cxn modelId="{56509B36-E7BA-4994-8BE7-AD2EC7FB057A}" type="presOf" srcId="{FC12ECC2-6B4F-4758-8D26-C79A3ACE3AFB}" destId="{D91E3343-5FAF-4C10-8809-F61919012F0F}" srcOrd="0" destOrd="0" presId="urn:microsoft.com/office/officeart/2005/8/layout/default"/>
    <dgm:cxn modelId="{AF912145-7782-4548-AA10-4B01DE362410}" srcId="{5DFED555-63CE-4543-B34E-353D9CCB7A5E}" destId="{21F1E09C-4CB5-4657-BEB7-5F079D6FB3B0}" srcOrd="0" destOrd="0" parTransId="{9C6CFE78-B12C-4473-99BE-3BD51166D755}" sibTransId="{FB52F403-C001-44B4-A83D-D6F3E0D24FDC}"/>
    <dgm:cxn modelId="{9CD44B94-98CA-4B0E-A84D-4193919FC5C2}" srcId="{5DFED555-63CE-4543-B34E-353D9CCB7A5E}" destId="{FC12ECC2-6B4F-4758-8D26-C79A3ACE3AFB}" srcOrd="1" destOrd="0" parTransId="{E62DC5ED-FCD2-408A-B81F-EB63C0B20681}" sibTransId="{6C3FEFD4-CB96-4051-BF98-251D8832A45A}"/>
    <dgm:cxn modelId="{28587AD6-23BD-40B4-95C3-5FB9490FD24D}" type="presOf" srcId="{21F1E09C-4CB5-4657-BEB7-5F079D6FB3B0}" destId="{00D9DBB2-3229-4D3E-8645-078A844559AD}" srcOrd="0" destOrd="0" presId="urn:microsoft.com/office/officeart/2005/8/layout/default"/>
    <dgm:cxn modelId="{2727D9CE-AC24-4A77-B98E-2C2A61270C41}" type="presParOf" srcId="{3E658C48-C129-4427-9C28-B206AB768409}" destId="{00D9DBB2-3229-4D3E-8645-078A844559AD}" srcOrd="0" destOrd="0" presId="urn:microsoft.com/office/officeart/2005/8/layout/default"/>
    <dgm:cxn modelId="{A3F402DB-A542-4519-BA7D-8EE4712BC7FB}" type="presParOf" srcId="{3E658C48-C129-4427-9C28-B206AB768409}" destId="{C78E7EB1-D8B6-4CC6-A593-872F7D0D900C}" srcOrd="1" destOrd="0" presId="urn:microsoft.com/office/officeart/2005/8/layout/default"/>
    <dgm:cxn modelId="{917682A5-2AD9-4CCA-8EBD-C3F4AED7C7D4}" type="presParOf" srcId="{3E658C48-C129-4427-9C28-B206AB768409}" destId="{D91E3343-5FAF-4C10-8809-F61919012F0F}"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F658FB-77F9-44DF-9D76-0A9CCDBBD20B}"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ru-RU"/>
        </a:p>
      </dgm:t>
    </dgm:pt>
    <dgm:pt modelId="{6263834F-FCF7-4670-9EEB-CF7265EF9CBA}">
      <dgm:prSet phldrT="[Текст]" custT="1"/>
      <dgm:spPr/>
      <dgm:t>
        <a:bodyPr/>
        <a:lstStyle/>
        <a:p>
          <a:r>
            <a:rPr lang="ru-RU" sz="2800" b="1" dirty="0"/>
            <a:t>Б.М. Теплов </a:t>
          </a:r>
          <a:r>
            <a:rPr lang="ru-RU" sz="2800" b="1" dirty="0" err="1"/>
            <a:t>қабілет туралы</a:t>
          </a:r>
          <a:r>
            <a:rPr lang="ru-RU" sz="2800" b="1" dirty="0"/>
            <a:t> </a:t>
          </a:r>
          <a:r>
            <a:rPr lang="ru-RU" sz="2800" b="1" dirty="0" err="1"/>
            <a:t>теориясында</a:t>
          </a:r>
          <a:r>
            <a:rPr lang="ru-RU" sz="2800" b="1" dirty="0"/>
            <a:t>:</a:t>
          </a:r>
          <a:endParaRPr lang="ru-RU" sz="2800" dirty="0"/>
        </a:p>
      </dgm:t>
    </dgm:pt>
    <dgm:pt modelId="{FDD5047B-1B4C-4782-A4C0-8C3AFC70EECF}" type="parTrans" cxnId="{7EDA5D8E-FEF6-48A9-9FC7-F7F147D7950F}">
      <dgm:prSet/>
      <dgm:spPr/>
      <dgm:t>
        <a:bodyPr/>
        <a:lstStyle/>
        <a:p>
          <a:endParaRPr lang="ru-RU"/>
        </a:p>
      </dgm:t>
    </dgm:pt>
    <dgm:pt modelId="{CB8EF500-3787-47E0-8E60-3925DDC8DEE1}" type="sibTrans" cxnId="{7EDA5D8E-FEF6-48A9-9FC7-F7F147D7950F}">
      <dgm:prSet/>
      <dgm:spPr/>
      <dgm:t>
        <a:bodyPr/>
        <a:lstStyle/>
        <a:p>
          <a:endParaRPr lang="ru-RU"/>
        </a:p>
      </dgm:t>
    </dgm:pt>
    <dgm:pt modelId="{E90E25A9-DF6C-485E-81D1-A950B12C6B30}">
      <dgm:prSet/>
      <dgm:spPr/>
      <dgm:t>
        <a:bodyPr/>
        <a:lstStyle/>
        <a:p>
          <a:r>
            <a:rPr lang="ru-RU"/>
            <a:t>Қабілет – әр адамда өзіндік даралық сипатқа ие психологиялық ерекшелік.</a:t>
          </a:r>
        </a:p>
      </dgm:t>
    </dgm:pt>
    <dgm:pt modelId="{BF2D6C08-5015-4BC3-8983-1C0E7B61E312}" type="parTrans" cxnId="{D1F1EC80-E85E-47C9-910A-E6D07F32B3C8}">
      <dgm:prSet/>
      <dgm:spPr/>
      <dgm:t>
        <a:bodyPr/>
        <a:lstStyle/>
        <a:p>
          <a:endParaRPr lang="ru-RU"/>
        </a:p>
      </dgm:t>
    </dgm:pt>
    <dgm:pt modelId="{C407203C-A458-43EA-867E-5B1C6863CEAA}" type="sibTrans" cxnId="{D1F1EC80-E85E-47C9-910A-E6D07F32B3C8}">
      <dgm:prSet/>
      <dgm:spPr/>
      <dgm:t>
        <a:bodyPr/>
        <a:lstStyle/>
        <a:p>
          <a:endParaRPr lang="ru-RU"/>
        </a:p>
      </dgm:t>
    </dgm:pt>
    <dgm:pt modelId="{7B542D07-09D6-4BD3-AF2E-AEFFE7271B76}">
      <dgm:prSet/>
      <dgm:spPr/>
      <dgm:t>
        <a:bodyPr/>
        <a:lstStyle/>
        <a:p>
          <a:r>
            <a:rPr lang="ru-RU" dirty="0" err="1"/>
            <a:t>Қабілет </a:t>
          </a:r>
          <a:r>
            <a:rPr lang="ru-RU" dirty="0"/>
            <a:t>– </a:t>
          </a:r>
          <a:r>
            <a:rPr lang="ru-RU" dirty="0" err="1"/>
            <a:t>білім</a:t>
          </a:r>
          <a:r>
            <a:rPr lang="ru-RU" dirty="0"/>
            <a:t> мен </a:t>
          </a:r>
          <a:r>
            <a:rPr lang="ru-RU" dirty="0" err="1"/>
            <a:t>дағды емес</a:t>
          </a:r>
          <a:r>
            <a:rPr lang="ru-RU" dirty="0"/>
            <a:t>, </a:t>
          </a:r>
          <a:r>
            <a:rPr lang="ru-RU" dirty="0" err="1"/>
            <a:t>бірақ оларды</a:t>
          </a:r>
          <a:r>
            <a:rPr lang="ru-RU" dirty="0"/>
            <a:t> </a:t>
          </a:r>
          <a:r>
            <a:rPr lang="ru-RU" dirty="0" err="1"/>
            <a:t>игерудің негізі</a:t>
          </a:r>
          <a:r>
            <a:rPr lang="ru-RU" dirty="0"/>
            <a:t>.</a:t>
          </a:r>
        </a:p>
      </dgm:t>
    </dgm:pt>
    <dgm:pt modelId="{DF3F2266-4C54-46EE-960F-905E48C349CA}" type="parTrans" cxnId="{29B33AC2-FB7B-4871-AD05-0D82519B70F5}">
      <dgm:prSet/>
      <dgm:spPr/>
      <dgm:t>
        <a:bodyPr/>
        <a:lstStyle/>
        <a:p>
          <a:endParaRPr lang="ru-RU"/>
        </a:p>
      </dgm:t>
    </dgm:pt>
    <dgm:pt modelId="{88632F3F-F9ED-4B22-AF19-C66BF090DBC8}" type="sibTrans" cxnId="{29B33AC2-FB7B-4871-AD05-0D82519B70F5}">
      <dgm:prSet/>
      <dgm:spPr/>
      <dgm:t>
        <a:bodyPr/>
        <a:lstStyle/>
        <a:p>
          <a:endParaRPr lang="ru-RU"/>
        </a:p>
      </dgm:t>
    </dgm:pt>
    <dgm:pt modelId="{6708B474-1A01-4F9F-9C52-6D7E68877447}">
      <dgm:prSet/>
      <dgm:spPr/>
      <dgm:t>
        <a:bodyPr/>
        <a:lstStyle/>
        <a:p>
          <a:r>
            <a:rPr lang="ru-RU" dirty="0" err="1"/>
            <a:t>Қабілет </a:t>
          </a:r>
          <a:r>
            <a:rPr lang="ru-RU" dirty="0"/>
            <a:t>– </a:t>
          </a:r>
          <a:r>
            <a:rPr lang="ru-RU" dirty="0" err="1"/>
            <a:t>іс-әрекет нәтижесіндегі табыстылықты айқындайды.</a:t>
          </a:r>
          <a:endParaRPr lang="ru-RU" dirty="0"/>
        </a:p>
      </dgm:t>
    </dgm:pt>
    <dgm:pt modelId="{26F9FBFA-DD2E-449A-8E26-73B828E1521F}" type="parTrans" cxnId="{E96A6EAE-388D-4AEE-8CD8-AAA02D63D31A}">
      <dgm:prSet/>
      <dgm:spPr/>
      <dgm:t>
        <a:bodyPr/>
        <a:lstStyle/>
        <a:p>
          <a:endParaRPr lang="ru-RU"/>
        </a:p>
      </dgm:t>
    </dgm:pt>
    <dgm:pt modelId="{85A60251-70E0-499D-9868-E37B981CAEB1}" type="sibTrans" cxnId="{E96A6EAE-388D-4AEE-8CD8-AAA02D63D31A}">
      <dgm:prSet/>
      <dgm:spPr/>
      <dgm:t>
        <a:bodyPr/>
        <a:lstStyle/>
        <a:p>
          <a:endParaRPr lang="ru-RU"/>
        </a:p>
      </dgm:t>
    </dgm:pt>
    <dgm:pt modelId="{4D472E55-0B55-4AD2-A84E-8D59A69794F7}" type="pres">
      <dgm:prSet presAssocID="{62F658FB-77F9-44DF-9D76-0A9CCDBBD20B}" presName="diagram" presStyleCnt="0">
        <dgm:presLayoutVars>
          <dgm:chPref val="1"/>
          <dgm:dir/>
          <dgm:animOne val="branch"/>
          <dgm:animLvl val="lvl"/>
          <dgm:resizeHandles/>
        </dgm:presLayoutVars>
      </dgm:prSet>
      <dgm:spPr/>
    </dgm:pt>
    <dgm:pt modelId="{7F4BB501-6599-4FF1-BD0D-53C9FB749F57}" type="pres">
      <dgm:prSet presAssocID="{6263834F-FCF7-4670-9EEB-CF7265EF9CBA}" presName="root" presStyleCnt="0"/>
      <dgm:spPr/>
    </dgm:pt>
    <dgm:pt modelId="{124C18E5-4359-4A85-9FC0-5A980CDF14F9}" type="pres">
      <dgm:prSet presAssocID="{6263834F-FCF7-4670-9EEB-CF7265EF9CBA}" presName="rootComposite" presStyleCnt="0"/>
      <dgm:spPr/>
    </dgm:pt>
    <dgm:pt modelId="{78640DA5-B032-4A7B-8E67-FE585CA6761D}" type="pres">
      <dgm:prSet presAssocID="{6263834F-FCF7-4670-9EEB-CF7265EF9CBA}" presName="rootText" presStyleLbl="node1" presStyleIdx="0" presStyleCnt="1" custScaleX="692290"/>
      <dgm:spPr/>
    </dgm:pt>
    <dgm:pt modelId="{ADF8A0D2-999A-423E-AD99-94B586994471}" type="pres">
      <dgm:prSet presAssocID="{6263834F-FCF7-4670-9EEB-CF7265EF9CBA}" presName="rootConnector" presStyleLbl="node1" presStyleIdx="0" presStyleCnt="1"/>
      <dgm:spPr/>
    </dgm:pt>
    <dgm:pt modelId="{0253E501-ED9C-42C4-A733-893CD52AE5F3}" type="pres">
      <dgm:prSet presAssocID="{6263834F-FCF7-4670-9EEB-CF7265EF9CBA}" presName="childShape" presStyleCnt="0"/>
      <dgm:spPr/>
    </dgm:pt>
    <dgm:pt modelId="{8351640B-8D88-44C5-B383-CA6CBDEC22D7}" type="pres">
      <dgm:prSet presAssocID="{BF2D6C08-5015-4BC3-8983-1C0E7B61E312}" presName="Name13" presStyleLbl="parChTrans1D2" presStyleIdx="0" presStyleCnt="3"/>
      <dgm:spPr/>
    </dgm:pt>
    <dgm:pt modelId="{90188B94-2308-43A0-94CA-A324FF7B393C}" type="pres">
      <dgm:prSet presAssocID="{E90E25A9-DF6C-485E-81D1-A950B12C6B30}" presName="childText" presStyleLbl="bgAcc1" presStyleIdx="0" presStyleCnt="3" custScaleX="713151">
        <dgm:presLayoutVars>
          <dgm:bulletEnabled val="1"/>
        </dgm:presLayoutVars>
      </dgm:prSet>
      <dgm:spPr/>
    </dgm:pt>
    <dgm:pt modelId="{31B92562-EAC0-412C-8353-DEA3F750F8AC}" type="pres">
      <dgm:prSet presAssocID="{DF3F2266-4C54-46EE-960F-905E48C349CA}" presName="Name13" presStyleLbl="parChTrans1D2" presStyleIdx="1" presStyleCnt="3"/>
      <dgm:spPr/>
    </dgm:pt>
    <dgm:pt modelId="{96C387C0-6E5E-4F04-92E6-E0BD21E0DBCF}" type="pres">
      <dgm:prSet presAssocID="{7B542D07-09D6-4BD3-AF2E-AEFFE7271B76}" presName="childText" presStyleLbl="bgAcc1" presStyleIdx="1" presStyleCnt="3" custScaleX="707975">
        <dgm:presLayoutVars>
          <dgm:bulletEnabled val="1"/>
        </dgm:presLayoutVars>
      </dgm:prSet>
      <dgm:spPr/>
    </dgm:pt>
    <dgm:pt modelId="{86BDF5BC-59E4-4EA7-A34A-21B00B00194D}" type="pres">
      <dgm:prSet presAssocID="{26F9FBFA-DD2E-449A-8E26-73B828E1521F}" presName="Name13" presStyleLbl="parChTrans1D2" presStyleIdx="2" presStyleCnt="3"/>
      <dgm:spPr/>
    </dgm:pt>
    <dgm:pt modelId="{0EA44567-42C9-470D-ADDD-1549E02024C6}" type="pres">
      <dgm:prSet presAssocID="{6708B474-1A01-4F9F-9C52-6D7E68877447}" presName="childText" presStyleLbl="bgAcc1" presStyleIdx="2" presStyleCnt="3" custScaleX="711142">
        <dgm:presLayoutVars>
          <dgm:bulletEnabled val="1"/>
        </dgm:presLayoutVars>
      </dgm:prSet>
      <dgm:spPr/>
    </dgm:pt>
  </dgm:ptLst>
  <dgm:cxnLst>
    <dgm:cxn modelId="{7652A62A-B8E2-456F-9FF9-A61F3AE6DBF2}" type="presOf" srcId="{E90E25A9-DF6C-485E-81D1-A950B12C6B30}" destId="{90188B94-2308-43A0-94CA-A324FF7B393C}" srcOrd="0" destOrd="0" presId="urn:microsoft.com/office/officeart/2005/8/layout/hierarchy3"/>
    <dgm:cxn modelId="{3EDE5E5E-4B77-4916-99D4-0BB308DD8589}" type="presOf" srcId="{26F9FBFA-DD2E-449A-8E26-73B828E1521F}" destId="{86BDF5BC-59E4-4EA7-A34A-21B00B00194D}" srcOrd="0" destOrd="0" presId="urn:microsoft.com/office/officeart/2005/8/layout/hierarchy3"/>
    <dgm:cxn modelId="{3BC6356C-5D7C-4A4E-BF38-AAFFD4B9B7F8}" type="presOf" srcId="{6263834F-FCF7-4670-9EEB-CF7265EF9CBA}" destId="{78640DA5-B032-4A7B-8E67-FE585CA6761D}" srcOrd="0" destOrd="0" presId="urn:microsoft.com/office/officeart/2005/8/layout/hierarchy3"/>
    <dgm:cxn modelId="{D1F1EC80-E85E-47C9-910A-E6D07F32B3C8}" srcId="{6263834F-FCF7-4670-9EEB-CF7265EF9CBA}" destId="{E90E25A9-DF6C-485E-81D1-A950B12C6B30}" srcOrd="0" destOrd="0" parTransId="{BF2D6C08-5015-4BC3-8983-1C0E7B61E312}" sibTransId="{C407203C-A458-43EA-867E-5B1C6863CEAA}"/>
    <dgm:cxn modelId="{7EDA5D8E-FEF6-48A9-9FC7-F7F147D7950F}" srcId="{62F658FB-77F9-44DF-9D76-0A9CCDBBD20B}" destId="{6263834F-FCF7-4670-9EEB-CF7265EF9CBA}" srcOrd="0" destOrd="0" parTransId="{FDD5047B-1B4C-4782-A4C0-8C3AFC70EECF}" sibTransId="{CB8EF500-3787-47E0-8E60-3925DDC8DEE1}"/>
    <dgm:cxn modelId="{AF2A27AA-705B-4C09-A911-67A1DDD28B46}" type="presOf" srcId="{BF2D6C08-5015-4BC3-8983-1C0E7B61E312}" destId="{8351640B-8D88-44C5-B383-CA6CBDEC22D7}" srcOrd="0" destOrd="0" presId="urn:microsoft.com/office/officeart/2005/8/layout/hierarchy3"/>
    <dgm:cxn modelId="{FD4E83AC-5A8D-49AD-8D13-A891931F086D}" type="presOf" srcId="{6263834F-FCF7-4670-9EEB-CF7265EF9CBA}" destId="{ADF8A0D2-999A-423E-AD99-94B586994471}" srcOrd="1" destOrd="0" presId="urn:microsoft.com/office/officeart/2005/8/layout/hierarchy3"/>
    <dgm:cxn modelId="{E96A6EAE-388D-4AEE-8CD8-AAA02D63D31A}" srcId="{6263834F-FCF7-4670-9EEB-CF7265EF9CBA}" destId="{6708B474-1A01-4F9F-9C52-6D7E68877447}" srcOrd="2" destOrd="0" parTransId="{26F9FBFA-DD2E-449A-8E26-73B828E1521F}" sibTransId="{85A60251-70E0-499D-9868-E37B981CAEB1}"/>
    <dgm:cxn modelId="{FEE9DCAF-2B06-4038-8D86-37A962208597}" type="presOf" srcId="{DF3F2266-4C54-46EE-960F-905E48C349CA}" destId="{31B92562-EAC0-412C-8353-DEA3F750F8AC}" srcOrd="0" destOrd="0" presId="urn:microsoft.com/office/officeart/2005/8/layout/hierarchy3"/>
    <dgm:cxn modelId="{29B33AC2-FB7B-4871-AD05-0D82519B70F5}" srcId="{6263834F-FCF7-4670-9EEB-CF7265EF9CBA}" destId="{7B542D07-09D6-4BD3-AF2E-AEFFE7271B76}" srcOrd="1" destOrd="0" parTransId="{DF3F2266-4C54-46EE-960F-905E48C349CA}" sibTransId="{88632F3F-F9ED-4B22-AF19-C66BF090DBC8}"/>
    <dgm:cxn modelId="{C592C6DA-831F-4670-9107-AF95C9F9C3EE}" type="presOf" srcId="{7B542D07-09D6-4BD3-AF2E-AEFFE7271B76}" destId="{96C387C0-6E5E-4F04-92E6-E0BD21E0DBCF}" srcOrd="0" destOrd="0" presId="urn:microsoft.com/office/officeart/2005/8/layout/hierarchy3"/>
    <dgm:cxn modelId="{F0E757DD-F83E-4019-B4CB-2F861CE628CF}" type="presOf" srcId="{6708B474-1A01-4F9F-9C52-6D7E68877447}" destId="{0EA44567-42C9-470D-ADDD-1549E02024C6}" srcOrd="0" destOrd="0" presId="urn:microsoft.com/office/officeart/2005/8/layout/hierarchy3"/>
    <dgm:cxn modelId="{0A67B5E4-A2DD-4A75-ADF2-CC243A6466A4}" type="presOf" srcId="{62F658FB-77F9-44DF-9D76-0A9CCDBBD20B}" destId="{4D472E55-0B55-4AD2-A84E-8D59A69794F7}" srcOrd="0" destOrd="0" presId="urn:microsoft.com/office/officeart/2005/8/layout/hierarchy3"/>
    <dgm:cxn modelId="{B115492C-512C-4D7E-ACA4-75553BB2621E}" type="presParOf" srcId="{4D472E55-0B55-4AD2-A84E-8D59A69794F7}" destId="{7F4BB501-6599-4FF1-BD0D-53C9FB749F57}" srcOrd="0" destOrd="0" presId="urn:microsoft.com/office/officeart/2005/8/layout/hierarchy3"/>
    <dgm:cxn modelId="{DE209B36-3145-4B7F-8FF8-E786F5805E47}" type="presParOf" srcId="{7F4BB501-6599-4FF1-BD0D-53C9FB749F57}" destId="{124C18E5-4359-4A85-9FC0-5A980CDF14F9}" srcOrd="0" destOrd="0" presId="urn:microsoft.com/office/officeart/2005/8/layout/hierarchy3"/>
    <dgm:cxn modelId="{C555CFA7-921C-4567-B00F-530E444310C1}" type="presParOf" srcId="{124C18E5-4359-4A85-9FC0-5A980CDF14F9}" destId="{78640DA5-B032-4A7B-8E67-FE585CA6761D}" srcOrd="0" destOrd="0" presId="urn:microsoft.com/office/officeart/2005/8/layout/hierarchy3"/>
    <dgm:cxn modelId="{64521F93-8633-4AD9-8A49-C7635C53A68D}" type="presParOf" srcId="{124C18E5-4359-4A85-9FC0-5A980CDF14F9}" destId="{ADF8A0D2-999A-423E-AD99-94B586994471}" srcOrd="1" destOrd="0" presId="urn:microsoft.com/office/officeart/2005/8/layout/hierarchy3"/>
    <dgm:cxn modelId="{4651387F-6773-4315-870E-12A88B8FE3D1}" type="presParOf" srcId="{7F4BB501-6599-4FF1-BD0D-53C9FB749F57}" destId="{0253E501-ED9C-42C4-A733-893CD52AE5F3}" srcOrd="1" destOrd="0" presId="urn:microsoft.com/office/officeart/2005/8/layout/hierarchy3"/>
    <dgm:cxn modelId="{7EAB6D9B-774A-4D99-BAEE-6B26B0AC1895}" type="presParOf" srcId="{0253E501-ED9C-42C4-A733-893CD52AE5F3}" destId="{8351640B-8D88-44C5-B383-CA6CBDEC22D7}" srcOrd="0" destOrd="0" presId="urn:microsoft.com/office/officeart/2005/8/layout/hierarchy3"/>
    <dgm:cxn modelId="{76C13C0A-F832-419E-893E-BFC3615A7222}" type="presParOf" srcId="{0253E501-ED9C-42C4-A733-893CD52AE5F3}" destId="{90188B94-2308-43A0-94CA-A324FF7B393C}" srcOrd="1" destOrd="0" presId="urn:microsoft.com/office/officeart/2005/8/layout/hierarchy3"/>
    <dgm:cxn modelId="{79602BD3-E57F-475D-8D30-D41231EB1122}" type="presParOf" srcId="{0253E501-ED9C-42C4-A733-893CD52AE5F3}" destId="{31B92562-EAC0-412C-8353-DEA3F750F8AC}" srcOrd="2" destOrd="0" presId="urn:microsoft.com/office/officeart/2005/8/layout/hierarchy3"/>
    <dgm:cxn modelId="{1BBCF01F-02D6-4EB3-84D5-F900C0AEE726}" type="presParOf" srcId="{0253E501-ED9C-42C4-A733-893CD52AE5F3}" destId="{96C387C0-6E5E-4F04-92E6-E0BD21E0DBCF}" srcOrd="3" destOrd="0" presId="urn:microsoft.com/office/officeart/2005/8/layout/hierarchy3"/>
    <dgm:cxn modelId="{5C80CE13-B9B0-45B4-9670-67189530CC92}" type="presParOf" srcId="{0253E501-ED9C-42C4-A733-893CD52AE5F3}" destId="{86BDF5BC-59E4-4EA7-A34A-21B00B00194D}" srcOrd="4" destOrd="0" presId="urn:microsoft.com/office/officeart/2005/8/layout/hierarchy3"/>
    <dgm:cxn modelId="{02EFB790-56BA-426A-8DFF-A21FA2B716DF}" type="presParOf" srcId="{0253E501-ED9C-42C4-A733-893CD52AE5F3}" destId="{0EA44567-42C9-470D-ADDD-1549E02024C6}" srcOrd="5" destOrd="0" presId="urn:microsoft.com/office/officeart/2005/8/layout/hierarchy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C6716B-D78B-40A3-AB22-12FF62868B12}"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ru-RU"/>
        </a:p>
      </dgm:t>
    </dgm:pt>
    <dgm:pt modelId="{7700685C-477F-4276-B110-D54F99D6E2FC}">
      <dgm:prSet phldrT="[Текст]"/>
      <dgm:spPr/>
      <dgm:t>
        <a:bodyPr/>
        <a:lstStyle/>
        <a:p>
          <a:r>
            <a:rPr lang="kk-KZ" b="1"/>
            <a:t>Дарындылық</a:t>
          </a:r>
          <a:r>
            <a:rPr lang="kk-KZ"/>
            <a:t> – қабілеттердің үйлесімді дамыған жоғары деңгейі.</a:t>
          </a:r>
          <a:endParaRPr lang="ru-RU"/>
        </a:p>
      </dgm:t>
    </dgm:pt>
    <dgm:pt modelId="{27725CC0-C5C1-4B6B-AFE9-5EAF75E38C8D}" type="parTrans" cxnId="{8A30D25C-F59E-4B8A-BB22-A95A10C18D0C}">
      <dgm:prSet/>
      <dgm:spPr/>
      <dgm:t>
        <a:bodyPr/>
        <a:lstStyle/>
        <a:p>
          <a:endParaRPr lang="ru-RU"/>
        </a:p>
      </dgm:t>
    </dgm:pt>
    <dgm:pt modelId="{39AACFBF-80ED-41B8-A8DF-1E56191ABD61}" type="sibTrans" cxnId="{8A30D25C-F59E-4B8A-BB22-A95A10C18D0C}">
      <dgm:prSet/>
      <dgm:spPr/>
      <dgm:t>
        <a:bodyPr/>
        <a:lstStyle/>
        <a:p>
          <a:endParaRPr lang="ru-RU"/>
        </a:p>
      </dgm:t>
    </dgm:pt>
    <dgm:pt modelId="{36A1A914-697C-45B7-8451-94CAF800A11E}">
      <dgm:prSet/>
      <dgm:spPr/>
      <dgm:t>
        <a:bodyPr/>
        <a:lstStyle/>
        <a:p>
          <a:r>
            <a:rPr lang="kk-KZ" b="1" dirty="0"/>
            <a:t>Талант</a:t>
          </a:r>
          <a:r>
            <a:rPr lang="kk-KZ" dirty="0"/>
            <a:t> – шығармашылық іс-әрекетте ерекше табыстарға жеткізетін дарындылықтың жоғарғы формасы.</a:t>
          </a:r>
          <a:endParaRPr lang="ru-RU" dirty="0"/>
        </a:p>
      </dgm:t>
    </dgm:pt>
    <dgm:pt modelId="{C5E7267C-C754-46CF-93D7-F743164B162B}" type="parTrans" cxnId="{CD16202B-749E-4681-9B1A-570637A37326}">
      <dgm:prSet/>
      <dgm:spPr/>
      <dgm:t>
        <a:bodyPr/>
        <a:lstStyle/>
        <a:p>
          <a:endParaRPr lang="ru-RU"/>
        </a:p>
      </dgm:t>
    </dgm:pt>
    <dgm:pt modelId="{D49AD269-5947-49AD-B3C3-F3A72561A7A1}" type="sibTrans" cxnId="{CD16202B-749E-4681-9B1A-570637A37326}">
      <dgm:prSet/>
      <dgm:spPr/>
      <dgm:t>
        <a:bodyPr/>
        <a:lstStyle/>
        <a:p>
          <a:endParaRPr lang="ru-RU"/>
        </a:p>
      </dgm:t>
    </dgm:pt>
    <dgm:pt modelId="{63C143A3-40E1-419E-955C-B0E54CE7D5F7}">
      <dgm:prSet/>
      <dgm:spPr/>
      <dgm:t>
        <a:bodyPr/>
        <a:lstStyle/>
        <a:p>
          <a:r>
            <a:rPr lang="kk-KZ" b="1" dirty="0"/>
            <a:t>Данышпандылық</a:t>
          </a:r>
          <a:r>
            <a:rPr lang="kk-KZ" dirty="0"/>
            <a:t> – тарихи мәні бар, мәдениет пен ғылымды ілгерілететін ерекше деңгей.</a:t>
          </a:r>
          <a:endParaRPr lang="ru-RU" dirty="0"/>
        </a:p>
      </dgm:t>
    </dgm:pt>
    <dgm:pt modelId="{7276E7A1-4B8A-4720-A5E5-C1FFB311813C}" type="parTrans" cxnId="{A4BD190D-FD57-49F8-8C74-5EA8B9605A6B}">
      <dgm:prSet/>
      <dgm:spPr/>
      <dgm:t>
        <a:bodyPr/>
        <a:lstStyle/>
        <a:p>
          <a:endParaRPr lang="ru-RU"/>
        </a:p>
      </dgm:t>
    </dgm:pt>
    <dgm:pt modelId="{800F0E24-1C97-4851-9218-ACB050B81AC9}" type="sibTrans" cxnId="{A4BD190D-FD57-49F8-8C74-5EA8B9605A6B}">
      <dgm:prSet/>
      <dgm:spPr/>
      <dgm:t>
        <a:bodyPr/>
        <a:lstStyle/>
        <a:p>
          <a:endParaRPr lang="ru-RU"/>
        </a:p>
      </dgm:t>
    </dgm:pt>
    <dgm:pt modelId="{DE213F72-70CE-4C91-BCDA-810201881E09}" type="pres">
      <dgm:prSet presAssocID="{EBC6716B-D78B-40A3-AB22-12FF62868B12}" presName="Name0" presStyleCnt="0">
        <dgm:presLayoutVars>
          <dgm:dir/>
          <dgm:animLvl val="lvl"/>
          <dgm:resizeHandles val="exact"/>
        </dgm:presLayoutVars>
      </dgm:prSet>
      <dgm:spPr/>
    </dgm:pt>
    <dgm:pt modelId="{13C6F132-0E76-43CF-BCCD-6CAF572427D3}" type="pres">
      <dgm:prSet presAssocID="{63C143A3-40E1-419E-955C-B0E54CE7D5F7}" presName="boxAndChildren" presStyleCnt="0"/>
      <dgm:spPr/>
    </dgm:pt>
    <dgm:pt modelId="{883A1FB9-48F3-482B-BA22-C755C8C2AD37}" type="pres">
      <dgm:prSet presAssocID="{63C143A3-40E1-419E-955C-B0E54CE7D5F7}" presName="parentTextBox" presStyleLbl="node1" presStyleIdx="0" presStyleCnt="3"/>
      <dgm:spPr/>
    </dgm:pt>
    <dgm:pt modelId="{03AC6130-F525-47CF-AAC1-C4887C74F357}" type="pres">
      <dgm:prSet presAssocID="{D49AD269-5947-49AD-B3C3-F3A72561A7A1}" presName="sp" presStyleCnt="0"/>
      <dgm:spPr/>
    </dgm:pt>
    <dgm:pt modelId="{F8448A2A-2340-4FAD-922E-D333394E0321}" type="pres">
      <dgm:prSet presAssocID="{36A1A914-697C-45B7-8451-94CAF800A11E}" presName="arrowAndChildren" presStyleCnt="0"/>
      <dgm:spPr/>
    </dgm:pt>
    <dgm:pt modelId="{F1311FAA-430A-4C25-99BD-EAE63A630AB1}" type="pres">
      <dgm:prSet presAssocID="{36A1A914-697C-45B7-8451-94CAF800A11E}" presName="parentTextArrow" presStyleLbl="node1" presStyleIdx="1" presStyleCnt="3"/>
      <dgm:spPr/>
    </dgm:pt>
    <dgm:pt modelId="{84DF65C9-1E96-451D-A735-86A89ED6CD22}" type="pres">
      <dgm:prSet presAssocID="{39AACFBF-80ED-41B8-A8DF-1E56191ABD61}" presName="sp" presStyleCnt="0"/>
      <dgm:spPr/>
    </dgm:pt>
    <dgm:pt modelId="{D51AC146-8989-417F-81F9-AEACD2CDE65F}" type="pres">
      <dgm:prSet presAssocID="{7700685C-477F-4276-B110-D54F99D6E2FC}" presName="arrowAndChildren" presStyleCnt="0"/>
      <dgm:spPr/>
    </dgm:pt>
    <dgm:pt modelId="{DCDA2301-21BB-4220-AB8B-376F3F4D00BD}" type="pres">
      <dgm:prSet presAssocID="{7700685C-477F-4276-B110-D54F99D6E2FC}" presName="parentTextArrow" presStyleLbl="node1" presStyleIdx="2" presStyleCnt="3"/>
      <dgm:spPr/>
    </dgm:pt>
  </dgm:ptLst>
  <dgm:cxnLst>
    <dgm:cxn modelId="{A4BD190D-FD57-49F8-8C74-5EA8B9605A6B}" srcId="{EBC6716B-D78B-40A3-AB22-12FF62868B12}" destId="{63C143A3-40E1-419E-955C-B0E54CE7D5F7}" srcOrd="2" destOrd="0" parTransId="{7276E7A1-4B8A-4720-A5E5-C1FFB311813C}" sibTransId="{800F0E24-1C97-4851-9218-ACB050B81AC9}"/>
    <dgm:cxn modelId="{9EFF5E18-3D53-469A-90E4-0E21717983E1}" type="presOf" srcId="{36A1A914-697C-45B7-8451-94CAF800A11E}" destId="{F1311FAA-430A-4C25-99BD-EAE63A630AB1}" srcOrd="0" destOrd="0" presId="urn:microsoft.com/office/officeart/2005/8/layout/process4"/>
    <dgm:cxn modelId="{CD16202B-749E-4681-9B1A-570637A37326}" srcId="{EBC6716B-D78B-40A3-AB22-12FF62868B12}" destId="{36A1A914-697C-45B7-8451-94CAF800A11E}" srcOrd="1" destOrd="0" parTransId="{C5E7267C-C754-46CF-93D7-F743164B162B}" sibTransId="{D49AD269-5947-49AD-B3C3-F3A72561A7A1}"/>
    <dgm:cxn modelId="{8A30D25C-F59E-4B8A-BB22-A95A10C18D0C}" srcId="{EBC6716B-D78B-40A3-AB22-12FF62868B12}" destId="{7700685C-477F-4276-B110-D54F99D6E2FC}" srcOrd="0" destOrd="0" parTransId="{27725CC0-C5C1-4B6B-AFE9-5EAF75E38C8D}" sibTransId="{39AACFBF-80ED-41B8-A8DF-1E56191ABD61}"/>
    <dgm:cxn modelId="{697E6272-47C7-47EE-BD53-B0F8DEA3C909}" type="presOf" srcId="{7700685C-477F-4276-B110-D54F99D6E2FC}" destId="{DCDA2301-21BB-4220-AB8B-376F3F4D00BD}" srcOrd="0" destOrd="0" presId="urn:microsoft.com/office/officeart/2005/8/layout/process4"/>
    <dgm:cxn modelId="{3EC29797-537A-4DB4-A301-8B942B18613B}" type="presOf" srcId="{EBC6716B-D78B-40A3-AB22-12FF62868B12}" destId="{DE213F72-70CE-4C91-BCDA-810201881E09}" srcOrd="0" destOrd="0" presId="urn:microsoft.com/office/officeart/2005/8/layout/process4"/>
    <dgm:cxn modelId="{75300DEB-4A86-46EE-B02D-1ACF54CDAB21}" type="presOf" srcId="{63C143A3-40E1-419E-955C-B0E54CE7D5F7}" destId="{883A1FB9-48F3-482B-BA22-C755C8C2AD37}" srcOrd="0" destOrd="0" presId="urn:microsoft.com/office/officeart/2005/8/layout/process4"/>
    <dgm:cxn modelId="{64824758-81CF-4D9E-ABEE-FEEF8E4DD5F4}" type="presParOf" srcId="{DE213F72-70CE-4C91-BCDA-810201881E09}" destId="{13C6F132-0E76-43CF-BCCD-6CAF572427D3}" srcOrd="0" destOrd="0" presId="urn:microsoft.com/office/officeart/2005/8/layout/process4"/>
    <dgm:cxn modelId="{FD0ACE33-02FB-45E4-8D58-48D81D1ED9FF}" type="presParOf" srcId="{13C6F132-0E76-43CF-BCCD-6CAF572427D3}" destId="{883A1FB9-48F3-482B-BA22-C755C8C2AD37}" srcOrd="0" destOrd="0" presId="urn:microsoft.com/office/officeart/2005/8/layout/process4"/>
    <dgm:cxn modelId="{3CC3CB3D-7DF3-46A8-A34B-7478447D795D}" type="presParOf" srcId="{DE213F72-70CE-4C91-BCDA-810201881E09}" destId="{03AC6130-F525-47CF-AAC1-C4887C74F357}" srcOrd="1" destOrd="0" presId="urn:microsoft.com/office/officeart/2005/8/layout/process4"/>
    <dgm:cxn modelId="{04544730-F833-4E79-9040-5EEB3F2186DA}" type="presParOf" srcId="{DE213F72-70CE-4C91-BCDA-810201881E09}" destId="{F8448A2A-2340-4FAD-922E-D333394E0321}" srcOrd="2" destOrd="0" presId="urn:microsoft.com/office/officeart/2005/8/layout/process4"/>
    <dgm:cxn modelId="{357C83F5-4C49-4E6A-81F4-013CA586FED3}" type="presParOf" srcId="{F8448A2A-2340-4FAD-922E-D333394E0321}" destId="{F1311FAA-430A-4C25-99BD-EAE63A630AB1}" srcOrd="0" destOrd="0" presId="urn:microsoft.com/office/officeart/2005/8/layout/process4"/>
    <dgm:cxn modelId="{5A2D3AC1-B698-433A-B29D-D036AB6CEFCE}" type="presParOf" srcId="{DE213F72-70CE-4C91-BCDA-810201881E09}" destId="{84DF65C9-1E96-451D-A735-86A89ED6CD22}" srcOrd="3" destOrd="0" presId="urn:microsoft.com/office/officeart/2005/8/layout/process4"/>
    <dgm:cxn modelId="{64EAF56D-9957-4BD0-AB30-CF2C0B9F62C7}" type="presParOf" srcId="{DE213F72-70CE-4C91-BCDA-810201881E09}" destId="{D51AC146-8989-417F-81F9-AEACD2CDE65F}" srcOrd="4" destOrd="0" presId="urn:microsoft.com/office/officeart/2005/8/layout/process4"/>
    <dgm:cxn modelId="{385BF043-DBFF-4A63-B9CC-7C54741F55B9}" type="presParOf" srcId="{D51AC146-8989-417F-81F9-AEACD2CDE65F}" destId="{DCDA2301-21BB-4220-AB8B-376F3F4D00BD}"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BF4B57-81A6-44C5-8837-09B8AC453ED4}">
      <dsp:nvSpPr>
        <dsp:cNvPr id="0" name=""/>
        <dsp:cNvSpPr/>
      </dsp:nvSpPr>
      <dsp:spPr>
        <a:xfrm>
          <a:off x="616413" y="1179"/>
          <a:ext cx="6356698" cy="7690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ru-RU" sz="3900" kern="1200" dirty="0" err="1"/>
            <a:t>Қабілеттердің негізгі</a:t>
          </a:r>
          <a:r>
            <a:rPr lang="ru-RU" sz="3900" kern="1200" dirty="0"/>
            <a:t> </a:t>
          </a:r>
          <a:r>
            <a:rPr lang="ru-RU" sz="3900" kern="1200" dirty="0" err="1"/>
            <a:t>түрлері:</a:t>
          </a:r>
          <a:endParaRPr lang="ru-RU" sz="3900" kern="1200" dirty="0"/>
        </a:p>
      </dsp:txBody>
      <dsp:txXfrm>
        <a:off x="616413" y="1179"/>
        <a:ext cx="6356698" cy="769026"/>
      </dsp:txXfrm>
    </dsp:sp>
    <dsp:sp modelId="{D1DD9F51-F004-42FE-84BF-A069FAAF2F97}">
      <dsp:nvSpPr>
        <dsp:cNvPr id="0" name=""/>
        <dsp:cNvSpPr/>
      </dsp:nvSpPr>
      <dsp:spPr>
        <a:xfrm>
          <a:off x="1252083" y="770206"/>
          <a:ext cx="635669" cy="576770"/>
        </a:xfrm>
        <a:custGeom>
          <a:avLst/>
          <a:gdLst/>
          <a:ahLst/>
          <a:cxnLst/>
          <a:rect l="0" t="0" r="0" b="0"/>
          <a:pathLst>
            <a:path>
              <a:moveTo>
                <a:pt x="0" y="0"/>
              </a:moveTo>
              <a:lnTo>
                <a:pt x="0" y="576770"/>
              </a:lnTo>
              <a:lnTo>
                <a:pt x="635669" y="5767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F9C92F-E97D-4717-8ABD-4CE0B4A520B2}">
      <dsp:nvSpPr>
        <dsp:cNvPr id="0" name=""/>
        <dsp:cNvSpPr/>
      </dsp:nvSpPr>
      <dsp:spPr>
        <a:xfrm>
          <a:off x="1887753" y="962462"/>
          <a:ext cx="6292620" cy="7690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ru-RU" sz="2300" b="1" kern="1200" dirty="0" err="1"/>
            <a:t>Жалпы</a:t>
          </a:r>
          <a:r>
            <a:rPr lang="ru-RU" sz="2300" b="1" kern="1200" dirty="0"/>
            <a:t> </a:t>
          </a:r>
          <a:r>
            <a:rPr lang="ru-RU" sz="2300" b="1" kern="1200" dirty="0" err="1"/>
            <a:t>қабілет</a:t>
          </a:r>
          <a:r>
            <a:rPr lang="ru-RU" sz="2300" kern="1200" dirty="0" err="1"/>
            <a:t> </a:t>
          </a:r>
          <a:r>
            <a:rPr lang="ru-RU" sz="2300" kern="1200" dirty="0"/>
            <a:t>– </a:t>
          </a:r>
          <a:r>
            <a:rPr lang="ru-RU" sz="2300" kern="1200" dirty="0" err="1"/>
            <a:t>әртүрлі іс-әрекетте көрінетін қабілет;</a:t>
          </a:r>
          <a:endParaRPr lang="ru-RU" sz="2300" kern="1200" dirty="0"/>
        </a:p>
      </dsp:txBody>
      <dsp:txXfrm>
        <a:off x="1887753" y="962462"/>
        <a:ext cx="6292620" cy="769026"/>
      </dsp:txXfrm>
    </dsp:sp>
    <dsp:sp modelId="{34A80C3E-27CE-4E21-A8E4-8C62D2B261C6}">
      <dsp:nvSpPr>
        <dsp:cNvPr id="0" name=""/>
        <dsp:cNvSpPr/>
      </dsp:nvSpPr>
      <dsp:spPr>
        <a:xfrm>
          <a:off x="1252083" y="770206"/>
          <a:ext cx="635669" cy="1538053"/>
        </a:xfrm>
        <a:custGeom>
          <a:avLst/>
          <a:gdLst/>
          <a:ahLst/>
          <a:cxnLst/>
          <a:rect l="0" t="0" r="0" b="0"/>
          <a:pathLst>
            <a:path>
              <a:moveTo>
                <a:pt x="0" y="0"/>
              </a:moveTo>
              <a:lnTo>
                <a:pt x="0" y="1538053"/>
              </a:lnTo>
              <a:lnTo>
                <a:pt x="635669" y="15380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900B1D-70CC-48E6-84E7-F00B716BC190}">
      <dsp:nvSpPr>
        <dsp:cNvPr id="0" name=""/>
        <dsp:cNvSpPr/>
      </dsp:nvSpPr>
      <dsp:spPr>
        <a:xfrm>
          <a:off x="1887753" y="1923746"/>
          <a:ext cx="6333556" cy="7690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ru-RU" sz="2300" b="1" kern="1200" dirty="0" err="1"/>
            <a:t>Арнаулы</a:t>
          </a:r>
          <a:r>
            <a:rPr lang="ru-RU" sz="2300" b="1" kern="1200" dirty="0"/>
            <a:t> </a:t>
          </a:r>
          <a:r>
            <a:rPr lang="ru-RU" sz="2300" b="1" kern="1200" dirty="0" err="1"/>
            <a:t>қабілет</a:t>
          </a:r>
          <a:r>
            <a:rPr lang="ru-RU" sz="2300" kern="1200" dirty="0" err="1"/>
            <a:t> </a:t>
          </a:r>
          <a:r>
            <a:rPr lang="ru-RU" sz="2300" kern="1200" dirty="0"/>
            <a:t>– </a:t>
          </a:r>
          <a:r>
            <a:rPr lang="ru-RU" sz="2300" kern="1200" dirty="0" err="1"/>
            <a:t>спорттық, музыкалық, математикалық, эстетикалық </a:t>
          </a:r>
          <a:r>
            <a:rPr lang="ru-RU" sz="2300" kern="1200" dirty="0"/>
            <a:t>т.б.;</a:t>
          </a:r>
        </a:p>
      </dsp:txBody>
      <dsp:txXfrm>
        <a:off x="1887753" y="1923746"/>
        <a:ext cx="6333556" cy="769026"/>
      </dsp:txXfrm>
    </dsp:sp>
    <dsp:sp modelId="{40BA88BA-E884-492E-8361-BE545DC058FB}">
      <dsp:nvSpPr>
        <dsp:cNvPr id="0" name=""/>
        <dsp:cNvSpPr/>
      </dsp:nvSpPr>
      <dsp:spPr>
        <a:xfrm>
          <a:off x="1252083" y="770206"/>
          <a:ext cx="635669" cy="2499337"/>
        </a:xfrm>
        <a:custGeom>
          <a:avLst/>
          <a:gdLst/>
          <a:ahLst/>
          <a:cxnLst/>
          <a:rect l="0" t="0" r="0" b="0"/>
          <a:pathLst>
            <a:path>
              <a:moveTo>
                <a:pt x="0" y="0"/>
              </a:moveTo>
              <a:lnTo>
                <a:pt x="0" y="2499337"/>
              </a:lnTo>
              <a:lnTo>
                <a:pt x="635669" y="24993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0F1255-1D2B-4412-B12C-93755256522F}">
      <dsp:nvSpPr>
        <dsp:cNvPr id="0" name=""/>
        <dsp:cNvSpPr/>
      </dsp:nvSpPr>
      <dsp:spPr>
        <a:xfrm>
          <a:off x="1887753" y="2885029"/>
          <a:ext cx="6356406" cy="7690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ru-RU" sz="2300" b="1" kern="1200" dirty="0" err="1"/>
            <a:t>Практикалық қабілет</a:t>
          </a:r>
          <a:r>
            <a:rPr lang="ru-RU" sz="2300" kern="1200" dirty="0" err="1"/>
            <a:t> </a:t>
          </a:r>
          <a:r>
            <a:rPr lang="ru-RU" sz="2300" kern="1200" dirty="0"/>
            <a:t>– </a:t>
          </a:r>
          <a:r>
            <a:rPr lang="ru-RU" sz="2300" kern="1200" dirty="0" err="1"/>
            <a:t>күнделікті өмірдегі тәжірибелік істерге</a:t>
          </a:r>
          <a:r>
            <a:rPr lang="ru-RU" sz="2300" kern="1200" dirty="0"/>
            <a:t> </a:t>
          </a:r>
          <a:r>
            <a:rPr lang="ru-RU" sz="2300" kern="1200" dirty="0" err="1"/>
            <a:t>бейімділік</a:t>
          </a:r>
          <a:r>
            <a:rPr lang="ru-RU" sz="2300" kern="1200" dirty="0"/>
            <a:t>.</a:t>
          </a:r>
        </a:p>
      </dsp:txBody>
      <dsp:txXfrm>
        <a:off x="1887753" y="2885029"/>
        <a:ext cx="6356406" cy="7690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DE7B1-9BAD-413A-B897-9EB8F61D6689}">
      <dsp:nvSpPr>
        <dsp:cNvPr id="0" name=""/>
        <dsp:cNvSpPr/>
      </dsp:nvSpPr>
      <dsp:spPr>
        <a:xfrm>
          <a:off x="0" y="3188338"/>
          <a:ext cx="7856868" cy="1221805"/>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kk-KZ" sz="2000" kern="1200" dirty="0"/>
            <a:t>Мәселен, арнаулы қабілетке спорттық, эстетикалық, математикалық т.б. жеке қабілеттер жатады. Қабілетсіз адам болмайды, ал жөнді дамымаған қабілет іске аспайды. Қабілетті дамытудың ең негізгі көзі – қиын да қызықты шығармашылық еңбек.</a:t>
          </a:r>
          <a:endParaRPr lang="ru-RU" sz="2000" kern="1200" dirty="0"/>
        </a:p>
      </dsp:txBody>
      <dsp:txXfrm>
        <a:off x="0" y="3188338"/>
        <a:ext cx="7856868" cy="12218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27473-36CC-4C66-AE8F-96DF6C3E4977}">
      <dsp:nvSpPr>
        <dsp:cNvPr id="0" name=""/>
        <dsp:cNvSpPr/>
      </dsp:nvSpPr>
      <dsp:spPr>
        <a:xfrm>
          <a:off x="738460" y="870"/>
          <a:ext cx="4773316" cy="286398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kk-KZ" sz="2200" kern="1200" dirty="0"/>
            <a:t>Мұрагерлік қабілет теориясы биологиялық детермиялық құбылыс сияқты, даму және көрсету мұрагерлік қорынан тұтастай тәуелді болады. Бұл позициямен Ф. Гальтон энциклопедиялық сөздікпен және атақты адамдармен дарын ие болушылық дәлелдең арқылы</a:t>
          </a:r>
          <a:endParaRPr lang="ru-RU" sz="2200" kern="1200" dirty="0"/>
        </a:p>
      </dsp:txBody>
      <dsp:txXfrm>
        <a:off x="738460" y="870"/>
        <a:ext cx="4773316" cy="2863989"/>
      </dsp:txXfrm>
    </dsp:sp>
    <dsp:sp modelId="{2BF45883-29E3-46B8-941D-1AF4DE993CFF}">
      <dsp:nvSpPr>
        <dsp:cNvPr id="0" name=""/>
        <dsp:cNvSpPr/>
      </dsp:nvSpPr>
      <dsp:spPr>
        <a:xfrm>
          <a:off x="5989107" y="870"/>
          <a:ext cx="4773316" cy="286398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kk-KZ" sz="2200" kern="1200"/>
            <a:t>Қабілет ие болу теориясы. Гельвеций XVIII ғасырда кез келген дарындылық тәрбиелеу деңгей арқылы құруға болатының көз жеткізді. Бұл көз жеткізуді эшби біраз жұмсартты, ол қабілет туа біткен бағдарлама және жұмысқа қабілеттілік қойылатының есептеген.</a:t>
          </a:r>
          <a:endParaRPr lang="ru-RU" sz="2200" kern="1200"/>
        </a:p>
      </dsp:txBody>
      <dsp:txXfrm>
        <a:off x="5989107" y="870"/>
        <a:ext cx="4773316" cy="2863989"/>
      </dsp:txXfrm>
    </dsp:sp>
    <dsp:sp modelId="{5B9C53FA-34A5-4204-8B4A-41F4271B1564}">
      <dsp:nvSpPr>
        <dsp:cNvPr id="0" name=""/>
        <dsp:cNvSpPr/>
      </dsp:nvSpPr>
      <dsp:spPr>
        <a:xfrm>
          <a:off x="3363783" y="3342191"/>
          <a:ext cx="4773316" cy="286398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kk-KZ" sz="2200" kern="1200"/>
            <a:t>Үшінші амал, қабілетте диалектиканың туа, бітуін және тауып алуын бекітуі, негізінен отандық психологияда дамыды.</a:t>
          </a:r>
          <a:endParaRPr lang="ru-RU" sz="2200" kern="1200"/>
        </a:p>
      </dsp:txBody>
      <dsp:txXfrm>
        <a:off x="3363783" y="3342191"/>
        <a:ext cx="4773316" cy="28639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9DBB2-3229-4D3E-8645-078A844559AD}">
      <dsp:nvSpPr>
        <dsp:cNvPr id="0" name=""/>
        <dsp:cNvSpPr/>
      </dsp:nvSpPr>
      <dsp:spPr>
        <a:xfrm>
          <a:off x="2316752" y="938"/>
          <a:ext cx="3558777" cy="213526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ru-RU" sz="2700" b="1" kern="1200" dirty="0" err="1"/>
            <a:t>Дағды</a:t>
          </a:r>
          <a:r>
            <a:rPr lang="ru-RU" sz="2700" kern="1200" dirty="0" err="1"/>
            <a:t> </a:t>
          </a:r>
          <a:r>
            <a:rPr lang="ru-RU" sz="2700" kern="1200" dirty="0"/>
            <a:t>– </a:t>
          </a:r>
          <a:r>
            <a:rPr lang="ru-RU" sz="2700" kern="1200" dirty="0" err="1"/>
            <a:t>жаттығу арқылы меңгерілген іс-әрекет тәсілі.</a:t>
          </a:r>
          <a:endParaRPr lang="ru-RU" sz="2700" kern="1200" dirty="0"/>
        </a:p>
      </dsp:txBody>
      <dsp:txXfrm>
        <a:off x="2316752" y="938"/>
        <a:ext cx="3558777" cy="2135266"/>
      </dsp:txXfrm>
    </dsp:sp>
    <dsp:sp modelId="{D91E3343-5FAF-4C10-8809-F61919012F0F}">
      <dsp:nvSpPr>
        <dsp:cNvPr id="0" name=""/>
        <dsp:cNvSpPr/>
      </dsp:nvSpPr>
      <dsp:spPr>
        <a:xfrm>
          <a:off x="6231408" y="938"/>
          <a:ext cx="3558777" cy="213526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ru-RU" sz="2700" b="1" kern="1200"/>
            <a:t>Қабілет</a:t>
          </a:r>
          <a:r>
            <a:rPr lang="ru-RU" sz="2700" kern="1200"/>
            <a:t> – сол дағдының тез, сапалы қалыптасуын қамтамасыз ететін тұлғалық ерекшелік.</a:t>
          </a:r>
        </a:p>
      </dsp:txBody>
      <dsp:txXfrm>
        <a:off x="6231408" y="938"/>
        <a:ext cx="3558777" cy="21352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40DA5-B032-4A7B-8E67-FE585CA6761D}">
      <dsp:nvSpPr>
        <dsp:cNvPr id="0" name=""/>
        <dsp:cNvSpPr/>
      </dsp:nvSpPr>
      <dsp:spPr>
        <a:xfrm>
          <a:off x="902533" y="1274"/>
          <a:ext cx="9159577" cy="661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ru-RU" sz="2800" b="1" kern="1200" dirty="0"/>
            <a:t>Б.М. Теплов </a:t>
          </a:r>
          <a:r>
            <a:rPr lang="ru-RU" sz="2800" b="1" kern="1200" dirty="0" err="1"/>
            <a:t>қабілет туралы</a:t>
          </a:r>
          <a:r>
            <a:rPr lang="ru-RU" sz="2800" b="1" kern="1200" dirty="0"/>
            <a:t> </a:t>
          </a:r>
          <a:r>
            <a:rPr lang="ru-RU" sz="2800" b="1" kern="1200" dirty="0" err="1"/>
            <a:t>теориясында</a:t>
          </a:r>
          <a:r>
            <a:rPr lang="ru-RU" sz="2800" b="1" kern="1200" dirty="0"/>
            <a:t>:</a:t>
          </a:r>
          <a:endParaRPr lang="ru-RU" sz="2800" kern="1200" dirty="0"/>
        </a:p>
      </dsp:txBody>
      <dsp:txXfrm>
        <a:off x="902533" y="1274"/>
        <a:ext cx="9159577" cy="661541"/>
      </dsp:txXfrm>
    </dsp:sp>
    <dsp:sp modelId="{8351640B-8D88-44C5-B383-CA6CBDEC22D7}">
      <dsp:nvSpPr>
        <dsp:cNvPr id="0" name=""/>
        <dsp:cNvSpPr/>
      </dsp:nvSpPr>
      <dsp:spPr>
        <a:xfrm>
          <a:off x="1818491" y="662816"/>
          <a:ext cx="915957" cy="496156"/>
        </a:xfrm>
        <a:custGeom>
          <a:avLst/>
          <a:gdLst/>
          <a:ahLst/>
          <a:cxnLst/>
          <a:rect l="0" t="0" r="0" b="0"/>
          <a:pathLst>
            <a:path>
              <a:moveTo>
                <a:pt x="0" y="0"/>
              </a:moveTo>
              <a:lnTo>
                <a:pt x="0" y="496156"/>
              </a:lnTo>
              <a:lnTo>
                <a:pt x="915957" y="4961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188B94-2308-43A0-94CA-A324FF7B393C}">
      <dsp:nvSpPr>
        <dsp:cNvPr id="0" name=""/>
        <dsp:cNvSpPr/>
      </dsp:nvSpPr>
      <dsp:spPr>
        <a:xfrm>
          <a:off x="2734449" y="828202"/>
          <a:ext cx="7548468" cy="6615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ru-RU" sz="2000" kern="1200"/>
            <a:t>Қабілет – әр адамда өзіндік даралық сипатқа ие психологиялық ерекшелік.</a:t>
          </a:r>
        </a:p>
      </dsp:txBody>
      <dsp:txXfrm>
        <a:off x="2734449" y="828202"/>
        <a:ext cx="7548468" cy="661541"/>
      </dsp:txXfrm>
    </dsp:sp>
    <dsp:sp modelId="{31B92562-EAC0-412C-8353-DEA3F750F8AC}">
      <dsp:nvSpPr>
        <dsp:cNvPr id="0" name=""/>
        <dsp:cNvSpPr/>
      </dsp:nvSpPr>
      <dsp:spPr>
        <a:xfrm>
          <a:off x="1818491" y="662816"/>
          <a:ext cx="915957" cy="1323083"/>
        </a:xfrm>
        <a:custGeom>
          <a:avLst/>
          <a:gdLst/>
          <a:ahLst/>
          <a:cxnLst/>
          <a:rect l="0" t="0" r="0" b="0"/>
          <a:pathLst>
            <a:path>
              <a:moveTo>
                <a:pt x="0" y="0"/>
              </a:moveTo>
              <a:lnTo>
                <a:pt x="0" y="1323083"/>
              </a:lnTo>
              <a:lnTo>
                <a:pt x="915957" y="13230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C387C0-6E5E-4F04-92E6-E0BD21E0DBCF}">
      <dsp:nvSpPr>
        <dsp:cNvPr id="0" name=""/>
        <dsp:cNvSpPr/>
      </dsp:nvSpPr>
      <dsp:spPr>
        <a:xfrm>
          <a:off x="2734449" y="1655129"/>
          <a:ext cx="7493682" cy="6615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ru-RU" sz="2000" kern="1200" dirty="0" err="1"/>
            <a:t>Қабілет </a:t>
          </a:r>
          <a:r>
            <a:rPr lang="ru-RU" sz="2000" kern="1200" dirty="0"/>
            <a:t>– </a:t>
          </a:r>
          <a:r>
            <a:rPr lang="ru-RU" sz="2000" kern="1200" dirty="0" err="1"/>
            <a:t>білім</a:t>
          </a:r>
          <a:r>
            <a:rPr lang="ru-RU" sz="2000" kern="1200" dirty="0"/>
            <a:t> мен </a:t>
          </a:r>
          <a:r>
            <a:rPr lang="ru-RU" sz="2000" kern="1200" dirty="0" err="1"/>
            <a:t>дағды емес</a:t>
          </a:r>
          <a:r>
            <a:rPr lang="ru-RU" sz="2000" kern="1200" dirty="0"/>
            <a:t>, </a:t>
          </a:r>
          <a:r>
            <a:rPr lang="ru-RU" sz="2000" kern="1200" dirty="0" err="1"/>
            <a:t>бірақ оларды</a:t>
          </a:r>
          <a:r>
            <a:rPr lang="ru-RU" sz="2000" kern="1200" dirty="0"/>
            <a:t> </a:t>
          </a:r>
          <a:r>
            <a:rPr lang="ru-RU" sz="2000" kern="1200" dirty="0" err="1"/>
            <a:t>игерудің негізі</a:t>
          </a:r>
          <a:r>
            <a:rPr lang="ru-RU" sz="2000" kern="1200" dirty="0"/>
            <a:t>.</a:t>
          </a:r>
        </a:p>
      </dsp:txBody>
      <dsp:txXfrm>
        <a:off x="2734449" y="1655129"/>
        <a:ext cx="7493682" cy="661541"/>
      </dsp:txXfrm>
    </dsp:sp>
    <dsp:sp modelId="{86BDF5BC-59E4-4EA7-A34A-21B00B00194D}">
      <dsp:nvSpPr>
        <dsp:cNvPr id="0" name=""/>
        <dsp:cNvSpPr/>
      </dsp:nvSpPr>
      <dsp:spPr>
        <a:xfrm>
          <a:off x="1818491" y="662816"/>
          <a:ext cx="915957" cy="2150011"/>
        </a:xfrm>
        <a:custGeom>
          <a:avLst/>
          <a:gdLst/>
          <a:ahLst/>
          <a:cxnLst/>
          <a:rect l="0" t="0" r="0" b="0"/>
          <a:pathLst>
            <a:path>
              <a:moveTo>
                <a:pt x="0" y="0"/>
              </a:moveTo>
              <a:lnTo>
                <a:pt x="0" y="2150011"/>
              </a:lnTo>
              <a:lnTo>
                <a:pt x="915957" y="21500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A44567-42C9-470D-ADDD-1549E02024C6}">
      <dsp:nvSpPr>
        <dsp:cNvPr id="0" name=""/>
        <dsp:cNvSpPr/>
      </dsp:nvSpPr>
      <dsp:spPr>
        <a:xfrm>
          <a:off x="2734449" y="2482057"/>
          <a:ext cx="7527204" cy="6615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ru-RU" sz="2000" kern="1200" dirty="0" err="1"/>
            <a:t>Қабілет </a:t>
          </a:r>
          <a:r>
            <a:rPr lang="ru-RU" sz="2000" kern="1200" dirty="0"/>
            <a:t>– </a:t>
          </a:r>
          <a:r>
            <a:rPr lang="ru-RU" sz="2000" kern="1200" dirty="0" err="1"/>
            <a:t>іс-әрекет нәтижесіндегі табыстылықты айқындайды.</a:t>
          </a:r>
          <a:endParaRPr lang="ru-RU" sz="2000" kern="1200" dirty="0"/>
        </a:p>
      </dsp:txBody>
      <dsp:txXfrm>
        <a:off x="2734449" y="2482057"/>
        <a:ext cx="7527204" cy="6615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A1FB9-48F3-482B-BA22-C755C8C2AD37}">
      <dsp:nvSpPr>
        <dsp:cNvPr id="0" name=""/>
        <dsp:cNvSpPr/>
      </dsp:nvSpPr>
      <dsp:spPr>
        <a:xfrm>
          <a:off x="0" y="1999143"/>
          <a:ext cx="13918018" cy="6561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kk-KZ" sz="2300" b="1" kern="1200" dirty="0"/>
            <a:t>Данышпандылық</a:t>
          </a:r>
          <a:r>
            <a:rPr lang="kk-KZ" sz="2300" kern="1200" dirty="0"/>
            <a:t> – тарихи мәні бар, мәдениет пен ғылымды ілгерілететін ерекше деңгей.</a:t>
          </a:r>
          <a:endParaRPr lang="ru-RU" sz="2300" kern="1200" dirty="0"/>
        </a:p>
      </dsp:txBody>
      <dsp:txXfrm>
        <a:off x="0" y="1999143"/>
        <a:ext cx="13918018" cy="656163"/>
      </dsp:txXfrm>
    </dsp:sp>
    <dsp:sp modelId="{F1311FAA-430A-4C25-99BD-EAE63A630AB1}">
      <dsp:nvSpPr>
        <dsp:cNvPr id="0" name=""/>
        <dsp:cNvSpPr/>
      </dsp:nvSpPr>
      <dsp:spPr>
        <a:xfrm rot="10800000">
          <a:off x="0" y="999806"/>
          <a:ext cx="13918018" cy="1009179"/>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kk-KZ" sz="2300" b="1" kern="1200" dirty="0"/>
            <a:t>Талант</a:t>
          </a:r>
          <a:r>
            <a:rPr lang="kk-KZ" sz="2300" kern="1200" dirty="0"/>
            <a:t> – шығармашылық іс-әрекетте ерекше табыстарға жеткізетін дарындылықтың жоғарғы формасы.</a:t>
          </a:r>
          <a:endParaRPr lang="ru-RU" sz="2300" kern="1200" dirty="0"/>
        </a:p>
      </dsp:txBody>
      <dsp:txXfrm rot="10800000">
        <a:off x="0" y="999806"/>
        <a:ext cx="13918018" cy="655734"/>
      </dsp:txXfrm>
    </dsp:sp>
    <dsp:sp modelId="{DCDA2301-21BB-4220-AB8B-376F3F4D00BD}">
      <dsp:nvSpPr>
        <dsp:cNvPr id="0" name=""/>
        <dsp:cNvSpPr/>
      </dsp:nvSpPr>
      <dsp:spPr>
        <a:xfrm rot="10800000">
          <a:off x="0" y="469"/>
          <a:ext cx="13918018" cy="1009179"/>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kk-KZ" sz="2300" b="1" kern="1200"/>
            <a:t>Дарындылық</a:t>
          </a:r>
          <a:r>
            <a:rPr lang="kk-KZ" sz="2300" kern="1200"/>
            <a:t> – қабілеттердің үйлесімді дамыған жоғары деңгейі.</a:t>
          </a:r>
          <a:endParaRPr lang="ru-RU" sz="2300" kern="1200"/>
        </a:p>
      </dsp:txBody>
      <dsp:txXfrm rot="10800000">
        <a:off x="0" y="469"/>
        <a:ext cx="13918018" cy="65573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a:extLst>
              <a:ext uri="{FF2B5EF4-FFF2-40B4-BE49-F238E27FC236}">
                <a16:creationId xmlns:a16="http://schemas.microsoft.com/office/drawing/2014/main" id="{BDA82E41-E5AD-4DBE-8D3D-9205C6D547B9}"/>
              </a:ext>
            </a:extLst>
          </p:cNvPr>
          <p:cNvSpPr>
            <a:spLocks noGrp="1" noRot="1" noChangeAspect="1" noTextEdit="1"/>
          </p:cNvSpPr>
          <p:nvPr>
            <p:ph type="sldImg"/>
          </p:nvPr>
        </p:nvSpPr>
        <p:spPr bwMode="auto">
          <a:xfrm>
            <a:off x="-762000" y="1096963"/>
            <a:ext cx="9753600" cy="54879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a:extLst>
              <a:ext uri="{FF2B5EF4-FFF2-40B4-BE49-F238E27FC236}">
                <a16:creationId xmlns:a16="http://schemas.microsoft.com/office/drawing/2014/main" id="{1DBF42FD-2178-46F4-867C-B768F94F2C48}"/>
              </a:ext>
            </a:extLst>
          </p:cNvPr>
          <p:cNvSpPr>
            <a:spLocks noGrp="1"/>
          </p:cNvSpPr>
          <p:nvPr>
            <p:ph type="body" idx="1"/>
          </p:nvPr>
        </p:nvSpPr>
        <p:spPr bwMode="auto">
          <a:xfrm>
            <a:off x="822960" y="6948623"/>
            <a:ext cx="6583680" cy="65843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4377" tIns="62188" rIns="124377" bIns="62188" numCol="1" anchor="t" anchorCtr="0" compatLnSpc="1">
            <a:prstTxWarp prst="textNoShape">
              <a:avLst/>
            </a:prstTxWarp>
          </a:bodyPr>
          <a:lstStyle/>
          <a:p>
            <a:pPr eaLnBrk="1" hangingPunct="1">
              <a:spcBef>
                <a:spcPct val="0"/>
              </a:spcBef>
            </a:pPr>
            <a:endParaRPr lang="ru-RU" altLang="ru-RU" dirty="0"/>
          </a:p>
        </p:txBody>
      </p:sp>
      <p:sp>
        <p:nvSpPr>
          <p:cNvPr id="5124" name="Номер слайда 3">
            <a:extLst>
              <a:ext uri="{FF2B5EF4-FFF2-40B4-BE49-F238E27FC236}">
                <a16:creationId xmlns:a16="http://schemas.microsoft.com/office/drawing/2014/main" id="{3E57BD28-4BB6-45B7-9B41-F228AB84D416}"/>
              </a:ext>
            </a:extLst>
          </p:cNvPr>
          <p:cNvSpPr>
            <a:spLocks noGrp="1"/>
          </p:cNvSpPr>
          <p:nvPr>
            <p:ph type="sldNum" sz="quarter" idx="5"/>
          </p:nvPr>
        </p:nvSpPr>
        <p:spPr bwMode="auto">
          <a:xfrm>
            <a:off x="4661536" y="13897246"/>
            <a:ext cx="3566160" cy="730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77" tIns="62188" rIns="124377" bIns="62188"/>
          <a:lstStyle>
            <a:lvl1pPr>
              <a:defRPr>
                <a:solidFill>
                  <a:schemeClr val="tx1"/>
                </a:solidFill>
                <a:latin typeface="Arial" panose="020B0604020202020204" pitchFamily="34" charset="0"/>
                <a:cs typeface="Arial" panose="020B0604020202020204" pitchFamily="34" charset="0"/>
              </a:defRPr>
            </a:lvl1pPr>
            <a:lvl2pPr marL="1010561" indent="-388677">
              <a:defRPr>
                <a:solidFill>
                  <a:schemeClr val="tx1"/>
                </a:solidFill>
                <a:latin typeface="Arial" panose="020B0604020202020204" pitchFamily="34" charset="0"/>
                <a:cs typeface="Arial" panose="020B0604020202020204" pitchFamily="34" charset="0"/>
              </a:defRPr>
            </a:lvl2pPr>
            <a:lvl3pPr marL="1554709" indent="-310942">
              <a:defRPr>
                <a:solidFill>
                  <a:schemeClr val="tx1"/>
                </a:solidFill>
                <a:latin typeface="Arial" panose="020B0604020202020204" pitchFamily="34" charset="0"/>
                <a:cs typeface="Arial" panose="020B0604020202020204" pitchFamily="34" charset="0"/>
              </a:defRPr>
            </a:lvl3pPr>
            <a:lvl4pPr marL="2176592" indent="-310942">
              <a:defRPr>
                <a:solidFill>
                  <a:schemeClr val="tx1"/>
                </a:solidFill>
                <a:latin typeface="Arial" panose="020B0604020202020204" pitchFamily="34" charset="0"/>
                <a:cs typeface="Arial" panose="020B0604020202020204" pitchFamily="34" charset="0"/>
              </a:defRPr>
            </a:lvl4pPr>
            <a:lvl5pPr marL="2798475" indent="-310942">
              <a:defRPr>
                <a:solidFill>
                  <a:schemeClr val="tx1"/>
                </a:solidFill>
                <a:latin typeface="Arial" panose="020B0604020202020204" pitchFamily="34" charset="0"/>
                <a:cs typeface="Arial" panose="020B0604020202020204" pitchFamily="34" charset="0"/>
              </a:defRPr>
            </a:lvl5pPr>
            <a:lvl6pPr marL="3420359"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4042242"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664126"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5286009"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1243767" eaLnBrk="0" fontAlgn="base" hangingPunct="0">
              <a:spcBef>
                <a:spcPct val="0"/>
              </a:spcBef>
              <a:spcAft>
                <a:spcPct val="0"/>
              </a:spcAft>
              <a:defRPr/>
            </a:pPr>
            <a:fld id="{3B8D0B8F-73B5-4E4A-99F3-9004156A2761}" type="slidenum">
              <a:rPr lang="ru-RU" altLang="ru-RU" sz="1600" smtClean="0">
                <a:solidFill>
                  <a:prstClr val="black"/>
                </a:solidFill>
              </a:rPr>
              <a:pPr algn="r" defTabSz="1243767" eaLnBrk="0" fontAlgn="base" hangingPunct="0">
                <a:spcBef>
                  <a:spcPct val="0"/>
                </a:spcBef>
                <a:spcAft>
                  <a:spcPct val="0"/>
                </a:spcAft>
                <a:defRPr/>
              </a:pPr>
              <a:t>2</a:t>
            </a:fld>
            <a:endParaRPr lang="ru-RU" altLang="ru-RU" sz="1600" dirty="0">
              <a:solidFill>
                <a:prstClr val="black"/>
              </a:solidFill>
            </a:endParaRPr>
          </a:p>
        </p:txBody>
      </p:sp>
    </p:spTree>
    <p:extLst>
      <p:ext uri="{BB962C8B-B14F-4D97-AF65-F5344CB8AC3E}">
        <p14:creationId xmlns:p14="http://schemas.microsoft.com/office/powerpoint/2010/main" val="22725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1096963"/>
            <a:ext cx="9753600" cy="5486400"/>
          </a:xfrm>
          <a:prstGeom prst="rect">
            <a:avLst/>
          </a:prstGeom>
        </p:spPr>
      </p:sp>
      <p:sp>
        <p:nvSpPr>
          <p:cNvPr id="3" name="Notes Placeholder 2"/>
          <p:cNvSpPr>
            <a:spLocks noGrp="1"/>
          </p:cNvSpPr>
          <p:nvPr>
            <p:ph type="body" idx="1"/>
          </p:nvPr>
        </p:nvSpPr>
        <p:spPr>
          <a:xfrm>
            <a:off x="822325" y="6950075"/>
            <a:ext cx="6584950" cy="65833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4660900" y="13896975"/>
            <a:ext cx="3567113" cy="730250"/>
          </a:xfrm>
          <a:prstGeom prst="rect">
            <a:avLst/>
          </a:prstGeom>
        </p:spPr>
        <p:txBody>
          <a:bodyPr/>
          <a:lstStyle/>
          <a:p>
            <a:fld id="{F7021451-1387-4CA6-816F-3879F97B5CBC}" type="slidenum">
              <a:rPr lang="en-US"/>
              <a:pPr/>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1096963"/>
            <a:ext cx="9753600" cy="5486400"/>
          </a:xfrm>
          <a:prstGeom prst="rect">
            <a:avLst/>
          </a:prstGeom>
        </p:spPr>
      </p:sp>
      <p:sp>
        <p:nvSpPr>
          <p:cNvPr id="3" name="Notes Placeholder 2"/>
          <p:cNvSpPr>
            <a:spLocks noGrp="1"/>
          </p:cNvSpPr>
          <p:nvPr>
            <p:ph type="body" idx="1"/>
          </p:nvPr>
        </p:nvSpPr>
        <p:spPr>
          <a:xfrm>
            <a:off x="822325" y="6950075"/>
            <a:ext cx="6584950" cy="65833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4660900" y="13896975"/>
            <a:ext cx="3567113" cy="730250"/>
          </a:xfrm>
          <a:prstGeom prst="rect">
            <a:avLst/>
          </a:prstGeom>
        </p:spPr>
        <p:txBody>
          <a:bodyPr/>
          <a:lstStyle/>
          <a:p>
            <a:fld id="{F7021451-1387-4CA6-816F-3879F97B5CBC}" type="slidenum">
              <a:rPr lang="en-US"/>
              <a:pPr/>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1096963"/>
            <a:ext cx="9753600" cy="5486400"/>
          </a:xfrm>
          <a:prstGeom prst="rect">
            <a:avLst/>
          </a:prstGeom>
        </p:spPr>
      </p:sp>
      <p:sp>
        <p:nvSpPr>
          <p:cNvPr id="3" name="Notes Placeholder 2"/>
          <p:cNvSpPr>
            <a:spLocks noGrp="1"/>
          </p:cNvSpPr>
          <p:nvPr>
            <p:ph type="body" idx="1"/>
          </p:nvPr>
        </p:nvSpPr>
        <p:spPr>
          <a:xfrm>
            <a:off x="822325" y="6950075"/>
            <a:ext cx="6584950" cy="65833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4660900" y="13896975"/>
            <a:ext cx="3567113" cy="730250"/>
          </a:xfrm>
          <a:prstGeom prst="rect">
            <a:avLst/>
          </a:prstGeom>
        </p:spPr>
        <p:txBody>
          <a:bodyPr/>
          <a:lstStyle/>
          <a:p>
            <a:fld id="{F7021451-1387-4CA6-816F-3879F97B5CBC}" type="slidenum">
              <a:rPr lang="en-US"/>
              <a:pPr/>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a:extLst>
              <a:ext uri="{FF2B5EF4-FFF2-40B4-BE49-F238E27FC236}">
                <a16:creationId xmlns:a16="http://schemas.microsoft.com/office/drawing/2014/main" id="{BDA82E41-E5AD-4DBE-8D3D-9205C6D547B9}"/>
              </a:ext>
            </a:extLst>
          </p:cNvPr>
          <p:cNvSpPr>
            <a:spLocks noGrp="1" noRot="1" noChangeAspect="1" noTextEdit="1"/>
          </p:cNvSpPr>
          <p:nvPr>
            <p:ph type="sldImg"/>
          </p:nvPr>
        </p:nvSpPr>
        <p:spPr bwMode="auto">
          <a:xfrm>
            <a:off x="137160" y="1097397"/>
            <a:ext cx="7955280" cy="5486984"/>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a:extLst>
              <a:ext uri="{FF2B5EF4-FFF2-40B4-BE49-F238E27FC236}">
                <a16:creationId xmlns:a16="http://schemas.microsoft.com/office/drawing/2014/main" id="{1DBF42FD-2178-46F4-867C-B768F94F2C48}"/>
              </a:ext>
            </a:extLst>
          </p:cNvPr>
          <p:cNvSpPr>
            <a:spLocks noGrp="1"/>
          </p:cNvSpPr>
          <p:nvPr>
            <p:ph type="body" idx="1"/>
          </p:nvPr>
        </p:nvSpPr>
        <p:spPr bwMode="auto">
          <a:xfrm>
            <a:off x="822960" y="6948623"/>
            <a:ext cx="6583680" cy="65843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4377" tIns="62188" rIns="124377" bIns="62188" numCol="1" anchor="t" anchorCtr="0" compatLnSpc="1">
            <a:prstTxWarp prst="textNoShape">
              <a:avLst/>
            </a:prstTxWarp>
          </a:bodyPr>
          <a:lstStyle/>
          <a:p>
            <a:pPr eaLnBrk="1" hangingPunct="1">
              <a:spcBef>
                <a:spcPct val="0"/>
              </a:spcBef>
            </a:pPr>
            <a:endParaRPr lang="ru-RU" altLang="ru-RU" dirty="0"/>
          </a:p>
        </p:txBody>
      </p:sp>
      <p:sp>
        <p:nvSpPr>
          <p:cNvPr id="5124" name="Номер слайда 3">
            <a:extLst>
              <a:ext uri="{FF2B5EF4-FFF2-40B4-BE49-F238E27FC236}">
                <a16:creationId xmlns:a16="http://schemas.microsoft.com/office/drawing/2014/main" id="{3E57BD28-4BB6-45B7-9B41-F228AB84D416}"/>
              </a:ext>
            </a:extLst>
          </p:cNvPr>
          <p:cNvSpPr>
            <a:spLocks noGrp="1"/>
          </p:cNvSpPr>
          <p:nvPr>
            <p:ph type="sldNum" sz="quarter" idx="5"/>
          </p:nvPr>
        </p:nvSpPr>
        <p:spPr bwMode="auto">
          <a:xfrm>
            <a:off x="4661536" y="13897246"/>
            <a:ext cx="3566160" cy="730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77" tIns="62188" rIns="124377" bIns="62188"/>
          <a:lstStyle>
            <a:lvl1pPr>
              <a:defRPr>
                <a:solidFill>
                  <a:schemeClr val="tx1"/>
                </a:solidFill>
                <a:latin typeface="Arial" panose="020B0604020202020204" pitchFamily="34" charset="0"/>
                <a:cs typeface="Arial" panose="020B0604020202020204" pitchFamily="34" charset="0"/>
              </a:defRPr>
            </a:lvl1pPr>
            <a:lvl2pPr marL="1010561" indent="-388677">
              <a:defRPr>
                <a:solidFill>
                  <a:schemeClr val="tx1"/>
                </a:solidFill>
                <a:latin typeface="Arial" panose="020B0604020202020204" pitchFamily="34" charset="0"/>
                <a:cs typeface="Arial" panose="020B0604020202020204" pitchFamily="34" charset="0"/>
              </a:defRPr>
            </a:lvl2pPr>
            <a:lvl3pPr marL="1554709" indent="-310942">
              <a:defRPr>
                <a:solidFill>
                  <a:schemeClr val="tx1"/>
                </a:solidFill>
                <a:latin typeface="Arial" panose="020B0604020202020204" pitchFamily="34" charset="0"/>
                <a:cs typeface="Arial" panose="020B0604020202020204" pitchFamily="34" charset="0"/>
              </a:defRPr>
            </a:lvl3pPr>
            <a:lvl4pPr marL="2176592" indent="-310942">
              <a:defRPr>
                <a:solidFill>
                  <a:schemeClr val="tx1"/>
                </a:solidFill>
                <a:latin typeface="Arial" panose="020B0604020202020204" pitchFamily="34" charset="0"/>
                <a:cs typeface="Arial" panose="020B0604020202020204" pitchFamily="34" charset="0"/>
              </a:defRPr>
            </a:lvl4pPr>
            <a:lvl5pPr marL="2798475" indent="-310942">
              <a:defRPr>
                <a:solidFill>
                  <a:schemeClr val="tx1"/>
                </a:solidFill>
                <a:latin typeface="Arial" panose="020B0604020202020204" pitchFamily="34" charset="0"/>
                <a:cs typeface="Arial" panose="020B0604020202020204" pitchFamily="34" charset="0"/>
              </a:defRPr>
            </a:lvl5pPr>
            <a:lvl6pPr marL="3420359"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4042242"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664126"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5286009"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1243767" eaLnBrk="0" fontAlgn="base" hangingPunct="0">
              <a:spcBef>
                <a:spcPct val="0"/>
              </a:spcBef>
              <a:spcAft>
                <a:spcPct val="0"/>
              </a:spcAft>
              <a:defRPr/>
            </a:pPr>
            <a:fld id="{3B8D0B8F-73B5-4E4A-99F3-9004156A2761}" type="slidenum">
              <a:rPr lang="ru-RU" altLang="ru-RU" sz="1600" smtClean="0">
                <a:solidFill>
                  <a:prstClr val="black"/>
                </a:solidFill>
              </a:rPr>
              <a:pPr algn="r" defTabSz="1243767" eaLnBrk="0" fontAlgn="base" hangingPunct="0">
                <a:spcBef>
                  <a:spcPct val="0"/>
                </a:spcBef>
                <a:spcAft>
                  <a:spcPct val="0"/>
                </a:spcAft>
                <a:defRPr/>
              </a:pPr>
              <a:t>17</a:t>
            </a:fld>
            <a:endParaRPr lang="ru-RU" altLang="ru-RU" sz="1600" dirty="0">
              <a:solidFill>
                <a:prstClr val="black"/>
              </a:solidFill>
            </a:endParaRPr>
          </a:p>
        </p:txBody>
      </p:sp>
    </p:spTree>
    <p:extLst>
      <p:ext uri="{BB962C8B-B14F-4D97-AF65-F5344CB8AC3E}">
        <p14:creationId xmlns:p14="http://schemas.microsoft.com/office/powerpoint/2010/main" val="1792355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a:extLst>
              <a:ext uri="{FF2B5EF4-FFF2-40B4-BE49-F238E27FC236}">
                <a16:creationId xmlns:a16="http://schemas.microsoft.com/office/drawing/2014/main" id="{BDA82E41-E5AD-4DBE-8D3D-9205C6D547B9}"/>
              </a:ext>
            </a:extLst>
          </p:cNvPr>
          <p:cNvSpPr>
            <a:spLocks noGrp="1" noRot="1" noChangeAspect="1" noTextEdit="1"/>
          </p:cNvSpPr>
          <p:nvPr>
            <p:ph type="sldImg"/>
          </p:nvPr>
        </p:nvSpPr>
        <p:spPr bwMode="auto">
          <a:xfrm>
            <a:off x="-762000" y="1096963"/>
            <a:ext cx="9753600" cy="54879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a:extLst>
              <a:ext uri="{FF2B5EF4-FFF2-40B4-BE49-F238E27FC236}">
                <a16:creationId xmlns:a16="http://schemas.microsoft.com/office/drawing/2014/main" id="{1DBF42FD-2178-46F4-867C-B768F94F2C48}"/>
              </a:ext>
            </a:extLst>
          </p:cNvPr>
          <p:cNvSpPr>
            <a:spLocks noGrp="1"/>
          </p:cNvSpPr>
          <p:nvPr>
            <p:ph type="body" idx="1"/>
          </p:nvPr>
        </p:nvSpPr>
        <p:spPr bwMode="auto">
          <a:xfrm>
            <a:off x="822960" y="6948623"/>
            <a:ext cx="6583680" cy="65843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4377" tIns="62188" rIns="124377" bIns="62188" numCol="1" anchor="t" anchorCtr="0" compatLnSpc="1">
            <a:prstTxWarp prst="textNoShape">
              <a:avLst/>
            </a:prstTxWarp>
          </a:bodyPr>
          <a:lstStyle/>
          <a:p>
            <a:pPr eaLnBrk="1" hangingPunct="1">
              <a:spcBef>
                <a:spcPct val="0"/>
              </a:spcBef>
            </a:pPr>
            <a:endParaRPr lang="ru-RU" altLang="ru-RU" dirty="0"/>
          </a:p>
        </p:txBody>
      </p:sp>
      <p:sp>
        <p:nvSpPr>
          <p:cNvPr id="5124" name="Номер слайда 3">
            <a:extLst>
              <a:ext uri="{FF2B5EF4-FFF2-40B4-BE49-F238E27FC236}">
                <a16:creationId xmlns:a16="http://schemas.microsoft.com/office/drawing/2014/main" id="{3E57BD28-4BB6-45B7-9B41-F228AB84D416}"/>
              </a:ext>
            </a:extLst>
          </p:cNvPr>
          <p:cNvSpPr>
            <a:spLocks noGrp="1"/>
          </p:cNvSpPr>
          <p:nvPr>
            <p:ph type="sldNum" sz="quarter" idx="5"/>
          </p:nvPr>
        </p:nvSpPr>
        <p:spPr bwMode="auto">
          <a:xfrm>
            <a:off x="4661536" y="13897246"/>
            <a:ext cx="3566160" cy="730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77" tIns="62188" rIns="124377" bIns="62188"/>
          <a:lstStyle>
            <a:lvl1pPr>
              <a:defRPr>
                <a:solidFill>
                  <a:schemeClr val="tx1"/>
                </a:solidFill>
                <a:latin typeface="Arial" panose="020B0604020202020204" pitchFamily="34" charset="0"/>
                <a:cs typeface="Arial" panose="020B0604020202020204" pitchFamily="34" charset="0"/>
              </a:defRPr>
            </a:lvl1pPr>
            <a:lvl2pPr marL="1010561" indent="-388677">
              <a:defRPr>
                <a:solidFill>
                  <a:schemeClr val="tx1"/>
                </a:solidFill>
                <a:latin typeface="Arial" panose="020B0604020202020204" pitchFamily="34" charset="0"/>
                <a:cs typeface="Arial" panose="020B0604020202020204" pitchFamily="34" charset="0"/>
              </a:defRPr>
            </a:lvl2pPr>
            <a:lvl3pPr marL="1554709" indent="-310942">
              <a:defRPr>
                <a:solidFill>
                  <a:schemeClr val="tx1"/>
                </a:solidFill>
                <a:latin typeface="Arial" panose="020B0604020202020204" pitchFamily="34" charset="0"/>
                <a:cs typeface="Arial" panose="020B0604020202020204" pitchFamily="34" charset="0"/>
              </a:defRPr>
            </a:lvl3pPr>
            <a:lvl4pPr marL="2176592" indent="-310942">
              <a:defRPr>
                <a:solidFill>
                  <a:schemeClr val="tx1"/>
                </a:solidFill>
                <a:latin typeface="Arial" panose="020B0604020202020204" pitchFamily="34" charset="0"/>
                <a:cs typeface="Arial" panose="020B0604020202020204" pitchFamily="34" charset="0"/>
              </a:defRPr>
            </a:lvl4pPr>
            <a:lvl5pPr marL="2798475" indent="-310942">
              <a:defRPr>
                <a:solidFill>
                  <a:schemeClr val="tx1"/>
                </a:solidFill>
                <a:latin typeface="Arial" panose="020B0604020202020204" pitchFamily="34" charset="0"/>
                <a:cs typeface="Arial" panose="020B0604020202020204" pitchFamily="34" charset="0"/>
              </a:defRPr>
            </a:lvl5pPr>
            <a:lvl6pPr marL="3420359"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4042242"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664126"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5286009"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1243767" eaLnBrk="0" fontAlgn="base" hangingPunct="0">
              <a:spcBef>
                <a:spcPct val="0"/>
              </a:spcBef>
              <a:spcAft>
                <a:spcPct val="0"/>
              </a:spcAft>
              <a:defRPr/>
            </a:pPr>
            <a:fld id="{3B8D0B8F-73B5-4E4A-99F3-9004156A2761}" type="slidenum">
              <a:rPr lang="ru-RU" altLang="ru-RU" sz="1600" smtClean="0">
                <a:solidFill>
                  <a:prstClr val="black"/>
                </a:solidFill>
              </a:rPr>
              <a:pPr algn="r" defTabSz="1243767" eaLnBrk="0" fontAlgn="base" hangingPunct="0">
                <a:spcBef>
                  <a:spcPct val="0"/>
                </a:spcBef>
                <a:spcAft>
                  <a:spcPct val="0"/>
                </a:spcAft>
                <a:defRPr/>
              </a:pPr>
              <a:t>3</a:t>
            </a:fld>
            <a:endParaRPr lang="ru-RU" altLang="ru-RU" sz="1600" dirty="0">
              <a:solidFill>
                <a:prstClr val="black"/>
              </a:solidFill>
            </a:endParaRPr>
          </a:p>
        </p:txBody>
      </p:sp>
    </p:spTree>
    <p:extLst>
      <p:ext uri="{BB962C8B-B14F-4D97-AF65-F5344CB8AC3E}">
        <p14:creationId xmlns:p14="http://schemas.microsoft.com/office/powerpoint/2010/main" val="3855033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95CCD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821054" y="5384799"/>
            <a:ext cx="10241280" cy="1808480"/>
          </a:xfrm>
          <a:prstGeom prst="rect">
            <a:avLst/>
          </a:prstGeom>
        </p:spPr>
        <p:txBody>
          <a:bodyPr lIns="109728" tIns="54864" rIns="109728" bIns="54864"/>
          <a:lstStyle/>
          <a:p>
            <a:r>
              <a:rPr lang="ru-RU"/>
              <a:t>Образец заголовка</a:t>
            </a:r>
            <a:endParaRPr lang="en-US" dirty="0"/>
          </a:p>
        </p:txBody>
      </p:sp>
      <p:sp>
        <p:nvSpPr>
          <p:cNvPr id="3" name="Content Placeholder 2"/>
          <p:cNvSpPr>
            <a:spLocks noGrp="1"/>
          </p:cNvSpPr>
          <p:nvPr>
            <p:ph idx="1"/>
          </p:nvPr>
        </p:nvSpPr>
        <p:spPr>
          <a:xfrm>
            <a:off x="821054" y="822961"/>
            <a:ext cx="10241280" cy="4338320"/>
          </a:xfrm>
          <a:prstGeom prst="rect">
            <a:avLst/>
          </a:prstGeom>
        </p:spPr>
        <p:txBody>
          <a:bodyPr lIns="109728" tIns="54864" rIns="109728" bIns="54864"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11885294" y="7406641"/>
            <a:ext cx="1920240" cy="438150"/>
          </a:xfrm>
          <a:prstGeom prst="rect">
            <a:avLst/>
          </a:prstGeom>
        </p:spPr>
        <p:txBody>
          <a:bodyPr lIns="109728" tIns="54864" rIns="109728" bIns="54864"/>
          <a:lstStyle/>
          <a:p>
            <a:pPr>
              <a:defRPr/>
            </a:pPr>
            <a:fld id="{21487DBB-1F1E-4F72-B829-6C9988CC79E5}" type="datetimeFigureOut">
              <a:rPr lang="ru-RU" smtClean="0"/>
              <a:pPr>
                <a:defRPr/>
              </a:pPr>
              <a:t>01.10.2025</a:t>
            </a:fld>
            <a:endParaRPr lang="ru-RU"/>
          </a:p>
        </p:txBody>
      </p:sp>
      <p:sp>
        <p:nvSpPr>
          <p:cNvPr id="5" name="Footer Placeholder 4"/>
          <p:cNvSpPr>
            <a:spLocks noGrp="1"/>
          </p:cNvSpPr>
          <p:nvPr>
            <p:ph type="ftr" sz="quarter" idx="11"/>
          </p:nvPr>
        </p:nvSpPr>
        <p:spPr>
          <a:xfrm>
            <a:off x="821054" y="7406641"/>
            <a:ext cx="9052560" cy="438150"/>
          </a:xfrm>
          <a:prstGeom prst="rect">
            <a:avLst/>
          </a:prstGeom>
        </p:spPr>
        <p:txBody>
          <a:bodyPr lIns="109728" tIns="54864" rIns="109728" bIns="54864"/>
          <a:lstStyle/>
          <a:p>
            <a:pPr>
              <a:defRPr/>
            </a:pPr>
            <a:endParaRPr lang="ru-RU"/>
          </a:p>
        </p:txBody>
      </p:sp>
      <p:sp>
        <p:nvSpPr>
          <p:cNvPr id="6" name="Slide Number Placeholder 5"/>
          <p:cNvSpPr>
            <a:spLocks noGrp="1"/>
          </p:cNvSpPr>
          <p:nvPr>
            <p:ph type="sldNum" sz="quarter" idx="12"/>
          </p:nvPr>
        </p:nvSpPr>
        <p:spPr>
          <a:xfrm>
            <a:off x="12435841" y="6694171"/>
            <a:ext cx="1370694" cy="803910"/>
          </a:xfrm>
          <a:prstGeom prst="rect">
            <a:avLst/>
          </a:prstGeom>
        </p:spPr>
        <p:txBody>
          <a:bodyPr lIns="109728" tIns="54864" rIns="109728" bIns="54864"/>
          <a:lstStyle/>
          <a:p>
            <a:pPr>
              <a:defRPr/>
            </a:pPr>
            <a:fld id="{4C3FFF8C-91DD-463A-AEA1-4FC0140120AF}" type="slidenum">
              <a:rPr lang="ru-RU" altLang="en-US" smtClean="0"/>
              <a:pPr>
                <a:defRPr/>
              </a:pPr>
              <a:t>‹#›</a:t>
            </a:fld>
            <a:endParaRPr lang="ru-RU" altLang="en-US"/>
          </a:p>
        </p:txBody>
      </p:sp>
    </p:spTree>
    <p:extLst>
      <p:ext uri="{BB962C8B-B14F-4D97-AF65-F5344CB8AC3E}">
        <p14:creationId xmlns:p14="http://schemas.microsoft.com/office/powerpoint/2010/main" val="4290270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97280" y="2556512"/>
            <a:ext cx="12435840" cy="1764030"/>
          </a:xfrm>
          <a:prstGeom prst="rect">
            <a:avLst/>
          </a:prstGeom>
        </p:spPr>
        <p:txBody>
          <a:bodyPr lIns="109728" tIns="54864" rIns="109728" bIns="54864"/>
          <a:lstStyle/>
          <a:p>
            <a:r>
              <a:rPr lang="ru-RU"/>
              <a:t>Образец заголовка</a:t>
            </a:r>
          </a:p>
        </p:txBody>
      </p:sp>
      <p:sp>
        <p:nvSpPr>
          <p:cNvPr id="3" name="Подзаголовок 2"/>
          <p:cNvSpPr>
            <a:spLocks noGrp="1"/>
          </p:cNvSpPr>
          <p:nvPr>
            <p:ph type="subTitle" idx="1"/>
          </p:nvPr>
        </p:nvSpPr>
        <p:spPr>
          <a:xfrm>
            <a:off x="2194560" y="4663440"/>
            <a:ext cx="10241280" cy="2103120"/>
          </a:xfrm>
          <a:prstGeom prst="rect">
            <a:avLst/>
          </a:prstGeom>
        </p:spPr>
        <p:txBody>
          <a:bodyPr lIns="109728" tIns="54864" rIns="109728" bIns="54864"/>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ru-RU"/>
              <a:t>Образец подзаголовка</a:t>
            </a:r>
          </a:p>
        </p:txBody>
      </p:sp>
      <p:sp>
        <p:nvSpPr>
          <p:cNvPr id="4" name="Дата 3">
            <a:extLst>
              <a:ext uri="{FF2B5EF4-FFF2-40B4-BE49-F238E27FC236}">
                <a16:creationId xmlns:a16="http://schemas.microsoft.com/office/drawing/2014/main" id="{748C643F-DB16-456A-BA0E-CE58C2038575}"/>
              </a:ext>
            </a:extLst>
          </p:cNvPr>
          <p:cNvSpPr>
            <a:spLocks noGrp="1"/>
          </p:cNvSpPr>
          <p:nvPr>
            <p:ph type="dt" sz="half" idx="10"/>
          </p:nvPr>
        </p:nvSpPr>
        <p:spPr>
          <a:xfrm>
            <a:off x="731520" y="7627622"/>
            <a:ext cx="3413760" cy="438150"/>
          </a:xfrm>
          <a:prstGeom prst="rect">
            <a:avLst/>
          </a:prstGeom>
        </p:spPr>
        <p:txBody>
          <a:bodyPr lIns="109728" tIns="54864" rIns="109728" bIns="54864"/>
          <a:lstStyle>
            <a:lvl1pPr>
              <a:defRPr/>
            </a:lvl1pPr>
          </a:lstStyle>
          <a:p>
            <a:pPr>
              <a:defRPr/>
            </a:pPr>
            <a:fld id="{0503DAF4-A44C-4E73-A9D8-E81EC8449F90}" type="datetimeFigureOut">
              <a:rPr lang="ru-RU"/>
              <a:pPr>
                <a:defRPr/>
              </a:pPr>
              <a:t>01.10.2025</a:t>
            </a:fld>
            <a:endParaRPr lang="ru-RU" dirty="0"/>
          </a:p>
        </p:txBody>
      </p:sp>
      <p:sp>
        <p:nvSpPr>
          <p:cNvPr id="5" name="Нижний колонтитул 4">
            <a:extLst>
              <a:ext uri="{FF2B5EF4-FFF2-40B4-BE49-F238E27FC236}">
                <a16:creationId xmlns:a16="http://schemas.microsoft.com/office/drawing/2014/main" id="{B3EF0BEB-BD8D-4B13-B785-B5A2E3C056D2}"/>
              </a:ext>
            </a:extLst>
          </p:cNvPr>
          <p:cNvSpPr>
            <a:spLocks noGrp="1"/>
          </p:cNvSpPr>
          <p:nvPr>
            <p:ph type="ftr" sz="quarter" idx="11"/>
          </p:nvPr>
        </p:nvSpPr>
        <p:spPr>
          <a:xfrm>
            <a:off x="4998720" y="7627622"/>
            <a:ext cx="4632960" cy="438150"/>
          </a:xfrm>
          <a:prstGeom prst="rect">
            <a:avLst/>
          </a:prstGeom>
        </p:spPr>
        <p:txBody>
          <a:bodyPr lIns="109728" tIns="54864" rIns="109728" bIns="54864"/>
          <a:lstStyle>
            <a:lvl1pPr>
              <a:defRPr/>
            </a:lvl1pPr>
          </a:lstStyle>
          <a:p>
            <a:pPr>
              <a:defRPr/>
            </a:pPr>
            <a:endParaRPr lang="ru-RU"/>
          </a:p>
        </p:txBody>
      </p:sp>
      <p:sp>
        <p:nvSpPr>
          <p:cNvPr id="6" name="Номер слайда 5">
            <a:extLst>
              <a:ext uri="{FF2B5EF4-FFF2-40B4-BE49-F238E27FC236}">
                <a16:creationId xmlns:a16="http://schemas.microsoft.com/office/drawing/2014/main" id="{C9EC9375-601F-4373-9427-2CC6C94F6790}"/>
              </a:ext>
            </a:extLst>
          </p:cNvPr>
          <p:cNvSpPr>
            <a:spLocks noGrp="1"/>
          </p:cNvSpPr>
          <p:nvPr>
            <p:ph type="sldNum" sz="quarter" idx="12"/>
          </p:nvPr>
        </p:nvSpPr>
        <p:spPr>
          <a:xfrm>
            <a:off x="10485120" y="7627622"/>
            <a:ext cx="3413760" cy="438150"/>
          </a:xfrm>
          <a:prstGeom prst="rect">
            <a:avLst/>
          </a:prstGeom>
        </p:spPr>
        <p:txBody>
          <a:bodyPr lIns="109728" tIns="54864" rIns="109728" bIns="54864"/>
          <a:lstStyle>
            <a:lvl1pPr>
              <a:defRPr/>
            </a:lvl1pPr>
          </a:lstStyle>
          <a:p>
            <a:pPr>
              <a:defRPr/>
            </a:pPr>
            <a:fld id="{4DD51E33-2FD2-413E-9884-3519C6CF4693}" type="slidenum">
              <a:rPr lang="ru-RU" altLang="en-US"/>
              <a:pPr>
                <a:defRPr/>
              </a:pPr>
              <a:t>‹#›</a:t>
            </a:fld>
            <a:endParaRPr lang="ru-RU" altLang="en-US" dirty="0"/>
          </a:p>
        </p:txBody>
      </p:sp>
    </p:spTree>
    <p:extLst>
      <p:ext uri="{BB962C8B-B14F-4D97-AF65-F5344CB8AC3E}">
        <p14:creationId xmlns:p14="http://schemas.microsoft.com/office/powerpoint/2010/main" val="3306474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2.jpeg"/><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jpeg"/><Relationship Id="rId7" Type="http://schemas.openxmlformats.org/officeDocument/2006/relationships/diagramColors" Target="../diagrams/colors6.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https://biblioclub.ru/index.php?page=book&amp;id=70386"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Colors" Target="../diagrams/colors2.xml"/><Relationship Id="rId3" Type="http://schemas.openxmlformats.org/officeDocument/2006/relationships/image" Target="../media/image2.jpeg"/><Relationship Id="rId7" Type="http://schemas.openxmlformats.org/officeDocument/2006/relationships/diagramColors" Target="../diagrams/colors1.xml"/><Relationship Id="rId12"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QuickStyle" Target="../diagrams/quickStyle1.xml"/><Relationship Id="rId11" Type="http://schemas.openxmlformats.org/officeDocument/2006/relationships/diagramLayout" Target="../diagrams/layout2.xml"/><Relationship Id="rId5" Type="http://schemas.openxmlformats.org/officeDocument/2006/relationships/diagramLayout" Target="../diagrams/layout1.xml"/><Relationship Id="rId10" Type="http://schemas.openxmlformats.org/officeDocument/2006/relationships/diagramData" Target="../diagrams/data2.xml"/><Relationship Id="rId4" Type="http://schemas.openxmlformats.org/officeDocument/2006/relationships/diagramData" Target="../diagrams/data1.xml"/><Relationship Id="rId9" Type="http://schemas.openxmlformats.org/officeDocument/2006/relationships/image" Target="../media/image13.png"/><Relationship Id="rId14"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jpg">
            <a:extLst>
              <a:ext uri="{FF2B5EF4-FFF2-40B4-BE49-F238E27FC236}">
                <a16:creationId xmlns:a16="http://schemas.microsoft.com/office/drawing/2014/main" id="{1059DEF4-67EB-4FA2-B83A-0D5A2CBDDACE}"/>
              </a:ext>
            </a:extLst>
          </p:cNvPr>
          <p:cNvPicPr>
            <a:picLocks noChangeAspect="1"/>
          </p:cNvPicPr>
          <p:nvPr/>
        </p:nvPicPr>
        <p:blipFill>
          <a:blip r:embed="rId2">
            <a:duotone>
              <a:schemeClr val="bg2">
                <a:shade val="45000"/>
                <a:satMod val="135000"/>
              </a:schemeClr>
              <a:prstClr val="white"/>
            </a:duotone>
          </a:blip>
          <a:stretch>
            <a:fillRect/>
          </a:stretch>
        </p:blipFill>
        <p:spPr>
          <a:xfrm>
            <a:off x="0" y="0"/>
            <a:ext cx="14630400" cy="8229600"/>
          </a:xfrm>
          <a:prstGeom prst="rect">
            <a:avLst/>
          </a:prstGeom>
          <a:solidFill>
            <a:srgbClr val="92D050"/>
          </a:solidFill>
        </p:spPr>
      </p:pic>
      <p:sp>
        <p:nvSpPr>
          <p:cNvPr id="4100" name="TextBox 6">
            <a:extLst>
              <a:ext uri="{FF2B5EF4-FFF2-40B4-BE49-F238E27FC236}">
                <a16:creationId xmlns:a16="http://schemas.microsoft.com/office/drawing/2014/main" id="{B40FC791-94D1-4D53-95F1-D425A21CBC75}"/>
              </a:ext>
            </a:extLst>
          </p:cNvPr>
          <p:cNvSpPr txBox="1">
            <a:spLocks noChangeArrowheads="1"/>
          </p:cNvSpPr>
          <p:nvPr/>
        </p:nvSpPr>
        <p:spPr bwMode="auto">
          <a:xfrm>
            <a:off x="439225" y="6949587"/>
            <a:ext cx="12397663" cy="8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54864" rIns="109728" bIns="5486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ru-RU" sz="2900" b="1" i="1" dirty="0" err="1">
                <a:solidFill>
                  <a:schemeClr val="accent1"/>
                </a:solidFill>
                <a:latin typeface="Arial" pitchFamily="34" charset="0"/>
                <a:ea typeface="Calibri" panose="020F0502020204030204" pitchFamily="34" charset="0"/>
                <a:cs typeface="Arial" pitchFamily="34" charset="0"/>
              </a:rPr>
              <a:t>Мандыкаева</a:t>
            </a:r>
            <a:r>
              <a:rPr lang="ru-RU" sz="2900" b="1" i="1" dirty="0">
                <a:solidFill>
                  <a:schemeClr val="accent1"/>
                </a:solidFill>
                <a:latin typeface="Arial" pitchFamily="34" charset="0"/>
                <a:ea typeface="Calibri" panose="020F0502020204030204" pitchFamily="34" charset="0"/>
                <a:cs typeface="Arial" pitchFamily="34" charset="0"/>
              </a:rPr>
              <a:t> </a:t>
            </a:r>
            <a:r>
              <a:rPr lang="ru-RU" sz="2900" b="1" i="1" dirty="0" err="1">
                <a:solidFill>
                  <a:schemeClr val="accent1"/>
                </a:solidFill>
                <a:latin typeface="Arial" pitchFamily="34" charset="0"/>
                <a:ea typeface="Calibri" panose="020F0502020204030204" pitchFamily="34" charset="0"/>
                <a:cs typeface="Arial" pitchFamily="34" charset="0"/>
              </a:rPr>
              <a:t>Алмагуль</a:t>
            </a:r>
            <a:r>
              <a:rPr lang="ru-RU" sz="2900" b="1" i="1" dirty="0">
                <a:solidFill>
                  <a:schemeClr val="accent1"/>
                </a:solidFill>
                <a:latin typeface="Arial" pitchFamily="34" charset="0"/>
                <a:ea typeface="Calibri" panose="020F0502020204030204" pitchFamily="34" charset="0"/>
                <a:cs typeface="Arial" pitchFamily="34" charset="0"/>
              </a:rPr>
              <a:t> </a:t>
            </a:r>
            <a:r>
              <a:rPr lang="ru-RU" sz="2900" b="1" i="1" dirty="0" err="1">
                <a:solidFill>
                  <a:schemeClr val="accent1"/>
                </a:solidFill>
                <a:latin typeface="Arial" pitchFamily="34" charset="0"/>
                <a:ea typeface="Calibri" panose="020F0502020204030204" pitchFamily="34" charset="0"/>
                <a:cs typeface="Arial" pitchFamily="34" charset="0"/>
              </a:rPr>
              <a:t>Рамазановна</a:t>
            </a:r>
            <a:endParaRPr lang="en-US" sz="2900" b="1" i="1" dirty="0">
              <a:solidFill>
                <a:schemeClr val="accent1"/>
              </a:solidFill>
              <a:latin typeface="Arial" pitchFamily="34" charset="0"/>
              <a:ea typeface="Calibri" panose="020F0502020204030204" pitchFamily="34" charset="0"/>
              <a:cs typeface="Arial" pitchFamily="34" charset="0"/>
            </a:endParaRPr>
          </a:p>
          <a:p>
            <a:pPr algn="ctr">
              <a:spcBef>
                <a:spcPts val="0"/>
              </a:spcBef>
              <a:buNone/>
            </a:pPr>
            <a:r>
              <a:rPr lang="kk-KZ" sz="1900" i="1" dirty="0">
                <a:solidFill>
                  <a:schemeClr val="accent1"/>
                </a:solidFill>
                <a:latin typeface="Arial" pitchFamily="34" charset="0"/>
                <a:ea typeface="Calibri" panose="020F0502020204030204" pitchFamily="34" charset="0"/>
                <a:cs typeface="Arial" pitchFamily="34" charset="0"/>
              </a:rPr>
              <a:t>Л</a:t>
            </a:r>
            <a:r>
              <a:rPr lang="ru-RU" sz="1900" i="1" dirty="0">
                <a:solidFill>
                  <a:schemeClr val="accent1"/>
                </a:solidFill>
                <a:latin typeface="Arial" pitchFamily="34" charset="0"/>
                <a:ea typeface="Calibri" panose="020F0502020204030204" pitchFamily="34" charset="0"/>
                <a:cs typeface="Arial" pitchFamily="34" charset="0"/>
              </a:rPr>
              <a:t>.</a:t>
            </a:r>
            <a:r>
              <a:rPr lang="ru-RU" sz="1900" i="1" dirty="0" err="1">
                <a:solidFill>
                  <a:schemeClr val="accent1"/>
                </a:solidFill>
                <a:latin typeface="Arial" pitchFamily="34" charset="0"/>
                <a:ea typeface="Calibri" panose="020F0502020204030204" pitchFamily="34" charset="0"/>
                <a:cs typeface="Arial" pitchFamily="34" charset="0"/>
              </a:rPr>
              <a:t>Н.Гумилев</a:t>
            </a:r>
            <a:r>
              <a:rPr lang="ru-RU" sz="1900" i="1" dirty="0">
                <a:solidFill>
                  <a:schemeClr val="accent1"/>
                </a:solidFill>
                <a:latin typeface="Arial" pitchFamily="34" charset="0"/>
                <a:ea typeface="Calibri" panose="020F0502020204030204" pitchFamily="34" charset="0"/>
                <a:cs typeface="Arial" pitchFamily="34" charset="0"/>
              </a:rPr>
              <a:t> </a:t>
            </a:r>
            <a:r>
              <a:rPr lang="ru-RU" sz="1900" i="1" dirty="0" err="1">
                <a:solidFill>
                  <a:schemeClr val="accent1"/>
                </a:solidFill>
                <a:latin typeface="Arial" pitchFamily="34" charset="0"/>
                <a:ea typeface="Calibri" panose="020F0502020204030204" pitchFamily="34" charset="0"/>
                <a:cs typeface="Arial" pitchFamily="34" charset="0"/>
              </a:rPr>
              <a:t>атындағы</a:t>
            </a:r>
            <a:r>
              <a:rPr lang="ru-RU" sz="1900" i="1" dirty="0">
                <a:solidFill>
                  <a:schemeClr val="accent1"/>
                </a:solidFill>
                <a:latin typeface="Arial" pitchFamily="34" charset="0"/>
                <a:ea typeface="Calibri" panose="020F0502020204030204" pitchFamily="34" charset="0"/>
                <a:cs typeface="Arial" pitchFamily="34" charset="0"/>
              </a:rPr>
              <a:t> </a:t>
            </a:r>
            <a:r>
              <a:rPr lang="ru-RU" sz="1900" i="1" dirty="0" err="1">
                <a:solidFill>
                  <a:schemeClr val="accent1"/>
                </a:solidFill>
                <a:latin typeface="Arial" pitchFamily="34" charset="0"/>
                <a:ea typeface="Calibri" panose="020F0502020204030204" pitchFamily="34" charset="0"/>
                <a:cs typeface="Arial" pitchFamily="34" charset="0"/>
              </a:rPr>
              <a:t>Еуразия</a:t>
            </a:r>
            <a:r>
              <a:rPr lang="ru-RU" sz="1900" i="1" dirty="0">
                <a:solidFill>
                  <a:schemeClr val="accent1"/>
                </a:solidFill>
                <a:latin typeface="Arial" pitchFamily="34" charset="0"/>
                <a:ea typeface="Calibri" panose="020F0502020204030204" pitchFamily="34" charset="0"/>
                <a:cs typeface="Arial" pitchFamily="34" charset="0"/>
              </a:rPr>
              <a:t> </a:t>
            </a:r>
            <a:r>
              <a:rPr lang="ru-RU" sz="1900" i="1" dirty="0" err="1">
                <a:solidFill>
                  <a:schemeClr val="accent1"/>
                </a:solidFill>
                <a:latin typeface="Arial" pitchFamily="34" charset="0"/>
                <a:ea typeface="Calibri" panose="020F0502020204030204" pitchFamily="34" charset="0"/>
                <a:cs typeface="Arial" pitchFamily="34" charset="0"/>
              </a:rPr>
              <a:t>ұлттық</a:t>
            </a:r>
            <a:r>
              <a:rPr lang="ru-RU" sz="1900" i="1" dirty="0">
                <a:solidFill>
                  <a:schemeClr val="accent1"/>
                </a:solidFill>
                <a:latin typeface="Arial" pitchFamily="34" charset="0"/>
                <a:ea typeface="Calibri" panose="020F0502020204030204" pitchFamily="34" charset="0"/>
                <a:cs typeface="Arial" pitchFamily="34" charset="0"/>
              </a:rPr>
              <a:t> </a:t>
            </a:r>
            <a:r>
              <a:rPr lang="ru-RU" sz="1900" i="1" dirty="0" err="1">
                <a:solidFill>
                  <a:schemeClr val="accent1"/>
                </a:solidFill>
                <a:latin typeface="Arial" pitchFamily="34" charset="0"/>
                <a:ea typeface="Calibri" panose="020F0502020204030204" pitchFamily="34" charset="0"/>
                <a:cs typeface="Arial" pitchFamily="34" charset="0"/>
              </a:rPr>
              <a:t>университеті</a:t>
            </a:r>
            <a:r>
              <a:rPr lang="ru-RU" sz="1900" i="1" dirty="0">
                <a:solidFill>
                  <a:schemeClr val="accent1"/>
                </a:solidFill>
                <a:latin typeface="Arial" pitchFamily="34" charset="0"/>
                <a:ea typeface="Calibri" panose="020F0502020204030204" pitchFamily="34" charset="0"/>
                <a:cs typeface="Arial" pitchFamily="34" charset="0"/>
              </a:rPr>
              <a:t>, психология </a:t>
            </a:r>
            <a:r>
              <a:rPr lang="ru-RU" sz="1900" i="1" dirty="0" err="1">
                <a:solidFill>
                  <a:schemeClr val="accent1"/>
                </a:solidFill>
                <a:latin typeface="Arial" pitchFamily="34" charset="0"/>
                <a:ea typeface="Calibri" panose="020F0502020204030204" pitchFamily="34" charset="0"/>
                <a:cs typeface="Arial" pitchFamily="34" charset="0"/>
              </a:rPr>
              <a:t>ғылымдарының</a:t>
            </a:r>
            <a:r>
              <a:rPr lang="ru-RU" sz="1900" i="1" dirty="0">
                <a:solidFill>
                  <a:schemeClr val="accent1"/>
                </a:solidFill>
                <a:latin typeface="Arial" pitchFamily="34" charset="0"/>
                <a:ea typeface="Calibri" panose="020F0502020204030204" pitchFamily="34" charset="0"/>
                <a:cs typeface="Arial" pitchFamily="34" charset="0"/>
              </a:rPr>
              <a:t> кандидаты, доцент</a:t>
            </a:r>
          </a:p>
        </p:txBody>
      </p:sp>
      <p:sp>
        <p:nvSpPr>
          <p:cNvPr id="4" name="Прямоугольник 3"/>
          <p:cNvSpPr/>
          <p:nvPr/>
        </p:nvSpPr>
        <p:spPr>
          <a:xfrm>
            <a:off x="806282" y="3001877"/>
            <a:ext cx="8257303" cy="1895904"/>
          </a:xfrm>
          <a:prstGeom prst="rect">
            <a:avLst/>
          </a:prstGeom>
        </p:spPr>
        <p:txBody>
          <a:bodyPr wrap="square" lIns="109728" tIns="54864" rIns="109728" bIns="54864">
            <a:spAutoFit/>
          </a:bodyPr>
          <a:lstStyle/>
          <a:p>
            <a:pPr algn="ctr"/>
            <a:r>
              <a:rPr lang="kk-KZ" sz="5800" b="1" dirty="0">
                <a:solidFill>
                  <a:schemeClr val="accent1"/>
                </a:solidFill>
                <a:latin typeface="Arial" pitchFamily="34" charset="0"/>
                <a:ea typeface="Calibri" panose="020F0502020204030204" pitchFamily="34" charset="0"/>
                <a:cs typeface="Arial" pitchFamily="34" charset="0"/>
              </a:rPr>
              <a:t>ДИФФЕРЕНЦИАЛДЫ</a:t>
            </a:r>
          </a:p>
          <a:p>
            <a:pPr algn="ctr"/>
            <a:r>
              <a:rPr lang="kk-KZ" sz="5800" b="1" dirty="0">
                <a:solidFill>
                  <a:schemeClr val="accent1"/>
                </a:solidFill>
                <a:latin typeface="Arial" pitchFamily="34" charset="0"/>
                <a:ea typeface="Calibri" panose="020F0502020204030204" pitchFamily="34" charset="0"/>
                <a:cs typeface="Arial" pitchFamily="34" charset="0"/>
              </a:rPr>
              <a:t> ПСИХОЛОГИЯ</a:t>
            </a:r>
          </a:p>
        </p:txBody>
      </p:sp>
      <p:pic>
        <p:nvPicPr>
          <p:cNvPr id="1028" name="Picture 4" descr="Picture background">
            <a:extLst>
              <a:ext uri="{FF2B5EF4-FFF2-40B4-BE49-F238E27FC236}">
                <a16:creationId xmlns:a16="http://schemas.microsoft.com/office/drawing/2014/main" id="{F20842D9-59F7-4D9C-9D8A-4FF1A1D45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0243" y="4207397"/>
            <a:ext cx="2198110" cy="31705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icture background">
            <a:extLst>
              <a:ext uri="{FF2B5EF4-FFF2-40B4-BE49-F238E27FC236}">
                <a16:creationId xmlns:a16="http://schemas.microsoft.com/office/drawing/2014/main" id="{02D0DF62-5A00-4B21-9DFE-2D791133F8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36888" y="1225616"/>
            <a:ext cx="1661465" cy="25237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Picture background">
            <a:extLst>
              <a:ext uri="{FF2B5EF4-FFF2-40B4-BE49-F238E27FC236}">
                <a16:creationId xmlns:a16="http://schemas.microsoft.com/office/drawing/2014/main" id="{D9B928ED-289F-4F2B-8EB9-2E84B2EC3C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48339" y="3556104"/>
            <a:ext cx="1419858" cy="21194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Picture background">
            <a:extLst>
              <a:ext uri="{FF2B5EF4-FFF2-40B4-BE49-F238E27FC236}">
                <a16:creationId xmlns:a16="http://schemas.microsoft.com/office/drawing/2014/main" id="{F58BFC81-EDA6-44BA-9190-52570377EE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96435" y="5096851"/>
            <a:ext cx="1419858" cy="1954057"/>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a:extLst>
              <a:ext uri="{FF2B5EF4-FFF2-40B4-BE49-F238E27FC236}">
                <a16:creationId xmlns:a16="http://schemas.microsoft.com/office/drawing/2014/main" id="{779FDCC6-CE17-4B22-AA7D-5E32B9CE1E0A}"/>
              </a:ext>
            </a:extLst>
          </p:cNvPr>
          <p:cNvPicPr>
            <a:picLocks noChangeAspect="1"/>
          </p:cNvPicPr>
          <p:nvPr/>
        </p:nvPicPr>
        <p:blipFill>
          <a:blip r:embed="rId7"/>
          <a:stretch>
            <a:fillRect/>
          </a:stretch>
        </p:blipFill>
        <p:spPr>
          <a:xfrm>
            <a:off x="11359892" y="1564436"/>
            <a:ext cx="1476996" cy="1969328"/>
          </a:xfrm>
          <a:prstGeom prst="rect">
            <a:avLst/>
          </a:prstGeom>
        </p:spPr>
      </p:pic>
      <p:pic>
        <p:nvPicPr>
          <p:cNvPr id="1038" name="Picture 14" descr="Picture background">
            <a:extLst>
              <a:ext uri="{FF2B5EF4-FFF2-40B4-BE49-F238E27FC236}">
                <a16:creationId xmlns:a16="http://schemas.microsoft.com/office/drawing/2014/main" id="{CC9625F0-447D-4154-8DB9-F9644E4A55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98427" y="3515386"/>
            <a:ext cx="917062" cy="1275047"/>
          </a:xfrm>
          <a:prstGeom prst="rect">
            <a:avLst/>
          </a:prstGeom>
          <a:noFill/>
          <a:extLst>
            <a:ext uri="{909E8E84-426E-40DD-AFC4-6F175D3DCCD1}">
              <a14:hiddenFill xmlns:a14="http://schemas.microsoft.com/office/drawing/2010/main">
                <a:solidFill>
                  <a:srgbClr val="FFFFFF"/>
                </a:solidFill>
              </a14:hiddenFill>
            </a:ext>
          </a:extLst>
        </p:spPr>
      </p:pic>
      <p:pic>
        <p:nvPicPr>
          <p:cNvPr id="16" name="Рисунок 15">
            <a:extLst>
              <a:ext uri="{FF2B5EF4-FFF2-40B4-BE49-F238E27FC236}">
                <a16:creationId xmlns:a16="http://schemas.microsoft.com/office/drawing/2014/main" id="{774886D9-15E4-41B1-9073-901318295C4B}"/>
              </a:ext>
            </a:extLst>
          </p:cNvPr>
          <p:cNvPicPr>
            <a:picLocks noChangeAspect="1"/>
          </p:cNvPicPr>
          <p:nvPr/>
        </p:nvPicPr>
        <p:blipFill>
          <a:blip r:embed="rId9"/>
          <a:stretch>
            <a:fillRect/>
          </a:stretch>
        </p:blipFill>
        <p:spPr>
          <a:xfrm>
            <a:off x="10790639" y="2748341"/>
            <a:ext cx="472212" cy="720323"/>
          </a:xfrm>
          <a:prstGeom prst="rect">
            <a:avLst/>
          </a:prstGeom>
        </p:spPr>
      </p:pic>
      <p:pic>
        <p:nvPicPr>
          <p:cNvPr id="1042" name="Picture 18" descr="Picture background">
            <a:extLst>
              <a:ext uri="{FF2B5EF4-FFF2-40B4-BE49-F238E27FC236}">
                <a16:creationId xmlns:a16="http://schemas.microsoft.com/office/drawing/2014/main" id="{E8DD5E28-C314-4E51-AF99-A181EA8A286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36271"/>
          <a:stretch/>
        </p:blipFill>
        <p:spPr bwMode="auto">
          <a:xfrm>
            <a:off x="10748338" y="5810740"/>
            <a:ext cx="1419859" cy="127912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Picture background">
            <a:extLst>
              <a:ext uri="{FF2B5EF4-FFF2-40B4-BE49-F238E27FC236}">
                <a16:creationId xmlns:a16="http://schemas.microsoft.com/office/drawing/2014/main" id="{12A6E642-6C53-4090-A869-BE8FFE46EBA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48279" y="5807798"/>
            <a:ext cx="861966" cy="1257034"/>
          </a:xfrm>
          <a:prstGeom prst="rect">
            <a:avLst/>
          </a:prstGeom>
          <a:noFill/>
          <a:extLst>
            <a:ext uri="{909E8E84-426E-40DD-AFC4-6F175D3DCCD1}">
              <a14:hiddenFill xmlns:a14="http://schemas.microsoft.com/office/drawing/2010/main">
                <a:solidFill>
                  <a:srgbClr val="FFFFFF"/>
                </a:solidFill>
              </a14:hiddenFill>
            </a:ext>
          </a:extLst>
        </p:spPr>
      </p:pic>
      <p:sp>
        <p:nvSpPr>
          <p:cNvPr id="26" name="Прямоугольник 25">
            <a:extLst>
              <a:ext uri="{FF2B5EF4-FFF2-40B4-BE49-F238E27FC236}">
                <a16:creationId xmlns:a16="http://schemas.microsoft.com/office/drawing/2014/main" id="{20B22823-1B7A-4BBE-96E4-B681194634D4}"/>
              </a:ext>
            </a:extLst>
          </p:cNvPr>
          <p:cNvSpPr/>
          <p:nvPr/>
        </p:nvSpPr>
        <p:spPr>
          <a:xfrm>
            <a:off x="1859600" y="314500"/>
            <a:ext cx="12338444" cy="553998"/>
          </a:xfrm>
          <a:prstGeom prst="rect">
            <a:avLst/>
          </a:prstGeom>
        </p:spPr>
        <p:txBody>
          <a:bodyPr wrap="square" lIns="109728" tIns="54864" rIns="109728" bIns="54864">
            <a:spAutoFit/>
          </a:bodyPr>
          <a:lstStyle/>
          <a:p>
            <a:pPr algn="ctr"/>
            <a:r>
              <a:rPr lang="ru-RU" sz="2900" b="1" dirty="0">
                <a:solidFill>
                  <a:srgbClr val="7499B4"/>
                </a:solidFill>
                <a:latin typeface="Arial" pitchFamily="34" charset="0"/>
                <a:ea typeface="Calibri" panose="020F0502020204030204" pitchFamily="34" charset="0"/>
                <a:cs typeface="Arial" pitchFamily="34" charset="0"/>
              </a:rPr>
              <a:t>Л.Н.ГУМИЛЕВ АТЫНДАҒЫ ЕУРАЗИЯ ҰЛТТЫҚ УНИВЕРСИТЕТІ</a:t>
            </a:r>
            <a:endParaRPr lang="kk-KZ" sz="2900" b="1" dirty="0">
              <a:solidFill>
                <a:srgbClr val="7499B4"/>
              </a:solidFill>
              <a:latin typeface="Arial" pitchFamily="34" charset="0"/>
              <a:ea typeface="Calibri" panose="020F0502020204030204" pitchFamily="34" charset="0"/>
              <a:cs typeface="Arial" pitchFamily="34" charset="0"/>
            </a:endParaRPr>
          </a:p>
        </p:txBody>
      </p:sp>
    </p:spTree>
    <p:extLst>
      <p:ext uri="{BB962C8B-B14F-4D97-AF65-F5344CB8AC3E}">
        <p14:creationId xmlns:p14="http://schemas.microsoft.com/office/powerpoint/2010/main" val="3092351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descr="фон.jpg"/>
          <p:cNvPicPr>
            <a:picLocks noChangeAspect="1"/>
          </p:cNvPicPr>
          <p:nvPr/>
        </p:nvPicPr>
        <p:blipFill>
          <a:blip r:embed="rId3"/>
          <a:stretch>
            <a:fillRect/>
          </a:stretch>
        </p:blipFill>
        <p:spPr>
          <a:xfrm>
            <a:off x="0" y="0"/>
            <a:ext cx="14630400" cy="8229600"/>
          </a:xfrm>
          <a:prstGeom prst="rect">
            <a:avLst/>
          </a:prstGeom>
        </p:spPr>
      </p:pic>
      <p:sp>
        <p:nvSpPr>
          <p:cNvPr id="2" name="Text 0"/>
          <p:cNvSpPr/>
          <p:nvPr/>
        </p:nvSpPr>
        <p:spPr>
          <a:xfrm>
            <a:off x="2144125" y="53158"/>
            <a:ext cx="10200084" cy="620078"/>
          </a:xfrm>
          <a:prstGeom prst="rect">
            <a:avLst/>
          </a:prstGeom>
          <a:noFill/>
          <a:ln/>
        </p:spPr>
        <p:txBody>
          <a:bodyPr wrap="none" lIns="0" tIns="0" rIns="0" bIns="0" rtlCol="0" anchor="t"/>
          <a:lstStyle/>
          <a:p>
            <a:r>
              <a:rPr lang="kk-KZ" sz="3600" b="1" dirty="0">
                <a:latin typeface="Arial" pitchFamily="34" charset="0"/>
                <a:cs typeface="Arial" pitchFamily="34" charset="0"/>
              </a:rPr>
              <a:t>Қабілет пен дағдының айырмашылығы:</a:t>
            </a:r>
          </a:p>
        </p:txBody>
      </p:sp>
      <p:sp>
        <p:nvSpPr>
          <p:cNvPr id="15361" name="Rectangle 1"/>
          <p:cNvSpPr>
            <a:spLocks noChangeArrowheads="1"/>
          </p:cNvSpPr>
          <p:nvPr/>
        </p:nvSpPr>
        <p:spPr bwMode="auto">
          <a:xfrm>
            <a:off x="801409" y="6667806"/>
            <a:ext cx="13035201"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204788" algn="just" fontAlgn="base">
              <a:spcBef>
                <a:spcPct val="0"/>
              </a:spcBef>
              <a:spcAft>
                <a:spcPct val="0"/>
              </a:spcAft>
            </a:pPr>
            <a:r>
              <a:rPr lang="kk-KZ" sz="2400" dirty="0">
                <a:latin typeface="Arial" pitchFamily="34" charset="0"/>
                <a:ea typeface="Calibri" pitchFamily="34" charset="0"/>
                <a:cs typeface="Arial" pitchFamily="34" charset="0"/>
              </a:rPr>
              <a:t>Оның айтуынша, қабілеттің дамуы нышанға (жүйке жүйесінің қасиеттері, физиологиялық алғышарттар) және әлеуметтік ортаға байланысты. Егер нышанға қолайлы әлеуметтік жағдай сәйкес келсе, қабілет қарқынды дамиды.</a:t>
            </a:r>
          </a:p>
        </p:txBody>
      </p:sp>
      <p:graphicFrame>
        <p:nvGraphicFramePr>
          <p:cNvPr id="6" name="Схема 5"/>
          <p:cNvGraphicFramePr/>
          <p:nvPr/>
        </p:nvGraphicFramePr>
        <p:xfrm>
          <a:off x="1375160" y="1041986"/>
          <a:ext cx="12106939" cy="21371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Схема 6"/>
          <p:cNvGraphicFramePr/>
          <p:nvPr/>
        </p:nvGraphicFramePr>
        <p:xfrm>
          <a:off x="1775685" y="3583146"/>
          <a:ext cx="11185452" cy="314487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descr="фон.jpg"/>
          <p:cNvPicPr>
            <a:picLocks noChangeAspect="1"/>
          </p:cNvPicPr>
          <p:nvPr/>
        </p:nvPicPr>
        <p:blipFill>
          <a:blip r:embed="rId3"/>
          <a:stretch>
            <a:fillRect/>
          </a:stretch>
        </p:blipFill>
        <p:spPr>
          <a:xfrm>
            <a:off x="0" y="0"/>
            <a:ext cx="14630400" cy="8229600"/>
          </a:xfrm>
          <a:prstGeom prst="rect">
            <a:avLst/>
          </a:prstGeom>
        </p:spPr>
      </p:pic>
      <p:sp>
        <p:nvSpPr>
          <p:cNvPr id="2" name="Text 0"/>
          <p:cNvSpPr/>
          <p:nvPr/>
        </p:nvSpPr>
        <p:spPr>
          <a:xfrm>
            <a:off x="396531" y="1180214"/>
            <a:ext cx="13989320" cy="903767"/>
          </a:xfrm>
          <a:prstGeom prst="rect">
            <a:avLst/>
          </a:prstGeom>
          <a:noFill/>
          <a:ln/>
        </p:spPr>
        <p:txBody>
          <a:bodyPr wrap="none" lIns="0" tIns="0" rIns="0" bIns="0" rtlCol="0" anchor="t"/>
          <a:lstStyle/>
          <a:p>
            <a:r>
              <a:rPr lang="kk-KZ" sz="2000" dirty="0">
                <a:latin typeface="Arial" pitchFamily="34" charset="0"/>
                <a:cs typeface="Arial" pitchFamily="34" charset="0"/>
              </a:rPr>
              <a:t>Қабілет мәселесін түсіндіретін негізгі бағыттар:</a:t>
            </a:r>
            <a:endParaRPr lang="ru-RU" sz="2000" dirty="0">
              <a:latin typeface="Arial" pitchFamily="34" charset="0"/>
              <a:cs typeface="Arial" pitchFamily="34" charset="0"/>
            </a:endParaRPr>
          </a:p>
          <a:p>
            <a:pPr marL="457200" lvl="0" indent="-457200"/>
            <a:r>
              <a:rPr lang="kk-KZ" sz="2000" b="1" dirty="0">
                <a:latin typeface="Arial" pitchFamily="34" charset="0"/>
                <a:cs typeface="Arial" pitchFamily="34" charset="0"/>
              </a:rPr>
              <a:t>1.Биологиялық (конституционалдық) теориялар</a:t>
            </a:r>
            <a:r>
              <a:rPr lang="kk-KZ" sz="2000" dirty="0">
                <a:latin typeface="Arial" pitchFamily="34" charset="0"/>
                <a:cs typeface="Arial" pitchFamily="34" charset="0"/>
              </a:rPr>
              <a:t> – қабілетті адам дене бітімімен, жүйке жүйесінің типімен </a:t>
            </a:r>
          </a:p>
          <a:p>
            <a:pPr lvl="0"/>
            <a:r>
              <a:rPr lang="kk-KZ" sz="2000" dirty="0">
                <a:latin typeface="Arial" pitchFamily="34" charset="0"/>
                <a:cs typeface="Arial" pitchFamily="34" charset="0"/>
              </a:rPr>
              <a:t>байланыстырады (Э. Кречмер, У. Шелдон). Бұл бағыт кейін сынға түсті, себебі қабілетті тек физиологиямен </a:t>
            </a:r>
          </a:p>
          <a:p>
            <a:pPr lvl="0"/>
            <a:r>
              <a:rPr lang="kk-KZ" sz="2000" dirty="0">
                <a:latin typeface="Arial" pitchFamily="34" charset="0"/>
                <a:cs typeface="Arial" pitchFamily="34" charset="0"/>
              </a:rPr>
              <a:t>түсіндіру жеткіліксіз.</a:t>
            </a:r>
          </a:p>
          <a:p>
            <a:pPr lvl="0"/>
            <a:r>
              <a:rPr lang="kk-KZ" sz="2000" b="1" dirty="0">
                <a:latin typeface="Arial" pitchFamily="34" charset="0"/>
                <a:cs typeface="Arial" pitchFamily="34" charset="0"/>
              </a:rPr>
              <a:t>2.Психологиялық теориялар</a:t>
            </a:r>
            <a:r>
              <a:rPr lang="kk-KZ" sz="2000" dirty="0">
                <a:latin typeface="Arial" pitchFamily="34" charset="0"/>
                <a:cs typeface="Arial" pitchFamily="34" charset="0"/>
              </a:rPr>
              <a:t> – қабілетті психикалық процестердің дамуымен байланыстырады (зейін, ойлау, ес).</a:t>
            </a:r>
            <a:endParaRPr lang="ru-RU" sz="2000" dirty="0">
              <a:latin typeface="Arial" pitchFamily="34" charset="0"/>
              <a:cs typeface="Arial" pitchFamily="34" charset="0"/>
            </a:endParaRPr>
          </a:p>
          <a:p>
            <a:pPr lvl="0"/>
            <a:r>
              <a:rPr lang="kk-KZ" sz="2000" b="1" dirty="0">
                <a:latin typeface="Arial" pitchFamily="34" charset="0"/>
                <a:cs typeface="Arial" pitchFamily="34" charset="0"/>
              </a:rPr>
              <a:t>3.Әлеуметтік теориялар</a:t>
            </a:r>
            <a:r>
              <a:rPr lang="kk-KZ" sz="2000" dirty="0">
                <a:latin typeface="Arial" pitchFamily="34" charset="0"/>
                <a:cs typeface="Arial" pitchFamily="34" charset="0"/>
              </a:rPr>
              <a:t> – қабілет қоғамдық тәжірибе мен тәрбие арқылы қалыптасады деп қарастырады.</a:t>
            </a:r>
            <a:endParaRPr lang="ru-RU" sz="2000" dirty="0">
              <a:latin typeface="Arial" pitchFamily="34" charset="0"/>
              <a:cs typeface="Arial" pitchFamily="34" charset="0"/>
            </a:endParaRPr>
          </a:p>
          <a:p>
            <a:pPr lvl="0"/>
            <a:r>
              <a:rPr lang="kk-KZ" sz="2000" b="1" dirty="0">
                <a:latin typeface="Arial" pitchFamily="34" charset="0"/>
                <a:cs typeface="Arial" pitchFamily="34" charset="0"/>
              </a:rPr>
              <a:t>Интегративті теориялар</a:t>
            </a:r>
            <a:r>
              <a:rPr lang="kk-KZ" sz="2000" dirty="0">
                <a:latin typeface="Arial" pitchFamily="34" charset="0"/>
                <a:cs typeface="Arial" pitchFamily="34" charset="0"/>
              </a:rPr>
              <a:t> – қабілетті тұтас тұлғаның белсенділігі мен өзін-өзі реттеу жүйесімен түсіндіреді.</a:t>
            </a:r>
            <a:endParaRPr lang="ru-RU" sz="2000" dirty="0">
              <a:latin typeface="Arial" pitchFamily="34" charset="0"/>
              <a:cs typeface="Arial" pitchFamily="34" charset="0"/>
            </a:endParaRPr>
          </a:p>
        </p:txBody>
      </p:sp>
      <p:sp>
        <p:nvSpPr>
          <p:cNvPr id="7" name="Прямоугольник 6"/>
          <p:cNvSpPr/>
          <p:nvPr/>
        </p:nvSpPr>
        <p:spPr>
          <a:xfrm>
            <a:off x="364638" y="3948056"/>
            <a:ext cx="13989320" cy="304698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ru-RU" sz="2400" dirty="0">
                <a:latin typeface="Arial" pitchFamily="34" charset="0"/>
                <a:cs typeface="Arial" pitchFamily="34" charset="0"/>
              </a:rPr>
              <a:t>Н.С. </a:t>
            </a:r>
            <a:r>
              <a:rPr lang="ru-RU" sz="2400" dirty="0" err="1">
                <a:latin typeface="Arial" pitchFamily="34" charset="0"/>
                <a:cs typeface="Arial" pitchFamily="34" charset="0"/>
              </a:rPr>
              <a:t>Лейтес</a:t>
            </a:r>
            <a:r>
              <a:rPr lang="ru-RU" sz="2400" dirty="0">
                <a:latin typeface="Arial" pitchFamily="34" charset="0"/>
                <a:cs typeface="Arial" pitchFamily="34" charset="0"/>
              </a:rPr>
              <a:t> </a:t>
            </a:r>
            <a:r>
              <a:rPr lang="ru-RU" sz="2400" dirty="0" err="1">
                <a:latin typeface="Arial" pitchFamily="34" charset="0"/>
                <a:cs typeface="Arial" pitchFamily="34" charset="0"/>
              </a:rPr>
              <a:t>қабілеттің дамуы</a:t>
            </a:r>
            <a:r>
              <a:rPr lang="ru-RU" sz="2400" dirty="0">
                <a:latin typeface="Arial" pitchFamily="34" charset="0"/>
                <a:cs typeface="Arial" pitchFamily="34" charset="0"/>
              </a:rPr>
              <a:t> </a:t>
            </a:r>
            <a:r>
              <a:rPr lang="ru-RU" sz="2400" dirty="0" err="1">
                <a:latin typeface="Arial" pitchFamily="34" charset="0"/>
                <a:cs typeface="Arial" pitchFamily="34" charset="0"/>
              </a:rPr>
              <a:t>үшін </a:t>
            </a:r>
            <a:r>
              <a:rPr lang="ru-RU" sz="2400" dirty="0">
                <a:latin typeface="Arial" pitchFamily="34" charset="0"/>
                <a:cs typeface="Arial" pitchFamily="34" charset="0"/>
              </a:rPr>
              <a:t>тек </a:t>
            </a:r>
            <a:r>
              <a:rPr lang="ru-RU" sz="2400" dirty="0" err="1">
                <a:latin typeface="Arial" pitchFamily="34" charset="0"/>
                <a:cs typeface="Arial" pitchFamily="34" charset="0"/>
              </a:rPr>
              <a:t>білімнің болуы</a:t>
            </a:r>
            <a:r>
              <a:rPr lang="ru-RU" sz="2400" dirty="0">
                <a:latin typeface="Arial" pitchFamily="34" charset="0"/>
                <a:cs typeface="Arial" pitchFamily="34" charset="0"/>
              </a:rPr>
              <a:t> </a:t>
            </a:r>
            <a:r>
              <a:rPr lang="ru-RU" sz="2400" dirty="0" err="1">
                <a:latin typeface="Arial" pitchFamily="34" charset="0"/>
                <a:cs typeface="Arial" pitchFamily="34" charset="0"/>
              </a:rPr>
              <a:t>жеткіліксіз</a:t>
            </a:r>
            <a:r>
              <a:rPr lang="ru-RU" sz="2400" dirty="0">
                <a:latin typeface="Arial" pitchFamily="34" charset="0"/>
                <a:cs typeface="Arial" pitchFamily="34" charset="0"/>
              </a:rPr>
              <a:t> </a:t>
            </a:r>
            <a:r>
              <a:rPr lang="ru-RU" sz="2400" dirty="0" err="1">
                <a:latin typeface="Arial" pitchFamily="34" charset="0"/>
                <a:cs typeface="Arial" pitchFamily="34" charset="0"/>
              </a:rPr>
              <a:t>екенін</a:t>
            </a:r>
            <a:r>
              <a:rPr lang="ru-RU" sz="2400" dirty="0">
                <a:latin typeface="Arial" pitchFamily="34" charset="0"/>
                <a:cs typeface="Arial" pitchFamily="34" charset="0"/>
              </a:rPr>
              <a:t> </a:t>
            </a:r>
            <a:r>
              <a:rPr lang="ru-RU" sz="2400" dirty="0" err="1">
                <a:latin typeface="Arial" pitchFamily="34" charset="0"/>
                <a:cs typeface="Arial" pitchFamily="34" charset="0"/>
              </a:rPr>
              <a:t>дәлелдейді</a:t>
            </a:r>
            <a:r>
              <a:rPr lang="ru-RU" sz="2400" dirty="0">
                <a:latin typeface="Arial" pitchFamily="34" charset="0"/>
                <a:cs typeface="Arial" pitchFamily="34" charset="0"/>
              </a:rPr>
              <a:t>. </a:t>
            </a:r>
            <a:r>
              <a:rPr lang="ru-RU" sz="2400" dirty="0" err="1">
                <a:latin typeface="Arial" pitchFamily="34" charset="0"/>
                <a:cs typeface="Arial" pitchFamily="34" charset="0"/>
              </a:rPr>
              <a:t>Оның пікірінше</a:t>
            </a:r>
            <a:r>
              <a:rPr lang="ru-RU" sz="2400" dirty="0">
                <a:latin typeface="Arial" pitchFamily="34" charset="0"/>
                <a:cs typeface="Arial" pitchFamily="34" charset="0"/>
              </a:rPr>
              <a:t>:</a:t>
            </a:r>
          </a:p>
          <a:p>
            <a:pPr marL="457200" indent="-457200" algn="just">
              <a:buFont typeface="Arial" pitchFamily="34" charset="0"/>
              <a:buChar char="•"/>
            </a:pPr>
            <a:r>
              <a:rPr lang="ru-RU" sz="2400" dirty="0" err="1">
                <a:latin typeface="Arial" pitchFamily="34" charset="0"/>
                <a:cs typeface="Arial" pitchFamily="34" charset="0"/>
              </a:rPr>
              <a:t>Қабілет адамның </a:t>
            </a:r>
            <a:r>
              <a:rPr lang="ru-RU" sz="2400" b="1" dirty="0" err="1">
                <a:latin typeface="Arial" pitchFamily="34" charset="0"/>
                <a:cs typeface="Arial" pitchFamily="34" charset="0"/>
              </a:rPr>
              <a:t>белсенділігімен</a:t>
            </a:r>
            <a:r>
              <a:rPr lang="ru-RU" sz="2400" dirty="0">
                <a:latin typeface="Arial" pitchFamily="34" charset="0"/>
                <a:cs typeface="Arial" pitchFamily="34" charset="0"/>
              </a:rPr>
              <a:t> </a:t>
            </a:r>
            <a:r>
              <a:rPr lang="ru-RU" sz="2400" dirty="0" err="1">
                <a:latin typeface="Arial" pitchFamily="34" charset="0"/>
                <a:cs typeface="Arial" pitchFamily="34" charset="0"/>
              </a:rPr>
              <a:t>анықталады (мақсат қою, </a:t>
            </a:r>
            <a:r>
              <a:rPr lang="ru-RU" sz="2400" dirty="0">
                <a:latin typeface="Arial" pitchFamily="34" charset="0"/>
                <a:cs typeface="Arial" pitchFamily="34" charset="0"/>
              </a:rPr>
              <a:t>оны </a:t>
            </a:r>
            <a:r>
              <a:rPr lang="ru-RU" sz="2400" dirty="0" err="1">
                <a:latin typeface="Arial" pitchFamily="34" charset="0"/>
                <a:cs typeface="Arial" pitchFamily="34" charset="0"/>
              </a:rPr>
              <a:t>орындауға ерік-жігер</a:t>
            </a:r>
            <a:r>
              <a:rPr lang="ru-RU" sz="2400" dirty="0">
                <a:latin typeface="Arial" pitchFamily="34" charset="0"/>
                <a:cs typeface="Arial" pitchFamily="34" charset="0"/>
              </a:rPr>
              <a:t> </a:t>
            </a:r>
            <a:r>
              <a:rPr lang="ru-RU" sz="2400" dirty="0" err="1">
                <a:latin typeface="Arial" pitchFamily="34" charset="0"/>
                <a:cs typeface="Arial" pitchFamily="34" charset="0"/>
              </a:rPr>
              <a:t>жұмсау</a:t>
            </a:r>
            <a:r>
              <a:rPr lang="ru-RU" sz="2400" dirty="0">
                <a:latin typeface="Arial" pitchFamily="34" charset="0"/>
                <a:cs typeface="Arial" pitchFamily="34" charset="0"/>
              </a:rPr>
              <a:t>).</a:t>
            </a:r>
          </a:p>
          <a:p>
            <a:pPr marL="457200" indent="-457200" algn="just">
              <a:buFont typeface="Arial" pitchFamily="34" charset="0"/>
              <a:buChar char="•"/>
            </a:pPr>
            <a:r>
              <a:rPr lang="ru-RU" sz="2400" dirty="0" err="1">
                <a:latin typeface="Arial" pitchFamily="34" charset="0"/>
                <a:cs typeface="Arial" pitchFamily="34" charset="0"/>
              </a:rPr>
              <a:t>Қабілет </a:t>
            </a:r>
            <a:r>
              <a:rPr lang="ru-RU" sz="2400" dirty="0">
                <a:latin typeface="Arial" pitchFamily="34" charset="0"/>
                <a:cs typeface="Arial" pitchFamily="34" charset="0"/>
              </a:rPr>
              <a:t>– </a:t>
            </a:r>
            <a:r>
              <a:rPr lang="ru-RU" sz="2400" dirty="0" err="1">
                <a:latin typeface="Arial" pitchFamily="34" charset="0"/>
                <a:cs typeface="Arial" pitchFamily="34" charset="0"/>
              </a:rPr>
              <a:t>тұлғаның </a:t>
            </a:r>
            <a:r>
              <a:rPr lang="ru-RU" sz="2400" b="1" dirty="0" err="1">
                <a:latin typeface="Arial" pitchFamily="34" charset="0"/>
                <a:cs typeface="Arial" pitchFamily="34" charset="0"/>
              </a:rPr>
              <a:t>өзін-өзі реттеу</a:t>
            </a:r>
            <a:r>
              <a:rPr lang="ru-RU" sz="2400" b="1" dirty="0">
                <a:latin typeface="Arial" pitchFamily="34" charset="0"/>
                <a:cs typeface="Arial" pitchFamily="34" charset="0"/>
              </a:rPr>
              <a:t> </a:t>
            </a:r>
            <a:r>
              <a:rPr lang="ru-RU" sz="2400" b="1" dirty="0" err="1">
                <a:latin typeface="Arial" pitchFamily="34" charset="0"/>
                <a:cs typeface="Arial" pitchFamily="34" charset="0"/>
              </a:rPr>
              <a:t>қабілетімен </a:t>
            </a:r>
            <a:r>
              <a:rPr lang="ru-RU" sz="2400" dirty="0" err="1">
                <a:latin typeface="Arial" pitchFamily="34" charset="0"/>
                <a:cs typeface="Arial" pitchFamily="34" charset="0"/>
              </a:rPr>
              <a:t>байланысты</a:t>
            </a:r>
            <a:r>
              <a:rPr lang="ru-RU" sz="2400" dirty="0">
                <a:latin typeface="Arial" pitchFamily="34" charset="0"/>
                <a:cs typeface="Arial" pitchFamily="34" charset="0"/>
              </a:rPr>
              <a:t> </a:t>
            </a:r>
            <a:r>
              <a:rPr lang="ru-RU" sz="2400" dirty="0" err="1">
                <a:latin typeface="Arial" pitchFamily="34" charset="0"/>
                <a:cs typeface="Arial" pitchFamily="34" charset="0"/>
              </a:rPr>
              <a:t>(уақытты басқару, қателіктен сабақ алу</a:t>
            </a:r>
            <a:r>
              <a:rPr lang="ru-RU" sz="2400" dirty="0">
                <a:latin typeface="Arial" pitchFamily="34" charset="0"/>
                <a:cs typeface="Arial" pitchFamily="34" charset="0"/>
              </a:rPr>
              <a:t>, </a:t>
            </a:r>
            <a:r>
              <a:rPr lang="ru-RU" sz="2400" dirty="0" err="1">
                <a:latin typeface="Arial" pitchFamily="34" charset="0"/>
                <a:cs typeface="Arial" pitchFamily="34" charset="0"/>
              </a:rPr>
              <a:t>күш-жігерін дұрыс бөлу</a:t>
            </a:r>
            <a:r>
              <a:rPr lang="ru-RU" sz="2400" dirty="0">
                <a:latin typeface="Arial" pitchFamily="34" charset="0"/>
                <a:cs typeface="Arial" pitchFamily="34" charset="0"/>
              </a:rPr>
              <a:t>).</a:t>
            </a:r>
          </a:p>
          <a:p>
            <a:pPr algn="just"/>
            <a:r>
              <a:rPr lang="ru-RU" sz="2400" dirty="0" err="1">
                <a:latin typeface="Arial" pitchFamily="34" charset="0"/>
                <a:cs typeface="Arial" pitchFamily="34" charset="0"/>
              </a:rPr>
              <a:t>Яғни, екі</a:t>
            </a:r>
            <a:r>
              <a:rPr lang="ru-RU" sz="2400" dirty="0">
                <a:latin typeface="Arial" pitchFamily="34" charset="0"/>
                <a:cs typeface="Arial" pitchFamily="34" charset="0"/>
              </a:rPr>
              <a:t> студент </a:t>
            </a:r>
            <a:r>
              <a:rPr lang="ru-RU" sz="2400" dirty="0" err="1">
                <a:latin typeface="Arial" pitchFamily="34" charset="0"/>
                <a:cs typeface="Arial" pitchFamily="34" charset="0"/>
              </a:rPr>
              <a:t>бірдей</a:t>
            </a:r>
            <a:r>
              <a:rPr lang="ru-RU" sz="2400" dirty="0">
                <a:latin typeface="Arial" pitchFamily="34" charset="0"/>
                <a:cs typeface="Arial" pitchFamily="34" charset="0"/>
              </a:rPr>
              <a:t> </a:t>
            </a:r>
            <a:r>
              <a:rPr lang="ru-RU" sz="2400" dirty="0" err="1">
                <a:latin typeface="Arial" pitchFamily="34" charset="0"/>
                <a:cs typeface="Arial" pitchFamily="34" charset="0"/>
              </a:rPr>
              <a:t>білім</a:t>
            </a:r>
            <a:r>
              <a:rPr lang="ru-RU" sz="2400" dirty="0">
                <a:latin typeface="Arial" pitchFamily="34" charset="0"/>
                <a:cs typeface="Arial" pitchFamily="34" charset="0"/>
              </a:rPr>
              <a:t> </a:t>
            </a:r>
            <a:r>
              <a:rPr lang="ru-RU" sz="2400" dirty="0" err="1">
                <a:latin typeface="Arial" pitchFamily="34" charset="0"/>
                <a:cs typeface="Arial" pitchFamily="34" charset="0"/>
              </a:rPr>
              <a:t>алса</a:t>
            </a:r>
            <a:r>
              <a:rPr lang="ru-RU" sz="2400" dirty="0">
                <a:latin typeface="Arial" pitchFamily="34" charset="0"/>
                <a:cs typeface="Arial" pitchFamily="34" charset="0"/>
              </a:rPr>
              <a:t> да, </a:t>
            </a:r>
            <a:r>
              <a:rPr lang="ru-RU" sz="2400" dirty="0" err="1">
                <a:latin typeface="Arial" pitchFamily="34" charset="0"/>
                <a:cs typeface="Arial" pitchFamily="34" charset="0"/>
              </a:rPr>
              <a:t>белсенділік</a:t>
            </a:r>
            <a:r>
              <a:rPr lang="ru-RU" sz="2400" dirty="0">
                <a:latin typeface="Arial" pitchFamily="34" charset="0"/>
                <a:cs typeface="Arial" pitchFamily="34" charset="0"/>
              </a:rPr>
              <a:t> пен </a:t>
            </a:r>
            <a:r>
              <a:rPr lang="ru-RU" sz="2400" dirty="0" err="1">
                <a:latin typeface="Arial" pitchFamily="34" charset="0"/>
                <a:cs typeface="Arial" pitchFamily="34" charset="0"/>
              </a:rPr>
              <a:t>өзін-өзі реттеу</a:t>
            </a:r>
            <a:r>
              <a:rPr lang="ru-RU" sz="2400" dirty="0">
                <a:latin typeface="Arial" pitchFamily="34" charset="0"/>
                <a:cs typeface="Arial" pitchFamily="34" charset="0"/>
              </a:rPr>
              <a:t> </a:t>
            </a:r>
            <a:r>
              <a:rPr lang="ru-RU" sz="2400" dirty="0" err="1">
                <a:latin typeface="Arial" pitchFamily="34" charset="0"/>
                <a:cs typeface="Arial" pitchFamily="34" charset="0"/>
              </a:rPr>
              <a:t>деңгейіне қарай жетістіктері</a:t>
            </a:r>
            <a:r>
              <a:rPr lang="ru-RU" sz="2400" dirty="0">
                <a:latin typeface="Arial" pitchFamily="34" charset="0"/>
                <a:cs typeface="Arial" pitchFamily="34" charset="0"/>
              </a:rPr>
              <a:t> </a:t>
            </a:r>
            <a:r>
              <a:rPr lang="ru-RU" sz="2400" dirty="0" err="1">
                <a:latin typeface="Arial" pitchFamily="34" charset="0"/>
                <a:cs typeface="Arial" pitchFamily="34" charset="0"/>
              </a:rPr>
              <a:t>әртүрлі болуы</a:t>
            </a:r>
            <a:r>
              <a:rPr lang="ru-RU" sz="2400" dirty="0">
                <a:latin typeface="Arial" pitchFamily="34" charset="0"/>
                <a:cs typeface="Arial" pitchFamily="34" charset="0"/>
              </a:rPr>
              <a:t> </a:t>
            </a:r>
            <a:r>
              <a:rPr lang="ru-RU" sz="2400" dirty="0" err="1">
                <a:latin typeface="Arial" pitchFamily="34" charset="0"/>
                <a:cs typeface="Arial" pitchFamily="34" charset="0"/>
              </a:rPr>
              <a:t>мүмкін</a:t>
            </a:r>
            <a:r>
              <a:rPr lang="ru-RU" sz="2400" dirty="0">
                <a:latin typeface="Arial" pitchFamily="34" charset="0"/>
                <a:cs typeface="Arial" pitchFamily="34" charset="0"/>
              </a:rPr>
              <a:t>.</a:t>
            </a:r>
          </a:p>
        </p:txBody>
      </p:sp>
      <p:sp>
        <p:nvSpPr>
          <p:cNvPr id="8" name="Text 0"/>
          <p:cNvSpPr/>
          <p:nvPr/>
        </p:nvSpPr>
        <p:spPr>
          <a:xfrm>
            <a:off x="2144125" y="53158"/>
            <a:ext cx="10200084" cy="620078"/>
          </a:xfrm>
          <a:prstGeom prst="rect">
            <a:avLst/>
          </a:prstGeom>
          <a:noFill/>
          <a:ln/>
        </p:spPr>
        <p:txBody>
          <a:bodyPr wrap="none" lIns="0" tIns="0" rIns="0" bIns="0" rtlCol="0" anchor="t"/>
          <a:lstStyle/>
          <a:p>
            <a:pPr lvl="0"/>
            <a:r>
              <a:rPr lang="kk-KZ" sz="2800" b="1" dirty="0"/>
              <a:t>Қабілет теориялары және бағыттары. Белсенділік және </a:t>
            </a:r>
          </a:p>
          <a:p>
            <a:pPr lvl="0"/>
            <a:r>
              <a:rPr lang="kk-KZ" sz="2800" b="1" dirty="0"/>
              <a:t>өзін-өзі реттеу қабілеттің интегралды параметpi ретінде (Н.С. Лейтес). </a:t>
            </a:r>
            <a:endParaRPr lang="ru-RU"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descr="фон.jpg"/>
          <p:cNvPicPr>
            <a:picLocks noChangeAspect="1"/>
          </p:cNvPicPr>
          <p:nvPr/>
        </p:nvPicPr>
        <p:blipFill>
          <a:blip r:embed="rId3"/>
          <a:stretch>
            <a:fillRect/>
          </a:stretch>
        </p:blipFill>
        <p:spPr>
          <a:xfrm>
            <a:off x="0" y="0"/>
            <a:ext cx="14630400" cy="8229600"/>
          </a:xfrm>
          <a:prstGeom prst="rect">
            <a:avLst/>
          </a:prstGeom>
        </p:spPr>
      </p:pic>
      <p:sp>
        <p:nvSpPr>
          <p:cNvPr id="2" name="Text 0"/>
          <p:cNvSpPr/>
          <p:nvPr/>
        </p:nvSpPr>
        <p:spPr>
          <a:xfrm>
            <a:off x="396531" y="1180214"/>
            <a:ext cx="13728260" cy="6049926"/>
          </a:xfrm>
          <a:prstGeom prst="rect">
            <a:avLst/>
          </a:prstGeom>
          <a:ln/>
        </p:spPr>
        <p:style>
          <a:lnRef idx="2">
            <a:schemeClr val="accent1"/>
          </a:lnRef>
          <a:fillRef idx="1">
            <a:schemeClr val="lt1"/>
          </a:fillRef>
          <a:effectRef idx="0">
            <a:schemeClr val="accent1"/>
          </a:effectRef>
          <a:fontRef idx="minor">
            <a:schemeClr val="dk1"/>
          </a:fontRef>
        </p:style>
        <p:txBody>
          <a:bodyPr wrap="none" lIns="0" tIns="0" rIns="0" bIns="0" rtlCol="0" anchor="t"/>
          <a:lstStyle/>
          <a:p>
            <a:r>
              <a:rPr lang="kk-KZ" sz="2400" b="1" dirty="0">
                <a:latin typeface="Arial" pitchFamily="34" charset="0"/>
                <a:cs typeface="Arial" pitchFamily="34" charset="0"/>
              </a:rPr>
              <a:t>Когнитивті стиль</a:t>
            </a:r>
            <a:r>
              <a:rPr lang="kk-KZ" sz="2400" dirty="0">
                <a:latin typeface="Arial" pitchFamily="34" charset="0"/>
                <a:cs typeface="Arial" pitchFamily="34" charset="0"/>
              </a:rPr>
              <a:t> – адамның ақпаратты қабылдау, өңдеу, сақтау және шешім қабылдау </a:t>
            </a:r>
          </a:p>
          <a:p>
            <a:r>
              <a:rPr lang="kk-KZ" sz="2400" dirty="0">
                <a:latin typeface="Arial" pitchFamily="34" charset="0"/>
                <a:cs typeface="Arial" pitchFamily="34" charset="0"/>
              </a:rPr>
              <a:t>тәсілдеріндегі дара ерекшеліктері.</a:t>
            </a:r>
            <a:endParaRPr lang="ru-RU" sz="2000" dirty="0">
              <a:latin typeface="Arial" pitchFamily="34" charset="0"/>
              <a:cs typeface="Arial" pitchFamily="34" charset="0"/>
            </a:endParaRPr>
          </a:p>
          <a:p>
            <a:r>
              <a:rPr lang="kk-KZ" sz="2400" b="1" dirty="0">
                <a:latin typeface="Arial" pitchFamily="34" charset="0"/>
                <a:cs typeface="Arial" pitchFamily="34" charset="0"/>
              </a:rPr>
              <a:t>М.А. Холодная</a:t>
            </a:r>
            <a:r>
              <a:rPr lang="kk-KZ" sz="2400" dirty="0">
                <a:latin typeface="Arial" pitchFamily="34" charset="0"/>
                <a:cs typeface="Arial" pitchFamily="34" charset="0"/>
              </a:rPr>
              <a:t> когнитивті стильді қабілеттің ерекше түрі ретінде қарастырады. Ол бойынша әр </a:t>
            </a:r>
          </a:p>
          <a:p>
            <a:r>
              <a:rPr lang="kk-KZ" sz="2400" dirty="0">
                <a:latin typeface="Arial" pitchFamily="34" charset="0"/>
                <a:cs typeface="Arial" pitchFamily="34" charset="0"/>
              </a:rPr>
              <a:t>адамда ақпаратты меңгерудің өзіндік әдісі бар, ал бұл оқу мен кәсіби іс-әрекетте табысқа әсер </a:t>
            </a:r>
          </a:p>
          <a:p>
            <a:r>
              <a:rPr lang="kk-KZ" sz="2400" dirty="0">
                <a:latin typeface="Arial" pitchFamily="34" charset="0"/>
                <a:cs typeface="Arial" pitchFamily="34" charset="0"/>
              </a:rPr>
              <a:t>етеді.</a:t>
            </a:r>
            <a:endParaRPr lang="ru-RU" sz="2000" dirty="0">
              <a:latin typeface="Arial" pitchFamily="34" charset="0"/>
              <a:cs typeface="Arial" pitchFamily="34" charset="0"/>
            </a:endParaRPr>
          </a:p>
          <a:p>
            <a:r>
              <a:rPr lang="ru-RU" sz="2400" dirty="0" err="1">
                <a:latin typeface="Arial" pitchFamily="34" charset="0"/>
                <a:cs typeface="Arial" pitchFamily="34" charset="0"/>
              </a:rPr>
              <a:t>Когнитивті</a:t>
            </a:r>
            <a:r>
              <a:rPr lang="ru-RU" sz="2400" dirty="0">
                <a:latin typeface="Arial" pitchFamily="34" charset="0"/>
                <a:cs typeface="Arial" pitchFamily="34" charset="0"/>
              </a:rPr>
              <a:t> </a:t>
            </a:r>
            <a:r>
              <a:rPr lang="ru-RU" sz="2400" dirty="0" err="1">
                <a:latin typeface="Arial" pitchFamily="34" charset="0"/>
                <a:cs typeface="Arial" pitchFamily="34" charset="0"/>
              </a:rPr>
              <a:t>стильдердің негізгі</a:t>
            </a:r>
            <a:r>
              <a:rPr lang="ru-RU" sz="2400" dirty="0">
                <a:latin typeface="Arial" pitchFamily="34" charset="0"/>
                <a:cs typeface="Arial" pitchFamily="34" charset="0"/>
              </a:rPr>
              <a:t> </a:t>
            </a:r>
            <a:r>
              <a:rPr lang="ru-RU" sz="2400" dirty="0" err="1">
                <a:latin typeface="Arial" pitchFamily="34" charset="0"/>
                <a:cs typeface="Arial" pitchFamily="34" charset="0"/>
              </a:rPr>
              <a:t>түрлері:</a:t>
            </a:r>
            <a:endParaRPr lang="ru-RU" sz="2000" dirty="0">
              <a:latin typeface="Arial" pitchFamily="34" charset="0"/>
              <a:cs typeface="Arial" pitchFamily="34" charset="0"/>
            </a:endParaRPr>
          </a:p>
          <a:p>
            <a:pPr lvl="0">
              <a:buFont typeface="Arial" pitchFamily="34" charset="0"/>
              <a:buChar char="•"/>
            </a:pPr>
            <a:r>
              <a:rPr lang="ru-RU" sz="2400" b="1" dirty="0" err="1">
                <a:latin typeface="Arial" pitchFamily="34" charset="0"/>
                <a:cs typeface="Arial" pitchFamily="34" charset="0"/>
              </a:rPr>
              <a:t>Далалық тәуелділік </a:t>
            </a:r>
            <a:r>
              <a:rPr lang="ru-RU" sz="2400" b="1" dirty="0">
                <a:latin typeface="Arial" pitchFamily="34" charset="0"/>
                <a:cs typeface="Arial" pitchFamily="34" charset="0"/>
              </a:rPr>
              <a:t>– </a:t>
            </a:r>
            <a:r>
              <a:rPr lang="ru-RU" sz="2400" b="1" dirty="0" err="1">
                <a:latin typeface="Arial" pitchFamily="34" charset="0"/>
                <a:cs typeface="Arial" pitchFamily="34" charset="0"/>
              </a:rPr>
              <a:t>тәуелсіздік</a:t>
            </a:r>
            <a:r>
              <a:rPr lang="ru-RU" sz="2400" dirty="0" err="1">
                <a:latin typeface="Arial" pitchFamily="34" charset="0"/>
                <a:cs typeface="Arial" pitchFamily="34" charset="0"/>
              </a:rPr>
              <a:t>:</a:t>
            </a:r>
            <a:endParaRPr lang="ru-RU" sz="2000" dirty="0">
              <a:latin typeface="Arial" pitchFamily="34" charset="0"/>
              <a:cs typeface="Arial" pitchFamily="34" charset="0"/>
            </a:endParaRPr>
          </a:p>
          <a:p>
            <a:pPr lvl="1">
              <a:buFont typeface="Courier New" pitchFamily="49" charset="0"/>
              <a:buChar char="o"/>
            </a:pPr>
            <a:r>
              <a:rPr lang="ru-RU" sz="2400" dirty="0" err="1">
                <a:latin typeface="Arial" pitchFamily="34" charset="0"/>
                <a:cs typeface="Arial" pitchFamily="34" charset="0"/>
              </a:rPr>
              <a:t>тәуелді адам</a:t>
            </a:r>
            <a:r>
              <a:rPr lang="ru-RU" sz="2400" dirty="0">
                <a:latin typeface="Arial" pitchFamily="34" charset="0"/>
                <a:cs typeface="Arial" pitchFamily="34" charset="0"/>
              </a:rPr>
              <a:t> </a:t>
            </a:r>
            <a:r>
              <a:rPr lang="ru-RU" sz="2400" dirty="0" err="1">
                <a:latin typeface="Arial" pitchFamily="34" charset="0"/>
                <a:cs typeface="Arial" pitchFamily="34" charset="0"/>
              </a:rPr>
              <a:t>ақпаратты контекстен</a:t>
            </a:r>
            <a:r>
              <a:rPr lang="ru-RU" sz="2400" dirty="0">
                <a:latin typeface="Arial" pitchFamily="34" charset="0"/>
                <a:cs typeface="Arial" pitchFamily="34" charset="0"/>
              </a:rPr>
              <a:t> </a:t>
            </a:r>
            <a:r>
              <a:rPr lang="ru-RU" sz="2400" dirty="0" err="1">
                <a:latin typeface="Arial" pitchFamily="34" charset="0"/>
                <a:cs typeface="Arial" pitchFamily="34" charset="0"/>
              </a:rPr>
              <a:t>ажыратпай</a:t>
            </a:r>
            <a:r>
              <a:rPr lang="ru-RU" sz="2400" dirty="0">
                <a:latin typeface="Arial" pitchFamily="34" charset="0"/>
                <a:cs typeface="Arial" pitchFamily="34" charset="0"/>
              </a:rPr>
              <a:t> </a:t>
            </a:r>
            <a:r>
              <a:rPr lang="ru-RU" sz="2400" dirty="0" err="1">
                <a:latin typeface="Arial" pitchFamily="34" charset="0"/>
                <a:cs typeface="Arial" pitchFamily="34" charset="0"/>
              </a:rPr>
              <a:t>қабылдайды;</a:t>
            </a:r>
            <a:endParaRPr lang="ru-RU" sz="2000" dirty="0">
              <a:latin typeface="Arial" pitchFamily="34" charset="0"/>
              <a:cs typeface="Arial" pitchFamily="34" charset="0"/>
            </a:endParaRPr>
          </a:p>
          <a:p>
            <a:pPr lvl="1">
              <a:buFont typeface="Courier New" pitchFamily="49" charset="0"/>
              <a:buChar char="o"/>
            </a:pPr>
            <a:r>
              <a:rPr lang="ru-RU" sz="2400" dirty="0" err="1">
                <a:latin typeface="Arial" pitchFamily="34" charset="0"/>
                <a:cs typeface="Arial" pitchFamily="34" charset="0"/>
              </a:rPr>
              <a:t>тәуелсіз адам</a:t>
            </a:r>
            <a:r>
              <a:rPr lang="ru-RU" sz="2400" dirty="0">
                <a:latin typeface="Arial" pitchFamily="34" charset="0"/>
                <a:cs typeface="Arial" pitchFamily="34" charset="0"/>
              </a:rPr>
              <a:t> </a:t>
            </a:r>
            <a:r>
              <a:rPr lang="ru-RU" sz="2400" dirty="0" err="1">
                <a:latin typeface="Arial" pitchFamily="34" charset="0"/>
                <a:cs typeface="Arial" pitchFamily="34" charset="0"/>
              </a:rPr>
              <a:t>деректерді</a:t>
            </a:r>
            <a:r>
              <a:rPr lang="ru-RU" sz="2400" dirty="0">
                <a:latin typeface="Arial" pitchFamily="34" charset="0"/>
                <a:cs typeface="Arial" pitchFamily="34" charset="0"/>
              </a:rPr>
              <a:t> </a:t>
            </a:r>
            <a:r>
              <a:rPr lang="ru-RU" sz="2400" dirty="0" err="1">
                <a:latin typeface="Arial" pitchFamily="34" charset="0"/>
                <a:cs typeface="Arial" pitchFamily="34" charset="0"/>
              </a:rPr>
              <a:t>жеке</a:t>
            </a:r>
            <a:r>
              <a:rPr lang="ru-RU" sz="2400" dirty="0">
                <a:latin typeface="Arial" pitchFamily="34" charset="0"/>
                <a:cs typeface="Arial" pitchFamily="34" charset="0"/>
              </a:rPr>
              <a:t> </a:t>
            </a:r>
            <a:r>
              <a:rPr lang="ru-RU" sz="2400" dirty="0" err="1">
                <a:latin typeface="Arial" pitchFamily="34" charset="0"/>
                <a:cs typeface="Arial" pitchFamily="34" charset="0"/>
              </a:rPr>
              <a:t>бөліп, талдайды</a:t>
            </a:r>
            <a:r>
              <a:rPr lang="ru-RU" sz="2400" dirty="0">
                <a:latin typeface="Arial" pitchFamily="34" charset="0"/>
                <a:cs typeface="Arial" pitchFamily="34" charset="0"/>
              </a:rPr>
              <a:t>.</a:t>
            </a:r>
            <a:endParaRPr lang="ru-RU" sz="2000" dirty="0">
              <a:latin typeface="Arial" pitchFamily="34" charset="0"/>
              <a:cs typeface="Arial" pitchFamily="34" charset="0"/>
            </a:endParaRPr>
          </a:p>
          <a:p>
            <a:pPr lvl="0">
              <a:buFont typeface="Arial" pitchFamily="34" charset="0"/>
              <a:buChar char="•"/>
            </a:pPr>
            <a:r>
              <a:rPr lang="ru-RU" sz="2400" b="1" dirty="0" err="1">
                <a:latin typeface="Arial" pitchFamily="34" charset="0"/>
                <a:cs typeface="Arial" pitchFamily="34" charset="0"/>
              </a:rPr>
              <a:t>Импульсивтілік</a:t>
            </a:r>
            <a:r>
              <a:rPr lang="ru-RU" sz="2400" b="1" dirty="0">
                <a:latin typeface="Arial" pitchFamily="34" charset="0"/>
                <a:cs typeface="Arial" pitchFamily="34" charset="0"/>
              </a:rPr>
              <a:t> – </a:t>
            </a:r>
            <a:r>
              <a:rPr lang="ru-RU" sz="2400" b="1" dirty="0" err="1">
                <a:latin typeface="Arial" pitchFamily="34" charset="0"/>
                <a:cs typeface="Arial" pitchFamily="34" charset="0"/>
              </a:rPr>
              <a:t>рефлексивтілік</a:t>
            </a:r>
            <a:r>
              <a:rPr lang="ru-RU" sz="2400" dirty="0">
                <a:latin typeface="Arial" pitchFamily="34" charset="0"/>
                <a:cs typeface="Arial" pitchFamily="34" charset="0"/>
              </a:rPr>
              <a:t>:</a:t>
            </a:r>
            <a:endParaRPr lang="ru-RU" sz="2000" dirty="0">
              <a:latin typeface="Arial" pitchFamily="34" charset="0"/>
              <a:cs typeface="Arial" pitchFamily="34" charset="0"/>
            </a:endParaRPr>
          </a:p>
          <a:p>
            <a:pPr lvl="1">
              <a:buFont typeface="Courier New" pitchFamily="49" charset="0"/>
              <a:buChar char="o"/>
            </a:pPr>
            <a:r>
              <a:rPr lang="ru-RU" sz="2400" dirty="0" err="1">
                <a:latin typeface="Arial" pitchFamily="34" charset="0"/>
                <a:cs typeface="Arial" pitchFamily="34" charset="0"/>
              </a:rPr>
              <a:t>импульсивті</a:t>
            </a:r>
            <a:r>
              <a:rPr lang="ru-RU" sz="2400" dirty="0">
                <a:latin typeface="Arial" pitchFamily="34" charset="0"/>
                <a:cs typeface="Arial" pitchFamily="34" charset="0"/>
              </a:rPr>
              <a:t> – </a:t>
            </a:r>
            <a:r>
              <a:rPr lang="ru-RU" sz="2400" dirty="0" err="1">
                <a:latin typeface="Arial" pitchFamily="34" charset="0"/>
                <a:cs typeface="Arial" pitchFamily="34" charset="0"/>
              </a:rPr>
              <a:t>шешімге</a:t>
            </a:r>
            <a:r>
              <a:rPr lang="ru-RU" sz="2400" dirty="0">
                <a:latin typeface="Arial" pitchFamily="34" charset="0"/>
                <a:cs typeface="Arial" pitchFamily="34" charset="0"/>
              </a:rPr>
              <a:t> тез </a:t>
            </a:r>
            <a:r>
              <a:rPr lang="ru-RU" sz="2400" dirty="0" err="1">
                <a:latin typeface="Arial" pitchFamily="34" charset="0"/>
                <a:cs typeface="Arial" pitchFamily="34" charset="0"/>
              </a:rPr>
              <a:t>келеді</a:t>
            </a:r>
            <a:r>
              <a:rPr lang="ru-RU" sz="2400" dirty="0">
                <a:latin typeface="Arial" pitchFamily="34" charset="0"/>
                <a:cs typeface="Arial" pitchFamily="34" charset="0"/>
              </a:rPr>
              <a:t>, </a:t>
            </a:r>
            <a:r>
              <a:rPr lang="ru-RU" sz="2400" dirty="0" err="1">
                <a:latin typeface="Arial" pitchFamily="34" charset="0"/>
                <a:cs typeface="Arial" pitchFamily="34" charset="0"/>
              </a:rPr>
              <a:t>бірақ қателік көп</a:t>
            </a:r>
            <a:r>
              <a:rPr lang="ru-RU" sz="2400" dirty="0">
                <a:latin typeface="Arial" pitchFamily="34" charset="0"/>
                <a:cs typeface="Arial" pitchFamily="34" charset="0"/>
              </a:rPr>
              <a:t>;</a:t>
            </a:r>
            <a:endParaRPr lang="ru-RU" sz="2000" dirty="0">
              <a:latin typeface="Arial" pitchFamily="34" charset="0"/>
              <a:cs typeface="Arial" pitchFamily="34" charset="0"/>
            </a:endParaRPr>
          </a:p>
          <a:p>
            <a:pPr lvl="1">
              <a:buFont typeface="Courier New" pitchFamily="49" charset="0"/>
              <a:buChar char="o"/>
            </a:pPr>
            <a:r>
              <a:rPr lang="ru-RU" sz="2400" dirty="0" err="1">
                <a:latin typeface="Arial" pitchFamily="34" charset="0"/>
                <a:cs typeface="Arial" pitchFamily="34" charset="0"/>
              </a:rPr>
              <a:t>рефлексивті</a:t>
            </a:r>
            <a:r>
              <a:rPr lang="ru-RU" sz="2400" dirty="0">
                <a:latin typeface="Arial" pitchFamily="34" charset="0"/>
                <a:cs typeface="Arial" pitchFamily="34" charset="0"/>
              </a:rPr>
              <a:t> – </a:t>
            </a:r>
            <a:r>
              <a:rPr lang="ru-RU" sz="2400" dirty="0" err="1">
                <a:latin typeface="Arial" pitchFamily="34" charset="0"/>
                <a:cs typeface="Arial" pitchFamily="34" charset="0"/>
              </a:rPr>
              <a:t>шешім</a:t>
            </a:r>
            <a:r>
              <a:rPr lang="ru-RU" sz="2400" dirty="0">
                <a:latin typeface="Arial" pitchFamily="34" charset="0"/>
                <a:cs typeface="Arial" pitchFamily="34" charset="0"/>
              </a:rPr>
              <a:t> </a:t>
            </a:r>
            <a:r>
              <a:rPr lang="ru-RU" sz="2400" dirty="0" err="1">
                <a:latin typeface="Arial" pitchFamily="34" charset="0"/>
                <a:cs typeface="Arial" pitchFamily="34" charset="0"/>
              </a:rPr>
              <a:t>баяу</a:t>
            </a:r>
            <a:r>
              <a:rPr lang="ru-RU" sz="2400" dirty="0">
                <a:latin typeface="Arial" pitchFamily="34" charset="0"/>
                <a:cs typeface="Arial" pitchFamily="34" charset="0"/>
              </a:rPr>
              <a:t>, </a:t>
            </a:r>
            <a:r>
              <a:rPr lang="ru-RU" sz="2400" dirty="0" err="1">
                <a:latin typeface="Arial" pitchFamily="34" charset="0"/>
                <a:cs typeface="Arial" pitchFamily="34" charset="0"/>
              </a:rPr>
              <a:t>бірақ дәл болады</a:t>
            </a:r>
            <a:r>
              <a:rPr lang="ru-RU" sz="2400" dirty="0">
                <a:latin typeface="Arial" pitchFamily="34" charset="0"/>
                <a:cs typeface="Arial" pitchFamily="34" charset="0"/>
              </a:rPr>
              <a:t>.</a:t>
            </a:r>
            <a:endParaRPr lang="ru-RU" sz="2000" dirty="0">
              <a:latin typeface="Arial" pitchFamily="34" charset="0"/>
              <a:cs typeface="Arial" pitchFamily="34" charset="0"/>
            </a:endParaRPr>
          </a:p>
          <a:p>
            <a:pPr lvl="0">
              <a:buFont typeface="Arial" pitchFamily="34" charset="0"/>
              <a:buChar char="•"/>
            </a:pPr>
            <a:r>
              <a:rPr lang="ru-RU" sz="2400" b="1" dirty="0" err="1">
                <a:latin typeface="Arial" pitchFamily="34" charset="0"/>
                <a:cs typeface="Arial" pitchFamily="34" charset="0"/>
              </a:rPr>
              <a:t>Вербалды</a:t>
            </a:r>
            <a:r>
              <a:rPr lang="ru-RU" sz="2400" b="1" dirty="0">
                <a:latin typeface="Arial" pitchFamily="34" charset="0"/>
                <a:cs typeface="Arial" pitchFamily="34" charset="0"/>
              </a:rPr>
              <a:t> – </a:t>
            </a:r>
            <a:r>
              <a:rPr lang="ru-RU" sz="2400" b="1" dirty="0" err="1">
                <a:latin typeface="Arial" pitchFamily="34" charset="0"/>
                <a:cs typeface="Arial" pitchFamily="34" charset="0"/>
              </a:rPr>
              <a:t>бейнелік</a:t>
            </a:r>
            <a:r>
              <a:rPr lang="ru-RU" sz="2400" b="1" dirty="0">
                <a:latin typeface="Arial" pitchFamily="34" charset="0"/>
                <a:cs typeface="Arial" pitchFamily="34" charset="0"/>
              </a:rPr>
              <a:t> стиль</a:t>
            </a:r>
            <a:r>
              <a:rPr lang="ru-RU" sz="2400" dirty="0">
                <a:latin typeface="Arial" pitchFamily="34" charset="0"/>
                <a:cs typeface="Arial" pitchFamily="34" charset="0"/>
              </a:rPr>
              <a:t>:</a:t>
            </a:r>
            <a:endParaRPr lang="ru-RU" sz="2000" dirty="0">
              <a:latin typeface="Arial" pitchFamily="34" charset="0"/>
              <a:cs typeface="Arial" pitchFamily="34" charset="0"/>
            </a:endParaRPr>
          </a:p>
          <a:p>
            <a:pPr lvl="1">
              <a:buFont typeface="Courier New" pitchFamily="49" charset="0"/>
              <a:buChar char="o"/>
            </a:pPr>
            <a:r>
              <a:rPr lang="ru-RU" sz="2400" dirty="0" err="1">
                <a:latin typeface="Arial" pitchFamily="34" charset="0"/>
                <a:cs typeface="Arial" pitchFamily="34" charset="0"/>
              </a:rPr>
              <a:t>вербалды</a:t>
            </a:r>
            <a:r>
              <a:rPr lang="ru-RU" sz="2400" dirty="0">
                <a:latin typeface="Arial" pitchFamily="34" charset="0"/>
                <a:cs typeface="Arial" pitchFamily="34" charset="0"/>
              </a:rPr>
              <a:t> – </a:t>
            </a:r>
            <a:r>
              <a:rPr lang="ru-RU" sz="2400" dirty="0" err="1">
                <a:latin typeface="Arial" pitchFamily="34" charset="0"/>
                <a:cs typeface="Arial" pitchFamily="34" charset="0"/>
              </a:rPr>
              <a:t>ақпаратты сөз арқылы жақсы меңгереді;</a:t>
            </a:r>
            <a:endParaRPr lang="ru-RU" sz="2000" dirty="0">
              <a:latin typeface="Arial" pitchFamily="34" charset="0"/>
              <a:cs typeface="Arial" pitchFamily="34" charset="0"/>
            </a:endParaRPr>
          </a:p>
          <a:p>
            <a:pPr lvl="1">
              <a:buFont typeface="Courier New" pitchFamily="49" charset="0"/>
              <a:buChar char="o"/>
            </a:pPr>
            <a:r>
              <a:rPr lang="ru-RU" sz="2400" dirty="0" err="1">
                <a:latin typeface="Arial" pitchFamily="34" charset="0"/>
                <a:cs typeface="Arial" pitchFamily="34" charset="0"/>
              </a:rPr>
              <a:t>бейнелік</a:t>
            </a:r>
            <a:r>
              <a:rPr lang="ru-RU" sz="2400" dirty="0">
                <a:latin typeface="Arial" pitchFamily="34" charset="0"/>
                <a:cs typeface="Arial" pitchFamily="34" charset="0"/>
              </a:rPr>
              <a:t> – </a:t>
            </a:r>
            <a:r>
              <a:rPr lang="ru-RU" sz="2400" dirty="0" err="1">
                <a:latin typeface="Arial" pitchFamily="34" charset="0"/>
                <a:cs typeface="Arial" pitchFamily="34" charset="0"/>
              </a:rPr>
              <a:t>сурет</a:t>
            </a:r>
            <a:r>
              <a:rPr lang="ru-RU" sz="2400" dirty="0">
                <a:latin typeface="Arial" pitchFamily="34" charset="0"/>
                <a:cs typeface="Arial" pitchFamily="34" charset="0"/>
              </a:rPr>
              <a:t>, </a:t>
            </a:r>
            <a:r>
              <a:rPr lang="ru-RU" sz="2400" dirty="0" err="1">
                <a:latin typeface="Arial" pitchFamily="34" charset="0"/>
                <a:cs typeface="Arial" pitchFamily="34" charset="0"/>
              </a:rPr>
              <a:t>көрнекілік арқылы </a:t>
            </a:r>
            <a:r>
              <a:rPr lang="ru-RU" sz="2400" dirty="0">
                <a:latin typeface="Arial" pitchFamily="34" charset="0"/>
                <a:cs typeface="Arial" pitchFamily="34" charset="0"/>
              </a:rPr>
              <a:t>тез </a:t>
            </a:r>
            <a:r>
              <a:rPr lang="ru-RU" sz="2400" dirty="0" err="1">
                <a:latin typeface="Arial" pitchFamily="34" charset="0"/>
                <a:cs typeface="Arial" pitchFamily="34" charset="0"/>
              </a:rPr>
              <a:t>қабылдайды</a:t>
            </a:r>
            <a:r>
              <a:rPr lang="ru-RU" sz="2400" dirty="0">
                <a:latin typeface="Arial" pitchFamily="34" charset="0"/>
                <a:cs typeface="Arial" pitchFamily="34" charset="0"/>
              </a:rPr>
              <a:t>.</a:t>
            </a:r>
            <a:endParaRPr lang="ru-RU" sz="2000" dirty="0">
              <a:latin typeface="Arial" pitchFamily="34" charset="0"/>
              <a:cs typeface="Arial" pitchFamily="34" charset="0"/>
            </a:endParaRPr>
          </a:p>
        </p:txBody>
      </p:sp>
      <p:sp>
        <p:nvSpPr>
          <p:cNvPr id="8" name="Text 0"/>
          <p:cNvSpPr/>
          <p:nvPr/>
        </p:nvSpPr>
        <p:spPr>
          <a:xfrm>
            <a:off x="2144125" y="53158"/>
            <a:ext cx="10200084" cy="620078"/>
          </a:xfrm>
          <a:prstGeom prst="rect">
            <a:avLst/>
          </a:prstGeom>
          <a:noFill/>
          <a:ln/>
        </p:spPr>
        <p:txBody>
          <a:bodyPr wrap="none" lIns="0" tIns="0" rIns="0" bIns="0" rtlCol="0" anchor="t"/>
          <a:lstStyle/>
          <a:p>
            <a:pPr lvl="0"/>
            <a:r>
              <a:rPr lang="kk-KZ" sz="2800" b="1" dirty="0"/>
              <a:t>Когнитивті стилдер қабілеттің ерекше түpi ретінде </a:t>
            </a:r>
          </a:p>
          <a:p>
            <a:pPr lvl="0"/>
            <a:r>
              <a:rPr lang="kk-KZ" sz="2800" b="1" dirty="0"/>
              <a:t>(М.А. Холодная тұжырымдамасы). </a:t>
            </a:r>
            <a:endParaRPr lang="ru-RU"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descr="фон.jpg"/>
          <p:cNvPicPr>
            <a:picLocks noChangeAspect="1"/>
          </p:cNvPicPr>
          <p:nvPr/>
        </p:nvPicPr>
        <p:blipFill>
          <a:blip r:embed="rId3"/>
          <a:stretch>
            <a:fillRect/>
          </a:stretch>
        </p:blipFill>
        <p:spPr>
          <a:xfrm>
            <a:off x="0" y="0"/>
            <a:ext cx="14630400" cy="8229600"/>
          </a:xfrm>
          <a:prstGeom prst="rect">
            <a:avLst/>
          </a:prstGeom>
        </p:spPr>
      </p:pic>
      <p:sp>
        <p:nvSpPr>
          <p:cNvPr id="2" name="Text 0"/>
          <p:cNvSpPr/>
          <p:nvPr/>
        </p:nvSpPr>
        <p:spPr>
          <a:xfrm>
            <a:off x="396531" y="1180214"/>
            <a:ext cx="14063748" cy="6230679"/>
          </a:xfrm>
          <a:prstGeom prst="rect">
            <a:avLst/>
          </a:prstGeom>
          <a:ln/>
        </p:spPr>
        <p:style>
          <a:lnRef idx="1">
            <a:schemeClr val="accent1"/>
          </a:lnRef>
          <a:fillRef idx="3">
            <a:schemeClr val="accent1"/>
          </a:fillRef>
          <a:effectRef idx="2">
            <a:schemeClr val="accent1"/>
          </a:effectRef>
          <a:fontRef idx="minor">
            <a:schemeClr val="lt1"/>
          </a:fontRef>
        </p:style>
        <p:txBody>
          <a:bodyPr wrap="none" lIns="0" tIns="0" rIns="0" bIns="0" rtlCol="0" anchor="t"/>
          <a:lstStyle/>
          <a:p>
            <a:r>
              <a:rPr lang="kk-KZ" sz="2800" dirty="0">
                <a:latin typeface="Arial" pitchFamily="34" charset="0"/>
                <a:cs typeface="Arial" pitchFamily="34" charset="0"/>
              </a:rPr>
              <a:t>Когнитивті стильдер адамның оқу, еңбек және шығармашылық табыстылығына </a:t>
            </a:r>
          </a:p>
          <a:p>
            <a:r>
              <a:rPr lang="kk-KZ" sz="2800" dirty="0">
                <a:latin typeface="Arial" pitchFamily="34" charset="0"/>
                <a:cs typeface="Arial" pitchFamily="34" charset="0"/>
              </a:rPr>
              <a:t>тікелей әсер етеді.</a:t>
            </a:r>
            <a:endParaRPr lang="ru-RU" sz="2800" dirty="0">
              <a:latin typeface="Arial" pitchFamily="34" charset="0"/>
              <a:cs typeface="Arial" pitchFamily="34" charset="0"/>
            </a:endParaRPr>
          </a:p>
          <a:p>
            <a:r>
              <a:rPr lang="kk-KZ" sz="2800" b="1" dirty="0">
                <a:latin typeface="Arial" pitchFamily="34" charset="0"/>
                <a:cs typeface="Arial" pitchFamily="34" charset="0"/>
              </a:rPr>
              <a:t>Мысалдар:</a:t>
            </a:r>
            <a:endParaRPr lang="ru-RU" sz="2800" dirty="0">
              <a:latin typeface="Arial" pitchFamily="34" charset="0"/>
              <a:cs typeface="Arial" pitchFamily="34" charset="0"/>
            </a:endParaRPr>
          </a:p>
          <a:p>
            <a:pPr marL="514350" lvl="0" indent="-514350">
              <a:buFont typeface="Arial" pitchFamily="34" charset="0"/>
              <a:buChar char="•"/>
            </a:pPr>
            <a:r>
              <a:rPr lang="ru-RU" sz="2800" dirty="0" err="1">
                <a:latin typeface="Arial" pitchFamily="34" charset="0"/>
                <a:cs typeface="Arial" pitchFamily="34" charset="0"/>
              </a:rPr>
              <a:t>Далалық тәуелсіз адамдар</a:t>
            </a:r>
            <a:r>
              <a:rPr lang="ru-RU" sz="2800" dirty="0">
                <a:latin typeface="Arial" pitchFamily="34" charset="0"/>
                <a:cs typeface="Arial" pitchFamily="34" charset="0"/>
              </a:rPr>
              <a:t> – математика, </a:t>
            </a:r>
            <a:r>
              <a:rPr lang="ru-RU" sz="2800" dirty="0" err="1">
                <a:latin typeface="Arial" pitchFamily="34" charset="0"/>
                <a:cs typeface="Arial" pitchFamily="34" charset="0"/>
              </a:rPr>
              <a:t>ғылым, инженерлік</a:t>
            </a:r>
            <a:r>
              <a:rPr lang="ru-RU" sz="2800" dirty="0">
                <a:latin typeface="Arial" pitchFamily="34" charset="0"/>
                <a:cs typeface="Arial" pitchFamily="34" charset="0"/>
              </a:rPr>
              <a:t> </a:t>
            </a:r>
            <a:r>
              <a:rPr lang="ru-RU" sz="2800" dirty="0" err="1">
                <a:latin typeface="Arial" pitchFamily="34" charset="0"/>
                <a:cs typeface="Arial" pitchFamily="34" charset="0"/>
              </a:rPr>
              <a:t>салаларда</a:t>
            </a:r>
            <a:r>
              <a:rPr lang="ru-RU" sz="2800" dirty="0">
                <a:latin typeface="Arial" pitchFamily="34" charset="0"/>
                <a:cs typeface="Arial" pitchFamily="34" charset="0"/>
              </a:rPr>
              <a:t> </a:t>
            </a:r>
            <a:r>
              <a:rPr lang="ru-RU" sz="2800" dirty="0" err="1">
                <a:latin typeface="Arial" pitchFamily="34" charset="0"/>
                <a:cs typeface="Arial" pitchFamily="34" charset="0"/>
              </a:rPr>
              <a:t>табысты</a:t>
            </a:r>
            <a:r>
              <a:rPr lang="ru-RU" sz="2800" dirty="0">
                <a:latin typeface="Arial" pitchFamily="34" charset="0"/>
                <a:cs typeface="Arial" pitchFamily="34" charset="0"/>
              </a:rPr>
              <a:t>.</a:t>
            </a:r>
          </a:p>
          <a:p>
            <a:pPr marL="514350" lvl="0" indent="-514350">
              <a:buFont typeface="Arial" pitchFamily="34" charset="0"/>
              <a:buChar char="•"/>
            </a:pPr>
            <a:r>
              <a:rPr lang="ru-RU" sz="2800" dirty="0" err="1">
                <a:latin typeface="Arial" pitchFamily="34" charset="0"/>
                <a:cs typeface="Arial" pitchFamily="34" charset="0"/>
              </a:rPr>
              <a:t>Далалық тәуелді адамдар</a:t>
            </a:r>
            <a:r>
              <a:rPr lang="ru-RU" sz="2800" dirty="0">
                <a:latin typeface="Arial" pitchFamily="34" charset="0"/>
                <a:cs typeface="Arial" pitchFamily="34" charset="0"/>
              </a:rPr>
              <a:t> – </a:t>
            </a:r>
            <a:r>
              <a:rPr lang="ru-RU" sz="2800" dirty="0" err="1">
                <a:latin typeface="Arial" pitchFamily="34" charset="0"/>
                <a:cs typeface="Arial" pitchFamily="34" charset="0"/>
              </a:rPr>
              <a:t>адамдармен</a:t>
            </a:r>
            <a:r>
              <a:rPr lang="ru-RU" sz="2800" dirty="0">
                <a:latin typeface="Arial" pitchFamily="34" charset="0"/>
                <a:cs typeface="Arial" pitchFamily="34" charset="0"/>
              </a:rPr>
              <a:t> </a:t>
            </a:r>
            <a:r>
              <a:rPr lang="ru-RU" sz="2800" dirty="0" err="1">
                <a:latin typeface="Arial" pitchFamily="34" charset="0"/>
                <a:cs typeface="Arial" pitchFamily="34" charset="0"/>
              </a:rPr>
              <a:t>жұмыс істейтін</a:t>
            </a:r>
            <a:r>
              <a:rPr lang="ru-RU" sz="2800" dirty="0">
                <a:latin typeface="Arial" pitchFamily="34" charset="0"/>
                <a:cs typeface="Arial" pitchFamily="34" charset="0"/>
              </a:rPr>
              <a:t> </a:t>
            </a:r>
            <a:r>
              <a:rPr lang="ru-RU" sz="2800" dirty="0" err="1">
                <a:latin typeface="Arial" pitchFamily="34" charset="0"/>
                <a:cs typeface="Arial" pitchFamily="34" charset="0"/>
              </a:rPr>
              <a:t>мамандықтарда</a:t>
            </a:r>
            <a:r>
              <a:rPr lang="ru-RU" sz="2800" dirty="0">
                <a:latin typeface="Arial" pitchFamily="34" charset="0"/>
                <a:cs typeface="Arial" pitchFamily="34" charset="0"/>
              </a:rPr>
              <a:t> </a:t>
            </a:r>
          </a:p>
          <a:p>
            <a:pPr marL="514350" lvl="0" indent="-514350"/>
            <a:r>
              <a:rPr lang="ru-RU" sz="2800" dirty="0">
                <a:latin typeface="Arial" pitchFamily="34" charset="0"/>
                <a:cs typeface="Arial" pitchFamily="34" charset="0"/>
              </a:rPr>
              <a:t>(педагогика, психология, </a:t>
            </a:r>
            <a:r>
              <a:rPr lang="ru-RU" sz="2800" dirty="0" err="1">
                <a:latin typeface="Arial" pitchFamily="34" charset="0"/>
                <a:cs typeface="Arial" pitchFamily="34" charset="0"/>
              </a:rPr>
              <a:t>әлеуметтану</a:t>
            </a:r>
            <a:r>
              <a:rPr lang="ru-RU" sz="2800" dirty="0">
                <a:latin typeface="Arial" pitchFamily="34" charset="0"/>
                <a:cs typeface="Arial" pitchFamily="34" charset="0"/>
              </a:rPr>
              <a:t>) </a:t>
            </a:r>
            <a:r>
              <a:rPr lang="ru-RU" sz="2800" dirty="0" err="1">
                <a:latin typeface="Arial" pitchFamily="34" charset="0"/>
                <a:cs typeface="Arial" pitchFamily="34" charset="0"/>
              </a:rPr>
              <a:t>тиімді</a:t>
            </a:r>
            <a:r>
              <a:rPr lang="ru-RU" sz="2800" dirty="0">
                <a:latin typeface="Arial" pitchFamily="34" charset="0"/>
                <a:cs typeface="Arial" pitchFamily="34" charset="0"/>
              </a:rPr>
              <a:t>.</a:t>
            </a:r>
          </a:p>
          <a:p>
            <a:pPr marL="514350" lvl="0" indent="-514350">
              <a:buFont typeface="Arial" pitchFamily="34" charset="0"/>
              <a:buChar char="•"/>
            </a:pPr>
            <a:r>
              <a:rPr lang="ru-RU" sz="2800" dirty="0" err="1">
                <a:latin typeface="Arial" pitchFamily="34" charset="0"/>
                <a:cs typeface="Arial" pitchFamily="34" charset="0"/>
              </a:rPr>
              <a:t>Рефлексивті</a:t>
            </a:r>
            <a:r>
              <a:rPr lang="ru-RU" sz="2800" dirty="0">
                <a:latin typeface="Arial" pitchFamily="34" charset="0"/>
                <a:cs typeface="Arial" pitchFamily="34" charset="0"/>
              </a:rPr>
              <a:t> стиль </a:t>
            </a:r>
            <a:r>
              <a:rPr lang="ru-RU" sz="2800" dirty="0" err="1">
                <a:latin typeface="Arial" pitchFamily="34" charset="0"/>
                <a:cs typeface="Arial" pitchFamily="34" charset="0"/>
              </a:rPr>
              <a:t>иелері</a:t>
            </a:r>
            <a:r>
              <a:rPr lang="ru-RU" sz="2800" dirty="0">
                <a:latin typeface="Arial" pitchFamily="34" charset="0"/>
                <a:cs typeface="Arial" pitchFamily="34" charset="0"/>
              </a:rPr>
              <a:t> – </a:t>
            </a:r>
            <a:r>
              <a:rPr lang="ru-RU" sz="2800" dirty="0" err="1">
                <a:latin typeface="Arial" pitchFamily="34" charset="0"/>
                <a:cs typeface="Arial" pitchFamily="34" charset="0"/>
              </a:rPr>
              <a:t>зерттеушілік</a:t>
            </a:r>
            <a:r>
              <a:rPr lang="ru-RU" sz="2800" dirty="0">
                <a:latin typeface="Arial" pitchFamily="34" charset="0"/>
                <a:cs typeface="Arial" pitchFamily="34" charset="0"/>
              </a:rPr>
              <a:t> </a:t>
            </a:r>
            <a:r>
              <a:rPr lang="ru-RU" sz="2800" dirty="0" err="1">
                <a:latin typeface="Arial" pitchFamily="34" charset="0"/>
                <a:cs typeface="Arial" pitchFamily="34" charset="0"/>
              </a:rPr>
              <a:t>қызметте жемісті</a:t>
            </a:r>
            <a:r>
              <a:rPr lang="ru-RU" sz="2800" dirty="0">
                <a:latin typeface="Arial" pitchFamily="34" charset="0"/>
                <a:cs typeface="Arial" pitchFamily="34" charset="0"/>
              </a:rPr>
              <a:t>, </a:t>
            </a:r>
            <a:r>
              <a:rPr lang="ru-RU" sz="2800" dirty="0" err="1">
                <a:latin typeface="Arial" pitchFamily="34" charset="0"/>
                <a:cs typeface="Arial" pitchFamily="34" charset="0"/>
              </a:rPr>
              <a:t>өйткені шешім</a:t>
            </a:r>
            <a:r>
              <a:rPr lang="ru-RU" sz="2800" dirty="0">
                <a:latin typeface="Arial" pitchFamily="34" charset="0"/>
                <a:cs typeface="Arial" pitchFamily="34" charset="0"/>
              </a:rPr>
              <a:t> </a:t>
            </a:r>
          </a:p>
          <a:p>
            <a:pPr marL="514350" lvl="0" indent="-514350"/>
            <a:r>
              <a:rPr lang="ru-RU" sz="2800" dirty="0" err="1">
                <a:latin typeface="Arial" pitchFamily="34" charset="0"/>
                <a:cs typeface="Arial" pitchFamily="34" charset="0"/>
              </a:rPr>
              <a:t>қабылдауда дәлдікке ұмтылады.</a:t>
            </a:r>
            <a:endParaRPr lang="ru-RU" sz="2800" dirty="0">
              <a:latin typeface="Arial" pitchFamily="34" charset="0"/>
              <a:cs typeface="Arial" pitchFamily="34" charset="0"/>
            </a:endParaRPr>
          </a:p>
          <a:p>
            <a:pPr marL="514350" lvl="0" indent="-514350">
              <a:buFont typeface="Arial" pitchFamily="34" charset="0"/>
              <a:buChar char="•"/>
            </a:pPr>
            <a:r>
              <a:rPr lang="ru-RU" sz="2800" dirty="0" err="1">
                <a:latin typeface="Arial" pitchFamily="34" charset="0"/>
                <a:cs typeface="Arial" pitchFamily="34" charset="0"/>
              </a:rPr>
              <a:t>Импульсивті</a:t>
            </a:r>
            <a:r>
              <a:rPr lang="ru-RU" sz="2800" dirty="0">
                <a:latin typeface="Arial" pitchFamily="34" charset="0"/>
                <a:cs typeface="Arial" pitchFamily="34" charset="0"/>
              </a:rPr>
              <a:t> стиль </a:t>
            </a:r>
            <a:r>
              <a:rPr lang="ru-RU" sz="2800" dirty="0" err="1">
                <a:latin typeface="Arial" pitchFamily="34" charset="0"/>
                <a:cs typeface="Arial" pitchFamily="34" charset="0"/>
              </a:rPr>
              <a:t>иелері</a:t>
            </a:r>
            <a:r>
              <a:rPr lang="ru-RU" sz="2800" dirty="0">
                <a:latin typeface="Arial" pitchFamily="34" charset="0"/>
                <a:cs typeface="Arial" pitchFamily="34" charset="0"/>
              </a:rPr>
              <a:t> – </a:t>
            </a:r>
            <a:r>
              <a:rPr lang="ru-RU" sz="2800" dirty="0" err="1">
                <a:latin typeface="Arial" pitchFamily="34" charset="0"/>
                <a:cs typeface="Arial" pitchFamily="34" charset="0"/>
              </a:rPr>
              <a:t>шығармашылық</a:t>
            </a:r>
            <a:r>
              <a:rPr lang="ru-RU" sz="2800" dirty="0">
                <a:latin typeface="Arial" pitchFamily="34" charset="0"/>
                <a:cs typeface="Arial" pitchFamily="34" charset="0"/>
              </a:rPr>
              <a:t>, </a:t>
            </a:r>
            <a:r>
              <a:rPr lang="ru-RU" sz="2800" dirty="0" err="1">
                <a:latin typeface="Arial" pitchFamily="34" charset="0"/>
                <a:cs typeface="Arial" pitchFamily="34" charset="0"/>
              </a:rPr>
              <a:t>өнер саласында</a:t>
            </a:r>
            <a:r>
              <a:rPr lang="ru-RU" sz="2800" dirty="0">
                <a:latin typeface="Arial" pitchFamily="34" charset="0"/>
                <a:cs typeface="Arial" pitchFamily="34" charset="0"/>
              </a:rPr>
              <a:t> </a:t>
            </a:r>
            <a:r>
              <a:rPr lang="ru-RU" sz="2800" dirty="0" err="1">
                <a:latin typeface="Arial" pitchFamily="34" charset="0"/>
                <a:cs typeface="Arial" pitchFamily="34" charset="0"/>
              </a:rPr>
              <a:t>ерекше</a:t>
            </a:r>
            <a:r>
              <a:rPr lang="ru-RU" sz="2800" dirty="0">
                <a:latin typeface="Arial" pitchFamily="34" charset="0"/>
                <a:cs typeface="Arial" pitchFamily="34" charset="0"/>
              </a:rPr>
              <a:t> </a:t>
            </a:r>
          </a:p>
          <a:p>
            <a:pPr marL="514350" lvl="0" indent="-514350"/>
            <a:r>
              <a:rPr lang="ru-RU" sz="2800" dirty="0" err="1">
                <a:latin typeface="Arial" pitchFamily="34" charset="0"/>
                <a:cs typeface="Arial" pitchFamily="34" charset="0"/>
              </a:rPr>
              <a:t>жетістіктерге</a:t>
            </a:r>
            <a:r>
              <a:rPr lang="ru-RU" sz="2800" dirty="0">
                <a:latin typeface="Arial" pitchFamily="34" charset="0"/>
                <a:cs typeface="Arial" pitchFamily="34" charset="0"/>
              </a:rPr>
              <a:t> жете </a:t>
            </a:r>
            <a:r>
              <a:rPr lang="ru-RU" sz="2800" dirty="0" err="1">
                <a:latin typeface="Arial" pitchFamily="34" charset="0"/>
                <a:cs typeface="Arial" pitchFamily="34" charset="0"/>
              </a:rPr>
              <a:t>алады</a:t>
            </a:r>
            <a:r>
              <a:rPr lang="ru-RU" sz="2800" dirty="0">
                <a:latin typeface="Arial" pitchFamily="34" charset="0"/>
                <a:cs typeface="Arial" pitchFamily="34" charset="0"/>
              </a:rPr>
              <a:t>.</a:t>
            </a:r>
          </a:p>
          <a:p>
            <a:pPr marL="514350" lvl="0" indent="-514350">
              <a:buFont typeface="Arial" pitchFamily="34" charset="0"/>
              <a:buChar char="•"/>
            </a:pPr>
            <a:r>
              <a:rPr lang="ru-RU" sz="2800" dirty="0" err="1">
                <a:latin typeface="Arial" pitchFamily="34" charset="0"/>
                <a:cs typeface="Arial" pitchFamily="34" charset="0"/>
              </a:rPr>
              <a:t>Бейнелік</a:t>
            </a:r>
            <a:r>
              <a:rPr lang="ru-RU" sz="2800" dirty="0">
                <a:latin typeface="Arial" pitchFamily="34" charset="0"/>
                <a:cs typeface="Arial" pitchFamily="34" charset="0"/>
              </a:rPr>
              <a:t> стиль </a:t>
            </a:r>
            <a:r>
              <a:rPr lang="ru-RU" sz="2800" dirty="0" err="1">
                <a:latin typeface="Arial" pitchFamily="34" charset="0"/>
                <a:cs typeface="Arial" pitchFamily="34" charset="0"/>
              </a:rPr>
              <a:t>басым</a:t>
            </a:r>
            <a:r>
              <a:rPr lang="ru-RU" sz="2800" dirty="0">
                <a:latin typeface="Arial" pitchFamily="34" charset="0"/>
                <a:cs typeface="Arial" pitchFamily="34" charset="0"/>
              </a:rPr>
              <a:t> </a:t>
            </a:r>
            <a:r>
              <a:rPr lang="ru-RU" sz="2800" dirty="0" err="1">
                <a:latin typeface="Arial" pitchFamily="34" charset="0"/>
                <a:cs typeface="Arial" pitchFamily="34" charset="0"/>
              </a:rPr>
              <a:t>адамдар</a:t>
            </a:r>
            <a:r>
              <a:rPr lang="ru-RU" sz="2800" dirty="0">
                <a:latin typeface="Arial" pitchFamily="34" charset="0"/>
                <a:cs typeface="Arial" pitchFamily="34" charset="0"/>
              </a:rPr>
              <a:t> – </a:t>
            </a:r>
            <a:r>
              <a:rPr lang="ru-RU" sz="2800" dirty="0" err="1">
                <a:latin typeface="Arial" pitchFamily="34" charset="0"/>
                <a:cs typeface="Arial" pitchFamily="34" charset="0"/>
              </a:rPr>
              <a:t>суретші</a:t>
            </a:r>
            <a:r>
              <a:rPr lang="ru-RU" sz="2800" dirty="0">
                <a:latin typeface="Arial" pitchFamily="34" charset="0"/>
                <a:cs typeface="Arial" pitchFamily="34" charset="0"/>
              </a:rPr>
              <a:t>, дизайнер, </a:t>
            </a:r>
            <a:r>
              <a:rPr lang="ru-RU" sz="2800" dirty="0" err="1">
                <a:latin typeface="Arial" pitchFamily="34" charset="0"/>
                <a:cs typeface="Arial" pitchFamily="34" charset="0"/>
              </a:rPr>
              <a:t>сәулетші ретінде</a:t>
            </a:r>
            <a:r>
              <a:rPr lang="ru-RU" sz="2800" dirty="0">
                <a:latin typeface="Arial" pitchFamily="34" charset="0"/>
                <a:cs typeface="Arial" pitchFamily="34" charset="0"/>
              </a:rPr>
              <a:t> </a:t>
            </a:r>
          </a:p>
          <a:p>
            <a:pPr marL="514350" lvl="0" indent="-514350"/>
            <a:r>
              <a:rPr lang="ru-RU" sz="2800" dirty="0" err="1">
                <a:latin typeface="Arial" pitchFamily="34" charset="0"/>
                <a:cs typeface="Arial" pitchFamily="34" charset="0"/>
              </a:rPr>
              <a:t>танылуы</a:t>
            </a:r>
            <a:r>
              <a:rPr lang="ru-RU" sz="2800" dirty="0">
                <a:latin typeface="Arial" pitchFamily="34" charset="0"/>
                <a:cs typeface="Arial" pitchFamily="34" charset="0"/>
              </a:rPr>
              <a:t> </a:t>
            </a:r>
            <a:r>
              <a:rPr lang="ru-RU" sz="2800" dirty="0" err="1">
                <a:latin typeface="Arial" pitchFamily="34" charset="0"/>
                <a:cs typeface="Arial" pitchFamily="34" charset="0"/>
              </a:rPr>
              <a:t>мүмкін.</a:t>
            </a:r>
            <a:endParaRPr lang="ru-RU" sz="2800" dirty="0">
              <a:latin typeface="Arial" pitchFamily="34" charset="0"/>
              <a:cs typeface="Arial" pitchFamily="34" charset="0"/>
            </a:endParaRPr>
          </a:p>
          <a:p>
            <a:pPr marL="514350" indent="-514350">
              <a:buFont typeface="Arial" pitchFamily="34" charset="0"/>
              <a:buChar char="•"/>
            </a:pPr>
            <a:r>
              <a:rPr lang="ru-RU" sz="2800" dirty="0" err="1">
                <a:latin typeface="Arial" pitchFamily="34" charset="0"/>
                <a:cs typeface="Arial" pitchFamily="34" charset="0"/>
              </a:rPr>
              <a:t>Яғни, когнитивті</a:t>
            </a:r>
            <a:r>
              <a:rPr lang="ru-RU" sz="2800" dirty="0">
                <a:latin typeface="Arial" pitchFamily="34" charset="0"/>
                <a:cs typeface="Arial" pitchFamily="34" charset="0"/>
              </a:rPr>
              <a:t> стиль – тек </a:t>
            </a:r>
            <a:r>
              <a:rPr lang="ru-RU" sz="2800" dirty="0" err="1">
                <a:latin typeface="Arial" pitchFamily="34" charset="0"/>
                <a:cs typeface="Arial" pitchFamily="34" charset="0"/>
              </a:rPr>
              <a:t>ойлау</a:t>
            </a:r>
            <a:r>
              <a:rPr lang="ru-RU" sz="2800" dirty="0">
                <a:latin typeface="Arial" pitchFamily="34" charset="0"/>
                <a:cs typeface="Arial" pitchFamily="34" charset="0"/>
              </a:rPr>
              <a:t> </a:t>
            </a:r>
            <a:r>
              <a:rPr lang="ru-RU" sz="2800" dirty="0" err="1">
                <a:latin typeface="Arial" pitchFamily="34" charset="0"/>
                <a:cs typeface="Arial" pitchFamily="34" charset="0"/>
              </a:rPr>
              <a:t>тәсілін ғана емес</a:t>
            </a:r>
            <a:r>
              <a:rPr lang="ru-RU" sz="2800" dirty="0">
                <a:latin typeface="Arial" pitchFamily="34" charset="0"/>
                <a:cs typeface="Arial" pitchFamily="34" charset="0"/>
              </a:rPr>
              <a:t>, </a:t>
            </a:r>
            <a:r>
              <a:rPr lang="ru-RU" sz="2800" dirty="0" err="1">
                <a:latin typeface="Arial" pitchFamily="34" charset="0"/>
                <a:cs typeface="Arial" pitchFamily="34" charset="0"/>
              </a:rPr>
              <a:t>кәсіби бейімділікті</a:t>
            </a:r>
            <a:r>
              <a:rPr lang="ru-RU" sz="2800" dirty="0">
                <a:latin typeface="Arial" pitchFamily="34" charset="0"/>
                <a:cs typeface="Arial" pitchFamily="34" charset="0"/>
              </a:rPr>
              <a:t> де </a:t>
            </a:r>
          </a:p>
          <a:p>
            <a:pPr marL="514350" indent="-514350"/>
            <a:r>
              <a:rPr lang="ru-RU" sz="2800" dirty="0" err="1">
                <a:latin typeface="Arial" pitchFamily="34" charset="0"/>
                <a:cs typeface="Arial" pitchFamily="34" charset="0"/>
              </a:rPr>
              <a:t>анықтайтын </a:t>
            </a:r>
            <a:r>
              <a:rPr lang="ru-RU" sz="2800" dirty="0">
                <a:latin typeface="Arial" pitchFamily="34" charset="0"/>
                <a:cs typeface="Arial" pitchFamily="34" charset="0"/>
              </a:rPr>
              <a:t>фактор.</a:t>
            </a:r>
          </a:p>
        </p:txBody>
      </p:sp>
      <p:sp>
        <p:nvSpPr>
          <p:cNvPr id="8" name="Text 0"/>
          <p:cNvSpPr/>
          <p:nvPr/>
        </p:nvSpPr>
        <p:spPr>
          <a:xfrm>
            <a:off x="2144125" y="53158"/>
            <a:ext cx="10200084" cy="620078"/>
          </a:xfrm>
          <a:prstGeom prst="rect">
            <a:avLst/>
          </a:prstGeom>
          <a:noFill/>
          <a:ln/>
        </p:spPr>
        <p:txBody>
          <a:bodyPr wrap="none" lIns="0" tIns="0" rIns="0" bIns="0" rtlCol="0" anchor="t"/>
          <a:lstStyle/>
          <a:p>
            <a:pPr lvl="0"/>
            <a:r>
              <a:rPr lang="kk-KZ" sz="3600" b="1" dirty="0"/>
              <a:t>Когнитивті стилдер және ақыл-ой ic-әрекетінің жетістіктері.</a:t>
            </a:r>
            <a:endParaRPr lang="ru-RU"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descr="фон.jpg"/>
          <p:cNvPicPr>
            <a:picLocks noChangeAspect="1"/>
          </p:cNvPicPr>
          <p:nvPr/>
        </p:nvPicPr>
        <p:blipFill>
          <a:blip r:embed="rId3"/>
          <a:stretch>
            <a:fillRect/>
          </a:stretch>
        </p:blipFill>
        <p:spPr>
          <a:xfrm>
            <a:off x="0" y="0"/>
            <a:ext cx="14630400" cy="8229600"/>
          </a:xfrm>
          <a:prstGeom prst="rect">
            <a:avLst/>
          </a:prstGeom>
        </p:spPr>
      </p:pic>
      <p:sp>
        <p:nvSpPr>
          <p:cNvPr id="8" name="Text 0"/>
          <p:cNvSpPr/>
          <p:nvPr/>
        </p:nvSpPr>
        <p:spPr>
          <a:xfrm>
            <a:off x="2144125" y="53158"/>
            <a:ext cx="10200084" cy="620078"/>
          </a:xfrm>
          <a:prstGeom prst="rect">
            <a:avLst/>
          </a:prstGeom>
          <a:noFill/>
          <a:ln/>
        </p:spPr>
        <p:txBody>
          <a:bodyPr wrap="none" lIns="0" tIns="0" rIns="0" bIns="0" rtlCol="0" anchor="t"/>
          <a:lstStyle/>
          <a:p>
            <a:pPr lvl="0"/>
            <a:r>
              <a:rPr lang="kk-KZ" sz="3200" b="1" dirty="0">
                <a:latin typeface="Arial" pitchFamily="34" charset="0"/>
                <a:cs typeface="Arial" pitchFamily="34" charset="0"/>
              </a:rPr>
              <a:t>Талант. Данышпандылық. Дарындылықтың патологиялық </a:t>
            </a:r>
          </a:p>
          <a:p>
            <a:pPr lvl="0"/>
            <a:r>
              <a:rPr lang="kk-KZ" sz="3200" b="1" dirty="0">
                <a:latin typeface="Arial" pitchFamily="34" charset="0"/>
                <a:cs typeface="Arial" pitchFamily="34" charset="0"/>
              </a:rPr>
              <a:t>теориясын сынау.</a:t>
            </a:r>
            <a:endParaRPr lang="ru-RU" sz="3200" dirty="0">
              <a:latin typeface="Arial" pitchFamily="34" charset="0"/>
              <a:cs typeface="Arial" pitchFamily="34" charset="0"/>
            </a:endParaRPr>
          </a:p>
        </p:txBody>
      </p:sp>
      <p:graphicFrame>
        <p:nvGraphicFramePr>
          <p:cNvPr id="6" name="Схема 5"/>
          <p:cNvGraphicFramePr/>
          <p:nvPr/>
        </p:nvGraphicFramePr>
        <p:xfrm>
          <a:off x="372140" y="1310186"/>
          <a:ext cx="13918018" cy="26557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3009" name="Rectangle 1"/>
          <p:cNvSpPr>
            <a:spLocks noChangeArrowheads="1"/>
          </p:cNvSpPr>
          <p:nvPr/>
        </p:nvSpPr>
        <p:spPr bwMode="auto">
          <a:xfrm>
            <a:off x="321152" y="4127682"/>
            <a:ext cx="1395837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a:ln>
                  <a:noFill/>
                </a:ln>
                <a:solidFill>
                  <a:schemeClr val="tx1"/>
                </a:solidFill>
                <a:effectLst/>
                <a:latin typeface="Arial" pitchFamily="34" charset="0"/>
                <a:ea typeface="Calibri" charset="0"/>
                <a:cs typeface="Arial" pitchFamily="34" charset="0"/>
              </a:rPr>
              <a:t>Алдында айтылған факторлар интеллект моделін дифференциальдық, когнитологиялық-креативтік генезисі ғылымында, дарындылық проблемаларын аз қозғайды. Дарындылықты әрбір адам әртүрлі түсінеді.</a:t>
            </a:r>
            <a:endParaRPr kumimoji="0" lang="kk-KZ" sz="3200" b="0" i="0" u="none" strike="noStrike" cap="none" normalizeH="0" baseline="0" dirty="0">
              <a:ln>
                <a:noFill/>
              </a:ln>
              <a:solidFill>
                <a:schemeClr val="tx1"/>
              </a:solidFill>
              <a:effectLst/>
              <a:latin typeface="Arial" pitchFamily="34" charset="0"/>
              <a:cs typeface="Arial" pitchFamily="34" charset="0"/>
            </a:endParaRPr>
          </a:p>
        </p:txBody>
      </p:sp>
      <p:sp>
        <p:nvSpPr>
          <p:cNvPr id="43010" name="Rectangle 2"/>
          <p:cNvSpPr>
            <a:spLocks noChangeArrowheads="1"/>
          </p:cNvSpPr>
          <p:nvPr/>
        </p:nvSpPr>
        <p:spPr bwMode="auto">
          <a:xfrm>
            <a:off x="322728" y="5011924"/>
            <a:ext cx="14027973" cy="255454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a:ln>
                  <a:noFill/>
                </a:ln>
                <a:solidFill>
                  <a:schemeClr val="tx1"/>
                </a:solidFill>
                <a:effectLst/>
                <a:latin typeface="Arial" pitchFamily="34" charset="0"/>
                <a:ea typeface="Calibri" charset="0"/>
                <a:cs typeface="Arial" pitchFamily="34" charset="0"/>
              </a:rPr>
              <a:t>Дефиницияның бес түрі болады:</a:t>
            </a: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kk-KZ" sz="2000" b="0" i="0" u="none" strike="noStrike" cap="none" normalizeH="0" baseline="0" dirty="0">
                <a:ln>
                  <a:noFill/>
                </a:ln>
                <a:solidFill>
                  <a:schemeClr val="tx1"/>
                </a:solidFill>
                <a:effectLst/>
                <a:latin typeface="Arial" pitchFamily="34" charset="0"/>
                <a:ea typeface="Calibri" charset="0"/>
                <a:cs typeface="Arial" pitchFamily="34" charset="0"/>
              </a:rPr>
              <a:t>Қабілеттің ерекше сапасы, әрекетті ойдағыдай қамтамассыздандыру;</a:t>
            </a: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kk-KZ" sz="2000" b="0" i="0" u="none" strike="noStrike" cap="none" normalizeH="0" baseline="0" dirty="0">
                <a:ln>
                  <a:noFill/>
                </a:ln>
                <a:solidFill>
                  <a:schemeClr val="tx1"/>
                </a:solidFill>
                <a:effectLst/>
                <a:latin typeface="Arial" pitchFamily="34" charset="0"/>
                <a:ea typeface="Calibri" charset="0"/>
                <a:cs typeface="Arial" pitchFamily="34" charset="0"/>
              </a:rPr>
              <a:t>Жалпы қабілет, адамның ескертілу кеңдік мүмкіндігі;</a:t>
            </a: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kk-KZ" sz="2000" b="0" i="0" u="none" strike="noStrike" cap="none" normalizeH="0" baseline="0" dirty="0">
                <a:ln>
                  <a:noFill/>
                </a:ln>
                <a:solidFill>
                  <a:schemeClr val="tx1"/>
                </a:solidFill>
                <a:effectLst/>
                <a:latin typeface="Arial" pitchFamily="34" charset="0"/>
                <a:ea typeface="Calibri" charset="0"/>
                <a:cs typeface="Arial" pitchFamily="34" charset="0"/>
              </a:rPr>
              <a:t>Білім	потенциалы-интеллект,	табиғат	құндылықтары,	әрекеттің жоғары	деңгейді қамтамассыздандыру;</a:t>
            </a: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kk-KZ" sz="2000" b="0" i="0" u="none" strike="noStrike" cap="none" normalizeH="0" baseline="0" dirty="0">
                <a:ln>
                  <a:noFill/>
                </a:ln>
                <a:solidFill>
                  <a:schemeClr val="tx1"/>
                </a:solidFill>
                <a:effectLst/>
                <a:latin typeface="Arial" pitchFamily="34" charset="0"/>
                <a:ea typeface="Calibri" charset="0"/>
                <a:cs typeface="Arial" pitchFamily="34" charset="0"/>
              </a:rPr>
              <a:t>Болашақтың жиынтығы, логикалық талап қорыту кеңдігін болжау;</a:t>
            </a: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err="1">
                <a:ln>
                  <a:noFill/>
                </a:ln>
                <a:solidFill>
                  <a:schemeClr val="tx1"/>
                </a:solidFill>
                <a:effectLst/>
                <a:latin typeface="Arial" pitchFamily="34" charset="0"/>
                <a:ea typeface="Calibri" charset="0"/>
                <a:cs typeface="Arial" pitchFamily="34" charset="0"/>
              </a:rPr>
              <a:t>Дарындылық.</a:t>
            </a: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err="1">
                <a:ln>
                  <a:noFill/>
                </a:ln>
                <a:solidFill>
                  <a:schemeClr val="tx1"/>
                </a:solidFill>
                <a:effectLst/>
                <a:latin typeface="Arial" pitchFamily="34" charset="0"/>
                <a:ea typeface="Calibri" charset="0"/>
                <a:cs typeface="Arial" pitchFamily="34" charset="0"/>
              </a:rPr>
              <a:t>«Данышпандылық» термині</a:t>
            </a:r>
            <a:r>
              <a:rPr kumimoji="0" lang="ru-RU" sz="2000" b="0" i="0" u="none" strike="noStrike" cap="none" normalizeH="0" baseline="0" dirty="0">
                <a:ln>
                  <a:noFill/>
                </a:ln>
                <a:solidFill>
                  <a:schemeClr val="tx1"/>
                </a:solidFill>
                <a:effectLst/>
                <a:latin typeface="Arial" pitchFamily="34" charset="0"/>
                <a:ea typeface="Calibri" charset="0"/>
                <a:cs typeface="Arial" pitchFamily="34" charset="0"/>
              </a:rPr>
              <a:t> </a:t>
            </a:r>
            <a:r>
              <a:rPr kumimoji="0" lang="ru-RU" sz="2000" b="0" i="0" u="none" strike="noStrike" cap="none" normalizeH="0" baseline="0" dirty="0" err="1">
                <a:ln>
                  <a:noFill/>
                </a:ln>
                <a:solidFill>
                  <a:schemeClr val="tx1"/>
                </a:solidFill>
                <a:effectLst/>
                <a:latin typeface="Arial" pitchFamily="34" charset="0"/>
                <a:ea typeface="Calibri" charset="0"/>
                <a:cs typeface="Arial" pitchFamily="34" charset="0"/>
              </a:rPr>
              <a:t>адамның шығармашылық қабілеті сияқты қолданылады.</a:t>
            </a:r>
            <a:r>
              <a:rPr kumimoji="0" lang="ru-RU" sz="2000" b="0" i="0" u="none" strike="noStrike" cap="none" normalizeH="0" baseline="0" dirty="0">
                <a:ln>
                  <a:noFill/>
                </a:ln>
                <a:solidFill>
                  <a:schemeClr val="tx1"/>
                </a:solidFill>
                <a:effectLst/>
                <a:latin typeface="Arial" pitchFamily="34" charset="0"/>
                <a:ea typeface="Calibri" charset="0"/>
                <a:cs typeface="Arial" pitchFamily="34" charset="0"/>
              </a:rPr>
              <a:t> </a:t>
            </a:r>
            <a:r>
              <a:rPr kumimoji="0" lang="ru-RU" sz="2000" b="0" i="0" u="none" strike="noStrike" cap="none" normalizeH="0" baseline="0" dirty="0" err="1">
                <a:ln>
                  <a:noFill/>
                </a:ln>
                <a:solidFill>
                  <a:schemeClr val="tx1"/>
                </a:solidFill>
                <a:effectLst/>
                <a:latin typeface="Arial" pitchFamily="34" charset="0"/>
                <a:ea typeface="Calibri" charset="0"/>
                <a:cs typeface="Arial" pitchFamily="34" charset="0"/>
              </a:rPr>
              <a:t>Данышпандық дарындылықтан қарағанда, </a:t>
            </a:r>
            <a:r>
              <a:rPr kumimoji="0" lang="ru-RU" sz="2000" b="0" i="0" u="none" strike="noStrike" cap="none" normalizeH="0" baseline="0" dirty="0">
                <a:ln>
                  <a:noFill/>
                </a:ln>
                <a:solidFill>
                  <a:schemeClr val="tx1"/>
                </a:solidFill>
                <a:effectLst/>
                <a:latin typeface="Arial" pitchFamily="34" charset="0"/>
                <a:ea typeface="Calibri" charset="0"/>
                <a:cs typeface="Arial" pitchFamily="34" charset="0"/>
              </a:rPr>
              <a:t>тек </a:t>
            </a:r>
            <a:r>
              <a:rPr kumimoji="0" lang="ru-RU" sz="2000" b="0" i="0" u="none" strike="noStrike" cap="none" normalizeH="0" baseline="0" dirty="0" err="1">
                <a:ln>
                  <a:noFill/>
                </a:ln>
                <a:solidFill>
                  <a:schemeClr val="tx1"/>
                </a:solidFill>
                <a:effectLst/>
                <a:latin typeface="Arial" pitchFamily="34" charset="0"/>
                <a:ea typeface="Calibri" charset="0"/>
                <a:cs typeface="Arial" pitchFamily="34" charset="0"/>
              </a:rPr>
              <a:t>қана дарындылықтың жоғары дәрежесін ұсынылмай</a:t>
            </a:r>
            <a:r>
              <a:rPr kumimoji="0" lang="ru-RU" sz="2000" b="0" i="0" u="none" strike="noStrike" cap="none" normalizeH="0" baseline="0" dirty="0">
                <a:ln>
                  <a:noFill/>
                </a:ln>
                <a:solidFill>
                  <a:schemeClr val="tx1"/>
                </a:solidFill>
                <a:effectLst/>
                <a:latin typeface="Arial" pitchFamily="34" charset="0"/>
                <a:ea typeface="Calibri" charset="0"/>
                <a:cs typeface="Arial" pitchFamily="34" charset="0"/>
              </a:rPr>
              <a:t>, </a:t>
            </a:r>
            <a:r>
              <a:rPr kumimoji="0" lang="ru-RU" sz="2000" b="0" i="0" u="none" strike="noStrike" cap="none" normalizeH="0" baseline="0" dirty="0" err="1">
                <a:ln>
                  <a:noFill/>
                </a:ln>
                <a:solidFill>
                  <a:schemeClr val="tx1"/>
                </a:solidFill>
                <a:effectLst/>
                <a:latin typeface="Arial" pitchFamily="34" charset="0"/>
                <a:ea typeface="Calibri" charset="0"/>
                <a:cs typeface="Arial" pitchFamily="34" charset="0"/>
              </a:rPr>
              <a:t>жаңа шығармашылық сапасымен</a:t>
            </a:r>
            <a:r>
              <a:rPr kumimoji="0" lang="ru-RU" sz="2000" b="0" i="0" u="none" strike="noStrike" cap="none" normalizeH="0" baseline="0" dirty="0">
                <a:ln>
                  <a:noFill/>
                </a:ln>
                <a:solidFill>
                  <a:schemeClr val="tx1"/>
                </a:solidFill>
                <a:effectLst/>
                <a:latin typeface="Arial" pitchFamily="34" charset="0"/>
                <a:ea typeface="Calibri" charset="0"/>
                <a:cs typeface="Arial" pitchFamily="34" charset="0"/>
              </a:rPr>
              <a:t> </a:t>
            </a:r>
            <a:r>
              <a:rPr kumimoji="0" lang="ru-RU" sz="2000" b="0" i="0" u="none" strike="noStrike" cap="none" normalizeH="0" baseline="0" dirty="0" err="1">
                <a:ln>
                  <a:noFill/>
                </a:ln>
                <a:solidFill>
                  <a:schemeClr val="tx1"/>
                </a:solidFill>
                <a:effectLst/>
                <a:latin typeface="Arial" pitchFamily="34" charset="0"/>
                <a:ea typeface="Calibri" charset="0"/>
                <a:cs typeface="Arial" pitchFamily="34" charset="0"/>
              </a:rPr>
              <a:t>байланысты</a:t>
            </a:r>
            <a:r>
              <a:rPr kumimoji="0" lang="ru-RU" sz="2000" b="0" i="0" u="none" strike="noStrike" cap="none" normalizeH="0" baseline="0" dirty="0">
                <a:ln>
                  <a:noFill/>
                </a:ln>
                <a:solidFill>
                  <a:schemeClr val="tx1"/>
                </a:solidFill>
                <a:effectLst/>
                <a:latin typeface="Arial" pitchFamily="34" charset="0"/>
                <a:ea typeface="Calibri" charset="0"/>
                <a:cs typeface="Arial" pitchFamily="34" charset="0"/>
              </a:rPr>
              <a:t>.</a:t>
            </a:r>
            <a:endParaRPr kumimoji="0" lang="ru-RU" sz="2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descr="фон.jpg"/>
          <p:cNvPicPr>
            <a:picLocks noChangeAspect="1"/>
          </p:cNvPicPr>
          <p:nvPr/>
        </p:nvPicPr>
        <p:blipFill>
          <a:blip r:embed="rId3"/>
          <a:stretch>
            <a:fillRect/>
          </a:stretch>
        </p:blipFill>
        <p:spPr>
          <a:xfrm>
            <a:off x="0" y="0"/>
            <a:ext cx="14630400" cy="8229600"/>
          </a:xfrm>
          <a:prstGeom prst="rect">
            <a:avLst/>
          </a:prstGeom>
        </p:spPr>
      </p:pic>
      <p:sp>
        <p:nvSpPr>
          <p:cNvPr id="43010" name="Rectangle 2"/>
          <p:cNvSpPr>
            <a:spLocks noChangeArrowheads="1"/>
          </p:cNvSpPr>
          <p:nvPr/>
        </p:nvSpPr>
        <p:spPr bwMode="auto">
          <a:xfrm>
            <a:off x="322728" y="327418"/>
            <a:ext cx="14027973" cy="747897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r>
              <a:rPr lang="ru-RU" sz="2000" dirty="0" err="1">
                <a:latin typeface="Arial" pitchFamily="34" charset="0"/>
                <a:cs typeface="Arial" pitchFamily="34" charset="0"/>
              </a:rPr>
              <a:t>Данышпандықты және дарындылықты белгілейтін</a:t>
            </a:r>
            <a:r>
              <a:rPr lang="ru-RU" sz="2000" dirty="0">
                <a:latin typeface="Arial" pitchFamily="34" charset="0"/>
                <a:cs typeface="Arial" pitchFamily="34" charset="0"/>
              </a:rPr>
              <a:t> формула «</a:t>
            </a:r>
            <a:r>
              <a:rPr lang="ru-RU" sz="2000" dirty="0" err="1">
                <a:latin typeface="Arial" pitchFamily="34" charset="0"/>
                <a:cs typeface="Arial" pitchFamily="34" charset="0"/>
              </a:rPr>
              <a:t>Данышпандылық</a:t>
            </a:r>
            <a:r>
              <a:rPr lang="ru-RU" sz="2000" dirty="0">
                <a:latin typeface="Arial" pitchFamily="34" charset="0"/>
                <a:cs typeface="Arial" pitchFamily="34" charset="0"/>
              </a:rPr>
              <a:t>, </a:t>
            </a:r>
            <a:r>
              <a:rPr lang="ru-RU" sz="2000" dirty="0" err="1">
                <a:latin typeface="Arial" pitchFamily="34" charset="0"/>
                <a:cs typeface="Arial" pitchFamily="34" charset="0"/>
              </a:rPr>
              <a:t>дарындылықтың істей</a:t>
            </a:r>
            <a:r>
              <a:rPr lang="ru-RU" sz="2000" dirty="0">
                <a:latin typeface="Arial" pitchFamily="34" charset="0"/>
                <a:cs typeface="Arial" pitchFamily="34" charset="0"/>
              </a:rPr>
              <a:t> </a:t>
            </a:r>
            <a:r>
              <a:rPr lang="ru-RU" sz="2000" dirty="0" err="1">
                <a:latin typeface="Arial" pitchFamily="34" charset="0"/>
                <a:cs typeface="Arial" pitchFamily="34" charset="0"/>
              </a:rPr>
              <a:t>алатының істеу</a:t>
            </a:r>
            <a:r>
              <a:rPr lang="ru-RU" sz="2000" dirty="0">
                <a:latin typeface="Arial" pitchFamily="34" charset="0"/>
                <a:cs typeface="Arial" pitchFamily="34" charset="0"/>
              </a:rPr>
              <a:t> </a:t>
            </a:r>
            <a:r>
              <a:rPr lang="ru-RU" sz="2000" dirty="0" err="1">
                <a:latin typeface="Arial" pitchFamily="34" charset="0"/>
                <a:cs typeface="Arial" pitchFamily="34" charset="0"/>
              </a:rPr>
              <a:t>керек</a:t>
            </a:r>
            <a:r>
              <a:rPr lang="ru-RU" sz="2000" dirty="0">
                <a:latin typeface="Arial" pitchFamily="34" charset="0"/>
                <a:cs typeface="Arial" pitchFamily="34" charset="0"/>
              </a:rPr>
              <a:t>».</a:t>
            </a:r>
          </a:p>
          <a:p>
            <a:r>
              <a:rPr lang="ru-RU" sz="2000" dirty="0" err="1">
                <a:latin typeface="Arial" pitchFamily="34" charset="0"/>
                <a:cs typeface="Arial" pitchFamily="34" charset="0"/>
              </a:rPr>
              <a:t>Қазіргі бақылап шығу уақытында, төрт басты</a:t>
            </a:r>
            <a:r>
              <a:rPr lang="ru-RU" sz="2000" dirty="0">
                <a:latin typeface="Arial" pitchFamily="34" charset="0"/>
                <a:cs typeface="Arial" pitchFamily="34" charset="0"/>
              </a:rPr>
              <a:t> </a:t>
            </a:r>
            <a:r>
              <a:rPr lang="ru-RU" sz="2000" dirty="0" err="1">
                <a:latin typeface="Arial" pitchFamily="34" charset="0"/>
                <a:cs typeface="Arial" pitchFamily="34" charset="0"/>
              </a:rPr>
              <a:t>жақындау дарындылық фенонемі</a:t>
            </a:r>
            <a:r>
              <a:rPr lang="ru-RU" sz="2000" dirty="0">
                <a:latin typeface="Arial" pitchFamily="34" charset="0"/>
                <a:cs typeface="Arial" pitchFamily="34" charset="0"/>
              </a:rPr>
              <a:t> бар:</a:t>
            </a:r>
          </a:p>
          <a:p>
            <a:pPr lvl="0"/>
            <a:r>
              <a:rPr lang="ru-RU" sz="2000" dirty="0" err="1">
                <a:latin typeface="Arial" pitchFamily="34" charset="0"/>
                <a:cs typeface="Arial" pitchFamily="34" charset="0"/>
              </a:rPr>
              <a:t>Потологиялық </a:t>
            </a:r>
            <a:r>
              <a:rPr lang="ru-RU" sz="2000" dirty="0">
                <a:latin typeface="Arial" pitchFamily="34" charset="0"/>
                <a:cs typeface="Arial" pitchFamily="34" charset="0"/>
              </a:rPr>
              <a:t>теория, </a:t>
            </a:r>
            <a:r>
              <a:rPr lang="ru-RU" sz="2000" dirty="0" err="1">
                <a:latin typeface="Arial" pitchFamily="34" charset="0"/>
                <a:cs typeface="Arial" pitchFamily="34" charset="0"/>
              </a:rPr>
              <a:t>дарындылықтың, есаландылықпен, кең ақылдық, физиологиялық функцияның төмендеуімен байланысты</a:t>
            </a:r>
            <a:r>
              <a:rPr lang="ru-RU" sz="2000" dirty="0">
                <a:latin typeface="Arial" pitchFamily="34" charset="0"/>
                <a:cs typeface="Arial" pitchFamily="34" charset="0"/>
              </a:rPr>
              <a:t>;</a:t>
            </a:r>
          </a:p>
          <a:p>
            <a:pPr lvl="0"/>
            <a:r>
              <a:rPr lang="ru-RU" sz="2000" dirty="0" err="1">
                <a:latin typeface="Arial" pitchFamily="34" charset="0"/>
                <a:cs typeface="Arial" pitchFamily="34" charset="0"/>
              </a:rPr>
              <a:t>Психоанологиялық теориялар</a:t>
            </a:r>
            <a:r>
              <a:rPr lang="ru-RU" sz="2000" dirty="0">
                <a:latin typeface="Arial" pitchFamily="34" charset="0"/>
                <a:cs typeface="Arial" pitchFamily="34" charset="0"/>
              </a:rPr>
              <a:t> </a:t>
            </a:r>
            <a:r>
              <a:rPr lang="ru-RU" sz="2000" dirty="0" err="1">
                <a:latin typeface="Arial" pitchFamily="34" charset="0"/>
                <a:cs typeface="Arial" pitchFamily="34" charset="0"/>
              </a:rPr>
              <a:t>мотивациялық сублимацияның сапасын</a:t>
            </a:r>
            <a:r>
              <a:rPr lang="ru-RU" sz="2000" dirty="0">
                <a:latin typeface="Arial" pitchFamily="34" charset="0"/>
                <a:cs typeface="Arial" pitchFamily="34" charset="0"/>
              </a:rPr>
              <a:t> </a:t>
            </a:r>
            <a:r>
              <a:rPr lang="ru-RU" sz="2000" dirty="0" err="1">
                <a:latin typeface="Arial" pitchFamily="34" charset="0"/>
                <a:cs typeface="Arial" pitchFamily="34" charset="0"/>
              </a:rPr>
              <a:t>қарауына назар</a:t>
            </a:r>
            <a:r>
              <a:rPr lang="ru-RU" sz="2000" dirty="0">
                <a:latin typeface="Arial" pitchFamily="34" charset="0"/>
                <a:cs typeface="Arial" pitchFamily="34" charset="0"/>
              </a:rPr>
              <a:t> </a:t>
            </a:r>
            <a:r>
              <a:rPr lang="ru-RU" sz="2000" dirty="0" err="1">
                <a:latin typeface="Arial" pitchFamily="34" charset="0"/>
                <a:cs typeface="Arial" pitchFamily="34" charset="0"/>
              </a:rPr>
              <a:t>аудару</a:t>
            </a:r>
            <a:r>
              <a:rPr lang="ru-RU" sz="2000" dirty="0">
                <a:latin typeface="Arial" pitchFamily="34" charset="0"/>
                <a:cs typeface="Arial" pitchFamily="34" charset="0"/>
              </a:rPr>
              <a:t>;</a:t>
            </a:r>
          </a:p>
          <a:p>
            <a:pPr lvl="0"/>
            <a:r>
              <a:rPr lang="ru-RU" sz="2000" dirty="0" err="1">
                <a:latin typeface="Arial" pitchFamily="34" charset="0"/>
                <a:cs typeface="Arial" pitchFamily="34" charset="0"/>
              </a:rPr>
              <a:t>Сапалақ асқан </a:t>
            </a:r>
            <a:r>
              <a:rPr lang="ru-RU" sz="2000" dirty="0">
                <a:latin typeface="Arial" pitchFamily="34" charset="0"/>
                <a:cs typeface="Arial" pitchFamily="34" charset="0"/>
              </a:rPr>
              <a:t>теория, </a:t>
            </a:r>
            <a:r>
              <a:rPr lang="ru-RU" sz="2000" dirty="0" err="1">
                <a:latin typeface="Arial" pitchFamily="34" charset="0"/>
                <a:cs typeface="Arial" pitchFamily="34" charset="0"/>
              </a:rPr>
              <a:t>басқа адамдардан</a:t>
            </a:r>
            <a:r>
              <a:rPr lang="ru-RU" sz="2000" dirty="0">
                <a:latin typeface="Arial" pitchFamily="34" charset="0"/>
                <a:cs typeface="Arial" pitchFamily="34" charset="0"/>
              </a:rPr>
              <a:t> </a:t>
            </a:r>
            <a:r>
              <a:rPr lang="ru-RU" sz="2000" dirty="0" err="1">
                <a:latin typeface="Arial" pitchFamily="34" charset="0"/>
                <a:cs typeface="Arial" pitchFamily="34" charset="0"/>
              </a:rPr>
              <a:t>ерекшеленетін</a:t>
            </a:r>
            <a:r>
              <a:rPr lang="ru-RU" sz="2000" dirty="0">
                <a:latin typeface="Arial" pitchFamily="34" charset="0"/>
                <a:cs typeface="Arial" pitchFamily="34" charset="0"/>
              </a:rPr>
              <a:t> </a:t>
            </a:r>
            <a:r>
              <a:rPr lang="ru-RU" sz="2000" dirty="0" err="1">
                <a:latin typeface="Arial" pitchFamily="34" charset="0"/>
                <a:cs typeface="Arial" pitchFamily="34" charset="0"/>
              </a:rPr>
              <a:t>дарынды</a:t>
            </a:r>
            <a:r>
              <a:rPr lang="ru-RU" sz="2000" dirty="0">
                <a:latin typeface="Arial" pitchFamily="34" charset="0"/>
                <a:cs typeface="Arial" pitchFamily="34" charset="0"/>
              </a:rPr>
              <a:t> </a:t>
            </a:r>
            <a:r>
              <a:rPr lang="ru-RU" sz="2000" dirty="0" err="1">
                <a:latin typeface="Arial" pitchFamily="34" charset="0"/>
                <a:cs typeface="Arial" pitchFamily="34" charset="0"/>
              </a:rPr>
              <a:t>адамды</a:t>
            </a:r>
            <a:r>
              <a:rPr lang="ru-RU" sz="2000" dirty="0">
                <a:latin typeface="Arial" pitchFamily="34" charset="0"/>
                <a:cs typeface="Arial" pitchFamily="34" charset="0"/>
              </a:rPr>
              <a:t> «</a:t>
            </a:r>
            <a:r>
              <a:rPr lang="ru-RU" sz="2000" dirty="0" err="1">
                <a:latin typeface="Arial" pitchFamily="34" charset="0"/>
                <a:cs typeface="Arial" pitchFamily="34" charset="0"/>
              </a:rPr>
              <a:t>креативті</a:t>
            </a:r>
            <a:r>
              <a:rPr lang="ru-RU" sz="2000" dirty="0">
                <a:latin typeface="Arial" pitchFamily="34" charset="0"/>
                <a:cs typeface="Arial" pitchFamily="34" charset="0"/>
              </a:rPr>
              <a:t> </a:t>
            </a:r>
            <a:r>
              <a:rPr lang="ru-RU" sz="2000" dirty="0" err="1">
                <a:latin typeface="Arial" pitchFamily="34" charset="0"/>
                <a:cs typeface="Arial" pitchFamily="34" charset="0"/>
              </a:rPr>
              <a:t>интеллектің» субъективті</a:t>
            </a:r>
            <a:r>
              <a:rPr lang="ru-RU" sz="2000" dirty="0">
                <a:latin typeface="Arial" pitchFamily="34" charset="0"/>
                <a:cs typeface="Arial" pitchFamily="34" charset="0"/>
              </a:rPr>
              <a:t> </a:t>
            </a:r>
            <a:r>
              <a:rPr lang="ru-RU" sz="2000" dirty="0" err="1">
                <a:latin typeface="Arial" pitchFamily="34" charset="0"/>
                <a:cs typeface="Arial" pitchFamily="34" charset="0"/>
              </a:rPr>
              <a:t>ғана емес</a:t>
            </a:r>
            <a:r>
              <a:rPr lang="ru-RU" sz="2000" dirty="0">
                <a:latin typeface="Arial" pitchFamily="34" charset="0"/>
                <a:cs typeface="Arial" pitchFamily="34" charset="0"/>
              </a:rPr>
              <a:t> </a:t>
            </a:r>
            <a:r>
              <a:rPr lang="ru-RU" sz="2000" dirty="0" err="1">
                <a:latin typeface="Arial" pitchFamily="34" charset="0"/>
                <a:cs typeface="Arial" pitchFamily="34" charset="0"/>
              </a:rPr>
              <a:t>және объективті</a:t>
            </a:r>
            <a:r>
              <a:rPr lang="ru-RU" sz="2000" dirty="0">
                <a:latin typeface="Arial" pitchFamily="34" charset="0"/>
                <a:cs typeface="Arial" pitchFamily="34" charset="0"/>
              </a:rPr>
              <a:t> </a:t>
            </a:r>
            <a:r>
              <a:rPr lang="ru-RU" sz="2000" dirty="0" err="1">
                <a:latin typeface="Arial" pitchFamily="34" charset="0"/>
                <a:cs typeface="Arial" pitchFamily="34" charset="0"/>
              </a:rPr>
              <a:t>тудыру</a:t>
            </a:r>
            <a:r>
              <a:rPr lang="ru-RU" sz="2000" dirty="0">
                <a:latin typeface="Arial" pitchFamily="34" charset="0"/>
                <a:cs typeface="Arial" pitchFamily="34" charset="0"/>
              </a:rPr>
              <a:t> </a:t>
            </a:r>
            <a:r>
              <a:rPr lang="ru-RU" sz="2000" dirty="0" err="1">
                <a:latin typeface="Arial" pitchFamily="34" charset="0"/>
                <a:cs typeface="Arial" pitchFamily="34" charset="0"/>
              </a:rPr>
              <a:t>қабілетін қарау;</a:t>
            </a:r>
            <a:endParaRPr lang="ru-RU" sz="2000" dirty="0">
              <a:latin typeface="Arial" pitchFamily="34" charset="0"/>
              <a:cs typeface="Arial" pitchFamily="34" charset="0"/>
            </a:endParaRPr>
          </a:p>
          <a:p>
            <a:pPr lvl="0"/>
            <a:r>
              <a:rPr lang="ru-RU" sz="2000" dirty="0">
                <a:latin typeface="Arial" pitchFamily="34" charset="0"/>
                <a:cs typeface="Arial" pitchFamily="34" charset="0"/>
              </a:rPr>
              <a:t>Саны </a:t>
            </a:r>
            <a:r>
              <a:rPr lang="ru-RU" sz="2000" dirty="0" err="1">
                <a:latin typeface="Arial" pitchFamily="34" charset="0"/>
                <a:cs typeface="Arial" pitchFamily="34" charset="0"/>
              </a:rPr>
              <a:t>асқан </a:t>
            </a:r>
            <a:r>
              <a:rPr lang="ru-RU" sz="2000" dirty="0">
                <a:latin typeface="Arial" pitchFamily="34" charset="0"/>
                <a:cs typeface="Arial" pitchFamily="34" charset="0"/>
              </a:rPr>
              <a:t>теория </a:t>
            </a:r>
            <a:r>
              <a:rPr lang="ru-RU" sz="2000" dirty="0" err="1">
                <a:latin typeface="Arial" pitchFamily="34" charset="0"/>
                <a:cs typeface="Arial" pitchFamily="34" charset="0"/>
              </a:rPr>
              <a:t>дарындылықты қабілеттің жоғары деңгейіне жетуін</a:t>
            </a:r>
            <a:r>
              <a:rPr lang="ru-RU" sz="2000" dirty="0">
                <a:latin typeface="Arial" pitchFamily="34" charset="0"/>
                <a:cs typeface="Arial" pitchFamily="34" charset="0"/>
              </a:rPr>
              <a:t> </a:t>
            </a:r>
            <a:r>
              <a:rPr lang="ru-RU" sz="2000" dirty="0" err="1">
                <a:latin typeface="Arial" pitchFamily="34" charset="0"/>
                <a:cs typeface="Arial" pitchFamily="34" charset="0"/>
              </a:rPr>
              <a:t>қарау</a:t>
            </a:r>
            <a:r>
              <a:rPr lang="ru-RU" sz="2000" dirty="0">
                <a:latin typeface="Arial" pitchFamily="34" charset="0"/>
                <a:cs typeface="Arial" pitchFamily="34" charset="0"/>
              </a:rPr>
              <a:t>.</a:t>
            </a:r>
          </a:p>
          <a:p>
            <a:r>
              <a:rPr lang="ru-RU" sz="2000" b="1" dirty="0">
                <a:latin typeface="Arial" pitchFamily="34" charset="0"/>
                <a:cs typeface="Arial" pitchFamily="34" charset="0"/>
              </a:rPr>
              <a:t> </a:t>
            </a:r>
            <a:endParaRPr lang="ru-RU" sz="2000" dirty="0">
              <a:latin typeface="Arial" pitchFamily="34" charset="0"/>
              <a:cs typeface="Arial" pitchFamily="34" charset="0"/>
            </a:endParaRPr>
          </a:p>
          <a:p>
            <a:r>
              <a:rPr lang="ru-RU" sz="2000" b="1" dirty="0" err="1">
                <a:latin typeface="Arial" pitchFamily="34" charset="0"/>
                <a:cs typeface="Arial" pitchFamily="34" charset="0"/>
              </a:rPr>
              <a:t>Патологиялық теориялар</a:t>
            </a:r>
            <a:r>
              <a:rPr lang="ru-RU" sz="2000" dirty="0">
                <a:latin typeface="Arial" pitchFamily="34" charset="0"/>
                <a:cs typeface="Arial" pitchFamily="34" charset="0"/>
              </a:rPr>
              <a:t> (XIX </a:t>
            </a:r>
            <a:r>
              <a:rPr lang="ru-RU" sz="2000" dirty="0" err="1">
                <a:latin typeface="Arial" pitchFamily="34" charset="0"/>
                <a:cs typeface="Arial" pitchFamily="34" charset="0"/>
              </a:rPr>
              <a:t>ғасыр</a:t>
            </a:r>
            <a:r>
              <a:rPr lang="ru-RU" sz="2000" dirty="0">
                <a:latin typeface="Arial" pitchFamily="34" charset="0"/>
                <a:cs typeface="Arial" pitchFamily="34" charset="0"/>
              </a:rPr>
              <a:t>, </a:t>
            </a:r>
            <a:r>
              <a:rPr lang="ru-RU" sz="2000" dirty="0" err="1">
                <a:latin typeface="Arial" pitchFamily="34" charset="0"/>
                <a:cs typeface="Arial" pitchFamily="34" charset="0"/>
              </a:rPr>
              <a:t>ерте</a:t>
            </a:r>
            <a:r>
              <a:rPr lang="ru-RU" sz="2000" dirty="0">
                <a:latin typeface="Arial" pitchFamily="34" charset="0"/>
                <a:cs typeface="Arial" pitchFamily="34" charset="0"/>
              </a:rPr>
              <a:t> ХХ </a:t>
            </a:r>
            <a:r>
              <a:rPr lang="ru-RU" sz="2000" dirty="0" err="1">
                <a:latin typeface="Arial" pitchFamily="34" charset="0"/>
                <a:cs typeface="Arial" pitchFamily="34" charset="0"/>
              </a:rPr>
              <a:t>ғасыр</a:t>
            </a:r>
            <a:r>
              <a:rPr lang="ru-RU" sz="2000" dirty="0">
                <a:latin typeface="Arial" pitchFamily="34" charset="0"/>
                <a:cs typeface="Arial" pitchFamily="34" charset="0"/>
              </a:rPr>
              <a:t>) талант пен </a:t>
            </a:r>
            <a:r>
              <a:rPr lang="ru-RU" sz="2000" dirty="0" err="1">
                <a:latin typeface="Arial" pitchFamily="34" charset="0"/>
                <a:cs typeface="Arial" pitchFamily="34" charset="0"/>
              </a:rPr>
              <a:t>данышпандылықты психикалық ауытқушылықтармен байланыстырып</a:t>
            </a:r>
            <a:r>
              <a:rPr lang="ru-RU" sz="2000" dirty="0">
                <a:latin typeface="Arial" pitchFamily="34" charset="0"/>
                <a:cs typeface="Arial" pitchFamily="34" charset="0"/>
              </a:rPr>
              <a:t> </a:t>
            </a:r>
            <a:r>
              <a:rPr lang="ru-RU" sz="2000" dirty="0" err="1">
                <a:latin typeface="Arial" pitchFamily="34" charset="0"/>
                <a:cs typeface="Arial" pitchFamily="34" charset="0"/>
              </a:rPr>
              <a:t>түсіндірді</a:t>
            </a:r>
            <a:r>
              <a:rPr lang="ru-RU" sz="2000" dirty="0">
                <a:latin typeface="Arial" pitchFamily="34" charset="0"/>
                <a:cs typeface="Arial" pitchFamily="34" charset="0"/>
              </a:rPr>
              <a:t>. </a:t>
            </a:r>
            <a:r>
              <a:rPr lang="ru-RU" sz="2000" dirty="0" err="1">
                <a:latin typeface="Arial" pitchFamily="34" charset="0"/>
                <a:cs typeface="Arial" pitchFamily="34" charset="0"/>
              </a:rPr>
              <a:t>Олар</a:t>
            </a:r>
            <a:r>
              <a:rPr lang="ru-RU" sz="2000" dirty="0">
                <a:latin typeface="Arial" pitchFamily="34" charset="0"/>
                <a:cs typeface="Arial" pitchFamily="34" charset="0"/>
              </a:rPr>
              <a:t>:</a:t>
            </a:r>
          </a:p>
          <a:p>
            <a:pPr lvl="0"/>
            <a:r>
              <a:rPr lang="ru-RU" sz="2000" dirty="0" err="1">
                <a:latin typeface="Arial" pitchFamily="34" charset="0"/>
                <a:cs typeface="Arial" pitchFamily="34" charset="0"/>
              </a:rPr>
              <a:t>данышпандар</a:t>
            </a:r>
            <a:r>
              <a:rPr lang="ru-RU" sz="2000" dirty="0">
                <a:latin typeface="Arial" pitchFamily="34" charset="0"/>
                <a:cs typeface="Arial" pitchFamily="34" charset="0"/>
              </a:rPr>
              <a:t> </a:t>
            </a:r>
            <a:r>
              <a:rPr lang="ru-RU" sz="2000" dirty="0" err="1">
                <a:latin typeface="Arial" pitchFamily="34" charset="0"/>
                <a:cs typeface="Arial" pitchFamily="34" charset="0"/>
              </a:rPr>
              <a:t>шизофренияға бейім</a:t>
            </a:r>
            <a:r>
              <a:rPr lang="ru-RU" sz="2000" dirty="0">
                <a:latin typeface="Arial" pitchFamily="34" charset="0"/>
                <a:cs typeface="Arial" pitchFamily="34" charset="0"/>
              </a:rPr>
              <a:t>;</a:t>
            </a:r>
          </a:p>
          <a:p>
            <a:pPr lvl="0"/>
            <a:r>
              <a:rPr lang="ru-RU" sz="2000" dirty="0" err="1">
                <a:latin typeface="Arial" pitchFamily="34" charset="0"/>
                <a:cs typeface="Arial" pitchFamily="34" charset="0"/>
              </a:rPr>
              <a:t>дарынды</a:t>
            </a:r>
            <a:r>
              <a:rPr lang="ru-RU" sz="2000" dirty="0">
                <a:latin typeface="Arial" pitchFamily="34" charset="0"/>
                <a:cs typeface="Arial" pitchFamily="34" charset="0"/>
              </a:rPr>
              <a:t> </a:t>
            </a:r>
            <a:r>
              <a:rPr lang="ru-RU" sz="2000" dirty="0" err="1">
                <a:latin typeface="Arial" pitchFamily="34" charset="0"/>
                <a:cs typeface="Arial" pitchFamily="34" charset="0"/>
              </a:rPr>
              <a:t>адамдар</a:t>
            </a:r>
            <a:r>
              <a:rPr lang="ru-RU" sz="2000" dirty="0">
                <a:latin typeface="Arial" pitchFamily="34" charset="0"/>
                <a:cs typeface="Arial" pitchFamily="34" charset="0"/>
              </a:rPr>
              <a:t> </a:t>
            </a:r>
            <a:r>
              <a:rPr lang="ru-RU" sz="2000" dirty="0" err="1">
                <a:latin typeface="Arial" pitchFamily="34" charset="0"/>
                <a:cs typeface="Arial" pitchFamily="34" charset="0"/>
              </a:rPr>
              <a:t>жүйке жүйесі әлсіз, эмоциясы</a:t>
            </a:r>
            <a:r>
              <a:rPr lang="ru-RU" sz="2000" dirty="0">
                <a:latin typeface="Arial" pitchFamily="34" charset="0"/>
                <a:cs typeface="Arial" pitchFamily="34" charset="0"/>
              </a:rPr>
              <a:t> </a:t>
            </a:r>
            <a:r>
              <a:rPr lang="ru-RU" sz="2000" dirty="0" err="1">
                <a:latin typeface="Arial" pitchFamily="34" charset="0"/>
                <a:cs typeface="Arial" pitchFamily="34" charset="0"/>
              </a:rPr>
              <a:t>тұрақсыз деген</a:t>
            </a:r>
            <a:r>
              <a:rPr lang="ru-RU" sz="2000" dirty="0">
                <a:latin typeface="Arial" pitchFamily="34" charset="0"/>
                <a:cs typeface="Arial" pitchFamily="34" charset="0"/>
              </a:rPr>
              <a:t> </a:t>
            </a:r>
            <a:r>
              <a:rPr lang="ru-RU" sz="2000" dirty="0" err="1">
                <a:latin typeface="Arial" pitchFamily="34" charset="0"/>
                <a:cs typeface="Arial" pitchFamily="34" charset="0"/>
              </a:rPr>
              <a:t>пікірлерді</a:t>
            </a:r>
            <a:r>
              <a:rPr lang="ru-RU" sz="2000" dirty="0">
                <a:latin typeface="Arial" pitchFamily="34" charset="0"/>
                <a:cs typeface="Arial" pitchFamily="34" charset="0"/>
              </a:rPr>
              <a:t> </a:t>
            </a:r>
            <a:r>
              <a:rPr lang="ru-RU" sz="2000" dirty="0" err="1">
                <a:latin typeface="Arial" pitchFamily="34" charset="0"/>
                <a:cs typeface="Arial" pitchFamily="34" charset="0"/>
              </a:rPr>
              <a:t>алға тартты</a:t>
            </a:r>
            <a:r>
              <a:rPr lang="ru-RU" sz="2000" dirty="0">
                <a:latin typeface="Arial" pitchFamily="34" charset="0"/>
                <a:cs typeface="Arial" pitchFamily="34" charset="0"/>
              </a:rPr>
              <a:t>.</a:t>
            </a:r>
          </a:p>
          <a:p>
            <a:r>
              <a:rPr lang="ru-RU" sz="2000" b="1" dirty="0" err="1">
                <a:latin typeface="Arial" pitchFamily="34" charset="0"/>
                <a:cs typeface="Arial" pitchFamily="34" charset="0"/>
              </a:rPr>
              <a:t>Қазіргі ғылым бұл көзқарасты жоққа шығарады:</a:t>
            </a:r>
            <a:endParaRPr lang="ru-RU" sz="2000" dirty="0">
              <a:latin typeface="Arial" pitchFamily="34" charset="0"/>
              <a:cs typeface="Arial" pitchFamily="34" charset="0"/>
            </a:endParaRPr>
          </a:p>
          <a:p>
            <a:pPr lvl="0"/>
            <a:r>
              <a:rPr lang="ru-RU" sz="2000" dirty="0" err="1">
                <a:latin typeface="Arial" pitchFamily="34" charset="0"/>
                <a:cs typeface="Arial" pitchFamily="34" charset="0"/>
              </a:rPr>
              <a:t>Дарындылық </a:t>
            </a:r>
            <a:r>
              <a:rPr lang="ru-RU" sz="2000" dirty="0">
                <a:latin typeface="Arial" pitchFamily="34" charset="0"/>
                <a:cs typeface="Arial" pitchFamily="34" charset="0"/>
              </a:rPr>
              <a:t>– </a:t>
            </a:r>
            <a:r>
              <a:rPr lang="ru-RU" sz="2000" dirty="0" err="1">
                <a:latin typeface="Arial" pitchFamily="34" charset="0"/>
                <a:cs typeface="Arial" pitchFamily="34" charset="0"/>
              </a:rPr>
              <a:t>психикалық аурудың белгісі</a:t>
            </a:r>
            <a:r>
              <a:rPr lang="ru-RU" sz="2000" dirty="0">
                <a:latin typeface="Arial" pitchFamily="34" charset="0"/>
                <a:cs typeface="Arial" pitchFamily="34" charset="0"/>
              </a:rPr>
              <a:t> </a:t>
            </a:r>
            <a:r>
              <a:rPr lang="ru-RU" sz="2000" dirty="0" err="1">
                <a:latin typeface="Arial" pitchFamily="34" charset="0"/>
                <a:cs typeface="Arial" pitchFamily="34" charset="0"/>
              </a:rPr>
              <a:t>емес</a:t>
            </a:r>
            <a:r>
              <a:rPr lang="ru-RU" sz="2000" dirty="0">
                <a:latin typeface="Arial" pitchFamily="34" charset="0"/>
                <a:cs typeface="Arial" pitchFamily="34" charset="0"/>
              </a:rPr>
              <a:t>, </a:t>
            </a:r>
            <a:r>
              <a:rPr lang="ru-RU" sz="2000" dirty="0" err="1">
                <a:latin typeface="Arial" pitchFamily="34" charset="0"/>
                <a:cs typeface="Arial" pitchFamily="34" charset="0"/>
              </a:rPr>
              <a:t>тұлғаның </a:t>
            </a:r>
            <a:r>
              <a:rPr lang="ru-RU" sz="2000" dirty="0">
                <a:latin typeface="Arial" pitchFamily="34" charset="0"/>
                <a:cs typeface="Arial" pitchFamily="34" charset="0"/>
              </a:rPr>
              <a:t>интеллект, мотивация, </a:t>
            </a:r>
            <a:r>
              <a:rPr lang="ru-RU" sz="2000" dirty="0" err="1">
                <a:latin typeface="Arial" pitchFamily="34" charset="0"/>
                <a:cs typeface="Arial" pitchFamily="34" charset="0"/>
              </a:rPr>
              <a:t>шығармашылық, еңбекқорлық қабілеттерінің үйлесімі.</a:t>
            </a:r>
            <a:endParaRPr lang="ru-RU" sz="2000" dirty="0">
              <a:latin typeface="Arial" pitchFamily="34" charset="0"/>
              <a:cs typeface="Arial" pitchFamily="34" charset="0"/>
            </a:endParaRPr>
          </a:p>
          <a:p>
            <a:pPr lvl="0"/>
            <a:r>
              <a:rPr lang="ru-RU" sz="2000" dirty="0" err="1">
                <a:latin typeface="Arial" pitchFamily="34" charset="0"/>
                <a:cs typeface="Arial" pitchFamily="34" charset="0"/>
              </a:rPr>
              <a:t>Данышпандардың ерекшелігі</a:t>
            </a:r>
            <a:r>
              <a:rPr lang="ru-RU" sz="2000" dirty="0">
                <a:latin typeface="Arial" pitchFamily="34" charset="0"/>
                <a:cs typeface="Arial" pitchFamily="34" charset="0"/>
              </a:rPr>
              <a:t> – </a:t>
            </a:r>
            <a:r>
              <a:rPr lang="ru-RU" sz="2000" dirty="0" err="1">
                <a:latin typeface="Arial" pitchFamily="34" charset="0"/>
                <a:cs typeface="Arial" pitchFamily="34" charset="0"/>
              </a:rPr>
              <a:t>еңбекқорлық, мақсатқа адалдық, терең ойлау</a:t>
            </a:r>
            <a:r>
              <a:rPr lang="ru-RU" sz="2000" dirty="0">
                <a:latin typeface="Arial" pitchFamily="34" charset="0"/>
                <a:cs typeface="Arial" pitchFamily="34" charset="0"/>
              </a:rPr>
              <a:t>.</a:t>
            </a:r>
          </a:p>
          <a:p>
            <a:pPr lvl="0"/>
            <a:r>
              <a:rPr lang="ru-RU" sz="2000" dirty="0">
                <a:latin typeface="Arial" pitchFamily="34" charset="0"/>
                <a:cs typeface="Arial" pitchFamily="34" charset="0"/>
              </a:rPr>
              <a:t>Тек </a:t>
            </a:r>
            <a:r>
              <a:rPr lang="ru-RU" sz="2000" dirty="0" err="1">
                <a:latin typeface="Arial" pitchFamily="34" charset="0"/>
                <a:cs typeface="Arial" pitchFamily="34" charset="0"/>
              </a:rPr>
              <a:t>кейбір</a:t>
            </a:r>
            <a:r>
              <a:rPr lang="ru-RU" sz="2000" dirty="0">
                <a:latin typeface="Arial" pitchFamily="34" charset="0"/>
                <a:cs typeface="Arial" pitchFamily="34" charset="0"/>
              </a:rPr>
              <a:t> талант </a:t>
            </a:r>
            <a:r>
              <a:rPr lang="ru-RU" sz="2000" dirty="0" err="1">
                <a:latin typeface="Arial" pitchFamily="34" charset="0"/>
                <a:cs typeface="Arial" pitchFamily="34" charset="0"/>
              </a:rPr>
              <a:t>иелерінде</a:t>
            </a:r>
            <a:r>
              <a:rPr lang="ru-RU" sz="2000" dirty="0">
                <a:latin typeface="Arial" pitchFamily="34" charset="0"/>
                <a:cs typeface="Arial" pitchFamily="34" charset="0"/>
              </a:rPr>
              <a:t> </a:t>
            </a:r>
            <a:r>
              <a:rPr lang="ru-RU" sz="2000" dirty="0" err="1">
                <a:latin typeface="Arial" pitchFamily="34" charset="0"/>
                <a:cs typeface="Arial" pitchFamily="34" charset="0"/>
              </a:rPr>
              <a:t>жүйке жүйесінің нәзіктігі байқалады</a:t>
            </a:r>
            <a:r>
              <a:rPr lang="ru-RU" sz="2000" dirty="0">
                <a:latin typeface="Arial" pitchFamily="34" charset="0"/>
                <a:cs typeface="Arial" pitchFamily="34" charset="0"/>
              </a:rPr>
              <a:t>, </a:t>
            </a:r>
            <a:r>
              <a:rPr lang="ru-RU" sz="2000" dirty="0" err="1">
                <a:latin typeface="Arial" pitchFamily="34" charset="0"/>
                <a:cs typeface="Arial" pitchFamily="34" charset="0"/>
              </a:rPr>
              <a:t>бірақ бұл барлық дарынды</a:t>
            </a:r>
            <a:r>
              <a:rPr lang="ru-RU" sz="2000" dirty="0">
                <a:latin typeface="Arial" pitchFamily="34" charset="0"/>
                <a:cs typeface="Arial" pitchFamily="34" charset="0"/>
              </a:rPr>
              <a:t> </a:t>
            </a:r>
            <a:r>
              <a:rPr lang="ru-RU" sz="2000" dirty="0" err="1">
                <a:latin typeface="Arial" pitchFamily="34" charset="0"/>
                <a:cs typeface="Arial" pitchFamily="34" charset="0"/>
              </a:rPr>
              <a:t>адамдарға тән емес</a:t>
            </a:r>
            <a:r>
              <a:rPr lang="ru-RU" sz="2000" dirty="0">
                <a:latin typeface="Arial" pitchFamily="34" charset="0"/>
                <a:cs typeface="Arial" pitchFamily="34" charset="0"/>
              </a:rPr>
              <a:t>.</a:t>
            </a:r>
          </a:p>
          <a:p>
            <a:r>
              <a:rPr lang="ru-RU" sz="2000" dirty="0" err="1">
                <a:latin typeface="Arial" pitchFamily="34" charset="0"/>
                <a:cs typeface="Arial" pitchFamily="34" charset="0"/>
              </a:rPr>
              <a:t>Қабілет </a:t>
            </a:r>
            <a:r>
              <a:rPr lang="ru-RU" sz="2000" dirty="0">
                <a:latin typeface="Arial" pitchFamily="34" charset="0"/>
                <a:cs typeface="Arial" pitchFamily="34" charset="0"/>
              </a:rPr>
              <a:t>– </a:t>
            </a:r>
            <a:r>
              <a:rPr lang="ru-RU" sz="2000" dirty="0" err="1">
                <a:latin typeface="Arial" pitchFamily="34" charset="0"/>
                <a:cs typeface="Arial" pitchFamily="34" charset="0"/>
              </a:rPr>
              <a:t>адамның тұлғалық дамуы</a:t>
            </a:r>
            <a:r>
              <a:rPr lang="ru-RU" sz="2000" dirty="0">
                <a:latin typeface="Arial" pitchFamily="34" charset="0"/>
                <a:cs typeface="Arial" pitchFamily="34" charset="0"/>
              </a:rPr>
              <a:t> мен </a:t>
            </a:r>
            <a:r>
              <a:rPr lang="ru-RU" sz="2000" dirty="0" err="1">
                <a:latin typeface="Arial" pitchFamily="34" charset="0"/>
                <a:cs typeface="Arial" pitchFamily="34" charset="0"/>
              </a:rPr>
              <a:t>табысының негізгі</a:t>
            </a:r>
            <a:r>
              <a:rPr lang="ru-RU" sz="2000" dirty="0">
                <a:latin typeface="Arial" pitchFamily="34" charset="0"/>
                <a:cs typeface="Arial" pitchFamily="34" charset="0"/>
              </a:rPr>
              <a:t> </a:t>
            </a:r>
            <a:r>
              <a:rPr lang="ru-RU" sz="2000" dirty="0" err="1">
                <a:latin typeface="Arial" pitchFamily="34" charset="0"/>
                <a:cs typeface="Arial" pitchFamily="34" charset="0"/>
              </a:rPr>
              <a:t>шарты</a:t>
            </a:r>
            <a:r>
              <a:rPr lang="ru-RU" sz="2000" dirty="0">
                <a:latin typeface="Arial" pitchFamily="34" charset="0"/>
                <a:cs typeface="Arial" pitchFamily="34" charset="0"/>
              </a:rPr>
              <a:t>.</a:t>
            </a:r>
          </a:p>
          <a:p>
            <a:pPr lvl="0"/>
            <a:r>
              <a:rPr lang="ru-RU" sz="2000" dirty="0">
                <a:latin typeface="Arial" pitchFamily="34" charset="0"/>
                <a:cs typeface="Arial" pitchFamily="34" charset="0"/>
              </a:rPr>
              <a:t>Б.М. Теплов </a:t>
            </a:r>
            <a:r>
              <a:rPr lang="ru-RU" sz="2000" dirty="0" err="1">
                <a:latin typeface="Arial" pitchFamily="34" charset="0"/>
                <a:cs typeface="Arial" pitchFamily="34" charset="0"/>
              </a:rPr>
              <a:t>қабілеттің даралық</a:t>
            </a:r>
            <a:r>
              <a:rPr lang="ru-RU" sz="2000" dirty="0">
                <a:latin typeface="Arial" pitchFamily="34" charset="0"/>
                <a:cs typeface="Arial" pitchFamily="34" charset="0"/>
              </a:rPr>
              <a:t>, </a:t>
            </a:r>
            <a:r>
              <a:rPr lang="ru-RU" sz="2000" dirty="0" err="1">
                <a:latin typeface="Arial" pitchFamily="34" charset="0"/>
                <a:cs typeface="Arial" pitchFamily="34" charset="0"/>
              </a:rPr>
              <a:t>білімнен</a:t>
            </a:r>
            <a:r>
              <a:rPr lang="ru-RU" sz="2000" dirty="0">
                <a:latin typeface="Arial" pitchFamily="34" charset="0"/>
                <a:cs typeface="Arial" pitchFamily="34" charset="0"/>
              </a:rPr>
              <a:t> </a:t>
            </a:r>
            <a:r>
              <a:rPr lang="ru-RU" sz="2000" dirty="0" err="1">
                <a:latin typeface="Arial" pitchFamily="34" charset="0"/>
                <a:cs typeface="Arial" pitchFamily="34" charset="0"/>
              </a:rPr>
              <a:t>айырмашылығы және табыстылықпен байланысын</a:t>
            </a:r>
            <a:r>
              <a:rPr lang="ru-RU" sz="2000" dirty="0">
                <a:latin typeface="Arial" pitchFamily="34" charset="0"/>
                <a:cs typeface="Arial" pitchFamily="34" charset="0"/>
              </a:rPr>
              <a:t> </a:t>
            </a:r>
            <a:r>
              <a:rPr lang="ru-RU" sz="2000" dirty="0" err="1">
                <a:latin typeface="Arial" pitchFamily="34" charset="0"/>
                <a:cs typeface="Arial" pitchFamily="34" charset="0"/>
              </a:rPr>
              <a:t>айқындады</a:t>
            </a:r>
            <a:r>
              <a:rPr lang="ru-RU" sz="2000" dirty="0">
                <a:latin typeface="Arial" pitchFamily="34" charset="0"/>
                <a:cs typeface="Arial" pitchFamily="34" charset="0"/>
              </a:rPr>
              <a:t>.</a:t>
            </a:r>
          </a:p>
          <a:p>
            <a:pPr lvl="0"/>
            <a:r>
              <a:rPr lang="ru-RU" sz="2000" dirty="0">
                <a:latin typeface="Arial" pitchFamily="34" charset="0"/>
                <a:cs typeface="Arial" pitchFamily="34" charset="0"/>
              </a:rPr>
              <a:t>Н.С. </a:t>
            </a:r>
            <a:r>
              <a:rPr lang="ru-RU" sz="2000" dirty="0" err="1">
                <a:latin typeface="Arial" pitchFamily="34" charset="0"/>
                <a:cs typeface="Arial" pitchFamily="34" charset="0"/>
              </a:rPr>
              <a:t>Лейтес</a:t>
            </a:r>
            <a:r>
              <a:rPr lang="ru-RU" sz="2000" dirty="0">
                <a:latin typeface="Arial" pitchFamily="34" charset="0"/>
                <a:cs typeface="Arial" pitchFamily="34" charset="0"/>
              </a:rPr>
              <a:t> </a:t>
            </a:r>
            <a:r>
              <a:rPr lang="ru-RU" sz="2000" dirty="0" err="1">
                <a:latin typeface="Arial" pitchFamily="34" charset="0"/>
                <a:cs typeface="Arial" pitchFamily="34" charset="0"/>
              </a:rPr>
              <a:t>белсенділік</a:t>
            </a:r>
            <a:r>
              <a:rPr lang="ru-RU" sz="2000" dirty="0">
                <a:latin typeface="Arial" pitchFamily="34" charset="0"/>
                <a:cs typeface="Arial" pitchFamily="34" charset="0"/>
              </a:rPr>
              <a:t> пен </a:t>
            </a:r>
            <a:r>
              <a:rPr lang="ru-RU" sz="2000" dirty="0" err="1">
                <a:latin typeface="Arial" pitchFamily="34" charset="0"/>
                <a:cs typeface="Arial" pitchFamily="34" charset="0"/>
              </a:rPr>
              <a:t>өзін-өзі реттеуді</a:t>
            </a:r>
            <a:r>
              <a:rPr lang="ru-RU" sz="2000" dirty="0">
                <a:latin typeface="Arial" pitchFamily="34" charset="0"/>
                <a:cs typeface="Arial" pitchFamily="34" charset="0"/>
              </a:rPr>
              <a:t> </a:t>
            </a:r>
            <a:r>
              <a:rPr lang="ru-RU" sz="2000" dirty="0" err="1">
                <a:latin typeface="Arial" pitchFamily="34" charset="0"/>
                <a:cs typeface="Arial" pitchFamily="34" charset="0"/>
              </a:rPr>
              <a:t>қабілеттің негізгі</a:t>
            </a:r>
            <a:r>
              <a:rPr lang="ru-RU" sz="2000" dirty="0">
                <a:latin typeface="Arial" pitchFamily="34" charset="0"/>
                <a:cs typeface="Arial" pitchFamily="34" charset="0"/>
              </a:rPr>
              <a:t> </a:t>
            </a:r>
            <a:r>
              <a:rPr lang="ru-RU" sz="2000" dirty="0" err="1">
                <a:latin typeface="Arial" pitchFamily="34" charset="0"/>
                <a:cs typeface="Arial" pitchFamily="34" charset="0"/>
              </a:rPr>
              <a:t>параметрі</a:t>
            </a:r>
            <a:r>
              <a:rPr lang="ru-RU" sz="2000" dirty="0">
                <a:latin typeface="Arial" pitchFamily="34" charset="0"/>
                <a:cs typeface="Arial" pitchFamily="34" charset="0"/>
              </a:rPr>
              <a:t> </a:t>
            </a:r>
            <a:r>
              <a:rPr lang="ru-RU" sz="2000" dirty="0" err="1">
                <a:latin typeface="Arial" pitchFamily="34" charset="0"/>
                <a:cs typeface="Arial" pitchFamily="34" charset="0"/>
              </a:rPr>
              <a:t>ретінде</a:t>
            </a:r>
            <a:r>
              <a:rPr lang="ru-RU" sz="2000" dirty="0">
                <a:latin typeface="Arial" pitchFamily="34" charset="0"/>
                <a:cs typeface="Arial" pitchFamily="34" charset="0"/>
              </a:rPr>
              <a:t> </a:t>
            </a:r>
            <a:r>
              <a:rPr lang="ru-RU" sz="2000" dirty="0" err="1">
                <a:latin typeface="Arial" pitchFamily="34" charset="0"/>
                <a:cs typeface="Arial" pitchFamily="34" charset="0"/>
              </a:rPr>
              <a:t>көрсетті</a:t>
            </a:r>
            <a:r>
              <a:rPr lang="ru-RU" sz="2000" dirty="0">
                <a:latin typeface="Arial" pitchFamily="34" charset="0"/>
                <a:cs typeface="Arial" pitchFamily="34" charset="0"/>
              </a:rPr>
              <a:t>.</a:t>
            </a:r>
          </a:p>
          <a:p>
            <a:pPr lvl="0"/>
            <a:r>
              <a:rPr lang="ru-RU" sz="2000" dirty="0">
                <a:latin typeface="Arial" pitchFamily="34" charset="0"/>
                <a:cs typeface="Arial" pitchFamily="34" charset="0"/>
              </a:rPr>
              <a:t>М.А. Холодная </a:t>
            </a:r>
            <a:r>
              <a:rPr lang="ru-RU" sz="2000" dirty="0" err="1">
                <a:latin typeface="Arial" pitchFamily="34" charset="0"/>
                <a:cs typeface="Arial" pitchFamily="34" charset="0"/>
              </a:rPr>
              <a:t>когнитивті</a:t>
            </a:r>
            <a:r>
              <a:rPr lang="ru-RU" sz="2000" dirty="0">
                <a:latin typeface="Arial" pitchFamily="34" charset="0"/>
                <a:cs typeface="Arial" pitchFamily="34" charset="0"/>
              </a:rPr>
              <a:t> </a:t>
            </a:r>
            <a:r>
              <a:rPr lang="ru-RU" sz="2000" dirty="0" err="1">
                <a:latin typeface="Arial" pitchFamily="34" charset="0"/>
                <a:cs typeface="Arial" pitchFamily="34" charset="0"/>
              </a:rPr>
              <a:t>стильді</a:t>
            </a:r>
            <a:r>
              <a:rPr lang="ru-RU" sz="2000" dirty="0">
                <a:latin typeface="Arial" pitchFamily="34" charset="0"/>
                <a:cs typeface="Arial" pitchFamily="34" charset="0"/>
              </a:rPr>
              <a:t> </a:t>
            </a:r>
            <a:r>
              <a:rPr lang="ru-RU" sz="2000" dirty="0" err="1">
                <a:latin typeface="Arial" pitchFamily="34" charset="0"/>
                <a:cs typeface="Arial" pitchFamily="34" charset="0"/>
              </a:rPr>
              <a:t>қабілеттің ерекше</a:t>
            </a:r>
            <a:r>
              <a:rPr lang="ru-RU" sz="2000" dirty="0">
                <a:latin typeface="Arial" pitchFamily="34" charset="0"/>
                <a:cs typeface="Arial" pitchFamily="34" charset="0"/>
              </a:rPr>
              <a:t> </a:t>
            </a:r>
            <a:r>
              <a:rPr lang="ru-RU" sz="2000" dirty="0" err="1">
                <a:latin typeface="Arial" pitchFamily="34" charset="0"/>
                <a:cs typeface="Arial" pitchFamily="34" charset="0"/>
              </a:rPr>
              <a:t>түрі деп</a:t>
            </a:r>
            <a:r>
              <a:rPr lang="ru-RU" sz="2000" dirty="0">
                <a:latin typeface="Arial" pitchFamily="34" charset="0"/>
                <a:cs typeface="Arial" pitchFamily="34" charset="0"/>
              </a:rPr>
              <a:t> </a:t>
            </a:r>
            <a:r>
              <a:rPr lang="ru-RU" sz="2000" dirty="0" err="1">
                <a:latin typeface="Arial" pitchFamily="34" charset="0"/>
                <a:cs typeface="Arial" pitchFamily="34" charset="0"/>
              </a:rPr>
              <a:t>сипаттап</a:t>
            </a:r>
            <a:r>
              <a:rPr lang="ru-RU" sz="2000" dirty="0">
                <a:latin typeface="Arial" pitchFamily="34" charset="0"/>
                <a:cs typeface="Arial" pitchFamily="34" charset="0"/>
              </a:rPr>
              <a:t>, </a:t>
            </a:r>
            <a:r>
              <a:rPr lang="ru-RU" sz="2000" dirty="0" err="1">
                <a:latin typeface="Arial" pitchFamily="34" charset="0"/>
                <a:cs typeface="Arial" pitchFamily="34" charset="0"/>
              </a:rPr>
              <a:t>оның табыстылыққа әсерін ашып</a:t>
            </a:r>
            <a:r>
              <a:rPr lang="ru-RU" sz="2000" dirty="0">
                <a:latin typeface="Arial" pitchFamily="34" charset="0"/>
                <a:cs typeface="Arial" pitchFamily="34" charset="0"/>
              </a:rPr>
              <a:t> </a:t>
            </a:r>
            <a:r>
              <a:rPr lang="ru-RU" sz="2000" dirty="0" err="1">
                <a:latin typeface="Arial" pitchFamily="34" charset="0"/>
                <a:cs typeface="Arial" pitchFamily="34" charset="0"/>
              </a:rPr>
              <a:t>көрсетті</a:t>
            </a:r>
            <a:r>
              <a:rPr lang="ru-RU" sz="2000" dirty="0">
                <a:latin typeface="Arial" pitchFamily="34" charset="0"/>
                <a:cs typeface="Arial" pitchFamily="34" charset="0"/>
              </a:rPr>
              <a:t>.</a:t>
            </a:r>
          </a:p>
          <a:p>
            <a:r>
              <a:rPr lang="ru-RU" sz="2000" dirty="0" err="1">
                <a:latin typeface="Arial" pitchFamily="34" charset="0"/>
                <a:cs typeface="Arial" pitchFamily="34" charset="0"/>
              </a:rPr>
              <a:t>Дарындылық, </a:t>
            </a:r>
            <a:r>
              <a:rPr lang="ru-RU" sz="2000" dirty="0">
                <a:latin typeface="Arial" pitchFamily="34" charset="0"/>
                <a:cs typeface="Arial" pitchFamily="34" charset="0"/>
              </a:rPr>
              <a:t>талант, </a:t>
            </a:r>
            <a:r>
              <a:rPr lang="ru-RU" sz="2000" dirty="0" err="1">
                <a:latin typeface="Arial" pitchFamily="34" charset="0"/>
                <a:cs typeface="Arial" pitchFamily="34" charset="0"/>
              </a:rPr>
              <a:t>данышпандылық </a:t>
            </a:r>
            <a:r>
              <a:rPr lang="ru-RU" sz="2000" dirty="0">
                <a:latin typeface="Arial" pitchFamily="34" charset="0"/>
                <a:cs typeface="Arial" pitchFamily="34" charset="0"/>
              </a:rPr>
              <a:t>– </a:t>
            </a:r>
            <a:r>
              <a:rPr lang="ru-RU" sz="2000" dirty="0" err="1">
                <a:latin typeface="Arial" pitchFamily="34" charset="0"/>
                <a:cs typeface="Arial" pitchFamily="34" charset="0"/>
              </a:rPr>
              <a:t>қабілеттің </a:t>
            </a:r>
            <a:r>
              <a:rPr lang="ru-RU" sz="2000" dirty="0">
                <a:latin typeface="Arial" pitchFamily="34" charset="0"/>
                <a:cs typeface="Arial" pitchFamily="34" charset="0"/>
              </a:rPr>
              <a:t>даму </a:t>
            </a:r>
            <a:r>
              <a:rPr lang="ru-RU" sz="2000" dirty="0" err="1">
                <a:latin typeface="Arial" pitchFamily="34" charset="0"/>
                <a:cs typeface="Arial" pitchFamily="34" charset="0"/>
              </a:rPr>
              <a:t>шыңы</a:t>
            </a:r>
            <a:r>
              <a:rPr lang="ru-RU" sz="2000" dirty="0">
                <a:latin typeface="Arial" pitchFamily="34" charset="0"/>
                <a:cs typeface="Arial" pitchFamily="34" charset="0"/>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D109823C-8377-426A-B636-DCF2261AA0EF}"/>
              </a:ext>
            </a:extLst>
          </p:cNvPr>
          <p:cNvPicPr>
            <a:picLocks noChangeAspect="1"/>
          </p:cNvPicPr>
          <p:nvPr/>
        </p:nvPicPr>
        <p:blipFill>
          <a:blip r:embed="rId2"/>
          <a:stretch>
            <a:fillRect/>
          </a:stretch>
        </p:blipFill>
        <p:spPr>
          <a:xfrm>
            <a:off x="0" y="1"/>
            <a:ext cx="14630400" cy="8229599"/>
          </a:xfrm>
          <a:prstGeom prst="rect">
            <a:avLst/>
          </a:prstGeom>
        </p:spPr>
      </p:pic>
      <p:sp>
        <p:nvSpPr>
          <p:cNvPr id="3" name="Объект 2">
            <a:extLst>
              <a:ext uri="{FF2B5EF4-FFF2-40B4-BE49-F238E27FC236}">
                <a16:creationId xmlns:a16="http://schemas.microsoft.com/office/drawing/2014/main" id="{FBF07D2F-3FED-41E9-914E-C18DE5E5E138}"/>
              </a:ext>
            </a:extLst>
          </p:cNvPr>
          <p:cNvSpPr>
            <a:spLocks noGrp="1"/>
          </p:cNvSpPr>
          <p:nvPr>
            <p:ph idx="1"/>
          </p:nvPr>
        </p:nvSpPr>
        <p:spPr>
          <a:xfrm>
            <a:off x="731520" y="1825178"/>
            <a:ext cx="13592971" cy="5005198"/>
          </a:xfrm>
        </p:spPr>
        <p:style>
          <a:lnRef idx="2">
            <a:schemeClr val="accent5"/>
          </a:lnRef>
          <a:fillRef idx="1">
            <a:schemeClr val="lt1"/>
          </a:fillRef>
          <a:effectRef idx="0">
            <a:schemeClr val="accent5"/>
          </a:effectRef>
          <a:fontRef idx="minor">
            <a:schemeClr val="dk1"/>
          </a:fontRef>
        </p:style>
        <p:txBody>
          <a:bodyPr/>
          <a:lstStyle/>
          <a:p>
            <a:r>
              <a:rPr lang="kk-KZ" sz="2900" b="1" dirty="0">
                <a:solidFill>
                  <a:schemeClr val="tx1"/>
                </a:solidFill>
                <a:latin typeface="Arial" pitchFamily="34" charset="0"/>
                <a:cs typeface="Arial" pitchFamily="34" charset="0"/>
              </a:rPr>
              <a:t>1. Қабілет дегеніміз не?</a:t>
            </a:r>
          </a:p>
          <a:p>
            <a:r>
              <a:rPr lang="kk-KZ" sz="2900" b="1" dirty="0">
                <a:solidFill>
                  <a:schemeClr val="tx1"/>
                </a:solidFill>
                <a:latin typeface="Arial" pitchFamily="34" charset="0"/>
                <a:cs typeface="Arial" pitchFamily="34" charset="0"/>
              </a:rPr>
              <a:t>2. Қабілеттің негізгі түрлерін атаңыз.</a:t>
            </a:r>
            <a:br>
              <a:rPr lang="kk-KZ" sz="2900" b="1" dirty="0">
                <a:solidFill>
                  <a:schemeClr val="tx1"/>
                </a:solidFill>
                <a:latin typeface="Arial" pitchFamily="34" charset="0"/>
                <a:cs typeface="Arial" pitchFamily="34" charset="0"/>
              </a:rPr>
            </a:br>
            <a:r>
              <a:rPr lang="kk-KZ" sz="2900" b="1" dirty="0">
                <a:solidFill>
                  <a:schemeClr val="tx1"/>
                </a:solidFill>
                <a:latin typeface="Arial" pitchFamily="34" charset="0"/>
                <a:cs typeface="Arial" pitchFamily="34" charset="0"/>
              </a:rPr>
              <a:t>3. Дарындылық дегеніміз не?</a:t>
            </a:r>
            <a:br>
              <a:rPr lang="kk-KZ" sz="2900" b="1" dirty="0">
                <a:solidFill>
                  <a:schemeClr val="tx1"/>
                </a:solidFill>
                <a:latin typeface="Arial" pitchFamily="34" charset="0"/>
                <a:cs typeface="Arial" pitchFamily="34" charset="0"/>
              </a:rPr>
            </a:br>
            <a:r>
              <a:rPr lang="kk-KZ" sz="2900" b="1" dirty="0">
                <a:solidFill>
                  <a:schemeClr val="tx1"/>
                </a:solidFill>
                <a:latin typeface="Arial" pitchFamily="34" charset="0"/>
                <a:cs typeface="Arial" pitchFamily="34" charset="0"/>
              </a:rPr>
              <a:t>4. Талант дарындылықтан несімен ерекшеленеді?</a:t>
            </a:r>
          </a:p>
          <a:p>
            <a:r>
              <a:rPr lang="kk-KZ" sz="2900" b="1" dirty="0">
                <a:solidFill>
                  <a:schemeClr val="tx1"/>
                </a:solidFill>
                <a:latin typeface="Arial" pitchFamily="34" charset="0"/>
                <a:cs typeface="Arial" pitchFamily="34" charset="0"/>
              </a:rPr>
              <a:t>5. Данышпандық ұғымы қалай түсіндіріледі?</a:t>
            </a:r>
            <a:br>
              <a:rPr lang="kk-KZ" sz="2900" b="1" dirty="0">
                <a:solidFill>
                  <a:schemeClr val="tx1"/>
                </a:solidFill>
                <a:latin typeface="Arial" pitchFamily="34" charset="0"/>
                <a:cs typeface="Arial" pitchFamily="34" charset="0"/>
              </a:rPr>
            </a:br>
            <a:r>
              <a:rPr lang="kk-KZ" sz="2900" b="1" dirty="0">
                <a:solidFill>
                  <a:schemeClr val="tx1"/>
                </a:solidFill>
                <a:latin typeface="Arial" pitchFamily="34" charset="0"/>
                <a:cs typeface="Arial" pitchFamily="34" charset="0"/>
              </a:rPr>
              <a:t>6. Қабілеттің дамуының негізгі көзі не?</a:t>
            </a:r>
            <a:br>
              <a:rPr lang="kk-KZ" sz="2900" b="1" dirty="0">
                <a:solidFill>
                  <a:schemeClr val="tx1"/>
                </a:solidFill>
                <a:latin typeface="Arial" pitchFamily="34" charset="0"/>
                <a:cs typeface="Arial" pitchFamily="34" charset="0"/>
              </a:rPr>
            </a:br>
            <a:r>
              <a:rPr lang="kk-KZ" sz="2900" b="1" dirty="0">
                <a:solidFill>
                  <a:schemeClr val="tx1"/>
                </a:solidFill>
                <a:latin typeface="Arial" pitchFamily="34" charset="0"/>
                <a:cs typeface="Arial" pitchFamily="34" charset="0"/>
              </a:rPr>
              <a:t>7. Қай ғалым интеллектіні «</a:t>
            </a:r>
            <a:r>
              <a:rPr lang="en-US" sz="2900" b="1" dirty="0">
                <a:solidFill>
                  <a:schemeClr val="tx1"/>
                </a:solidFill>
                <a:latin typeface="Arial" pitchFamily="34" charset="0"/>
                <a:cs typeface="Arial" pitchFamily="34" charset="0"/>
              </a:rPr>
              <a:t>g» </a:t>
            </a:r>
            <a:r>
              <a:rPr lang="kk-KZ" sz="2900" b="1" dirty="0">
                <a:solidFill>
                  <a:schemeClr val="tx1"/>
                </a:solidFill>
                <a:latin typeface="Arial" pitchFamily="34" charset="0"/>
                <a:cs typeface="Arial" pitchFamily="34" charset="0"/>
              </a:rPr>
              <a:t>және «</a:t>
            </a:r>
            <a:r>
              <a:rPr lang="en-US" sz="2900" b="1" dirty="0">
                <a:solidFill>
                  <a:schemeClr val="tx1"/>
                </a:solidFill>
                <a:latin typeface="Arial" pitchFamily="34" charset="0"/>
                <a:cs typeface="Arial" pitchFamily="34" charset="0"/>
              </a:rPr>
              <a:t>s» </a:t>
            </a:r>
            <a:r>
              <a:rPr lang="kk-KZ" sz="2900" b="1" dirty="0">
                <a:solidFill>
                  <a:schemeClr val="tx1"/>
                </a:solidFill>
                <a:latin typeface="Arial" pitchFamily="34" charset="0"/>
                <a:cs typeface="Arial" pitchFamily="34" charset="0"/>
              </a:rPr>
              <a:t>факторларына бөлді?</a:t>
            </a:r>
            <a:br>
              <a:rPr lang="kk-KZ" sz="2900" b="1" dirty="0">
                <a:solidFill>
                  <a:schemeClr val="tx1"/>
                </a:solidFill>
                <a:latin typeface="Arial" pitchFamily="34" charset="0"/>
                <a:cs typeface="Arial" pitchFamily="34" charset="0"/>
              </a:rPr>
            </a:br>
            <a:r>
              <a:rPr lang="kk-KZ" sz="2900" b="1" dirty="0">
                <a:solidFill>
                  <a:schemeClr val="tx1"/>
                </a:solidFill>
                <a:latin typeface="Arial" pitchFamily="34" charset="0"/>
                <a:cs typeface="Arial" pitchFamily="34" charset="0"/>
              </a:rPr>
              <a:t>8. «Мәдени қабілеттілік тестін» кім ұсынды?</a:t>
            </a:r>
          </a:p>
          <a:p>
            <a:r>
              <a:rPr lang="kk-KZ" sz="2900" b="1" dirty="0">
                <a:solidFill>
                  <a:schemeClr val="tx1"/>
                </a:solidFill>
                <a:latin typeface="Arial" pitchFamily="34" charset="0"/>
                <a:cs typeface="Arial" pitchFamily="34" charset="0"/>
              </a:rPr>
              <a:t>9. 1938 жылы интеллекттің 12 факторын бөліп көрсеткен ғалым</a:t>
            </a:r>
          </a:p>
        </p:txBody>
      </p:sp>
      <p:sp>
        <p:nvSpPr>
          <p:cNvPr id="4" name="Text 0">
            <a:extLst>
              <a:ext uri="{FF2B5EF4-FFF2-40B4-BE49-F238E27FC236}">
                <a16:creationId xmlns:a16="http://schemas.microsoft.com/office/drawing/2014/main" id="{C225C7B0-B2F4-4C09-9448-3B21C93F2730}"/>
              </a:ext>
            </a:extLst>
          </p:cNvPr>
          <p:cNvSpPr/>
          <p:nvPr/>
        </p:nvSpPr>
        <p:spPr>
          <a:xfrm>
            <a:off x="3152180" y="433745"/>
            <a:ext cx="7386054" cy="489942"/>
          </a:xfrm>
          <a:prstGeom prst="rect">
            <a:avLst/>
          </a:prstGeom>
          <a:noFill/>
          <a:ln/>
        </p:spPr>
        <p:txBody>
          <a:bodyPr wrap="none" lIns="0" tIns="0" rIns="0" bIns="0" rtlCol="0" anchor="t"/>
          <a:lstStyle/>
          <a:p>
            <a:pPr>
              <a:lnSpc>
                <a:spcPts val="3850"/>
              </a:lnSpc>
            </a:pPr>
            <a:r>
              <a:rPr lang="en-US" sz="3100" b="1" dirty="0">
                <a:solidFill>
                  <a:srgbClr val="0070C0"/>
                </a:solidFill>
                <a:latin typeface="Arial" panose="020B0604020202020204" pitchFamily="34" charset="0"/>
                <a:ea typeface="Bricolage Grotesque Semi Bold" pitchFamily="34" charset="-122"/>
                <a:cs typeface="Arial" panose="020B0604020202020204" pitchFamily="34" charset="0"/>
              </a:rPr>
              <a:t>Бақылау сұрақтары</a:t>
            </a:r>
            <a:endParaRPr lang="en-US" sz="31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3951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фон.jpg">
            <a:extLst>
              <a:ext uri="{FF2B5EF4-FFF2-40B4-BE49-F238E27FC236}">
                <a16:creationId xmlns:a16="http://schemas.microsoft.com/office/drawing/2014/main" id="{78A9BF57-8846-475C-9915-AB354322D6C3}"/>
              </a:ext>
            </a:extLst>
          </p:cNvPr>
          <p:cNvPicPr>
            <a:picLocks noChangeAspect="1"/>
          </p:cNvPicPr>
          <p:nvPr/>
        </p:nvPicPr>
        <p:blipFill>
          <a:blip r:embed="rId3"/>
          <a:stretch>
            <a:fillRect/>
          </a:stretch>
        </p:blipFill>
        <p:spPr>
          <a:xfrm>
            <a:off x="0" y="0"/>
            <a:ext cx="14630400" cy="8229600"/>
          </a:xfrm>
          <a:prstGeom prst="rect">
            <a:avLst/>
          </a:prstGeom>
        </p:spPr>
      </p:pic>
      <p:sp>
        <p:nvSpPr>
          <p:cNvPr id="6" name="TextBox 5">
            <a:extLst>
              <a:ext uri="{FF2B5EF4-FFF2-40B4-BE49-F238E27FC236}">
                <a16:creationId xmlns:a16="http://schemas.microsoft.com/office/drawing/2014/main" id="{C405AC48-6B2D-48DE-BB62-810C1E636391}"/>
              </a:ext>
            </a:extLst>
          </p:cNvPr>
          <p:cNvSpPr txBox="1"/>
          <p:nvPr/>
        </p:nvSpPr>
        <p:spPr>
          <a:xfrm>
            <a:off x="463164" y="1245046"/>
            <a:ext cx="13704073" cy="7125412"/>
          </a:xfrm>
          <a:prstGeom prst="rect">
            <a:avLst/>
          </a:prstGeom>
          <a:noFill/>
        </p:spPr>
        <p:txBody>
          <a:bodyPr wrap="square" lIns="109728" tIns="54864" rIns="109728" bIns="54864">
            <a:spAutoFit/>
          </a:bodyPr>
          <a:lstStyle/>
          <a:p>
            <a:r>
              <a:rPr lang="kk-KZ"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Нартова-</a:t>
            </a:r>
            <a:r>
              <a:rPr lang="ru-RU" sz="1700" kern="100" dirty="0" err="1">
                <a:solidFill>
                  <a:srgbClr val="002060"/>
                </a:solidFill>
                <a:latin typeface="Arial" panose="020B0604020202020204" pitchFamily="34" charset="0"/>
                <a:ea typeface="Calibri" panose="020F0502020204030204" pitchFamily="34" charset="0"/>
                <a:cs typeface="Arial" panose="020B0604020202020204" pitchFamily="34" charset="0"/>
              </a:rPr>
              <a:t>Бочавер</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С. К. Дифференциальная психология : учебное пособие / С. К. Нартова-</a:t>
            </a:r>
            <a:r>
              <a:rPr lang="ru-RU" sz="1700" kern="100" dirty="0" err="1">
                <a:solidFill>
                  <a:srgbClr val="002060"/>
                </a:solidFill>
                <a:latin typeface="Arial" panose="020B0604020202020204" pitchFamily="34" charset="0"/>
                <a:ea typeface="Calibri" panose="020F0502020204030204" pitchFamily="34" charset="0"/>
                <a:cs typeface="Arial" panose="020B0604020202020204" pitchFamily="34" charset="0"/>
              </a:rPr>
              <a:t>Бочавер</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 6-е изд., стер. – Москва : ФЛИНТА, 2021. – 281 с. : ил. – (Библиотека психолога). – Режим доступа: по подписке. – URL: </a:t>
            </a:r>
            <a:r>
              <a:rPr lang="ru-RU" sz="1700" u="sng" kern="100" dirty="0">
                <a:solidFill>
                  <a:srgbClr val="002060"/>
                </a:solidFill>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https://biblioclub.ru/index.php?page=book&amp;id=70386</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(дата обращения: 17.06.2025). – </a:t>
            </a:r>
            <a:r>
              <a:rPr lang="ru-RU" sz="1700" kern="100" dirty="0" err="1">
                <a:solidFill>
                  <a:srgbClr val="002060"/>
                </a:solidFill>
                <a:latin typeface="Arial" panose="020B0604020202020204" pitchFamily="34" charset="0"/>
                <a:ea typeface="Calibri" panose="020F0502020204030204" pitchFamily="34" charset="0"/>
                <a:cs typeface="Arial" panose="020B0604020202020204" pitchFamily="34" charset="0"/>
              </a:rPr>
              <a:t>Библиогр</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с. 263-269. – ISBN 978-5-9765-2052-3. – Текст : электронный.</a:t>
            </a:r>
          </a:p>
          <a:p>
            <a:r>
              <a:rPr lang="kk-KZ"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a:t>
            </a:r>
            <a:endPar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endParaRPr>
          </a:p>
          <a:p>
            <a:r>
              <a:rPr lang="kk-KZ"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Кондрашихина, О. А. Дифференциальная психология : О. А. Кондрашихина. — 2-е изд., </a:t>
            </a:r>
            <a:r>
              <a:rPr lang="ru-RU" sz="1700" kern="100" dirty="0" err="1">
                <a:solidFill>
                  <a:srgbClr val="002060"/>
                </a:solidFill>
                <a:latin typeface="Arial" panose="020B0604020202020204" pitchFamily="34" charset="0"/>
                <a:ea typeface="Calibri" panose="020F0502020204030204" pitchFamily="34" charset="0"/>
                <a:cs typeface="Arial" panose="020B0604020202020204" pitchFamily="34" charset="0"/>
              </a:rPr>
              <a:t>перераб</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и доп. — Севастополь : </a:t>
            </a:r>
            <a:r>
              <a:rPr lang="ru-RU" sz="1700" kern="100" dirty="0" err="1">
                <a:solidFill>
                  <a:srgbClr val="002060"/>
                </a:solidFill>
                <a:latin typeface="Arial" panose="020B0604020202020204" pitchFamily="34" charset="0"/>
                <a:ea typeface="Calibri" panose="020F0502020204030204" pitchFamily="34" charset="0"/>
                <a:cs typeface="Arial" panose="020B0604020202020204" pitchFamily="34" charset="0"/>
              </a:rPr>
              <a:t>СевГУ</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2022. — 305 с. — Текст : электронный // Лань : электронно-библиотечная система. — URL: https://e.lanbook.com/book/261881 (дата обращения: 17.06.2025). — Режим доступа: для </a:t>
            </a:r>
            <a:r>
              <a:rPr lang="ru-RU" sz="1700" kern="100" dirty="0" err="1">
                <a:solidFill>
                  <a:srgbClr val="002060"/>
                </a:solidFill>
                <a:latin typeface="Arial" panose="020B0604020202020204" pitchFamily="34" charset="0"/>
                <a:ea typeface="Calibri" panose="020F0502020204030204" pitchFamily="34" charset="0"/>
                <a:cs typeface="Arial" panose="020B0604020202020204" pitchFamily="34" charset="0"/>
              </a:rPr>
              <a:t>авториз</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пользователей.</a:t>
            </a:r>
          </a:p>
          <a:p>
            <a:r>
              <a:rPr lang="kk-KZ"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a:t>
            </a:r>
            <a:endPar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endParaRPr>
          </a:p>
          <a:p>
            <a:r>
              <a:rPr lang="ru-RU" sz="1700" kern="100" dirty="0" err="1">
                <a:solidFill>
                  <a:srgbClr val="002060"/>
                </a:solidFill>
                <a:latin typeface="Arial" panose="020B0604020202020204" pitchFamily="34" charset="0"/>
                <a:ea typeface="Calibri" panose="020F0502020204030204" pitchFamily="34" charset="0"/>
                <a:cs typeface="Arial" panose="020B0604020202020204" pitchFamily="34" charset="0"/>
              </a:rPr>
              <a:t>Базылевич</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Т. Ф. Дифференциальная психология : учебник / Т.Ф. </a:t>
            </a:r>
            <a:r>
              <a:rPr lang="ru-RU" sz="1700" kern="100" dirty="0" err="1">
                <a:solidFill>
                  <a:srgbClr val="002060"/>
                </a:solidFill>
                <a:latin typeface="Arial" panose="020B0604020202020204" pitchFamily="34" charset="0"/>
                <a:ea typeface="Calibri" panose="020F0502020204030204" pitchFamily="34" charset="0"/>
                <a:cs typeface="Arial" panose="020B0604020202020204" pitchFamily="34" charset="0"/>
              </a:rPr>
              <a:t>Базылевич</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 Москва : ИНФРА-М, 2024. — 224 с. + Доп. материалы [Электронный ресурс]. — (Высшее образование: Бакалавриат). — DOI 10.12737/5258. - ISBN 978-5-16-009399-4. - Текст : электронный. - URL: (дата обращения: 17.06.2025). – Режим доступа: по подписке.</a:t>
            </a:r>
          </a:p>
          <a:p>
            <a:endParaRPr lang="ru-RU" sz="1700" dirty="0">
              <a:solidFill>
                <a:srgbClr val="002060"/>
              </a:solidFill>
              <a:latin typeface="Arial" panose="020B0604020202020204" pitchFamily="34" charset="0"/>
              <a:ea typeface="Tahoma" panose="020B0604030504040204" pitchFamily="34" charset="0"/>
              <a:cs typeface="Arial" pitchFamily="34" charset="0"/>
            </a:endParaRPr>
          </a:p>
          <a:p>
            <a:r>
              <a:rPr lang="ru-RU" sz="1700" dirty="0" err="1">
                <a:solidFill>
                  <a:srgbClr val="002060"/>
                </a:solidFill>
                <a:latin typeface="Arial" panose="020B0604020202020204" pitchFamily="34" charset="0"/>
                <a:ea typeface="Tahoma" panose="020B0604030504040204" pitchFamily="34" charset="0"/>
                <a:cs typeface="Arial" pitchFamily="34" charset="0"/>
              </a:rPr>
              <a:t>Орманова</a:t>
            </a:r>
            <a:r>
              <a:rPr lang="ru-RU" sz="1700" dirty="0">
                <a:solidFill>
                  <a:srgbClr val="002060"/>
                </a:solidFill>
                <a:latin typeface="Arial" panose="020B0604020202020204" pitchFamily="34" charset="0"/>
                <a:ea typeface="Tahoma" panose="020B0604030504040204" pitchFamily="34" charset="0"/>
                <a:cs typeface="Arial" pitchFamily="34" charset="0"/>
              </a:rPr>
              <a:t> З.Қ. </a:t>
            </a:r>
            <a:r>
              <a:rPr lang="ru-RU" sz="1700" dirty="0" err="1">
                <a:solidFill>
                  <a:srgbClr val="002060"/>
                </a:solidFill>
                <a:latin typeface="Arial" panose="020B0604020202020204" pitchFamily="34" charset="0"/>
                <a:ea typeface="Tahoma" panose="020B0604030504040204" pitchFamily="34" charset="0"/>
                <a:cs typeface="Arial" pitchFamily="34" charset="0"/>
              </a:rPr>
              <a:t>Дифференциалды</a:t>
            </a:r>
            <a:r>
              <a:rPr lang="ru-RU" sz="1700" dirty="0">
                <a:solidFill>
                  <a:srgbClr val="002060"/>
                </a:solidFill>
                <a:latin typeface="Arial" panose="020B0604020202020204" pitchFamily="34" charset="0"/>
                <a:ea typeface="Tahoma" panose="020B0604030504040204" pitchFamily="34" charset="0"/>
                <a:cs typeface="Arial" pitchFamily="34" charset="0"/>
              </a:rPr>
              <a:t> психология: </a:t>
            </a:r>
            <a:r>
              <a:rPr lang="ru-RU" sz="1700" dirty="0" err="1">
                <a:solidFill>
                  <a:srgbClr val="002060"/>
                </a:solidFill>
                <a:latin typeface="Arial" panose="020B0604020202020204" pitchFamily="34" charset="0"/>
                <a:ea typeface="Tahoma" panose="020B0604030504040204" pitchFamily="34" charset="0"/>
                <a:cs typeface="Arial" pitchFamily="34" charset="0"/>
              </a:rPr>
              <a:t>оқулық</a:t>
            </a:r>
            <a:r>
              <a:rPr lang="ru-RU" sz="1700" dirty="0">
                <a:solidFill>
                  <a:srgbClr val="002060"/>
                </a:solidFill>
                <a:latin typeface="Arial" panose="020B0604020202020204" pitchFamily="34" charset="0"/>
                <a:ea typeface="Tahoma" panose="020B0604030504040204" pitchFamily="34" charset="0"/>
                <a:cs typeface="Arial" pitchFamily="34" charset="0"/>
              </a:rPr>
              <a:t> / З. Қ. </a:t>
            </a:r>
            <a:r>
              <a:rPr lang="ru-RU" sz="1700" dirty="0" err="1">
                <a:solidFill>
                  <a:srgbClr val="002060"/>
                </a:solidFill>
                <a:latin typeface="Arial" panose="020B0604020202020204" pitchFamily="34" charset="0"/>
                <a:ea typeface="Tahoma" panose="020B0604030504040204" pitchFamily="34" charset="0"/>
                <a:cs typeface="Arial" pitchFamily="34" charset="0"/>
              </a:rPr>
              <a:t>Орманова</a:t>
            </a:r>
            <a:r>
              <a:rPr lang="ru-RU" sz="1700" dirty="0">
                <a:solidFill>
                  <a:srgbClr val="002060"/>
                </a:solidFill>
                <a:latin typeface="Arial" panose="020B0604020202020204" pitchFamily="34" charset="0"/>
                <a:ea typeface="Tahoma" panose="020B0604030504040204" pitchFamily="34" charset="0"/>
                <a:cs typeface="Arial" pitchFamily="34" charset="0"/>
              </a:rPr>
              <a:t>. – Алматы:</a:t>
            </a:r>
            <a:r>
              <a:rPr lang="en-US" sz="1700" dirty="0">
                <a:solidFill>
                  <a:srgbClr val="002060"/>
                </a:solidFill>
                <a:latin typeface="Arial" panose="020B0604020202020204" pitchFamily="34" charset="0"/>
                <a:ea typeface="Tahoma" panose="020B0604030504040204" pitchFamily="34" charset="0"/>
                <a:cs typeface="Arial" pitchFamily="34" charset="0"/>
              </a:rPr>
              <a:t> TechSmith</a:t>
            </a:r>
            <a:r>
              <a:rPr lang="kk-KZ" sz="1700" dirty="0">
                <a:solidFill>
                  <a:srgbClr val="002060"/>
                </a:solidFill>
                <a:latin typeface="Arial" panose="020B0604020202020204" pitchFamily="34" charset="0"/>
                <a:ea typeface="Tahoma" panose="020B0604030504040204" pitchFamily="34" charset="0"/>
                <a:cs typeface="Arial" pitchFamily="34" charset="0"/>
              </a:rPr>
              <a:t>, 2023. -216 бет. – </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ISBN978-601-352-153-4.</a:t>
            </a:r>
          </a:p>
          <a:p>
            <a:r>
              <a:rPr lang="kk-KZ" sz="1700" dirty="0">
                <a:solidFill>
                  <a:srgbClr val="002060"/>
                </a:solidFill>
                <a:latin typeface="Arial" panose="020B0604020202020204" pitchFamily="34" charset="0"/>
                <a:ea typeface="Tahoma" panose="020B0604030504040204" pitchFamily="34" charset="0"/>
                <a:cs typeface="Arial" pitchFamily="34" charset="0"/>
              </a:rPr>
              <a:t> </a:t>
            </a:r>
            <a:r>
              <a:rPr lang="ru-RU" sz="1700" dirty="0">
                <a:solidFill>
                  <a:srgbClr val="002060"/>
                </a:solidFill>
                <a:latin typeface="Arial" panose="020B0604020202020204" pitchFamily="34" charset="0"/>
                <a:ea typeface="Tahoma" panose="020B0604030504040204" pitchFamily="34" charset="0"/>
                <a:cs typeface="Arial" pitchFamily="34" charset="0"/>
              </a:rPr>
              <a:t> </a:t>
            </a:r>
          </a:p>
          <a:p>
            <a:pPr marL="83820" marR="67056">
              <a:lnSpc>
                <a:spcPct val="98000"/>
              </a:lnSpc>
            </a:pPr>
            <a:r>
              <a:rPr lang="kk-KZ" sz="1700" i="1" dirty="0">
                <a:solidFill>
                  <a:srgbClr val="002060"/>
                </a:solidFill>
                <a:latin typeface="Arial" panose="020B0604020202020204" pitchFamily="34" charset="0"/>
                <a:ea typeface="Times New Roman" panose="02020603050405020304" pitchFamily="18" charset="0"/>
                <a:cs typeface="Arial" panose="020B0604020202020204" pitchFamily="34" charset="0"/>
              </a:rPr>
              <a:t>Марютина,Т.</a:t>
            </a:r>
            <a:r>
              <a:rPr lang="kk-KZ" sz="1700" i="1" spc="-6"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i="1" spc="-30" dirty="0">
                <a:solidFill>
                  <a:srgbClr val="002060"/>
                </a:solidFill>
                <a:latin typeface="Arial" panose="020B0604020202020204" pitchFamily="34" charset="0"/>
                <a:ea typeface="Times New Roman" panose="02020603050405020304" pitchFamily="18" charset="0"/>
                <a:cs typeface="Arial" panose="020B0604020202020204" pitchFamily="34" charset="0"/>
              </a:rPr>
              <a:t>М. </a:t>
            </a:r>
            <a:r>
              <a:rPr lang="kk-KZ" sz="1700" spc="-12" dirty="0">
                <a:solidFill>
                  <a:srgbClr val="002060"/>
                </a:solidFill>
                <a:latin typeface="Arial" panose="020B0604020202020204" pitchFamily="34" charset="0"/>
                <a:ea typeface="Times New Roman" panose="02020603050405020304" pitchFamily="18" charset="0"/>
                <a:cs typeface="Arial" panose="020B0604020202020204" pitchFamily="34" charset="0"/>
              </a:rPr>
              <a:t>Дифферен</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циальная</a:t>
            </a:r>
            <a:r>
              <a:rPr lang="kk-KZ" sz="1700" spc="-9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психология</a:t>
            </a:r>
            <a:r>
              <a:rPr lang="kk-KZ" sz="1700" spc="-9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kk-KZ" sz="1700" spc="-12"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психология</a:t>
            </a:r>
            <a:r>
              <a:rPr lang="kk-KZ" sz="1700" spc="-9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 учебник для вузов /</a:t>
            </a:r>
            <a:endParaRPr lang="ru-RU"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83820" marR="349758"/>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Т. М. Марютина. — Москва : Издательство Юрайт,</a:t>
            </a:r>
            <a:r>
              <a:rPr lang="kk-KZ" sz="1700" spc="12"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2025. —</a:t>
            </a:r>
            <a:r>
              <a:rPr lang="kk-KZ" sz="1700" spc="6"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515</a:t>
            </a:r>
            <a:r>
              <a:rPr lang="kk-KZ" sz="1700" spc="-24"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с. </a:t>
            </a:r>
            <a:r>
              <a:rPr lang="kk-KZ" sz="1700" spc="-6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ru-RU"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83820" marR="67056"/>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(Высшее образование). — ISBN</a:t>
            </a:r>
            <a:r>
              <a:rPr lang="kk-KZ" sz="1700" spc="-9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978-5-534-17908-8.</a:t>
            </a:r>
            <a:r>
              <a:rPr lang="kk-KZ" sz="1700" spc="-9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ru-RU"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83820" marR="121920"/>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Текст : электронный // Образовательная</a:t>
            </a:r>
            <a:r>
              <a:rPr lang="kk-KZ" sz="1700" spc="-9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платформа Юрайт [сайт]. — (дата</a:t>
            </a:r>
            <a:endParaRPr lang="ru-RU"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обращения:</a:t>
            </a:r>
            <a:r>
              <a:rPr lang="kk-KZ" sz="1700" spc="-12" dirty="0">
                <a:solidFill>
                  <a:srgbClr val="002060"/>
                </a:solidFill>
                <a:latin typeface="Arial" panose="020B0604020202020204" pitchFamily="34" charset="0"/>
                <a:ea typeface="Times New Roman" panose="02020603050405020304" pitchFamily="18" charset="0"/>
                <a:cs typeface="Arial" panose="020B0604020202020204" pitchFamily="34" charset="0"/>
              </a:rPr>
              <a:t> 18.06.2025).</a:t>
            </a:r>
            <a:endPar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83820" marR="104394"/>
            <a:endPar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83820" marR="104394"/>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Мандель, Б. Р. </a:t>
            </a:r>
            <a:r>
              <a:rPr lang="kk-KZ" sz="1700" spc="-12" dirty="0">
                <a:solidFill>
                  <a:srgbClr val="002060"/>
                </a:solidFill>
                <a:latin typeface="Arial" panose="020B0604020202020204" pitchFamily="34" charset="0"/>
                <a:ea typeface="Times New Roman" panose="02020603050405020304" pitchFamily="18" charset="0"/>
                <a:cs typeface="Arial" panose="020B0604020202020204" pitchFamily="34" charset="0"/>
              </a:rPr>
              <a:t>Дифференциальная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психология. Модульный курс</a:t>
            </a:r>
            <a:r>
              <a:rPr lang="kk-KZ" sz="1700" spc="-54"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kk-KZ" sz="1700" spc="-24"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учебное</a:t>
            </a:r>
            <a:r>
              <a:rPr lang="kk-KZ" sz="1700" spc="-54"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пособие</a:t>
            </a:r>
            <a:r>
              <a:rPr lang="kk-KZ" sz="1700" spc="-54"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kk-KZ" sz="1700" spc="-66"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Б.Р. Мандель. — Москва : Вузовский учебник : ИНФРА-М, 2022. —</a:t>
            </a:r>
            <a:r>
              <a:rPr lang="kk-KZ" sz="1700" spc="-6"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315 с. -</a:t>
            </a:r>
            <a:endParaRPr lang="ru-RU"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83820">
              <a:lnSpc>
                <a:spcPts val="1650"/>
              </a:lnSpc>
            </a:pP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ISBN</a:t>
            </a:r>
            <a:r>
              <a:rPr lang="kk-KZ" sz="1700" spc="-12"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978-5-9558-0205-3.</a:t>
            </a:r>
            <a:r>
              <a:rPr lang="kk-KZ" sz="1700" spc="12"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spc="-6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ru-RU"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83820" marR="67056"/>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Текст</a:t>
            </a:r>
            <a:r>
              <a:rPr lang="kk-KZ" sz="1700" spc="-54"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kk-KZ" sz="1700" spc="-54"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электронный.</a:t>
            </a:r>
            <a:r>
              <a:rPr lang="kk-KZ" sz="1700" spc="-6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kk-KZ" sz="1700" spc="-66"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(дата обращения: 18.06.2025). – Режим доступа: по</a:t>
            </a:r>
            <a:endParaRPr lang="ru-RU"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r>
              <a:rPr lang="kk-KZ" sz="1700" spc="-12" dirty="0">
                <a:solidFill>
                  <a:srgbClr val="002060"/>
                </a:solidFill>
                <a:latin typeface="Arial" panose="020B0604020202020204" pitchFamily="34" charset="0"/>
                <a:ea typeface="Times New Roman" panose="02020603050405020304" pitchFamily="18" charset="0"/>
                <a:cs typeface="Arial" panose="020B0604020202020204" pitchFamily="34" charset="0"/>
              </a:rPr>
              <a:t>подписке.</a:t>
            </a:r>
            <a:endParaRPr lang="ru-RU" sz="1700" dirty="0">
              <a:solidFill>
                <a:srgbClr val="002060"/>
              </a:solidFill>
              <a:latin typeface="Arial" panose="020B0604020202020204" pitchFamily="34" charset="0"/>
              <a:ea typeface="Tahoma" panose="020B0604030504040204" pitchFamily="34" charset="0"/>
              <a:cs typeface="Arial" pitchFamily="34" charset="0"/>
            </a:endParaRPr>
          </a:p>
        </p:txBody>
      </p:sp>
      <p:sp>
        <p:nvSpPr>
          <p:cNvPr id="12" name="TextBox 11">
            <a:extLst>
              <a:ext uri="{FF2B5EF4-FFF2-40B4-BE49-F238E27FC236}">
                <a16:creationId xmlns:a16="http://schemas.microsoft.com/office/drawing/2014/main" id="{1506C61F-5682-4B1C-9FFE-D1B61EE508C7}"/>
              </a:ext>
            </a:extLst>
          </p:cNvPr>
          <p:cNvSpPr txBox="1"/>
          <p:nvPr/>
        </p:nvSpPr>
        <p:spPr>
          <a:xfrm>
            <a:off x="4811098" y="191164"/>
            <a:ext cx="7317187" cy="780214"/>
          </a:xfrm>
          <a:prstGeom prst="rect">
            <a:avLst/>
          </a:prstGeom>
          <a:noFill/>
        </p:spPr>
        <p:txBody>
          <a:bodyPr wrap="square" lIns="109728" tIns="54864" rIns="109728" bIns="54864">
            <a:spAutoFit/>
          </a:bodyPr>
          <a:lstStyle/>
          <a:p>
            <a:pPr>
              <a:lnSpc>
                <a:spcPct val="150000"/>
              </a:lnSpc>
            </a:pPr>
            <a:r>
              <a:rPr lang="ru-RU" sz="2900" b="1" dirty="0" err="1">
                <a:solidFill>
                  <a:srgbClr val="002060"/>
                </a:solidFill>
                <a:latin typeface="Arial" pitchFamily="34" charset="0"/>
                <a:ea typeface="Tahoma" panose="020B0604030504040204" pitchFamily="34" charset="0"/>
                <a:cs typeface="Arial" pitchFamily="34" charset="0"/>
              </a:rPr>
              <a:t>Әдебиеттер</a:t>
            </a:r>
            <a:r>
              <a:rPr lang="ru-RU" sz="2900" b="1" dirty="0">
                <a:solidFill>
                  <a:srgbClr val="002060"/>
                </a:solidFill>
                <a:latin typeface="Arial" pitchFamily="34" charset="0"/>
                <a:ea typeface="Tahoma" panose="020B0604030504040204" pitchFamily="34" charset="0"/>
                <a:cs typeface="Arial" pitchFamily="34" charset="0"/>
              </a:rPr>
              <a:t>:</a:t>
            </a:r>
          </a:p>
        </p:txBody>
      </p:sp>
    </p:spTree>
    <p:extLst>
      <p:ext uri="{BB962C8B-B14F-4D97-AF65-F5344CB8AC3E}">
        <p14:creationId xmlns:p14="http://schemas.microsoft.com/office/powerpoint/2010/main" val="1274121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фон.jpg"/>
          <p:cNvPicPr>
            <a:picLocks noChangeAspect="1"/>
          </p:cNvPicPr>
          <p:nvPr/>
        </p:nvPicPr>
        <p:blipFill>
          <a:blip r:embed="rId2"/>
          <a:stretch>
            <a:fillRect/>
          </a:stretch>
        </p:blipFill>
        <p:spPr>
          <a:xfrm>
            <a:off x="0" y="0"/>
            <a:ext cx="14630400" cy="8229600"/>
          </a:xfrm>
          <a:prstGeom prst="rect">
            <a:avLst/>
          </a:prstGeom>
        </p:spPr>
      </p:pic>
      <p:sp>
        <p:nvSpPr>
          <p:cNvPr id="13314" name="Заголовок 1">
            <a:extLst>
              <a:ext uri="{FF2B5EF4-FFF2-40B4-BE49-F238E27FC236}">
                <a16:creationId xmlns:a16="http://schemas.microsoft.com/office/drawing/2014/main" id="{4836029E-A24D-4144-A4E8-ECBC5785967F}"/>
              </a:ext>
            </a:extLst>
          </p:cNvPr>
          <p:cNvSpPr txBox="1">
            <a:spLocks/>
          </p:cNvSpPr>
          <p:nvPr/>
        </p:nvSpPr>
        <p:spPr bwMode="auto">
          <a:xfrm>
            <a:off x="3080387" y="3752850"/>
            <a:ext cx="8728710" cy="1053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8" tIns="54864" rIns="109728" bIns="54864"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097280" eaLnBrk="0" fontAlgn="base" hangingPunct="0">
              <a:spcBef>
                <a:spcPct val="0"/>
              </a:spcBef>
              <a:spcAft>
                <a:spcPct val="0"/>
              </a:spcAft>
              <a:buNone/>
            </a:pPr>
            <a:r>
              <a:rPr lang="ru-RU" altLang="ru-RU" sz="5300" b="1" dirty="0" err="1">
                <a:solidFill>
                  <a:srgbClr val="03517A"/>
                </a:solidFill>
                <a:latin typeface="Arial" pitchFamily="34" charset="0"/>
                <a:cs typeface="Arial" pitchFamily="34" charset="0"/>
              </a:rPr>
              <a:t>Назарларыңызға</a:t>
            </a:r>
            <a:r>
              <a:rPr lang="ru-RU" altLang="ru-RU" sz="5300" b="1" dirty="0">
                <a:solidFill>
                  <a:srgbClr val="03517A"/>
                </a:solidFill>
                <a:latin typeface="Arial" pitchFamily="34" charset="0"/>
                <a:cs typeface="Arial" pitchFamily="34" charset="0"/>
              </a:rPr>
              <a:t> </a:t>
            </a:r>
            <a:r>
              <a:rPr lang="ru-RU" altLang="ru-RU" sz="5300" b="1" dirty="0" err="1">
                <a:solidFill>
                  <a:srgbClr val="03517A"/>
                </a:solidFill>
                <a:latin typeface="Arial" pitchFamily="34" charset="0"/>
                <a:cs typeface="Arial" pitchFamily="34" charset="0"/>
              </a:rPr>
              <a:t>рахмет</a:t>
            </a:r>
            <a:r>
              <a:rPr lang="ru-RU" altLang="ru-RU" sz="5300" b="1" dirty="0">
                <a:solidFill>
                  <a:srgbClr val="03517A"/>
                </a:solidFill>
                <a:latin typeface="Arial" pitchFamily="34" charset="0"/>
                <a:cs typeface="Arial" pitchFamily="34" charset="0"/>
              </a:rPr>
              <a:t>!</a:t>
            </a:r>
          </a:p>
        </p:txBody>
      </p:sp>
      <p:pic>
        <p:nvPicPr>
          <p:cNvPr id="14" name="Рисунок 12295">
            <a:extLst>
              <a:ext uri="{FF2B5EF4-FFF2-40B4-BE49-F238E27FC236}">
                <a16:creationId xmlns:a16="http://schemas.microsoft.com/office/drawing/2014/main" id="{F5351ADE-FD22-4D54-81B4-4E18D06B5A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7908" y="1381128"/>
            <a:ext cx="588644" cy="58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260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Рисунок 23" descr="фон.jpg"/>
          <p:cNvPicPr>
            <a:picLocks noChangeAspect="1"/>
          </p:cNvPicPr>
          <p:nvPr/>
        </p:nvPicPr>
        <p:blipFill>
          <a:blip r:embed="rId3"/>
          <a:stretch>
            <a:fillRect/>
          </a:stretch>
        </p:blipFill>
        <p:spPr>
          <a:xfrm>
            <a:off x="0" y="0"/>
            <a:ext cx="14630400" cy="8229600"/>
          </a:xfrm>
          <a:prstGeom prst="rect">
            <a:avLst/>
          </a:prstGeom>
        </p:spPr>
      </p:pic>
      <p:sp>
        <p:nvSpPr>
          <p:cNvPr id="7" name="Прямоугольник 6">
            <a:extLst>
              <a:ext uri="{FF2B5EF4-FFF2-40B4-BE49-F238E27FC236}">
                <a16:creationId xmlns:a16="http://schemas.microsoft.com/office/drawing/2014/main" id="{27B0486A-5950-4D27-BE2C-5898448A7E19}"/>
              </a:ext>
            </a:extLst>
          </p:cNvPr>
          <p:cNvSpPr/>
          <p:nvPr/>
        </p:nvSpPr>
        <p:spPr>
          <a:xfrm>
            <a:off x="178752" y="1120402"/>
            <a:ext cx="14272898" cy="6703226"/>
          </a:xfrm>
          <a:prstGeom prst="rect">
            <a:avLst/>
          </a:prstGeom>
          <a:solidFill>
            <a:srgbClr val="EEECC7"/>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ru-RU"/>
          </a:p>
        </p:txBody>
      </p:sp>
      <p:sp>
        <p:nvSpPr>
          <p:cNvPr id="6" name="TextBox 5">
            <a:extLst>
              <a:ext uri="{FF2B5EF4-FFF2-40B4-BE49-F238E27FC236}">
                <a16:creationId xmlns:a16="http://schemas.microsoft.com/office/drawing/2014/main" id="{FCF28E9A-4073-4F1E-84BC-4EFA528B1463}"/>
              </a:ext>
            </a:extLst>
          </p:cNvPr>
          <p:cNvSpPr txBox="1"/>
          <p:nvPr/>
        </p:nvSpPr>
        <p:spPr>
          <a:xfrm>
            <a:off x="5390707" y="2778362"/>
            <a:ext cx="8222689" cy="1972848"/>
          </a:xfrm>
          <a:prstGeom prst="rect">
            <a:avLst/>
          </a:prstGeom>
          <a:noFill/>
        </p:spPr>
        <p:txBody>
          <a:bodyPr wrap="square" lIns="109728" tIns="54864" rIns="109728" bIns="54864">
            <a:spAutoFit/>
          </a:bodyPr>
          <a:lstStyle/>
          <a:p>
            <a:pPr algn="ctr">
              <a:spcAft>
                <a:spcPts val="1200"/>
              </a:spcAft>
            </a:pPr>
            <a:r>
              <a:rPr lang="kk-KZ" sz="2900" i="1" dirty="0">
                <a:solidFill>
                  <a:schemeClr val="tx2"/>
                </a:solidFill>
                <a:latin typeface="Arial" panose="020B0604020202020204" pitchFamily="34" charset="0"/>
                <a:ea typeface="Times New Roman" panose="02020603050405020304" pitchFamily="18" charset="0"/>
                <a:cs typeface="Arial" panose="020B0604020202020204" pitchFamily="34" charset="0"/>
              </a:rPr>
              <a:t>Тақырыбы: </a:t>
            </a:r>
          </a:p>
          <a:p>
            <a:pPr algn="ctr">
              <a:spcAft>
                <a:spcPts val="1200"/>
              </a:spcAft>
            </a:pPr>
            <a:endParaRPr lang="kk-KZ" sz="2900" b="1" i="1"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algn="ctr">
              <a:spcAft>
                <a:spcPts val="1200"/>
              </a:spcAft>
            </a:pPr>
            <a:r>
              <a:rPr lang="ru-RU" sz="43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Қабілет.</a:t>
            </a:r>
            <a:r>
              <a:rPr lang="ru-RU" sz="4300" b="1"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ru-RU" sz="43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Қабілет теориялары</a:t>
            </a:r>
            <a:r>
              <a:rPr lang="ru-RU" sz="4300" b="1"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p>
        </p:txBody>
      </p:sp>
      <p:sp>
        <p:nvSpPr>
          <p:cNvPr id="15" name="TextBox 14">
            <a:extLst>
              <a:ext uri="{FF2B5EF4-FFF2-40B4-BE49-F238E27FC236}">
                <a16:creationId xmlns:a16="http://schemas.microsoft.com/office/drawing/2014/main" id="{13164AFD-8BC0-46A6-95E3-48F8DAE434B9}"/>
              </a:ext>
            </a:extLst>
          </p:cNvPr>
          <p:cNvSpPr txBox="1"/>
          <p:nvPr/>
        </p:nvSpPr>
        <p:spPr>
          <a:xfrm>
            <a:off x="8218803" y="1838253"/>
            <a:ext cx="2623840" cy="553998"/>
          </a:xfrm>
          <a:prstGeom prst="rect">
            <a:avLst/>
          </a:prstGeom>
          <a:noFill/>
          <a:ln w="22225" cap="rnd">
            <a:solidFill>
              <a:schemeClr val="accent1">
                <a:shade val="50000"/>
              </a:schemeClr>
            </a:solidFill>
            <a:round/>
          </a:ln>
        </p:spPr>
        <p:txBody>
          <a:bodyPr wrap="square" lIns="109728" tIns="54864" rIns="109728" bIns="54864">
            <a:spAutoFit/>
          </a:bodyPr>
          <a:lstStyle/>
          <a:p>
            <a:pPr algn="ctr"/>
            <a:r>
              <a:rPr lang="kk-KZ"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a:t>
            </a:r>
            <a:r>
              <a:rPr lang="ru-RU"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9</a:t>
            </a:r>
            <a:r>
              <a:rPr lang="kk-KZ"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 дәріс </a:t>
            </a:r>
            <a:endParaRPr lang="ru-RU" sz="2900" dirty="0"/>
          </a:p>
        </p:txBody>
      </p:sp>
      <p:pic>
        <p:nvPicPr>
          <p:cNvPr id="1026" name="Picture 2"/>
          <p:cNvPicPr>
            <a:picLocks noChangeAspect="1" noChangeArrowheads="1"/>
          </p:cNvPicPr>
          <p:nvPr/>
        </p:nvPicPr>
        <p:blipFill>
          <a:blip r:embed="rId4"/>
          <a:srcRect/>
          <a:stretch>
            <a:fillRect/>
          </a:stretch>
        </p:blipFill>
        <p:spPr bwMode="auto">
          <a:xfrm>
            <a:off x="746927" y="1286539"/>
            <a:ext cx="4133417" cy="6398865"/>
          </a:xfrm>
          <a:prstGeom prst="rect">
            <a:avLst/>
          </a:prstGeom>
          <a:noFill/>
          <a:ln w="9525">
            <a:noFill/>
            <a:miter lim="800000"/>
            <a:headEnd/>
            <a:tailEnd/>
          </a:ln>
        </p:spPr>
      </p:pic>
    </p:spTree>
    <p:extLst>
      <p:ext uri="{BB962C8B-B14F-4D97-AF65-F5344CB8AC3E}">
        <p14:creationId xmlns:p14="http://schemas.microsoft.com/office/powerpoint/2010/main" val="4179899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Рисунок 71" descr="фон.jpg"/>
          <p:cNvPicPr>
            <a:picLocks noChangeAspect="1"/>
          </p:cNvPicPr>
          <p:nvPr/>
        </p:nvPicPr>
        <p:blipFill>
          <a:blip r:embed="rId3"/>
          <a:stretch>
            <a:fillRect/>
          </a:stretch>
        </p:blipFill>
        <p:spPr>
          <a:xfrm>
            <a:off x="0" y="0"/>
            <a:ext cx="14630400" cy="8229600"/>
          </a:xfrm>
          <a:prstGeom prst="rect">
            <a:avLst/>
          </a:prstGeom>
        </p:spPr>
      </p:pic>
      <p:sp>
        <p:nvSpPr>
          <p:cNvPr id="8" name="TextBox 7">
            <a:extLst>
              <a:ext uri="{FF2B5EF4-FFF2-40B4-BE49-F238E27FC236}">
                <a16:creationId xmlns:a16="http://schemas.microsoft.com/office/drawing/2014/main" id="{4414C933-E78C-4591-9ED2-E2C5D8BE6C71}"/>
              </a:ext>
            </a:extLst>
          </p:cNvPr>
          <p:cNvSpPr txBox="1"/>
          <p:nvPr/>
        </p:nvSpPr>
        <p:spPr>
          <a:xfrm>
            <a:off x="1057250" y="1977930"/>
            <a:ext cx="13174799" cy="561487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09728" tIns="54864" rIns="109728" bIns="54864">
            <a:spAutoFit/>
          </a:bodyPr>
          <a:lstStyle/>
          <a:p>
            <a:pPr marL="1097280" lvl="1" indent="-548640">
              <a:spcAft>
                <a:spcPts val="2880"/>
              </a:spcAft>
              <a:buSzPts val="1100"/>
              <a:buFont typeface="+mj-lt"/>
              <a:buAutoNum type="arabicPeriod"/>
            </a:pPr>
            <a:r>
              <a:rPr lang="kk-KZ"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Қабілет ұғымы және анықтамасы. Б.М.Тепловтың кабілет теориясы.</a:t>
            </a:r>
          </a:p>
          <a:p>
            <a:pPr marL="1097280" lvl="1" indent="-548640">
              <a:spcAft>
                <a:spcPts val="2880"/>
              </a:spcAft>
              <a:buSzPts val="1100"/>
              <a:buFont typeface="+mj-lt"/>
              <a:buAutoNum type="arabicPeriod"/>
            </a:pPr>
            <a:r>
              <a:rPr lang="kk-KZ"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Қабілет теориялары және бағыттары. Белсенділік және өзін-өзі реттеу қабілеттің интегралды парамет</a:t>
            </a:r>
            <a:r>
              <a:rPr lang="en-US"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pi </a:t>
            </a:r>
            <a:r>
              <a:rPr lang="kk-KZ"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ретінде (Н.С. Лейтес). </a:t>
            </a:r>
          </a:p>
          <a:p>
            <a:pPr marL="1097280" lvl="1" indent="-548640">
              <a:spcAft>
                <a:spcPts val="2880"/>
              </a:spcAft>
              <a:buSzPts val="1100"/>
              <a:buFont typeface="+mj-lt"/>
              <a:buAutoNum type="arabicPeriod"/>
            </a:pPr>
            <a:r>
              <a:rPr lang="kk-KZ"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Когнитивті стилдер қабілеттің ерекше тү</a:t>
            </a:r>
            <a:r>
              <a:rPr lang="en-US"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pi </a:t>
            </a:r>
            <a:r>
              <a:rPr lang="kk-KZ"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ретінде (М.А. Холодная тұжырымдамасы). </a:t>
            </a:r>
          </a:p>
          <a:p>
            <a:pPr marL="1097280" lvl="1" indent="-548640">
              <a:spcAft>
                <a:spcPts val="2880"/>
              </a:spcAft>
              <a:buSzPts val="1100"/>
              <a:buFont typeface="+mj-lt"/>
              <a:buAutoNum type="arabicPeriod"/>
            </a:pPr>
            <a:r>
              <a:rPr lang="kk-KZ"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Когнтивті стилдер және ақыл-ой </a:t>
            </a:r>
            <a:r>
              <a:rPr lang="en-US" sz="29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ic</a:t>
            </a:r>
            <a:r>
              <a:rPr lang="en-US"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a:t>
            </a:r>
            <a:r>
              <a:rPr lang="kk-KZ"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әрекетінің жетістіктері.</a:t>
            </a:r>
          </a:p>
          <a:p>
            <a:pPr marL="1097280" lvl="1" indent="-548640">
              <a:spcAft>
                <a:spcPts val="2880"/>
              </a:spcAft>
              <a:buSzPts val="1100"/>
              <a:buFont typeface="+mj-lt"/>
              <a:buAutoNum type="arabicPeriod"/>
            </a:pPr>
            <a:r>
              <a:rPr lang="kk-KZ"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Талант. Данышпандылық. Дарындылықтың патологиялық теориясын сынау.</a:t>
            </a:r>
          </a:p>
        </p:txBody>
      </p:sp>
      <p:sp>
        <p:nvSpPr>
          <p:cNvPr id="27650" name="AutoShape 2" descr="blob:https://web.whatsapp.com/bee0a836-ec9a-4c3b-b907-1788ca8ebc43"/>
          <p:cNvSpPr>
            <a:spLocks noChangeAspect="1" noChangeArrowheads="1"/>
          </p:cNvSpPr>
          <p:nvPr/>
        </p:nvSpPr>
        <p:spPr bwMode="auto">
          <a:xfrm>
            <a:off x="186690" y="-173355"/>
            <a:ext cx="365760" cy="365761"/>
          </a:xfrm>
          <a:prstGeom prst="rect">
            <a:avLst/>
          </a:prstGeom>
          <a:noFill/>
        </p:spPr>
        <p:txBody>
          <a:bodyPr vert="horz" wrap="square" lIns="109728" tIns="54864" rIns="109728" bIns="54864" numCol="1" anchor="t" anchorCtr="0" compatLnSpc="1">
            <a:prstTxWarp prst="textNoShape">
              <a:avLst/>
            </a:prstTxWarp>
          </a:bodyPr>
          <a:lstStyle/>
          <a:p>
            <a:endParaRPr lang="ru-RU"/>
          </a:p>
        </p:txBody>
      </p:sp>
      <p:sp>
        <p:nvSpPr>
          <p:cNvPr id="24" name="TextBox 23">
            <a:extLst>
              <a:ext uri="{FF2B5EF4-FFF2-40B4-BE49-F238E27FC236}">
                <a16:creationId xmlns:a16="http://schemas.microsoft.com/office/drawing/2014/main" id="{FE53FB67-E392-400A-8D68-000CB1CD463A}"/>
              </a:ext>
            </a:extLst>
          </p:cNvPr>
          <p:cNvSpPr txBox="1"/>
          <p:nvPr/>
        </p:nvSpPr>
        <p:spPr>
          <a:xfrm>
            <a:off x="-779251" y="192406"/>
            <a:ext cx="15011299" cy="871777"/>
          </a:xfrm>
          <a:prstGeom prst="rect">
            <a:avLst/>
          </a:prstGeom>
          <a:noFill/>
        </p:spPr>
        <p:txBody>
          <a:bodyPr wrap="square" lIns="109728" tIns="54864" rIns="109728" bIns="54864">
            <a:spAutoFit/>
          </a:bodyPr>
          <a:lstStyle/>
          <a:p>
            <a:pPr algn="ctr">
              <a:lnSpc>
                <a:spcPct val="115000"/>
              </a:lnSpc>
              <a:spcAft>
                <a:spcPts val="1200"/>
              </a:spcAft>
            </a:pPr>
            <a:r>
              <a:rPr lang="ru-RU" sz="4300" b="1" dirty="0" err="1">
                <a:solidFill>
                  <a:srgbClr val="002060"/>
                </a:solidFill>
                <a:latin typeface="Arial" pitchFamily="34" charset="0"/>
                <a:ea typeface="Calibri" panose="020F0502020204030204" pitchFamily="34" charset="0"/>
                <a:cs typeface="Arial" pitchFamily="34" charset="0"/>
              </a:rPr>
              <a:t>Жоспары</a:t>
            </a:r>
            <a:r>
              <a:rPr lang="ru-RU" sz="4300" b="1" dirty="0">
                <a:solidFill>
                  <a:schemeClr val="tx2"/>
                </a:solidFill>
                <a:latin typeface="Arial" pitchFamily="34" charset="0"/>
                <a:ea typeface="Calibri" panose="020F0502020204030204" pitchFamily="34" charset="0"/>
                <a:cs typeface="Arial" pitchFamily="34" charset="0"/>
              </a:rPr>
              <a:t>:</a:t>
            </a:r>
          </a:p>
        </p:txBody>
      </p:sp>
    </p:spTree>
    <p:extLst>
      <p:ext uri="{BB962C8B-B14F-4D97-AF65-F5344CB8AC3E}">
        <p14:creationId xmlns:p14="http://schemas.microsoft.com/office/powerpoint/2010/main" val="361294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6" name="Рисунок 5" descr="фон.jpg"/>
          <p:cNvPicPr>
            <a:picLocks noChangeAspect="1"/>
          </p:cNvPicPr>
          <p:nvPr/>
        </p:nvPicPr>
        <p:blipFill>
          <a:blip r:embed="rId3"/>
          <a:stretch>
            <a:fillRect/>
          </a:stretch>
        </p:blipFill>
        <p:spPr>
          <a:xfrm>
            <a:off x="0" y="0"/>
            <a:ext cx="14630400" cy="8229600"/>
          </a:xfrm>
          <a:prstGeom prst="rect">
            <a:avLst/>
          </a:prstGeom>
        </p:spPr>
      </p:pic>
      <p:sp>
        <p:nvSpPr>
          <p:cNvPr id="2" name="Text 0"/>
          <p:cNvSpPr/>
          <p:nvPr/>
        </p:nvSpPr>
        <p:spPr>
          <a:xfrm>
            <a:off x="2153842" y="191386"/>
            <a:ext cx="10383441" cy="620078"/>
          </a:xfrm>
          <a:prstGeom prst="rect">
            <a:avLst/>
          </a:prstGeom>
          <a:noFill/>
          <a:ln/>
        </p:spPr>
        <p:txBody>
          <a:bodyPr wrap="none" lIns="0" tIns="0" rIns="0" bIns="0" rtlCol="0" anchor="t"/>
          <a:lstStyle/>
          <a:p>
            <a:pPr lvl="0"/>
            <a:r>
              <a:rPr lang="kk-KZ" sz="3200" b="1" dirty="0"/>
              <a:t>Қабілет ұғымы және анықтамасы. Б.М.Тепловтың кабілет теориясы.</a:t>
            </a:r>
            <a:endParaRPr lang="ru-RU" sz="3200" dirty="0"/>
          </a:p>
        </p:txBody>
      </p:sp>
      <p:sp>
        <p:nvSpPr>
          <p:cNvPr id="3" name="Text 1"/>
          <p:cNvSpPr/>
          <p:nvPr/>
        </p:nvSpPr>
        <p:spPr>
          <a:xfrm>
            <a:off x="793790" y="1302159"/>
            <a:ext cx="7478340" cy="2121508"/>
          </a:xfrm>
          <a:prstGeom prst="rect">
            <a:avLst/>
          </a:prstGeom>
          <a:noFill/>
          <a:ln/>
        </p:spPr>
        <p:txBody>
          <a:bodyPr wrap="square" lIns="0" tIns="0" rIns="0" bIns="0" rtlCol="0" anchor="t"/>
          <a:lstStyle/>
          <a:p>
            <a:r>
              <a:rPr lang="kk-KZ" sz="2400" dirty="0"/>
              <a:t>	Жеке адамның психологиялық құрылымына қабілет, дарындылық, талант сияқты ұғымдар да кіреді. </a:t>
            </a:r>
            <a:r>
              <a:rPr lang="kk-KZ" sz="2400" b="1" dirty="0"/>
              <a:t>Қабілет </a:t>
            </a:r>
            <a:r>
              <a:rPr lang="kk-KZ" sz="2400" dirty="0"/>
              <a:t>– адамның бір жұмысты нәтижелі, үздік орындауынан көрінетін жеке-дара психикалық қасиет. </a:t>
            </a:r>
          </a:p>
        </p:txBody>
      </p:sp>
      <p:graphicFrame>
        <p:nvGraphicFramePr>
          <p:cNvPr id="9" name="Схема 8"/>
          <p:cNvGraphicFramePr/>
          <p:nvPr/>
        </p:nvGraphicFramePr>
        <p:xfrm>
          <a:off x="92575" y="2847946"/>
          <a:ext cx="8860573" cy="36552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0" name="Picture 2"/>
          <p:cNvPicPr>
            <a:picLocks noChangeAspect="1" noChangeArrowheads="1"/>
          </p:cNvPicPr>
          <p:nvPr/>
        </p:nvPicPr>
        <p:blipFill>
          <a:blip r:embed="rId9"/>
          <a:srcRect/>
          <a:stretch>
            <a:fillRect/>
          </a:stretch>
        </p:blipFill>
        <p:spPr bwMode="auto">
          <a:xfrm>
            <a:off x="9078641" y="1435394"/>
            <a:ext cx="4687925" cy="6368899"/>
          </a:xfrm>
          <a:prstGeom prst="rect">
            <a:avLst/>
          </a:prstGeom>
          <a:noFill/>
          <a:ln w="9525">
            <a:noFill/>
            <a:miter lim="800000"/>
            <a:headEnd/>
            <a:tailEnd/>
          </a:ln>
        </p:spPr>
      </p:pic>
      <p:graphicFrame>
        <p:nvGraphicFramePr>
          <p:cNvPr id="11" name="Схема 10"/>
          <p:cNvGraphicFramePr/>
          <p:nvPr/>
        </p:nvGraphicFramePr>
        <p:xfrm>
          <a:off x="535172" y="3394150"/>
          <a:ext cx="7864549" cy="441014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jpg"/>
          <p:cNvPicPr>
            <a:picLocks noChangeAspect="1"/>
          </p:cNvPicPr>
          <p:nvPr/>
        </p:nvPicPr>
        <p:blipFill>
          <a:blip r:embed="rId3"/>
          <a:stretch>
            <a:fillRect/>
          </a:stretch>
        </p:blipFill>
        <p:spPr>
          <a:xfrm>
            <a:off x="0" y="0"/>
            <a:ext cx="14630400" cy="8229600"/>
          </a:xfrm>
          <a:prstGeom prst="rect">
            <a:avLst/>
          </a:prstGeom>
        </p:spPr>
      </p:pic>
      <p:sp>
        <p:nvSpPr>
          <p:cNvPr id="2" name="Text 0"/>
          <p:cNvSpPr/>
          <p:nvPr/>
        </p:nvSpPr>
        <p:spPr>
          <a:xfrm>
            <a:off x="2759923" y="191386"/>
            <a:ext cx="10383441" cy="620078"/>
          </a:xfrm>
          <a:prstGeom prst="rect">
            <a:avLst/>
          </a:prstGeom>
          <a:noFill/>
          <a:ln/>
        </p:spPr>
        <p:txBody>
          <a:bodyPr wrap="none" lIns="0" tIns="0" rIns="0" bIns="0" rtlCol="0" anchor="t"/>
          <a:lstStyle/>
          <a:p>
            <a:pPr>
              <a:lnSpc>
                <a:spcPts val="4850"/>
              </a:lnSpc>
            </a:pPr>
            <a:endParaRPr lang="en-US" sz="3900" b="1" dirty="0">
              <a:latin typeface="Arial" pitchFamily="34" charset="0"/>
              <a:cs typeface="Arial" pitchFamily="34" charset="0"/>
            </a:endParaRPr>
          </a:p>
        </p:txBody>
      </p:sp>
      <p:sp>
        <p:nvSpPr>
          <p:cNvPr id="3" name="Text 1"/>
          <p:cNvSpPr/>
          <p:nvPr/>
        </p:nvSpPr>
        <p:spPr>
          <a:xfrm>
            <a:off x="372140" y="1711842"/>
            <a:ext cx="6687879" cy="2659579"/>
          </a:xfrm>
          <a:prstGeom prst="rect">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t"/>
          <a:lstStyle/>
          <a:p>
            <a:pPr algn="just"/>
            <a:r>
              <a:rPr lang="kk-KZ" sz="2400" b="1" dirty="0"/>
              <a:t>Дарындылық</a:t>
            </a:r>
            <a:r>
              <a:rPr lang="kk-KZ" sz="2400" dirty="0"/>
              <a:t> – адамның балалық шағында көрінетін қабілеттің жоғары түрі. Дарындылық – адамның іштен туатын қабілеті, ол жүйке саласына, талдағыштарынаанализаторына қатысты нышандардың жиынтығымен байланысты. </a:t>
            </a:r>
          </a:p>
        </p:txBody>
      </p:sp>
      <p:sp>
        <p:nvSpPr>
          <p:cNvPr id="7" name="Text 1"/>
          <p:cNvSpPr/>
          <p:nvPr/>
        </p:nvSpPr>
        <p:spPr>
          <a:xfrm>
            <a:off x="7297480" y="2654622"/>
            <a:ext cx="6687879" cy="3433597"/>
          </a:xfrm>
          <a:prstGeom prst="rect">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t"/>
          <a:lstStyle/>
          <a:p>
            <a:pPr algn="just"/>
            <a:r>
              <a:rPr lang="kk-KZ" sz="2400" b="1" dirty="0"/>
              <a:t>Талант.</a:t>
            </a:r>
            <a:r>
              <a:rPr lang="kk-KZ" sz="2400" dirty="0"/>
              <a:t> Бұл адамның есейіп ер жетіп, кемелге келген кездегі жоғары қабілеті. Талант шығармашылықпен егіз. Талантты адам бұрынды-соңды болмаған іс-әрекеттің кез келген саласында өзіндік жаңалық жасайды. Мәселен, суретті айнытпай көшірген адам талантты емес. Оның салған суреті бұрын-соңды кездеспеген дүние болғанда ғана, ол талантты деген атаққа ие болуы мүмкін.</a:t>
            </a:r>
          </a:p>
        </p:txBody>
      </p:sp>
      <p:sp>
        <p:nvSpPr>
          <p:cNvPr id="10" name="Text 1"/>
          <p:cNvSpPr/>
          <p:nvPr/>
        </p:nvSpPr>
        <p:spPr>
          <a:xfrm>
            <a:off x="372140" y="4523821"/>
            <a:ext cx="6687879" cy="2659579"/>
          </a:xfrm>
          <a:prstGeom prst="rect">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t"/>
          <a:lstStyle/>
          <a:p>
            <a:pPr algn="just"/>
            <a:r>
              <a:rPr lang="kk-KZ" sz="2400" dirty="0"/>
              <a:t>Психологияда </a:t>
            </a:r>
            <a:r>
              <a:rPr lang="kk-KZ" sz="2400" b="1" dirty="0"/>
              <a:t>данышпандық</a:t>
            </a:r>
            <a:r>
              <a:rPr lang="kk-KZ" sz="2400" dirty="0"/>
              <a:t> деген ұғым кездеседі. Ондай адам қоғам үшін тарихи және зор маңызы бар жаңалықтар ашып, адамзат өркениетін дамытуға тұтас бір дәуірді қамтуы мүмкін. Психология ғылымында осы ұғымдардың (дарындылық, талант, данышпандық) мәні әлі жөнді ашылмай отыр.</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0" name="Рисунок 19" descr="фон.jpg"/>
          <p:cNvPicPr>
            <a:picLocks noChangeAspect="1"/>
          </p:cNvPicPr>
          <p:nvPr/>
        </p:nvPicPr>
        <p:blipFill>
          <a:blip r:embed="rId3"/>
          <a:stretch>
            <a:fillRect/>
          </a:stretch>
        </p:blipFill>
        <p:spPr>
          <a:xfrm>
            <a:off x="0" y="0"/>
            <a:ext cx="14630400" cy="8229600"/>
          </a:xfrm>
          <a:prstGeom prst="rect">
            <a:avLst/>
          </a:prstGeom>
        </p:spPr>
      </p:pic>
      <p:sp>
        <p:nvSpPr>
          <p:cNvPr id="3" name="Text 1"/>
          <p:cNvSpPr/>
          <p:nvPr/>
        </p:nvSpPr>
        <p:spPr>
          <a:xfrm>
            <a:off x="770811" y="2073349"/>
            <a:ext cx="13042821" cy="1573618"/>
          </a:xfrm>
          <a:prstGeom prst="rect">
            <a:avLst/>
          </a:prstGeom>
          <a:ln/>
        </p:spPr>
        <p:style>
          <a:lnRef idx="0">
            <a:schemeClr val="accent1"/>
          </a:lnRef>
          <a:fillRef idx="3">
            <a:schemeClr val="accent1"/>
          </a:fillRef>
          <a:effectRef idx="3">
            <a:schemeClr val="accent1"/>
          </a:effectRef>
          <a:fontRef idx="minor">
            <a:schemeClr val="lt1"/>
          </a:fontRef>
        </p:style>
        <p:txBody>
          <a:bodyPr wrap="square" lIns="0" tIns="0" rIns="0" bIns="0" rtlCol="0" anchor="t"/>
          <a:lstStyle/>
          <a:p>
            <a:r>
              <a:rPr lang="kk-KZ" sz="2000" dirty="0">
                <a:latin typeface="Arial" pitchFamily="34" charset="0"/>
                <a:cs typeface="Arial" pitchFamily="34" charset="0"/>
              </a:rPr>
              <a:t>	Бала қабілетін дамыту – тәрбиенің маңызды мақсатының бірі. Қабілеттіліктің өрісін тану балалар бақшасы мен мектептегі әр түрлі істермен шектелмеуі керек. Қабілеттің жан-жақты дамуына үйде де жағдай жасау қажет. Қабілетті дамытуда арнаулы орта мектептердің (лицей, гимназия, колледж, медресе т.б.) маңызы зор. Осындай оқу орындарында арнаулы мәліметтерді дамытуға мүмкіндік мол. Өйткені мұндай мектептер олардың қабілеттерін әрі қарай дамытып, таланттардың көзін ашуға көмектеседі.</a:t>
            </a:r>
            <a:endParaRPr lang="ru-RU" sz="2000" dirty="0">
              <a:latin typeface="Arial" pitchFamily="34" charset="0"/>
              <a:cs typeface="Arial" pitchFamily="34" charset="0"/>
            </a:endParaRPr>
          </a:p>
        </p:txBody>
      </p:sp>
      <p:sp>
        <p:nvSpPr>
          <p:cNvPr id="22" name="Text 1"/>
          <p:cNvSpPr/>
          <p:nvPr/>
        </p:nvSpPr>
        <p:spPr>
          <a:xfrm>
            <a:off x="770811" y="4699591"/>
            <a:ext cx="13042821" cy="1573618"/>
          </a:xfrm>
          <a:prstGeom prst="rect">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t"/>
          <a:lstStyle/>
          <a:p>
            <a:r>
              <a:rPr lang="kk-KZ" sz="2000" dirty="0">
                <a:latin typeface="Arial" pitchFamily="34" charset="0"/>
                <a:cs typeface="Arial" pitchFamily="34" charset="0"/>
              </a:rPr>
              <a:t>	Қабілет – бұл жеке – психологиялық ерекше жеке тұлға, ойдағыдай беделді болу жағдай орындалғанда әр бір басқа өңімді қайраткерлік. Қабілетіктің ең басты анықталу үш мезгілі ұсынады: біріншіден қабілеттік бір адамнан, екенші адамда қарағанда ерекшелінеді, екіншіден кемістікке қарамай қамтамасыз ету, үшіншіден қабілетің білімге, істей білуге, дағдыға байланыспауы.</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фон.jpg"/>
          <p:cNvPicPr>
            <a:picLocks noChangeAspect="1"/>
          </p:cNvPicPr>
          <p:nvPr/>
        </p:nvPicPr>
        <p:blipFill>
          <a:blip r:embed="rId3"/>
          <a:stretch>
            <a:fillRect/>
          </a:stretch>
        </p:blipFill>
        <p:spPr>
          <a:xfrm>
            <a:off x="0" y="0"/>
            <a:ext cx="14630400" cy="8229600"/>
          </a:xfrm>
          <a:prstGeom prst="rect">
            <a:avLst/>
          </a:prstGeom>
        </p:spPr>
      </p:pic>
      <p:graphicFrame>
        <p:nvGraphicFramePr>
          <p:cNvPr id="7" name="Схема 6"/>
          <p:cNvGraphicFramePr/>
          <p:nvPr/>
        </p:nvGraphicFramePr>
        <p:xfrm>
          <a:off x="1736622" y="1158948"/>
          <a:ext cx="11500884" cy="62070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385" name="Rectangle 1"/>
          <p:cNvSpPr>
            <a:spLocks noChangeArrowheads="1"/>
          </p:cNvSpPr>
          <p:nvPr/>
        </p:nvSpPr>
        <p:spPr bwMode="auto">
          <a:xfrm>
            <a:off x="2445116" y="87317"/>
            <a:ext cx="9740167"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4000" b="0" i="0" u="none" strike="noStrike" cap="none" normalizeH="0" baseline="0" dirty="0">
                <a:ln>
                  <a:noFill/>
                </a:ln>
                <a:solidFill>
                  <a:schemeClr val="tx1"/>
                </a:solidFill>
                <a:effectLst/>
                <a:latin typeface="Arial" pitchFamily="34" charset="0"/>
                <a:ea typeface="Calibri" pitchFamily="34" charset="0"/>
                <a:cs typeface="Arial" pitchFamily="34" charset="0"/>
              </a:rPr>
              <a:t>Қабілеттің бірнеше концепциялары бар.</a:t>
            </a:r>
            <a:endParaRPr kumimoji="0" lang="kk-KZ" sz="4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6" name="Рисунок 25" descr="фон.jpg"/>
          <p:cNvPicPr>
            <a:picLocks noChangeAspect="1"/>
          </p:cNvPicPr>
          <p:nvPr/>
        </p:nvPicPr>
        <p:blipFill>
          <a:blip r:embed="rId3"/>
          <a:stretch>
            <a:fillRect/>
          </a:stretch>
        </p:blipFill>
        <p:spPr>
          <a:xfrm>
            <a:off x="0" y="0"/>
            <a:ext cx="14630400" cy="8229600"/>
          </a:xfrm>
          <a:prstGeom prst="rect">
            <a:avLst/>
          </a:prstGeom>
        </p:spPr>
      </p:pic>
      <p:sp>
        <p:nvSpPr>
          <p:cNvPr id="27" name="Text 1"/>
          <p:cNvSpPr/>
          <p:nvPr/>
        </p:nvSpPr>
        <p:spPr>
          <a:xfrm>
            <a:off x="770811" y="1605388"/>
            <a:ext cx="13042821" cy="2615738"/>
          </a:xfrm>
          <a:prstGeom prst="rect">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t"/>
          <a:lstStyle/>
          <a:p>
            <a:r>
              <a:rPr lang="kk-KZ" sz="2000" dirty="0">
                <a:latin typeface="Arial" pitchFamily="34" charset="0"/>
                <a:cs typeface="Arial" pitchFamily="34" charset="0"/>
              </a:rPr>
              <a:t>	Туа біткен анатомо-физиологиялық ерекшеліктер ғана бола алады, ал қабілеттің өзі- жаралудың нәтижесі. П.Я.Гальперин қабілеттер интериоризацияның нәтижесі болатының ойлады. Қабілет динамикалық құбылыс – оны аяғына дейін дамыған деп, ойлауға болмайды, көрсетілмейінше ол туралы айтуға болмайды.</a:t>
            </a:r>
          </a:p>
          <a:p>
            <a:r>
              <a:rPr lang="kk-KZ" sz="2000" dirty="0">
                <a:latin typeface="Arial" pitchFamily="34" charset="0"/>
                <a:cs typeface="Arial" pitchFamily="34" charset="0"/>
              </a:rPr>
              <a:t>	Интелектуалды қабілетті зерттеу. Қабілеттік арасында ең үлкен зерттеу интелектуалды деуге болады. Бірақ, бірліктік түсіну табиғаттық ойлау болмайды. Егер индивидуалды интелекттің айырмашылығына көңіл аударсақ онда, көбі психологиялық модельдерді сол айнымалы енгізу бөлінетін, оларды өлшеу құралы болса, сондай теориялар факторлық деп аталады. Олардың біріншісін екі факторын бөлген 1927 жылы Ч. Спирмен жасады.</a:t>
            </a:r>
          </a:p>
        </p:txBody>
      </p:sp>
      <p:sp>
        <p:nvSpPr>
          <p:cNvPr id="28" name="Text 1"/>
          <p:cNvSpPr/>
          <p:nvPr/>
        </p:nvSpPr>
        <p:spPr>
          <a:xfrm>
            <a:off x="770811" y="4540107"/>
            <a:ext cx="13042821" cy="2456121"/>
          </a:xfrm>
          <a:prstGeom prst="rect">
            <a:avLst/>
          </a:prstGeom>
          <a:ln/>
        </p:spPr>
        <p:style>
          <a:lnRef idx="0">
            <a:schemeClr val="accent1"/>
          </a:lnRef>
          <a:fillRef idx="3">
            <a:schemeClr val="accent1"/>
          </a:fillRef>
          <a:effectRef idx="3">
            <a:schemeClr val="accent1"/>
          </a:effectRef>
          <a:fontRef idx="minor">
            <a:schemeClr val="lt1"/>
          </a:fontRef>
        </p:style>
        <p:txBody>
          <a:bodyPr wrap="square" lIns="0" tIns="0" rIns="0" bIns="0" rtlCol="0" anchor="t"/>
          <a:lstStyle/>
          <a:p>
            <a:r>
              <a:rPr lang="kk-KZ" sz="2000" dirty="0">
                <a:latin typeface="Arial" pitchFamily="34" charset="0"/>
                <a:cs typeface="Arial" pitchFamily="34" charset="0"/>
              </a:rPr>
              <a:t>	Интелектуалды әрекет әрқайсысында жалпы фактор </a:t>
            </a:r>
            <a:r>
              <a:rPr lang="en-US" sz="2000" dirty="0">
                <a:latin typeface="Arial" pitchFamily="34" charset="0"/>
                <a:cs typeface="Arial" pitchFamily="34" charset="0"/>
              </a:rPr>
              <a:t>g </a:t>
            </a:r>
            <a:r>
              <a:rPr lang="kk-KZ" sz="2000" dirty="0">
                <a:latin typeface="Arial" pitchFamily="34" charset="0"/>
                <a:cs typeface="Arial" pitchFamily="34" charset="0"/>
              </a:rPr>
              <a:t>және көбінесе спецификалық </a:t>
            </a:r>
            <a:r>
              <a:rPr lang="en-US" sz="2000" dirty="0">
                <a:latin typeface="Arial" pitchFamily="34" charset="0"/>
                <a:cs typeface="Arial" pitchFamily="34" charset="0"/>
              </a:rPr>
              <a:t>S (specific) </a:t>
            </a:r>
            <a:r>
              <a:rPr lang="kk-KZ" sz="2000" dirty="0">
                <a:latin typeface="Arial" pitchFamily="34" charset="0"/>
                <a:cs typeface="Arial" pitchFamily="34" charset="0"/>
              </a:rPr>
              <a:t>болатының Спирмен белгіледі.</a:t>
            </a:r>
          </a:p>
          <a:p>
            <a:r>
              <a:rPr lang="kk-KZ" sz="2000" dirty="0">
                <a:latin typeface="Arial" pitchFamily="34" charset="0"/>
                <a:cs typeface="Arial" pitchFamily="34" charset="0"/>
              </a:rPr>
              <a:t>	Психодиагностика көбінесе </a:t>
            </a:r>
            <a:r>
              <a:rPr lang="en-US" sz="2000" dirty="0">
                <a:latin typeface="Arial" pitchFamily="34" charset="0"/>
                <a:cs typeface="Arial" pitchFamily="34" charset="0"/>
              </a:rPr>
              <a:t>g </a:t>
            </a:r>
            <a:r>
              <a:rPr lang="kk-KZ" sz="2000" dirty="0">
                <a:latin typeface="Arial" pitchFamily="34" charset="0"/>
                <a:cs typeface="Arial" pitchFamily="34" charset="0"/>
              </a:rPr>
              <a:t>факторды есептеуге және өлмеуге тырысады, соған байланысты прогресивтік қалып Дж. Равеннің мәдени қабілеттілік тестті немесе Р. Кеттелдің интелектуалды тесттері бар.</a:t>
            </a:r>
          </a:p>
          <a:p>
            <a:r>
              <a:rPr lang="kk-KZ" sz="2000" dirty="0">
                <a:latin typeface="Arial" pitchFamily="34" charset="0"/>
                <a:cs typeface="Arial" pitchFamily="34" charset="0"/>
              </a:rPr>
              <a:t>Кейін көпфакторлы теориялар жасады. Мысалы, Дж. Келли өз кітабінде «Адамдық ақыл түйіспесі» (1928) Спирменнің шешіміне сын қарап, басты сапасында генералды емес, бірнеше топтық, ауызша материал, есте қалдыру және ойлаудың жылдамдық әрекетін қосу арқылы дәлелдеді.</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1" name="Рисунок 20" descr="фон.jpg"/>
          <p:cNvPicPr>
            <a:picLocks noChangeAspect="1"/>
          </p:cNvPicPr>
          <p:nvPr/>
        </p:nvPicPr>
        <p:blipFill>
          <a:blip r:embed="rId3"/>
          <a:stretch>
            <a:fillRect/>
          </a:stretch>
        </p:blipFill>
        <p:spPr>
          <a:xfrm>
            <a:off x="0" y="0"/>
            <a:ext cx="14630400" cy="8229600"/>
          </a:xfrm>
          <a:prstGeom prst="rect">
            <a:avLst/>
          </a:prstGeom>
        </p:spPr>
      </p:pic>
      <p:sp>
        <p:nvSpPr>
          <p:cNvPr id="15361" name="Rectangle 1"/>
          <p:cNvSpPr>
            <a:spLocks noChangeArrowheads="1"/>
          </p:cNvSpPr>
          <p:nvPr/>
        </p:nvSpPr>
        <p:spPr bwMode="auto">
          <a:xfrm>
            <a:off x="801409" y="1223279"/>
            <a:ext cx="13035201" cy="286232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r>
              <a:rPr lang="ru-RU" sz="2000" dirty="0">
                <a:latin typeface="Arial" pitchFamily="34" charset="0"/>
                <a:cs typeface="Arial" pitchFamily="34" charset="0"/>
              </a:rPr>
              <a:t>1938 </a:t>
            </a:r>
            <a:r>
              <a:rPr lang="ru-RU" sz="2000" dirty="0" err="1">
                <a:latin typeface="Arial" pitchFamily="34" charset="0"/>
                <a:cs typeface="Arial" pitchFamily="34" charset="0"/>
              </a:rPr>
              <a:t>жылы</a:t>
            </a:r>
            <a:r>
              <a:rPr lang="ru-RU" sz="2000" dirty="0">
                <a:latin typeface="Arial" pitchFamily="34" charset="0"/>
                <a:cs typeface="Arial" pitchFamily="34" charset="0"/>
              </a:rPr>
              <a:t> </a:t>
            </a:r>
            <a:r>
              <a:rPr lang="ru-RU" sz="2000" dirty="0" err="1">
                <a:latin typeface="Arial" pitchFamily="34" charset="0"/>
                <a:cs typeface="Arial" pitchFamily="34" charset="0"/>
              </a:rPr>
              <a:t>А.Л.Терстоун</a:t>
            </a:r>
            <a:r>
              <a:rPr lang="ru-RU" sz="2000" dirty="0">
                <a:latin typeface="Arial" pitchFamily="34" charset="0"/>
                <a:cs typeface="Arial" pitchFamily="34" charset="0"/>
              </a:rPr>
              <a:t> 12 фактор </a:t>
            </a:r>
            <a:r>
              <a:rPr lang="ru-RU" sz="2000" dirty="0" err="1">
                <a:latin typeface="Arial" pitchFamily="34" charset="0"/>
                <a:cs typeface="Arial" pitchFamily="34" charset="0"/>
              </a:rPr>
              <a:t>бөлді</a:t>
            </a:r>
            <a:r>
              <a:rPr lang="ru-RU" sz="2000" dirty="0">
                <a:latin typeface="Arial" pitchFamily="34" charset="0"/>
                <a:cs typeface="Arial" pitchFamily="34" charset="0"/>
              </a:rPr>
              <a:t>. </a:t>
            </a:r>
            <a:r>
              <a:rPr lang="ru-RU" sz="2000" dirty="0" err="1">
                <a:latin typeface="Arial" pitchFamily="34" charset="0"/>
                <a:cs typeface="Arial" pitchFamily="34" charset="0"/>
              </a:rPr>
              <a:t>Солардан</a:t>
            </a:r>
            <a:r>
              <a:rPr lang="ru-RU" sz="2000" dirty="0">
                <a:latin typeface="Arial" pitchFamily="34" charset="0"/>
                <a:cs typeface="Arial" pitchFamily="34" charset="0"/>
              </a:rPr>
              <a:t> </a:t>
            </a:r>
            <a:r>
              <a:rPr lang="ru-RU" sz="2000" dirty="0" err="1">
                <a:latin typeface="Arial" pitchFamily="34" charset="0"/>
                <a:cs typeface="Arial" pitchFamily="34" charset="0"/>
              </a:rPr>
              <a:t>жие</a:t>
            </a:r>
            <a:r>
              <a:rPr lang="kk-KZ" sz="2000" dirty="0">
                <a:latin typeface="Arial" pitchFamily="34" charset="0"/>
                <a:cs typeface="Arial" pitchFamily="34" charset="0"/>
              </a:rPr>
              <a:t> к</a:t>
            </a:r>
            <a:r>
              <a:rPr lang="ru-RU" sz="2000" dirty="0" err="1">
                <a:latin typeface="Arial" pitchFamily="34" charset="0"/>
                <a:cs typeface="Arial" pitchFamily="34" charset="0"/>
              </a:rPr>
              <a:t>ездесетіндер</a:t>
            </a:r>
            <a:r>
              <a:rPr lang="ru-RU" sz="2000" dirty="0">
                <a:latin typeface="Arial" pitchFamily="34" charset="0"/>
                <a:cs typeface="Arial" pitchFamily="34" charset="0"/>
              </a:rPr>
              <a:t>: </a:t>
            </a:r>
          </a:p>
          <a:p>
            <a:r>
              <a:rPr lang="ru-RU" sz="2000" dirty="0">
                <a:latin typeface="Arial" pitchFamily="34" charset="0"/>
                <a:cs typeface="Arial" pitchFamily="34" charset="0"/>
              </a:rPr>
              <a:t>	V- </a:t>
            </a:r>
            <a:r>
              <a:rPr lang="ru-RU" sz="2000" dirty="0" err="1">
                <a:latin typeface="Arial" pitchFamily="34" charset="0"/>
                <a:cs typeface="Arial" pitchFamily="34" charset="0"/>
              </a:rPr>
              <a:t>вербальді</a:t>
            </a:r>
            <a:r>
              <a:rPr lang="ru-RU" sz="2000" dirty="0">
                <a:latin typeface="Arial" pitchFamily="34" charset="0"/>
                <a:cs typeface="Arial" pitchFamily="34" charset="0"/>
              </a:rPr>
              <a:t> </a:t>
            </a:r>
            <a:r>
              <a:rPr lang="ru-RU" sz="2000" dirty="0" err="1">
                <a:latin typeface="Arial" pitchFamily="34" charset="0"/>
                <a:cs typeface="Arial" pitchFamily="34" charset="0"/>
              </a:rPr>
              <a:t>түсінік </a:t>
            </a:r>
            <a:r>
              <a:rPr lang="ru-RU" sz="2000" dirty="0">
                <a:latin typeface="Arial" pitchFamily="34" charset="0"/>
                <a:cs typeface="Arial" pitchFamily="34" charset="0"/>
              </a:rPr>
              <a:t>(</a:t>
            </a:r>
            <a:r>
              <a:rPr lang="kk-KZ" sz="2000" dirty="0">
                <a:latin typeface="Arial" pitchFamily="34" charset="0"/>
                <a:cs typeface="Arial" pitchFamily="34" charset="0"/>
              </a:rPr>
              <a:t>о</a:t>
            </a:r>
            <a:r>
              <a:rPr lang="ru-RU" sz="2000" dirty="0" err="1">
                <a:latin typeface="Arial" pitchFamily="34" charset="0"/>
                <a:cs typeface="Arial" pitchFamily="34" charset="0"/>
              </a:rPr>
              <a:t>қу, </a:t>
            </a:r>
            <a:r>
              <a:rPr lang="ru-RU" sz="2000" dirty="0">
                <a:latin typeface="Arial" pitchFamily="34" charset="0"/>
                <a:cs typeface="Arial" pitchFamily="34" charset="0"/>
              </a:rPr>
              <a:t>аналогия).</a:t>
            </a:r>
          </a:p>
          <a:p>
            <a:r>
              <a:rPr lang="ru-RU" sz="2000" dirty="0">
                <a:latin typeface="Arial" pitchFamily="34" charset="0"/>
                <a:cs typeface="Arial" pitchFamily="34" charset="0"/>
              </a:rPr>
              <a:t>	W- </a:t>
            </a:r>
            <a:r>
              <a:rPr lang="ru-RU" sz="2000" dirty="0" err="1">
                <a:latin typeface="Arial" pitchFamily="34" charset="0"/>
                <a:cs typeface="Arial" pitchFamily="34" charset="0"/>
              </a:rPr>
              <a:t>тездік</a:t>
            </a:r>
            <a:r>
              <a:rPr lang="ru-RU" sz="2000" dirty="0">
                <a:latin typeface="Arial" pitchFamily="34" charset="0"/>
                <a:cs typeface="Arial" pitchFamily="34" charset="0"/>
              </a:rPr>
              <a:t> </a:t>
            </a:r>
            <a:r>
              <a:rPr lang="ru-RU" sz="2000" dirty="0" err="1">
                <a:latin typeface="Arial" pitchFamily="34" charset="0"/>
                <a:cs typeface="Arial" pitchFamily="34" charset="0"/>
              </a:rPr>
              <a:t>сөйлеу </a:t>
            </a:r>
            <a:r>
              <a:rPr lang="ru-RU" sz="2000" dirty="0">
                <a:latin typeface="Arial" pitchFamily="34" charset="0"/>
                <a:cs typeface="Arial" pitchFamily="34" charset="0"/>
              </a:rPr>
              <a:t>(</a:t>
            </a:r>
            <a:r>
              <a:rPr lang="ru-RU" sz="2000" dirty="0" err="1">
                <a:latin typeface="Arial" pitchFamily="34" charset="0"/>
                <a:cs typeface="Arial" pitchFamily="34" charset="0"/>
              </a:rPr>
              <a:t>анограмма</a:t>
            </a:r>
            <a:r>
              <a:rPr lang="ru-RU" sz="2000" dirty="0">
                <a:latin typeface="Arial" pitchFamily="34" charset="0"/>
                <a:cs typeface="Arial" pitchFamily="34" charset="0"/>
              </a:rPr>
              <a:t>).</a:t>
            </a:r>
          </a:p>
          <a:p>
            <a:r>
              <a:rPr lang="ru-RU" sz="2000" dirty="0">
                <a:latin typeface="Arial" pitchFamily="34" charset="0"/>
                <a:cs typeface="Arial" pitchFamily="34" charset="0"/>
              </a:rPr>
              <a:t>	N – саны (</a:t>
            </a:r>
            <a:r>
              <a:rPr lang="ru-RU" sz="2000" dirty="0" err="1">
                <a:latin typeface="Arial" pitchFamily="34" charset="0"/>
                <a:cs typeface="Arial" pitchFamily="34" charset="0"/>
              </a:rPr>
              <a:t>арифметикалық тездік</a:t>
            </a:r>
            <a:r>
              <a:rPr lang="ru-RU" sz="2000" dirty="0">
                <a:latin typeface="Arial" pitchFamily="34" charset="0"/>
                <a:cs typeface="Arial" pitchFamily="34" charset="0"/>
              </a:rPr>
              <a:t>). </a:t>
            </a:r>
          </a:p>
          <a:p>
            <a:r>
              <a:rPr lang="ru-RU" sz="2000" dirty="0">
                <a:latin typeface="Arial" pitchFamily="34" charset="0"/>
                <a:cs typeface="Arial" pitchFamily="34" charset="0"/>
              </a:rPr>
              <a:t>	S – </a:t>
            </a:r>
            <a:r>
              <a:rPr lang="ru-RU" sz="2000" dirty="0" err="1">
                <a:latin typeface="Arial" pitchFamily="34" charset="0"/>
                <a:cs typeface="Arial" pitchFamily="34" charset="0"/>
              </a:rPr>
              <a:t>кеңістік</a:t>
            </a:r>
            <a:r>
              <a:rPr lang="ru-RU" sz="2000" dirty="0">
                <a:latin typeface="Arial" pitchFamily="34" charset="0"/>
                <a:cs typeface="Arial" pitchFamily="34" charset="0"/>
              </a:rPr>
              <a:t>.</a:t>
            </a:r>
          </a:p>
          <a:p>
            <a:r>
              <a:rPr lang="ru-RU" sz="2000" dirty="0">
                <a:latin typeface="Arial" pitchFamily="34" charset="0"/>
                <a:cs typeface="Arial" pitchFamily="34" charset="0"/>
              </a:rPr>
              <a:t>	</a:t>
            </a:r>
            <a:r>
              <a:rPr lang="ru-RU" sz="2000" dirty="0" err="1">
                <a:latin typeface="Arial" pitchFamily="34" charset="0"/>
                <a:cs typeface="Arial" pitchFamily="34" charset="0"/>
              </a:rPr>
              <a:t>M-ассоциативтік</a:t>
            </a:r>
            <a:r>
              <a:rPr lang="ru-RU" sz="2000" dirty="0">
                <a:latin typeface="Arial" pitchFamily="34" charset="0"/>
                <a:cs typeface="Arial" pitchFamily="34" charset="0"/>
              </a:rPr>
              <a:t> </a:t>
            </a:r>
            <a:r>
              <a:rPr lang="ru-RU" sz="2000" dirty="0" err="1">
                <a:latin typeface="Arial" pitchFamily="34" charset="0"/>
                <a:cs typeface="Arial" pitchFamily="34" charset="0"/>
              </a:rPr>
              <a:t>есте</a:t>
            </a:r>
            <a:r>
              <a:rPr lang="ru-RU" sz="2000" dirty="0">
                <a:latin typeface="Arial" pitchFamily="34" charset="0"/>
                <a:cs typeface="Arial" pitchFamily="34" charset="0"/>
              </a:rPr>
              <a:t> </a:t>
            </a:r>
            <a:r>
              <a:rPr lang="ru-RU" sz="2000" dirty="0" err="1">
                <a:latin typeface="Arial" pitchFamily="34" charset="0"/>
                <a:cs typeface="Arial" pitchFamily="34" charset="0"/>
              </a:rPr>
              <a:t>қалдыру (механикалық есте</a:t>
            </a:r>
            <a:r>
              <a:rPr lang="ru-RU" sz="2000" dirty="0">
                <a:latin typeface="Arial" pitchFamily="34" charset="0"/>
                <a:cs typeface="Arial" pitchFamily="34" charset="0"/>
              </a:rPr>
              <a:t> </a:t>
            </a:r>
            <a:r>
              <a:rPr lang="ru-RU" sz="2000" dirty="0" err="1">
                <a:latin typeface="Arial" pitchFamily="34" charset="0"/>
                <a:cs typeface="Arial" pitchFamily="34" charset="0"/>
              </a:rPr>
              <a:t>қалдыру</a:t>
            </a:r>
            <a:r>
              <a:rPr lang="ru-RU" sz="2000" dirty="0">
                <a:latin typeface="Arial" pitchFamily="34" charset="0"/>
                <a:cs typeface="Arial" pitchFamily="34" charset="0"/>
              </a:rPr>
              <a:t>). </a:t>
            </a:r>
          </a:p>
          <a:p>
            <a:r>
              <a:rPr lang="ru-RU" sz="2000" dirty="0">
                <a:latin typeface="Arial" pitchFamily="34" charset="0"/>
                <a:cs typeface="Arial" pitchFamily="34" charset="0"/>
              </a:rPr>
              <a:t>	P – </a:t>
            </a:r>
            <a:r>
              <a:rPr lang="ru-RU" sz="2000" dirty="0" err="1">
                <a:latin typeface="Arial" pitchFamily="34" charset="0"/>
                <a:cs typeface="Arial" pitchFamily="34" charset="0"/>
              </a:rPr>
              <a:t>қабылдау </a:t>
            </a:r>
            <a:r>
              <a:rPr lang="ru-RU" sz="2000" dirty="0">
                <a:latin typeface="Arial" pitchFamily="34" charset="0"/>
                <a:cs typeface="Arial" pitchFamily="34" charset="0"/>
              </a:rPr>
              <a:t>(</a:t>
            </a:r>
            <a:r>
              <a:rPr lang="ru-RU" sz="2000" dirty="0" err="1">
                <a:latin typeface="Arial" pitchFamily="34" charset="0"/>
                <a:cs typeface="Arial" pitchFamily="34" charset="0"/>
              </a:rPr>
              <a:t>тездік</a:t>
            </a:r>
            <a:r>
              <a:rPr lang="ru-RU" sz="2000" dirty="0">
                <a:latin typeface="Arial" pitchFamily="34" charset="0"/>
                <a:cs typeface="Arial" pitchFamily="34" charset="0"/>
              </a:rPr>
              <a:t>).</a:t>
            </a:r>
          </a:p>
          <a:p>
            <a:r>
              <a:rPr lang="ru-RU" sz="2000" dirty="0">
                <a:latin typeface="Arial" pitchFamily="34" charset="0"/>
                <a:cs typeface="Arial" pitchFamily="34" charset="0"/>
              </a:rPr>
              <a:t>	I (R)- индукция </a:t>
            </a:r>
            <a:r>
              <a:rPr lang="ru-RU" sz="2000" dirty="0" err="1">
                <a:latin typeface="Arial" pitchFamily="34" charset="0"/>
                <a:cs typeface="Arial" pitchFamily="34" charset="0"/>
              </a:rPr>
              <a:t>немесе</a:t>
            </a:r>
            <a:r>
              <a:rPr lang="ru-RU" sz="2000" dirty="0">
                <a:latin typeface="Arial" pitchFamily="34" charset="0"/>
                <a:cs typeface="Arial" pitchFamily="34" charset="0"/>
              </a:rPr>
              <a:t> </a:t>
            </a:r>
            <a:r>
              <a:rPr lang="ru-RU" sz="2000" dirty="0" err="1">
                <a:latin typeface="Arial" pitchFamily="34" charset="0"/>
                <a:cs typeface="Arial" pitchFamily="34" charset="0"/>
              </a:rPr>
              <a:t>жалпы</a:t>
            </a:r>
            <a:r>
              <a:rPr lang="ru-RU" sz="2000" dirty="0">
                <a:latin typeface="Arial" pitchFamily="34" charset="0"/>
                <a:cs typeface="Arial" pitchFamily="34" charset="0"/>
              </a:rPr>
              <a:t> </a:t>
            </a:r>
            <a:r>
              <a:rPr lang="ru-RU" sz="2000" dirty="0" err="1">
                <a:latin typeface="Arial" pitchFamily="34" charset="0"/>
                <a:cs typeface="Arial" pitchFamily="34" charset="0"/>
              </a:rPr>
              <a:t>ойлау</a:t>
            </a:r>
            <a:r>
              <a:rPr lang="ru-RU" sz="2000" dirty="0">
                <a:latin typeface="Arial" pitchFamily="34" charset="0"/>
                <a:cs typeface="Arial" pitchFamily="34" charset="0"/>
              </a:rPr>
              <a:t> (</a:t>
            </a:r>
            <a:r>
              <a:rPr lang="ru-RU" sz="2000" dirty="0" err="1">
                <a:latin typeface="Arial" pitchFamily="34" charset="0"/>
                <a:cs typeface="Arial" pitchFamily="34" charset="0"/>
              </a:rPr>
              <a:t>ережені</a:t>
            </a:r>
            <a:r>
              <a:rPr lang="ru-RU" sz="2000" dirty="0">
                <a:latin typeface="Arial" pitchFamily="34" charset="0"/>
                <a:cs typeface="Arial" pitchFamily="34" charset="0"/>
              </a:rPr>
              <a:t> </a:t>
            </a:r>
            <a:r>
              <a:rPr lang="ru-RU" sz="2000" dirty="0" err="1">
                <a:latin typeface="Arial" pitchFamily="34" charset="0"/>
                <a:cs typeface="Arial" pitchFamily="34" charset="0"/>
              </a:rPr>
              <a:t>шығару қабілеті</a:t>
            </a:r>
            <a:r>
              <a:rPr lang="ru-RU" sz="2000" dirty="0">
                <a:latin typeface="Arial" pitchFamily="34" charset="0"/>
                <a:cs typeface="Arial" pitchFamily="34" charset="0"/>
              </a:rPr>
              <a:t>).</a:t>
            </a:r>
          </a:p>
          <a:p>
            <a:r>
              <a:rPr lang="ru-RU" sz="2000" dirty="0" err="1">
                <a:latin typeface="Arial" pitchFamily="34" charset="0"/>
                <a:cs typeface="Arial" pitchFamily="34" charset="0"/>
              </a:rPr>
              <a:t>Гильфордың моделі</a:t>
            </a:r>
            <a:r>
              <a:rPr lang="ru-RU" sz="2000" dirty="0">
                <a:latin typeface="Arial" pitchFamily="34" charset="0"/>
                <a:cs typeface="Arial" pitchFamily="34" charset="0"/>
              </a:rPr>
              <a:t> </a:t>
            </a:r>
            <a:r>
              <a:rPr lang="ru-RU" sz="2000" dirty="0" err="1">
                <a:latin typeface="Arial" pitchFamily="34" charset="0"/>
                <a:cs typeface="Arial" pitchFamily="34" charset="0"/>
              </a:rPr>
              <a:t>барлығы </a:t>
            </a:r>
            <a:r>
              <a:rPr lang="ru-RU" sz="2000" dirty="0">
                <a:latin typeface="Arial" pitchFamily="34" charset="0"/>
                <a:cs typeface="Arial" pitchFamily="34" charset="0"/>
              </a:rPr>
              <a:t>150 </a:t>
            </a:r>
            <a:r>
              <a:rPr lang="ru-RU" sz="2000" dirty="0" err="1">
                <a:latin typeface="Arial" pitchFamily="34" charset="0"/>
                <a:cs typeface="Arial" pitchFamily="34" charset="0"/>
              </a:rPr>
              <a:t>факторларды</a:t>
            </a:r>
            <a:r>
              <a:rPr lang="ru-RU" sz="2000" dirty="0">
                <a:latin typeface="Arial" pitchFamily="34" charset="0"/>
                <a:cs typeface="Arial" pitchFamily="34" charset="0"/>
              </a:rPr>
              <a:t> </a:t>
            </a:r>
            <a:r>
              <a:rPr lang="ru-RU" sz="2000" dirty="0" err="1">
                <a:latin typeface="Arial" pitchFamily="34" charset="0"/>
                <a:cs typeface="Arial" pitchFamily="34" charset="0"/>
              </a:rPr>
              <a:t>енгізді</a:t>
            </a:r>
            <a:r>
              <a:rPr lang="ru-RU" sz="2000" dirty="0">
                <a:latin typeface="Arial" pitchFamily="34" charset="0"/>
                <a:cs typeface="Arial" pitchFamily="34" charset="0"/>
              </a:rPr>
              <a:t>. </a:t>
            </a:r>
            <a:r>
              <a:rPr lang="ru-RU" sz="2000" dirty="0" err="1">
                <a:latin typeface="Arial" pitchFamily="34" charset="0"/>
                <a:cs typeface="Arial" pitchFamily="34" charset="0"/>
              </a:rPr>
              <a:t>Олар</a:t>
            </a:r>
            <a:r>
              <a:rPr lang="ru-RU" sz="2000" dirty="0">
                <a:latin typeface="Arial" pitchFamily="34" charset="0"/>
                <a:cs typeface="Arial" pitchFamily="34" charset="0"/>
              </a:rPr>
              <a:t> </a:t>
            </a:r>
            <a:r>
              <a:rPr lang="ru-RU" sz="2000" dirty="0" err="1">
                <a:latin typeface="Arial" pitchFamily="34" charset="0"/>
                <a:cs typeface="Arial" pitchFamily="34" charset="0"/>
              </a:rPr>
              <a:t>бір</a:t>
            </a:r>
            <a:r>
              <a:rPr lang="ru-RU" sz="2000" dirty="0">
                <a:latin typeface="Arial" pitchFamily="34" charset="0"/>
                <a:cs typeface="Arial" pitchFamily="34" charset="0"/>
              </a:rPr>
              <a:t>- </a:t>
            </a:r>
            <a:r>
              <a:rPr lang="ru-RU" sz="2000" dirty="0" err="1">
                <a:latin typeface="Arial" pitchFamily="34" charset="0"/>
                <a:cs typeface="Arial" pitchFamily="34" charset="0"/>
              </a:rPr>
              <a:t>бірімен</a:t>
            </a:r>
            <a:r>
              <a:rPr lang="ru-RU" sz="2000" dirty="0">
                <a:latin typeface="Arial" pitchFamily="34" charset="0"/>
                <a:cs typeface="Arial" pitchFamily="34" charset="0"/>
              </a:rPr>
              <a:t> </a:t>
            </a:r>
            <a:r>
              <a:rPr lang="ru-RU" sz="2000" dirty="0" err="1">
                <a:latin typeface="Arial" pitchFamily="34" charset="0"/>
                <a:cs typeface="Arial" pitchFamily="34" charset="0"/>
              </a:rPr>
              <a:t>матаспайды</a:t>
            </a:r>
            <a:r>
              <a:rPr lang="ru-RU" sz="2000" dirty="0">
                <a:latin typeface="Arial" pitchFamily="34" charset="0"/>
                <a:cs typeface="Arial" pitchFamily="34" charset="0"/>
              </a:rPr>
              <a:t>.</a:t>
            </a:r>
          </a:p>
        </p:txBody>
      </p:sp>
      <p:sp>
        <p:nvSpPr>
          <p:cNvPr id="20" name="Rectangle 1"/>
          <p:cNvSpPr>
            <a:spLocks noChangeArrowheads="1"/>
          </p:cNvSpPr>
          <p:nvPr/>
        </p:nvSpPr>
        <p:spPr bwMode="auto">
          <a:xfrm>
            <a:off x="783681" y="4203246"/>
            <a:ext cx="13035201" cy="369331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r>
              <a:rPr lang="ru-RU" dirty="0" err="1">
                <a:latin typeface="Arial" pitchFamily="34" charset="0"/>
                <a:cs typeface="Arial" pitchFamily="34" charset="0"/>
              </a:rPr>
              <a:t>Факторлар</a:t>
            </a:r>
            <a:r>
              <a:rPr lang="ru-RU" dirty="0">
                <a:latin typeface="Arial" pitchFamily="34" charset="0"/>
                <a:cs typeface="Arial" pitchFamily="34" charset="0"/>
              </a:rPr>
              <a:t> </a:t>
            </a:r>
            <a:r>
              <a:rPr lang="ru-RU" dirty="0" err="1">
                <a:latin typeface="Arial" pitchFamily="34" charset="0"/>
                <a:cs typeface="Arial" pitchFamily="34" charset="0"/>
              </a:rPr>
              <a:t>интеллектің ең әйгілі мінездемесіне</a:t>
            </a:r>
            <a:r>
              <a:rPr lang="ru-RU" dirty="0">
                <a:latin typeface="Arial" pitchFamily="34" charset="0"/>
                <a:cs typeface="Arial" pitchFamily="34" charset="0"/>
              </a:rPr>
              <a:t> </a:t>
            </a:r>
            <a:r>
              <a:rPr lang="ru-RU" dirty="0" err="1">
                <a:latin typeface="Arial" pitchFamily="34" charset="0"/>
                <a:cs typeface="Arial" pitchFamily="34" charset="0"/>
              </a:rPr>
              <a:t>байланысты</a:t>
            </a:r>
            <a:r>
              <a:rPr lang="ru-RU" dirty="0">
                <a:latin typeface="Arial" pitchFamily="34" charset="0"/>
                <a:cs typeface="Arial" pitchFamily="34" charset="0"/>
              </a:rPr>
              <a:t>, </a:t>
            </a:r>
            <a:r>
              <a:rPr lang="ru-RU" dirty="0" err="1">
                <a:latin typeface="Arial" pitchFamily="34" charset="0"/>
                <a:cs typeface="Arial" pitchFamily="34" charset="0"/>
              </a:rPr>
              <a:t>олардың табиғаты туралы</a:t>
            </a:r>
            <a:r>
              <a:rPr lang="ru-RU" dirty="0">
                <a:latin typeface="Arial" pitchFamily="34" charset="0"/>
                <a:cs typeface="Arial" pitchFamily="34" charset="0"/>
              </a:rPr>
              <a:t> </a:t>
            </a:r>
            <a:r>
              <a:rPr lang="ru-RU" dirty="0" err="1">
                <a:latin typeface="Arial" pitchFamily="34" charset="0"/>
                <a:cs typeface="Arial" pitchFamily="34" charset="0"/>
              </a:rPr>
              <a:t>сұрақ талқыланады.</a:t>
            </a:r>
            <a:r>
              <a:rPr lang="ru-RU" dirty="0">
                <a:latin typeface="Arial" pitchFamily="34" charset="0"/>
                <a:cs typeface="Arial" pitchFamily="34" charset="0"/>
              </a:rPr>
              <a:t> </a:t>
            </a:r>
            <a:r>
              <a:rPr lang="ru-RU" dirty="0" err="1">
                <a:latin typeface="Arial" pitchFamily="34" charset="0"/>
                <a:cs typeface="Arial" pitchFamily="34" charset="0"/>
              </a:rPr>
              <a:t>Олар</a:t>
            </a:r>
            <a:r>
              <a:rPr lang="ru-RU" dirty="0">
                <a:latin typeface="Arial" pitchFamily="34" charset="0"/>
                <a:cs typeface="Arial" pitchFamily="34" charset="0"/>
              </a:rPr>
              <a:t> </a:t>
            </a:r>
            <a:r>
              <a:rPr lang="ru-RU" dirty="0" err="1">
                <a:latin typeface="Arial" pitchFamily="34" charset="0"/>
                <a:cs typeface="Arial" pitchFamily="34" charset="0"/>
              </a:rPr>
              <a:t>қалай пайда</a:t>
            </a:r>
            <a:r>
              <a:rPr lang="ru-RU" dirty="0">
                <a:latin typeface="Arial" pitchFamily="34" charset="0"/>
                <a:cs typeface="Arial" pitchFamily="34" charset="0"/>
              </a:rPr>
              <a:t> </a:t>
            </a:r>
            <a:r>
              <a:rPr lang="ru-RU" dirty="0" err="1">
                <a:latin typeface="Arial" pitchFamily="34" charset="0"/>
                <a:cs typeface="Arial" pitchFamily="34" charset="0"/>
              </a:rPr>
              <a:t>болады</a:t>
            </a:r>
            <a:r>
              <a:rPr lang="ru-RU" dirty="0">
                <a:latin typeface="Arial" pitchFamily="34" charset="0"/>
                <a:cs typeface="Arial" pitchFamily="34" charset="0"/>
              </a:rPr>
              <a:t> </a:t>
            </a:r>
            <a:r>
              <a:rPr lang="ru-RU" dirty="0" err="1">
                <a:latin typeface="Arial" pitchFamily="34" charset="0"/>
                <a:cs typeface="Arial" pitchFamily="34" charset="0"/>
              </a:rPr>
              <a:t>және туа</a:t>
            </a:r>
            <a:r>
              <a:rPr lang="ru-RU" dirty="0">
                <a:latin typeface="Arial" pitchFamily="34" charset="0"/>
                <a:cs typeface="Arial" pitchFamily="34" charset="0"/>
              </a:rPr>
              <a:t> </a:t>
            </a:r>
            <a:r>
              <a:rPr lang="ru-RU" dirty="0" err="1">
                <a:latin typeface="Arial" pitchFamily="34" charset="0"/>
                <a:cs typeface="Arial" pitchFamily="34" charset="0"/>
              </a:rPr>
              <a:t>қабілеттер немес</a:t>
            </a:r>
            <a:r>
              <a:rPr lang="ru-RU" dirty="0">
                <a:latin typeface="Arial" pitchFamily="34" charset="0"/>
                <a:cs typeface="Arial" pitchFamily="34" charset="0"/>
              </a:rPr>
              <a:t> </a:t>
            </a:r>
            <a:r>
              <a:rPr lang="ru-RU" dirty="0" err="1">
                <a:latin typeface="Arial" pitchFamily="34" charset="0"/>
                <a:cs typeface="Arial" pitchFamily="34" charset="0"/>
              </a:rPr>
              <a:t>тәжиребе шешімі</a:t>
            </a:r>
            <a:r>
              <a:rPr lang="ru-RU" dirty="0">
                <a:latin typeface="Arial" pitchFamily="34" charset="0"/>
                <a:cs typeface="Arial" pitchFamily="34" charset="0"/>
              </a:rPr>
              <a:t> бола </a:t>
            </a:r>
            <a:r>
              <a:rPr lang="ru-RU" dirty="0" err="1">
                <a:latin typeface="Arial" pitchFamily="34" charset="0"/>
                <a:cs typeface="Arial" pitchFamily="34" charset="0"/>
              </a:rPr>
              <a:t>ма</a:t>
            </a:r>
            <a:r>
              <a:rPr lang="ru-RU" dirty="0">
                <a:latin typeface="Arial" pitchFamily="34" charset="0"/>
                <a:cs typeface="Arial" pitchFamily="34" charset="0"/>
              </a:rPr>
              <a:t>? </a:t>
            </a:r>
            <a:r>
              <a:rPr lang="ru-RU" dirty="0" err="1">
                <a:latin typeface="Arial" pitchFamily="34" charset="0"/>
                <a:cs typeface="Arial" pitchFamily="34" charset="0"/>
              </a:rPr>
              <a:t>Бұл сұрақтың жауабын</a:t>
            </a:r>
            <a:r>
              <a:rPr lang="ru-RU" dirty="0">
                <a:latin typeface="Arial" pitchFamily="34" charset="0"/>
                <a:cs typeface="Arial" pitchFamily="34" charset="0"/>
              </a:rPr>
              <a:t> </a:t>
            </a:r>
            <a:r>
              <a:rPr lang="ru-RU" dirty="0" err="1">
                <a:latin typeface="Arial" pitchFamily="34" charset="0"/>
                <a:cs typeface="Arial" pitchFamily="34" charset="0"/>
              </a:rPr>
              <a:t>білу</a:t>
            </a:r>
            <a:r>
              <a:rPr lang="ru-RU" dirty="0">
                <a:latin typeface="Arial" pitchFamily="34" charset="0"/>
                <a:cs typeface="Arial" pitchFamily="34" charset="0"/>
              </a:rPr>
              <a:t> </a:t>
            </a:r>
            <a:r>
              <a:rPr lang="ru-RU" dirty="0" err="1">
                <a:latin typeface="Arial" pitchFamily="34" charset="0"/>
                <a:cs typeface="Arial" pitchFamily="34" charset="0"/>
              </a:rPr>
              <a:t>үшін приматтардың құрылымы орнату</a:t>
            </a:r>
            <a:r>
              <a:rPr lang="ru-RU" dirty="0">
                <a:latin typeface="Arial" pitchFamily="34" charset="0"/>
                <a:cs typeface="Arial" pitchFamily="34" charset="0"/>
              </a:rPr>
              <a:t> </a:t>
            </a:r>
            <a:r>
              <a:rPr lang="ru-RU" dirty="0" err="1">
                <a:latin typeface="Arial" pitchFamily="34" charset="0"/>
                <a:cs typeface="Arial" pitchFamily="34" charset="0"/>
              </a:rPr>
              <a:t>тәжиребесіне көніл аударады</a:t>
            </a:r>
            <a:r>
              <a:rPr lang="ru-RU" dirty="0">
                <a:latin typeface="Arial" pitchFamily="34" charset="0"/>
                <a:cs typeface="Arial" pitchFamily="34" charset="0"/>
              </a:rPr>
              <a:t>: </a:t>
            </a:r>
            <a:r>
              <a:rPr lang="ru-RU" dirty="0" err="1">
                <a:latin typeface="Arial" pitchFamily="34" charset="0"/>
                <a:cs typeface="Arial" pitchFamily="34" charset="0"/>
              </a:rPr>
              <a:t>маймылдар</a:t>
            </a:r>
            <a:r>
              <a:rPr lang="ru-RU" dirty="0">
                <a:latin typeface="Arial" pitchFamily="34" charset="0"/>
                <a:cs typeface="Arial" pitchFamily="34" charset="0"/>
              </a:rPr>
              <a:t> </a:t>
            </a:r>
            <a:r>
              <a:rPr lang="ru-RU" dirty="0" err="1">
                <a:latin typeface="Arial" pitchFamily="34" charset="0"/>
                <a:cs typeface="Arial" pitchFamily="34" charset="0"/>
              </a:rPr>
              <a:t>үшбұрышпен дөңгелекті айыра</a:t>
            </a:r>
            <a:r>
              <a:rPr lang="ru-RU" dirty="0">
                <a:latin typeface="Arial" pitchFamily="34" charset="0"/>
                <a:cs typeface="Arial" pitchFamily="34" charset="0"/>
              </a:rPr>
              <a:t> </a:t>
            </a:r>
            <a:r>
              <a:rPr lang="ru-RU" dirty="0" err="1">
                <a:latin typeface="Arial" pitchFamily="34" charset="0"/>
                <a:cs typeface="Arial" pitchFamily="34" charset="0"/>
              </a:rPr>
              <a:t>алғаннан кейін</a:t>
            </a:r>
            <a:r>
              <a:rPr lang="ru-RU" dirty="0">
                <a:latin typeface="Arial" pitchFamily="34" charset="0"/>
                <a:cs typeface="Arial" pitchFamily="34" charset="0"/>
              </a:rPr>
              <a:t>, </a:t>
            </a:r>
            <a:r>
              <a:rPr lang="ru-RU" dirty="0" err="1">
                <a:latin typeface="Arial" pitchFamily="34" charset="0"/>
                <a:cs typeface="Arial" pitchFamily="34" charset="0"/>
              </a:rPr>
              <a:t>олар</a:t>
            </a:r>
            <a:r>
              <a:rPr lang="ru-RU" dirty="0">
                <a:latin typeface="Arial" pitchFamily="34" charset="0"/>
                <a:cs typeface="Arial" pitchFamily="34" charset="0"/>
              </a:rPr>
              <a:t> </a:t>
            </a:r>
            <a:r>
              <a:rPr lang="ru-RU" dirty="0" err="1">
                <a:latin typeface="Arial" pitchFamily="34" charset="0"/>
                <a:cs typeface="Arial" pitchFamily="34" charset="0"/>
              </a:rPr>
              <a:t>басқа түрлерін </a:t>
            </a:r>
            <a:r>
              <a:rPr lang="ru-RU" dirty="0">
                <a:latin typeface="Arial" pitchFamily="34" charset="0"/>
                <a:cs typeface="Arial" pitchFamily="34" charset="0"/>
              </a:rPr>
              <a:t>де </a:t>
            </a:r>
            <a:r>
              <a:rPr lang="ru-RU" dirty="0" err="1">
                <a:latin typeface="Arial" pitchFamily="34" charset="0"/>
                <a:cs typeface="Arial" pitchFamily="34" charset="0"/>
              </a:rPr>
              <a:t>анағұрлым </a:t>
            </a:r>
            <a:r>
              <a:rPr lang="ru-RU" dirty="0">
                <a:latin typeface="Arial" pitchFamily="34" charset="0"/>
                <a:cs typeface="Arial" pitchFamily="34" charset="0"/>
              </a:rPr>
              <a:t>тез </a:t>
            </a:r>
            <a:r>
              <a:rPr lang="ru-RU" dirty="0" err="1">
                <a:latin typeface="Arial" pitchFamily="34" charset="0"/>
                <a:cs typeface="Arial" pitchFamily="34" charset="0"/>
              </a:rPr>
              <a:t>айыра</a:t>
            </a:r>
            <a:r>
              <a:rPr lang="ru-RU" dirty="0">
                <a:latin typeface="Arial" pitchFamily="34" charset="0"/>
                <a:cs typeface="Arial" pitchFamily="34" charset="0"/>
              </a:rPr>
              <a:t> </a:t>
            </a:r>
            <a:r>
              <a:rPr lang="ru-RU" dirty="0" err="1">
                <a:latin typeface="Arial" pitchFamily="34" charset="0"/>
                <a:cs typeface="Arial" pitchFamily="34" charset="0"/>
              </a:rPr>
              <a:t>білді</a:t>
            </a:r>
            <a:r>
              <a:rPr lang="ru-RU" dirty="0">
                <a:latin typeface="Arial" pitchFamily="34" charset="0"/>
                <a:cs typeface="Arial" pitchFamily="34" charset="0"/>
              </a:rPr>
              <a:t>. </a:t>
            </a:r>
            <a:r>
              <a:rPr lang="ru-RU" dirty="0" err="1">
                <a:latin typeface="Arial" pitchFamily="34" charset="0"/>
                <a:cs typeface="Arial" pitchFamily="34" charset="0"/>
              </a:rPr>
              <a:t>Сондықтан </a:t>
            </a:r>
            <a:r>
              <a:rPr lang="ru-RU" dirty="0">
                <a:latin typeface="Arial" pitchFamily="34" charset="0"/>
                <a:cs typeface="Arial" pitchFamily="34" charset="0"/>
              </a:rPr>
              <a:t>да фактор </a:t>
            </a:r>
            <a:r>
              <a:rPr lang="ru-RU" dirty="0" err="1">
                <a:latin typeface="Arial" pitchFamily="34" charset="0"/>
                <a:cs typeface="Arial" pitchFamily="34" charset="0"/>
              </a:rPr>
              <a:t>қоғамдыстырылған тәжиребесі болатының шешімі</a:t>
            </a:r>
            <a:r>
              <a:rPr lang="ru-RU" dirty="0">
                <a:latin typeface="Arial" pitchFamily="34" charset="0"/>
                <a:cs typeface="Arial" pitchFamily="34" charset="0"/>
              </a:rPr>
              <a:t> </a:t>
            </a:r>
            <a:r>
              <a:rPr lang="ru-RU" dirty="0" err="1">
                <a:latin typeface="Arial" pitchFamily="34" charset="0"/>
                <a:cs typeface="Arial" pitchFamily="34" charset="0"/>
              </a:rPr>
              <a:t>қабылдауға болады</a:t>
            </a:r>
            <a:r>
              <a:rPr lang="ru-RU" dirty="0">
                <a:latin typeface="Arial" pitchFamily="34" charset="0"/>
                <a:cs typeface="Arial" pitchFamily="34" charset="0"/>
              </a:rPr>
              <a:t>. </a:t>
            </a:r>
            <a:r>
              <a:rPr lang="ru-RU" dirty="0" err="1">
                <a:latin typeface="Arial" pitchFamily="34" charset="0"/>
                <a:cs typeface="Arial" pitchFamily="34" charset="0"/>
              </a:rPr>
              <a:t>Ие</a:t>
            </a:r>
            <a:r>
              <a:rPr lang="ru-RU" dirty="0">
                <a:latin typeface="Arial" pitchFamily="34" charset="0"/>
                <a:cs typeface="Arial" pitchFamily="34" charset="0"/>
              </a:rPr>
              <a:t> </a:t>
            </a:r>
            <a:r>
              <a:rPr lang="ru-RU" dirty="0" err="1">
                <a:latin typeface="Arial" pitchFamily="34" charset="0"/>
                <a:cs typeface="Arial" pitchFamily="34" charset="0"/>
              </a:rPr>
              <a:t>болушылық интеллектуалды</a:t>
            </a:r>
            <a:r>
              <a:rPr lang="ru-RU" dirty="0">
                <a:latin typeface="Arial" pitchFamily="34" charset="0"/>
                <a:cs typeface="Arial" pitchFamily="34" charset="0"/>
              </a:rPr>
              <a:t> </a:t>
            </a:r>
            <a:r>
              <a:rPr lang="ru-RU" dirty="0" err="1">
                <a:latin typeface="Arial" pitchFamily="34" charset="0"/>
                <a:cs typeface="Arial" pitchFamily="34" charset="0"/>
              </a:rPr>
              <a:t>қабілеттік зерттелді</a:t>
            </a:r>
            <a:r>
              <a:rPr lang="ru-RU" dirty="0">
                <a:latin typeface="Arial" pitchFamily="34" charset="0"/>
                <a:cs typeface="Arial" pitchFamily="34" charset="0"/>
              </a:rPr>
              <a:t>, </a:t>
            </a:r>
            <a:r>
              <a:rPr lang="ru-RU" dirty="0" err="1">
                <a:latin typeface="Arial" pitchFamily="34" charset="0"/>
                <a:cs typeface="Arial" pitchFamily="34" charset="0"/>
              </a:rPr>
              <a:t>қайшылық заңдылықтар білінеді</a:t>
            </a:r>
            <a:r>
              <a:rPr lang="ru-RU" dirty="0">
                <a:latin typeface="Arial" pitchFamily="34" charset="0"/>
                <a:cs typeface="Arial" pitchFamily="34" charset="0"/>
              </a:rPr>
              <a:t>. </a:t>
            </a:r>
            <a:r>
              <a:rPr lang="ru-RU" dirty="0" err="1">
                <a:latin typeface="Arial" pitchFamily="34" charset="0"/>
                <a:cs typeface="Arial" pitchFamily="34" charset="0"/>
              </a:rPr>
              <a:t>Баланың </a:t>
            </a:r>
            <a:r>
              <a:rPr lang="ru-RU" dirty="0">
                <a:latin typeface="Arial" pitchFamily="34" charset="0"/>
                <a:cs typeface="Arial" pitchFamily="34" charset="0"/>
              </a:rPr>
              <a:t>бой </a:t>
            </a:r>
            <a:r>
              <a:rPr lang="ru-RU" dirty="0" err="1">
                <a:latin typeface="Arial" pitchFamily="34" charset="0"/>
                <a:cs typeface="Arial" pitchFamily="34" charset="0"/>
              </a:rPr>
              <a:t>жетуі</a:t>
            </a:r>
            <a:r>
              <a:rPr lang="ru-RU" dirty="0">
                <a:latin typeface="Arial" pitchFamily="34" charset="0"/>
                <a:cs typeface="Arial" pitchFamily="34" charset="0"/>
              </a:rPr>
              <a:t> </a:t>
            </a:r>
            <a:r>
              <a:rPr lang="ru-RU" dirty="0" err="1">
                <a:latin typeface="Arial" pitchFamily="34" charset="0"/>
                <a:cs typeface="Arial" pitchFamily="34" charset="0"/>
              </a:rPr>
              <a:t>корреляциялық коэффициентін</a:t>
            </a:r>
            <a:r>
              <a:rPr lang="ru-RU" dirty="0">
                <a:latin typeface="Arial" pitchFamily="34" charset="0"/>
                <a:cs typeface="Arial" pitchFamily="34" charset="0"/>
              </a:rPr>
              <a:t> </a:t>
            </a:r>
            <a:r>
              <a:rPr lang="ru-RU" dirty="0" err="1">
                <a:latin typeface="Arial" pitchFamily="34" charset="0"/>
                <a:cs typeface="Arial" pitchFamily="34" charset="0"/>
              </a:rPr>
              <a:t>көбеюі </a:t>
            </a:r>
            <a:r>
              <a:rPr lang="ru-RU" dirty="0">
                <a:latin typeface="Arial" pitchFamily="34" charset="0"/>
                <a:cs typeface="Arial" pitchFamily="34" charset="0"/>
              </a:rPr>
              <a:t>бала мен </a:t>
            </a:r>
            <a:r>
              <a:rPr lang="ru-RU" dirty="0" err="1">
                <a:latin typeface="Arial" pitchFamily="34" charset="0"/>
                <a:cs typeface="Arial" pitchFamily="34" charset="0"/>
              </a:rPr>
              <a:t>ата-аналардың интелектуалды</a:t>
            </a:r>
            <a:r>
              <a:rPr lang="ru-RU" dirty="0">
                <a:latin typeface="Arial" pitchFamily="34" charset="0"/>
                <a:cs typeface="Arial" pitchFamily="34" charset="0"/>
              </a:rPr>
              <a:t> </a:t>
            </a:r>
            <a:r>
              <a:rPr lang="ru-RU" dirty="0" err="1">
                <a:latin typeface="Arial" pitchFamily="34" charset="0"/>
                <a:cs typeface="Arial" pitchFamily="34" charset="0"/>
              </a:rPr>
              <a:t>көрсеткіші болатының көрсетеді</a:t>
            </a:r>
            <a:r>
              <a:rPr lang="ru-RU" dirty="0">
                <a:latin typeface="Arial" pitchFamily="34" charset="0"/>
                <a:cs typeface="Arial" pitchFamily="34" charset="0"/>
              </a:rPr>
              <a:t>. </a:t>
            </a:r>
            <a:r>
              <a:rPr lang="ru-RU" dirty="0" err="1">
                <a:latin typeface="Arial" pitchFamily="34" charset="0"/>
                <a:cs typeface="Arial" pitchFamily="34" charset="0"/>
              </a:rPr>
              <a:t>Бұл заңдылық жанұяның экономикалық жоғарылау статусымен</a:t>
            </a:r>
            <a:r>
              <a:rPr lang="ru-RU" dirty="0">
                <a:latin typeface="Arial" pitchFamily="34" charset="0"/>
                <a:cs typeface="Arial" pitchFamily="34" charset="0"/>
              </a:rPr>
              <a:t> </a:t>
            </a:r>
            <a:r>
              <a:rPr lang="ru-RU" dirty="0" err="1">
                <a:latin typeface="Arial" pitchFamily="34" charset="0"/>
                <a:cs typeface="Arial" pitchFamily="34" charset="0"/>
              </a:rPr>
              <a:t>күшейтеді.</a:t>
            </a:r>
            <a:r>
              <a:rPr lang="ru-RU" dirty="0">
                <a:latin typeface="Arial" pitchFamily="34" charset="0"/>
                <a:cs typeface="Arial" pitchFamily="34" charset="0"/>
              </a:rPr>
              <a:t> </a:t>
            </a:r>
            <a:r>
              <a:rPr lang="ru-RU" dirty="0" err="1">
                <a:latin typeface="Arial" pitchFamily="34" charset="0"/>
                <a:cs typeface="Arial" pitchFamily="34" charset="0"/>
              </a:rPr>
              <a:t>Асырап</a:t>
            </a:r>
            <a:r>
              <a:rPr lang="ru-RU" dirty="0">
                <a:latin typeface="Arial" pitchFamily="34" charset="0"/>
                <a:cs typeface="Arial" pitchFamily="34" charset="0"/>
              </a:rPr>
              <a:t> </a:t>
            </a:r>
            <a:r>
              <a:rPr lang="ru-RU" dirty="0" err="1">
                <a:latin typeface="Arial" pitchFamily="34" charset="0"/>
                <a:cs typeface="Arial" pitchFamily="34" charset="0"/>
              </a:rPr>
              <a:t>алған балалар</a:t>
            </a:r>
            <a:r>
              <a:rPr lang="ru-RU" dirty="0">
                <a:latin typeface="Arial" pitchFamily="34" charset="0"/>
                <a:cs typeface="Arial" pitchFamily="34" charset="0"/>
              </a:rPr>
              <a:t> бар </a:t>
            </a:r>
            <a:r>
              <a:rPr lang="ru-RU" dirty="0" err="1">
                <a:latin typeface="Arial" pitchFamily="34" charset="0"/>
                <a:cs typeface="Arial" pitchFamily="34" charset="0"/>
              </a:rPr>
              <a:t>жанұяларға байланысты</a:t>
            </a:r>
            <a:r>
              <a:rPr lang="ru-RU" dirty="0">
                <a:latin typeface="Arial" pitchFamily="34" charset="0"/>
                <a:cs typeface="Arial" pitchFamily="34" charset="0"/>
              </a:rPr>
              <a:t> </a:t>
            </a:r>
            <a:r>
              <a:rPr lang="ru-RU" dirty="0" err="1">
                <a:latin typeface="Arial" pitchFamily="34" charset="0"/>
                <a:cs typeface="Arial" pitchFamily="34" charset="0"/>
              </a:rPr>
              <a:t>болмайды</a:t>
            </a:r>
            <a:r>
              <a:rPr lang="ru-RU" dirty="0">
                <a:latin typeface="Arial" pitchFamily="34" charset="0"/>
                <a:cs typeface="Arial" pitchFamily="34" charset="0"/>
              </a:rPr>
              <a:t>. </a:t>
            </a:r>
            <a:r>
              <a:rPr lang="ru-RU" dirty="0" err="1">
                <a:latin typeface="Arial" pitchFamily="34" charset="0"/>
                <a:cs typeface="Arial" pitchFamily="34" charset="0"/>
              </a:rPr>
              <a:t>Егер</a:t>
            </a:r>
            <a:r>
              <a:rPr lang="ru-RU" dirty="0">
                <a:latin typeface="Arial" pitchFamily="34" charset="0"/>
                <a:cs typeface="Arial" pitchFamily="34" charset="0"/>
              </a:rPr>
              <a:t> </a:t>
            </a:r>
            <a:r>
              <a:rPr lang="ru-RU" dirty="0" err="1">
                <a:latin typeface="Arial" pitchFamily="34" charset="0"/>
                <a:cs typeface="Arial" pitchFamily="34" charset="0"/>
              </a:rPr>
              <a:t>жанұяда туған және асырап</a:t>
            </a:r>
            <a:r>
              <a:rPr lang="ru-RU" dirty="0">
                <a:latin typeface="Arial" pitchFamily="34" charset="0"/>
                <a:cs typeface="Arial" pitchFamily="34" charset="0"/>
              </a:rPr>
              <a:t> </a:t>
            </a:r>
            <a:r>
              <a:rPr lang="ru-RU" dirty="0" err="1">
                <a:latin typeface="Arial" pitchFamily="34" charset="0"/>
                <a:cs typeface="Arial" pitchFamily="34" charset="0"/>
              </a:rPr>
              <a:t>алған балалар</a:t>
            </a:r>
            <a:r>
              <a:rPr lang="ru-RU" dirty="0">
                <a:latin typeface="Arial" pitchFamily="34" charset="0"/>
                <a:cs typeface="Arial" pitchFamily="34" charset="0"/>
              </a:rPr>
              <a:t> </a:t>
            </a:r>
            <a:r>
              <a:rPr lang="ru-RU" dirty="0" err="1">
                <a:latin typeface="Arial" pitchFamily="34" charset="0"/>
                <a:cs typeface="Arial" pitchFamily="34" charset="0"/>
              </a:rPr>
              <a:t>бірге</a:t>
            </a:r>
            <a:r>
              <a:rPr lang="ru-RU" dirty="0">
                <a:latin typeface="Arial" pitchFamily="34" charset="0"/>
                <a:cs typeface="Arial" pitchFamily="34" charset="0"/>
              </a:rPr>
              <a:t> </a:t>
            </a:r>
            <a:r>
              <a:rPr lang="ru-RU" dirty="0" err="1">
                <a:latin typeface="Arial" pitchFamily="34" charset="0"/>
                <a:cs typeface="Arial" pitchFamily="34" charset="0"/>
              </a:rPr>
              <a:t>болса</a:t>
            </a:r>
            <a:r>
              <a:rPr lang="ru-RU" dirty="0">
                <a:latin typeface="Arial" pitchFamily="34" charset="0"/>
                <a:cs typeface="Arial" pitchFamily="34" charset="0"/>
              </a:rPr>
              <a:t> </a:t>
            </a:r>
            <a:r>
              <a:rPr lang="ru-RU" dirty="0" err="1">
                <a:latin typeface="Arial" pitchFamily="34" charset="0"/>
                <a:cs typeface="Arial" pitchFamily="34" charset="0"/>
              </a:rPr>
              <a:t>топтың ішінде</a:t>
            </a:r>
            <a:r>
              <a:rPr lang="ru-RU" dirty="0">
                <a:latin typeface="Arial" pitchFamily="34" charset="0"/>
                <a:cs typeface="Arial" pitchFamily="34" charset="0"/>
              </a:rPr>
              <a:t> </a:t>
            </a:r>
            <a:r>
              <a:rPr lang="ru-RU" dirty="0" err="1">
                <a:latin typeface="Arial" pitchFamily="34" charset="0"/>
                <a:cs typeface="Arial" pitchFamily="34" charset="0"/>
              </a:rPr>
              <a:t>интелектуалды</a:t>
            </a:r>
            <a:r>
              <a:rPr lang="ru-RU" dirty="0">
                <a:latin typeface="Arial" pitchFamily="34" charset="0"/>
                <a:cs typeface="Arial" pitchFamily="34" charset="0"/>
              </a:rPr>
              <a:t> </a:t>
            </a:r>
            <a:r>
              <a:rPr lang="ru-RU" dirty="0" err="1">
                <a:latin typeface="Arial" pitchFamily="34" charset="0"/>
                <a:cs typeface="Arial" pitchFamily="34" charset="0"/>
              </a:rPr>
              <a:t>жақындасу байқалады, бірақ </a:t>
            </a:r>
            <a:r>
              <a:rPr lang="ru-RU" dirty="0">
                <a:latin typeface="Arial" pitchFamily="34" charset="0"/>
                <a:cs typeface="Arial" pitchFamily="34" charset="0"/>
              </a:rPr>
              <a:t>тек </a:t>
            </a:r>
            <a:r>
              <a:rPr lang="ru-RU" dirty="0" err="1">
                <a:latin typeface="Arial" pitchFamily="34" charset="0"/>
                <a:cs typeface="Arial" pitchFamily="34" charset="0"/>
              </a:rPr>
              <a:t>қана бір-бірімен</a:t>
            </a:r>
            <a:r>
              <a:rPr lang="ru-RU" dirty="0">
                <a:latin typeface="Arial" pitchFamily="34" charset="0"/>
                <a:cs typeface="Arial" pitchFamily="34" charset="0"/>
              </a:rPr>
              <a:t>, </a:t>
            </a:r>
            <a:r>
              <a:rPr lang="ru-RU" dirty="0" err="1">
                <a:latin typeface="Arial" pitchFamily="34" charset="0"/>
                <a:cs typeface="Arial" pitchFamily="34" charset="0"/>
              </a:rPr>
              <a:t>асырап</a:t>
            </a:r>
            <a:r>
              <a:rPr lang="ru-RU" dirty="0">
                <a:latin typeface="Arial" pitchFamily="34" charset="0"/>
                <a:cs typeface="Arial" pitchFamily="34" charset="0"/>
              </a:rPr>
              <a:t> </a:t>
            </a:r>
            <a:r>
              <a:rPr lang="ru-RU" dirty="0" err="1">
                <a:latin typeface="Arial" pitchFamily="34" charset="0"/>
                <a:cs typeface="Arial" pitchFamily="34" charset="0"/>
              </a:rPr>
              <a:t>алған ата-аналармен</a:t>
            </a:r>
            <a:r>
              <a:rPr lang="ru-RU" dirty="0">
                <a:latin typeface="Arial" pitchFamily="34" charset="0"/>
                <a:cs typeface="Arial" pitchFamily="34" charset="0"/>
              </a:rPr>
              <a:t> </a:t>
            </a:r>
            <a:r>
              <a:rPr lang="ru-RU" dirty="0" err="1">
                <a:latin typeface="Arial" pitchFamily="34" charset="0"/>
                <a:cs typeface="Arial" pitchFamily="34" charset="0"/>
              </a:rPr>
              <a:t>немес</a:t>
            </a:r>
            <a:r>
              <a:rPr lang="ru-RU" dirty="0">
                <a:latin typeface="Arial" pitchFamily="34" charset="0"/>
                <a:cs typeface="Arial" pitchFamily="34" charset="0"/>
              </a:rPr>
              <a:t> </a:t>
            </a:r>
            <a:r>
              <a:rPr lang="ru-RU" dirty="0" err="1">
                <a:latin typeface="Arial" pitchFamily="34" charset="0"/>
                <a:cs typeface="Arial" pitchFamily="34" charset="0"/>
              </a:rPr>
              <a:t>олардың биологиялық балалармен</a:t>
            </a:r>
            <a:r>
              <a:rPr lang="ru-RU" dirty="0">
                <a:latin typeface="Arial" pitchFamily="34" charset="0"/>
                <a:cs typeface="Arial" pitchFamily="34" charset="0"/>
              </a:rPr>
              <a:t> </a:t>
            </a:r>
            <a:r>
              <a:rPr lang="ru-RU" dirty="0" err="1">
                <a:latin typeface="Arial" pitchFamily="34" charset="0"/>
                <a:cs typeface="Arial" pitchFamily="34" charset="0"/>
              </a:rPr>
              <a:t>емес</a:t>
            </a:r>
            <a:r>
              <a:rPr lang="ru-RU" dirty="0">
                <a:latin typeface="Arial" pitchFamily="34" charset="0"/>
                <a:cs typeface="Arial" pitchFamily="34" charset="0"/>
              </a:rPr>
              <a:t>. </a:t>
            </a:r>
            <a:r>
              <a:rPr lang="kk-KZ" dirty="0">
                <a:latin typeface="Arial" pitchFamily="34" charset="0"/>
                <a:cs typeface="Arial" pitchFamily="34" charset="0"/>
              </a:rPr>
              <a:t>Сондықтан асырап алған жанұяда бір-біріне балалр интеллектісіне ұқсас екі топ байда болады. Туған топ және асырап алған топ. Егер ата-анасында ерекшелік бар болса, ауытқу интеллект болады және басқа жаққа барса, туған балалары ерекшелік өзі-өздерін төмен бағалайды. Осындай жанұяда өте төмен интеллектуалды деңгей қиыстырып сақталады.</a:t>
            </a:r>
            <a:endParaRPr lang="ru-RU" dirty="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1458</TotalTime>
  <Words>2436</Words>
  <Application>Microsoft Macintosh PowerPoint</Application>
  <PresentationFormat>Произвольный</PresentationFormat>
  <Paragraphs>171</Paragraphs>
  <Slides>18</Slides>
  <Notes>15</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18</vt:i4>
      </vt:variant>
    </vt:vector>
  </HeadingPairs>
  <TitlesOfParts>
    <vt:vector size="21" baseType="lpstr">
      <vt:lpstr>Arial</vt:lpstr>
      <vt:lpstr>Courier New</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Арай</dc:creator>
  <cp:lastModifiedBy>Алмагуль Мандыкаева</cp:lastModifiedBy>
  <cp:revision>4</cp:revision>
  <dcterms:created xsi:type="dcterms:W3CDTF">2025-09-10T15:46:30Z</dcterms:created>
  <dcterms:modified xsi:type="dcterms:W3CDTF">2025-10-01T07:45:00Z</dcterms:modified>
</cp:coreProperties>
</file>