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1" r:id="rId3"/>
    <p:sldId id="387" r:id="rId4"/>
    <p:sldId id="382" r:id="rId5"/>
    <p:sldId id="420" r:id="rId6"/>
    <p:sldId id="419" r:id="rId7"/>
    <p:sldId id="425" r:id="rId8"/>
    <p:sldId id="396" r:id="rId9"/>
    <p:sldId id="398" r:id="rId10"/>
    <p:sldId id="421" r:id="rId11"/>
    <p:sldId id="426" r:id="rId12"/>
    <p:sldId id="427" r:id="rId13"/>
    <p:sldId id="423" r:id="rId14"/>
    <p:sldId id="399" r:id="rId15"/>
    <p:sldId id="429" r:id="rId16"/>
    <p:sldId id="400" r:id="rId17"/>
    <p:sldId id="405" r:id="rId18"/>
    <p:sldId id="404" r:id="rId19"/>
    <p:sldId id="430" r:id="rId20"/>
    <p:sldId id="431" r:id="rId21"/>
    <p:sldId id="432" r:id="rId22"/>
    <p:sldId id="408" r:id="rId23"/>
    <p:sldId id="433" r:id="rId24"/>
    <p:sldId id="410" r:id="rId25"/>
    <p:sldId id="411" r:id="rId26"/>
    <p:sldId id="317" r:id="rId27"/>
    <p:sldId id="308"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hyperlink" Target="https://ik-ptz.ru/social-studies/atomnaya-stanciya-v-yaponii-avariya-katastrofa-na-fukusime-prodolzhaetsya.html" TargetMode="External"/></Relationships>
</file>

<file path=ppt/diagrams/_rels/data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_rels/data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ik-ptz.ru/social-studies/atomnaya-stanciya-v-yaponii-avariya-katastrofa-na-fukusime-prodolzhaetsya.html" TargetMode="External"/><Relationship Id="rId1" Type="http://schemas.openxmlformats.org/officeDocument/2006/relationships/image" Target="../media/image1.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_rels/drawing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DFD67F-CDFF-4706-AEBC-CA1968471C93}"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RU"/>
        </a:p>
      </dgm:t>
    </dgm:pt>
    <dgm:pt modelId="{C75B44AA-6D12-4442-8CB8-5ED58CD5830B}">
      <dgm:prSet custT="1"/>
      <dgm:spPr/>
      <dgm:t>
        <a:bodyPr/>
        <a:lstStyle/>
        <a:p>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 сложности объекта, будущее которого мы хотим предвидеть.</a:t>
          </a:r>
          <a:endParaRPr lang="LID4096"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71C2E1FD-3E89-466F-B298-7D3BAD3A26B2}" type="parTrans" cxnId="{06941988-558D-48A8-A2D3-1BA1CCA4270A}">
      <dgm:prSet/>
      <dgm:spPr/>
      <dgm:t>
        <a:bodyPr/>
        <a:lstStyle/>
        <a:p>
          <a:endParaRPr lang="LID4096"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758742D-4E6B-427C-99D2-B52FD902774C}" type="sibTrans" cxnId="{06941988-558D-48A8-A2D3-1BA1CCA4270A}">
      <dgm:prSet/>
      <dgm:spPr/>
      <dgm:t>
        <a:bodyPr/>
        <a:lstStyle/>
        <a:p>
          <a:endParaRPr lang="LID4096"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C261147-DD47-4339-B187-EECA1792DA5F}" type="pres">
      <dgm:prSet presAssocID="{0FDFD67F-CDFF-4706-AEBC-CA1968471C93}" presName="compositeShape" presStyleCnt="0">
        <dgm:presLayoutVars>
          <dgm:dir/>
          <dgm:resizeHandles/>
        </dgm:presLayoutVars>
      </dgm:prSet>
      <dgm:spPr/>
      <dgm:t>
        <a:bodyPr/>
        <a:lstStyle/>
        <a:p>
          <a:endParaRPr lang="ru-RU"/>
        </a:p>
      </dgm:t>
    </dgm:pt>
    <dgm:pt modelId="{5A0544D5-0F65-4BA7-854A-F12AE9856F64}" type="pres">
      <dgm:prSet presAssocID="{0FDFD67F-CDFF-4706-AEBC-CA1968471C93}" presName="pyramid" presStyleLbl="node1" presStyleIdx="0" presStyleCnt="1" custLinFactNeighborX="-31452" custLinFactNeighborY="1080"/>
      <dgm:spPr/>
    </dgm:pt>
    <dgm:pt modelId="{E56C0989-FAFD-4EB6-BCD9-476E6310ED9C}" type="pres">
      <dgm:prSet presAssocID="{0FDFD67F-CDFF-4706-AEBC-CA1968471C93}" presName="theList" presStyleCnt="0"/>
      <dgm:spPr/>
    </dgm:pt>
    <dgm:pt modelId="{FB3775C8-79F9-47D0-A830-91B1054CBC79}" type="pres">
      <dgm:prSet presAssocID="{C75B44AA-6D12-4442-8CB8-5ED58CD5830B}" presName="aNode" presStyleLbl="fgAcc1" presStyleIdx="0" presStyleCnt="1" custScaleX="94491" custScaleY="31499" custLinFactY="33696" custLinFactNeighborX="-97790" custLinFactNeighborY="100000">
        <dgm:presLayoutVars>
          <dgm:bulletEnabled val="1"/>
        </dgm:presLayoutVars>
      </dgm:prSet>
      <dgm:spPr/>
      <dgm:t>
        <a:bodyPr/>
        <a:lstStyle/>
        <a:p>
          <a:endParaRPr lang="ru-RU"/>
        </a:p>
      </dgm:t>
    </dgm:pt>
    <dgm:pt modelId="{D5162A0E-6FF7-4F64-8730-89487C1DEF03}" type="pres">
      <dgm:prSet presAssocID="{C75B44AA-6D12-4442-8CB8-5ED58CD5830B}" presName="aSpace" presStyleCnt="0"/>
      <dgm:spPr/>
    </dgm:pt>
  </dgm:ptLst>
  <dgm:cxnLst>
    <dgm:cxn modelId="{E55DCC8A-EC44-4814-A201-A89D8AB4EB6F}" type="presOf" srcId="{C75B44AA-6D12-4442-8CB8-5ED58CD5830B}" destId="{FB3775C8-79F9-47D0-A830-91B1054CBC79}" srcOrd="0" destOrd="0" presId="urn:microsoft.com/office/officeart/2005/8/layout/pyramid2"/>
    <dgm:cxn modelId="{06941988-558D-48A8-A2D3-1BA1CCA4270A}" srcId="{0FDFD67F-CDFF-4706-AEBC-CA1968471C93}" destId="{C75B44AA-6D12-4442-8CB8-5ED58CD5830B}" srcOrd="0" destOrd="0" parTransId="{71C2E1FD-3E89-466F-B298-7D3BAD3A26B2}" sibTransId="{A758742D-4E6B-427C-99D2-B52FD902774C}"/>
    <dgm:cxn modelId="{03F9239C-437C-4A78-ADBA-73076A098CC9}" type="presOf" srcId="{0FDFD67F-CDFF-4706-AEBC-CA1968471C93}" destId="{AC261147-DD47-4339-B187-EECA1792DA5F}" srcOrd="0" destOrd="0" presId="urn:microsoft.com/office/officeart/2005/8/layout/pyramid2"/>
    <dgm:cxn modelId="{FEB0F6D2-6666-48E6-93BB-D0BA9001A35A}" type="presParOf" srcId="{AC261147-DD47-4339-B187-EECA1792DA5F}" destId="{5A0544D5-0F65-4BA7-854A-F12AE9856F64}" srcOrd="0" destOrd="0" presId="urn:microsoft.com/office/officeart/2005/8/layout/pyramid2"/>
    <dgm:cxn modelId="{A93C8606-D649-44BB-A2E3-B4959A79033D}" type="presParOf" srcId="{AC261147-DD47-4339-B187-EECA1792DA5F}" destId="{E56C0989-FAFD-4EB6-BCD9-476E6310ED9C}" srcOrd="1" destOrd="0" presId="urn:microsoft.com/office/officeart/2005/8/layout/pyramid2"/>
    <dgm:cxn modelId="{0223D4E6-A159-424F-A934-EACF86EE7B3B}" type="presParOf" srcId="{E56C0989-FAFD-4EB6-BCD9-476E6310ED9C}" destId="{FB3775C8-79F9-47D0-A830-91B1054CBC79}" srcOrd="0" destOrd="0" presId="urn:microsoft.com/office/officeart/2005/8/layout/pyramid2"/>
    <dgm:cxn modelId="{B06B9542-58F0-4B6E-9708-266ACD08A553}" type="presParOf" srcId="{E56C0989-FAFD-4EB6-BCD9-476E6310ED9C}" destId="{D5162A0E-6FF7-4F64-8730-89487C1DEF03}"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9B8FAF3-F20B-4260-B543-26975F44896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13C98380-5857-4369-AF2B-ED6081D313A7}">
      <dgm:prSet custT="1"/>
      <dgm:spPr/>
      <dgm:t>
        <a:bodyPr/>
        <a:lstStyle/>
        <a:p>
          <a:pPr algn="just" rtl="0"/>
          <a:r>
            <a:rPr lang="ru-RU" sz="1000" dirty="0" smtClean="0">
              <a:latin typeface="Times New Roman" panose="02020603050405020304" pitchFamily="18" charset="0"/>
              <a:cs typeface="Times New Roman" panose="02020603050405020304" pitchFamily="18" charset="0"/>
            </a:rPr>
            <a:t>5. Выбор методов, выявление ограничений и инерционных аспектов. Здесь также очевидна зависимость от цели прогноза. В случае с гидрологией и краткосрочным прогнозом преимущественно будут использованы методы из геофизики ландшафта и инженерные расчёты. Во втором случае необходимо использование экономико-географических, экономических и социологических методов. Ограничения и инерционные аспекты тоже будут разные. Одним из ограничений при нормативном методе будет, например, объём средств, которые могут быть выделены для достижения цели. Инерционные аспекты увязываются со сроком прогноза. К ним относятся те, которые меняются за срок значительно больший, чем срок прогнозирования. </a:t>
          </a:r>
          <a:r>
            <a:rPr lang="ru-RU" sz="1000" dirty="0" err="1" smtClean="0">
              <a:latin typeface="Times New Roman" panose="02020603050405020304" pitchFamily="18" charset="0"/>
              <a:cs typeface="Times New Roman" panose="02020603050405020304" pitchFamily="18" charset="0"/>
            </a:rPr>
            <a:t>Неучет</a:t>
          </a:r>
          <a:r>
            <a:rPr lang="ru-RU" sz="1000" dirty="0" smtClean="0">
              <a:latin typeface="Times New Roman" panose="02020603050405020304" pitchFamily="18" charset="0"/>
              <a:cs typeface="Times New Roman" panose="02020603050405020304" pitchFamily="18" charset="0"/>
            </a:rPr>
            <a:t> инерционности часто приводит к необоснованным прогнозам. Характерный пример - это предсказания быстрого перехода на альтернативную энергетику. Это при том, что срок службы средней тепловой или атомной станции 50 лет, а ГЭС даже больше. Очевидно, что никто их уничтожать не будет, пока они свой ресурс не выработают.</a:t>
          </a:r>
        </a:p>
        <a:p>
          <a:pPr algn="just" rtl="0"/>
          <a:endParaRPr lang="ru-RU" sz="1000" dirty="0">
            <a:latin typeface="Times New Roman" panose="02020603050405020304" pitchFamily="18" charset="0"/>
            <a:cs typeface="Times New Roman" panose="02020603050405020304" pitchFamily="18" charset="0"/>
          </a:endParaRPr>
        </a:p>
      </dgm:t>
    </dgm:pt>
    <dgm:pt modelId="{3D726D12-BE74-482F-B012-9BD3765652D6}" type="parTrans" cxnId="{976A4AD2-DA68-47A4-96D2-AB70811A7E02}">
      <dgm:prSet/>
      <dgm:spPr/>
      <dgm:t>
        <a:bodyPr/>
        <a:lstStyle/>
        <a:p>
          <a:endParaRPr lang="ru-RU" sz="1000">
            <a:latin typeface="Times New Roman" panose="02020603050405020304" pitchFamily="18" charset="0"/>
            <a:cs typeface="Times New Roman" panose="02020603050405020304" pitchFamily="18" charset="0"/>
          </a:endParaRPr>
        </a:p>
      </dgm:t>
    </dgm:pt>
    <dgm:pt modelId="{E4054DDF-F2F4-4AF7-8B4C-35A254574DC6}" type="sibTrans" cxnId="{976A4AD2-DA68-47A4-96D2-AB70811A7E02}">
      <dgm:prSet custT="1"/>
      <dgm:spPr/>
      <dgm:t>
        <a:bodyPr/>
        <a:lstStyle/>
        <a:p>
          <a:endParaRPr lang="ru-RU" sz="1000">
            <a:latin typeface="Times New Roman" panose="02020603050405020304" pitchFamily="18" charset="0"/>
            <a:cs typeface="Times New Roman" panose="02020603050405020304" pitchFamily="18" charset="0"/>
          </a:endParaRPr>
        </a:p>
      </dgm:t>
    </dgm:pt>
    <dgm:pt modelId="{FD00A977-E566-4BD8-9E96-7FBB5CA71441}">
      <dgm:prSet custT="1"/>
      <dgm:spPr/>
      <dgm:t>
        <a:bodyPr/>
        <a:lstStyle/>
        <a:p>
          <a:pPr algn="just" rtl="0"/>
          <a:r>
            <a:rPr lang="ru-RU" sz="1000" dirty="0" smtClean="0">
              <a:latin typeface="Times New Roman" panose="02020603050405020304" pitchFamily="18" charset="0"/>
              <a:cs typeface="Times New Roman" panose="02020603050405020304" pitchFamily="18" charset="0"/>
            </a:rPr>
            <a:t>6. Разработка частных прогнозов. Начиная с прогнозов локального уровня сложности, может понадобиться прогноз поведения некоторых входных параметров. Например, при оценке последствий строительства магистралей по нашей территории на размещение населения нужно предвидеть изменения естественного прироста и миграционной подвижности населения.</a:t>
          </a:r>
        </a:p>
        <a:p>
          <a:pPr algn="just" rtl="0"/>
          <a:endParaRPr lang="ru-RU" sz="1000" dirty="0">
            <a:latin typeface="Times New Roman" panose="02020603050405020304" pitchFamily="18" charset="0"/>
            <a:cs typeface="Times New Roman" panose="02020603050405020304" pitchFamily="18" charset="0"/>
          </a:endParaRPr>
        </a:p>
      </dgm:t>
    </dgm:pt>
    <dgm:pt modelId="{B984CC7E-9AA7-47AC-BA3F-3CA748C39E8D}" type="parTrans" cxnId="{36706A97-DB76-45C5-94A6-60B20BC27CF4}">
      <dgm:prSet/>
      <dgm:spPr/>
      <dgm:t>
        <a:bodyPr/>
        <a:lstStyle/>
        <a:p>
          <a:endParaRPr lang="ru-RU" sz="1000">
            <a:latin typeface="Times New Roman" panose="02020603050405020304" pitchFamily="18" charset="0"/>
            <a:cs typeface="Times New Roman" panose="02020603050405020304" pitchFamily="18" charset="0"/>
          </a:endParaRPr>
        </a:p>
      </dgm:t>
    </dgm:pt>
    <dgm:pt modelId="{262089EC-3AFB-4DB2-8EC7-663D12DBDA8F}" type="sibTrans" cxnId="{36706A97-DB76-45C5-94A6-60B20BC27CF4}">
      <dgm:prSet custT="1"/>
      <dgm:spPr/>
      <dgm:t>
        <a:bodyPr/>
        <a:lstStyle/>
        <a:p>
          <a:endParaRPr lang="ru-RU" sz="1000">
            <a:latin typeface="Times New Roman" panose="02020603050405020304" pitchFamily="18" charset="0"/>
            <a:cs typeface="Times New Roman" panose="02020603050405020304" pitchFamily="18" charset="0"/>
          </a:endParaRPr>
        </a:p>
      </dgm:t>
    </dgm:pt>
    <dgm:pt modelId="{1703C464-9CCD-444D-93A4-D46F3925366B}">
      <dgm:prSet custT="1"/>
      <dgm:spPr/>
      <dgm:t>
        <a:bodyPr/>
        <a:lstStyle/>
        <a:p>
          <a:pPr algn="just" rtl="0"/>
          <a:r>
            <a:rPr lang="ru-RU" sz="1000" dirty="0" smtClean="0">
              <a:latin typeface="Times New Roman" panose="02020603050405020304" pitchFamily="18" charset="0"/>
              <a:cs typeface="Times New Roman" panose="02020603050405020304" pitchFamily="18" charset="0"/>
            </a:rPr>
            <a:t>7. Разработка основных вариантов прогноза. Осуществляется путём сведения воедино и увязки частных прогнозов. Рекомендуется составлять несколько вариантов для разных возможных условий и сценариев развития событий.</a:t>
          </a:r>
        </a:p>
        <a:p>
          <a:pPr algn="just" rtl="0"/>
          <a:endParaRPr lang="ru-RU" sz="1000" dirty="0">
            <a:latin typeface="Times New Roman" panose="02020603050405020304" pitchFamily="18" charset="0"/>
            <a:cs typeface="Times New Roman" panose="02020603050405020304" pitchFamily="18" charset="0"/>
          </a:endParaRPr>
        </a:p>
      </dgm:t>
    </dgm:pt>
    <dgm:pt modelId="{89AB17E0-9E3D-4DED-B753-BCD5B4CC5BC8}" type="parTrans" cxnId="{6B2F3EB2-EB5A-4AC2-9242-9EC054110BF3}">
      <dgm:prSet/>
      <dgm:spPr/>
      <dgm:t>
        <a:bodyPr/>
        <a:lstStyle/>
        <a:p>
          <a:endParaRPr lang="ru-RU" sz="1000">
            <a:latin typeface="Times New Roman" panose="02020603050405020304" pitchFamily="18" charset="0"/>
            <a:cs typeface="Times New Roman" panose="02020603050405020304" pitchFamily="18" charset="0"/>
          </a:endParaRPr>
        </a:p>
      </dgm:t>
    </dgm:pt>
    <dgm:pt modelId="{88E34BB8-6544-4319-871F-99A83649EDFF}" type="sibTrans" cxnId="{6B2F3EB2-EB5A-4AC2-9242-9EC054110BF3}">
      <dgm:prSet custT="1"/>
      <dgm:spPr/>
      <dgm:t>
        <a:bodyPr/>
        <a:lstStyle/>
        <a:p>
          <a:endParaRPr lang="ru-RU" sz="1000">
            <a:latin typeface="Times New Roman" panose="02020603050405020304" pitchFamily="18" charset="0"/>
            <a:cs typeface="Times New Roman" panose="02020603050405020304" pitchFamily="18" charset="0"/>
          </a:endParaRPr>
        </a:p>
      </dgm:t>
    </dgm:pt>
    <dgm:pt modelId="{0EA854D1-B8E6-4ECD-80E8-3C900FEA3C8C}">
      <dgm:prSet custT="1"/>
      <dgm:spPr/>
      <dgm:t>
        <a:bodyPr/>
        <a:lstStyle/>
        <a:p>
          <a:pPr algn="just" rtl="0"/>
          <a:r>
            <a:rPr lang="ru-RU" sz="1000" dirty="0" smtClean="0">
              <a:latin typeface="Times New Roman" panose="02020603050405020304" pitchFamily="18" charset="0"/>
              <a:cs typeface="Times New Roman" panose="02020603050405020304" pitchFamily="18" charset="0"/>
            </a:rPr>
            <a:t>8. Экспертиза разработанных вариантов и окончательный прогноз с учётом замечаний, поступивших в результате экспертизы.</a:t>
          </a:r>
        </a:p>
        <a:p>
          <a:pPr algn="just" rtl="0"/>
          <a:endParaRPr lang="ru-RU" sz="1000" dirty="0">
            <a:latin typeface="Times New Roman" panose="02020603050405020304" pitchFamily="18" charset="0"/>
            <a:cs typeface="Times New Roman" panose="02020603050405020304" pitchFamily="18" charset="0"/>
          </a:endParaRPr>
        </a:p>
      </dgm:t>
    </dgm:pt>
    <dgm:pt modelId="{183B8459-0BA6-42B9-992C-784CCDF54327}" type="parTrans" cxnId="{2DEAF9E8-6867-41C2-A678-EE62848A0B8C}">
      <dgm:prSet/>
      <dgm:spPr/>
      <dgm:t>
        <a:bodyPr/>
        <a:lstStyle/>
        <a:p>
          <a:endParaRPr lang="ru-RU" sz="1000">
            <a:latin typeface="Times New Roman" panose="02020603050405020304" pitchFamily="18" charset="0"/>
            <a:cs typeface="Times New Roman" panose="02020603050405020304" pitchFamily="18" charset="0"/>
          </a:endParaRPr>
        </a:p>
      </dgm:t>
    </dgm:pt>
    <dgm:pt modelId="{CCFAA7EA-DC59-446A-90E5-50097F610E09}" type="sibTrans" cxnId="{2DEAF9E8-6867-41C2-A678-EE62848A0B8C}">
      <dgm:prSet/>
      <dgm:spPr/>
      <dgm:t>
        <a:bodyPr/>
        <a:lstStyle/>
        <a:p>
          <a:endParaRPr lang="ru-RU" sz="1000">
            <a:latin typeface="Times New Roman" panose="02020603050405020304" pitchFamily="18" charset="0"/>
            <a:cs typeface="Times New Roman" panose="02020603050405020304" pitchFamily="18" charset="0"/>
          </a:endParaRPr>
        </a:p>
      </dgm:t>
    </dgm:pt>
    <dgm:pt modelId="{1F04DF3E-6ED5-430A-BE1E-BB7FBA0475B1}">
      <dgm:prSet custT="1"/>
      <dgm:spPr/>
      <dgm:t>
        <a:bodyPr/>
        <a:lstStyle/>
        <a:p>
          <a:pPr algn="just" rtl="0"/>
          <a:r>
            <a:rPr lang="ru-RU" sz="1200" dirty="0" smtClean="0">
              <a:latin typeface="Times New Roman" panose="02020603050405020304" pitchFamily="18" charset="0"/>
              <a:cs typeface="Times New Roman" panose="02020603050405020304" pitchFamily="18" charset="0"/>
            </a:rPr>
            <a:t>8. </a:t>
          </a:r>
          <a:r>
            <a:rPr lang="ru-RU" sz="1200" smtClean="0">
              <a:latin typeface="Times New Roman" panose="02020603050405020304" pitchFamily="18" charset="0"/>
              <a:cs typeface="Times New Roman" panose="02020603050405020304" pitchFamily="18" charset="0"/>
            </a:rPr>
            <a:t>Экспертиза разработанных вариантов и окончательный прогноз с учётом замечаний, поступивших в результате экспертизы.</a:t>
          </a:r>
        </a:p>
        <a:p>
          <a:pPr algn="just" rtl="0"/>
          <a:endParaRPr lang="ru-RU" sz="1200" dirty="0">
            <a:latin typeface="Times New Roman" panose="02020603050405020304" pitchFamily="18" charset="0"/>
            <a:cs typeface="Times New Roman" panose="02020603050405020304" pitchFamily="18" charset="0"/>
          </a:endParaRPr>
        </a:p>
      </dgm:t>
    </dgm:pt>
    <dgm:pt modelId="{2018E10F-9E2F-4E26-A517-E00408AF9F18}" type="parTrans" cxnId="{D6E02E50-7977-453A-9BF8-31A87D53219B}">
      <dgm:prSet/>
      <dgm:spPr/>
      <dgm:t>
        <a:bodyPr/>
        <a:lstStyle/>
        <a:p>
          <a:endParaRPr lang="ru-RU"/>
        </a:p>
      </dgm:t>
    </dgm:pt>
    <dgm:pt modelId="{33A11332-AB68-4E12-92A3-066376E45997}" type="sibTrans" cxnId="{D6E02E50-7977-453A-9BF8-31A87D53219B}">
      <dgm:prSet/>
      <dgm:spPr/>
      <dgm:t>
        <a:bodyPr/>
        <a:lstStyle/>
        <a:p>
          <a:endParaRPr lang="ru-RU"/>
        </a:p>
      </dgm:t>
    </dgm:pt>
    <dgm:pt modelId="{191C1007-DCBA-444B-BDCE-E293DC8154F1}" type="pres">
      <dgm:prSet presAssocID="{09B8FAF3-F20B-4260-B543-26975F448962}" presName="Name0" presStyleCnt="0">
        <dgm:presLayoutVars>
          <dgm:dir/>
          <dgm:resizeHandles val="exact"/>
        </dgm:presLayoutVars>
      </dgm:prSet>
      <dgm:spPr/>
      <dgm:t>
        <a:bodyPr/>
        <a:lstStyle/>
        <a:p>
          <a:endParaRPr lang="ru-RU"/>
        </a:p>
      </dgm:t>
    </dgm:pt>
    <dgm:pt modelId="{825DBBA2-972E-40C0-9023-A5C3CC5BCFC2}" type="pres">
      <dgm:prSet presAssocID="{13C98380-5857-4369-AF2B-ED6081D313A7}" presName="node" presStyleLbl="node1" presStyleIdx="0" presStyleCnt="5" custScaleX="132353">
        <dgm:presLayoutVars>
          <dgm:bulletEnabled val="1"/>
        </dgm:presLayoutVars>
      </dgm:prSet>
      <dgm:spPr/>
      <dgm:t>
        <a:bodyPr/>
        <a:lstStyle/>
        <a:p>
          <a:endParaRPr lang="ru-RU"/>
        </a:p>
      </dgm:t>
    </dgm:pt>
    <dgm:pt modelId="{27D25E48-4E13-4738-8104-10E698D84654}" type="pres">
      <dgm:prSet presAssocID="{E4054DDF-F2F4-4AF7-8B4C-35A254574DC6}" presName="sibTrans" presStyleLbl="sibTrans2D1" presStyleIdx="0" presStyleCnt="4"/>
      <dgm:spPr/>
      <dgm:t>
        <a:bodyPr/>
        <a:lstStyle/>
        <a:p>
          <a:endParaRPr lang="ru-RU"/>
        </a:p>
      </dgm:t>
    </dgm:pt>
    <dgm:pt modelId="{D2BEAA31-AEF4-4B23-98BE-9F25A6492936}" type="pres">
      <dgm:prSet presAssocID="{E4054DDF-F2F4-4AF7-8B4C-35A254574DC6}" presName="connectorText" presStyleLbl="sibTrans2D1" presStyleIdx="0" presStyleCnt="4"/>
      <dgm:spPr/>
      <dgm:t>
        <a:bodyPr/>
        <a:lstStyle/>
        <a:p>
          <a:endParaRPr lang="ru-RU"/>
        </a:p>
      </dgm:t>
    </dgm:pt>
    <dgm:pt modelId="{60A1A0F6-436D-4F81-9648-0CC90EF6FBC5}" type="pres">
      <dgm:prSet presAssocID="{FD00A977-E566-4BD8-9E96-7FBB5CA71441}" presName="node" presStyleLbl="node1" presStyleIdx="1" presStyleCnt="5" custLinFactNeighborX="-12173">
        <dgm:presLayoutVars>
          <dgm:bulletEnabled val="1"/>
        </dgm:presLayoutVars>
      </dgm:prSet>
      <dgm:spPr/>
      <dgm:t>
        <a:bodyPr/>
        <a:lstStyle/>
        <a:p>
          <a:endParaRPr lang="ru-RU"/>
        </a:p>
      </dgm:t>
    </dgm:pt>
    <dgm:pt modelId="{7F17BBF0-134D-4A76-91E2-0C8318684C38}" type="pres">
      <dgm:prSet presAssocID="{262089EC-3AFB-4DB2-8EC7-663D12DBDA8F}" presName="sibTrans" presStyleLbl="sibTrans2D1" presStyleIdx="1" presStyleCnt="4"/>
      <dgm:spPr/>
      <dgm:t>
        <a:bodyPr/>
        <a:lstStyle/>
        <a:p>
          <a:endParaRPr lang="ru-RU"/>
        </a:p>
      </dgm:t>
    </dgm:pt>
    <dgm:pt modelId="{9B101909-9148-4140-B0AF-0A83E626552D}" type="pres">
      <dgm:prSet presAssocID="{262089EC-3AFB-4DB2-8EC7-663D12DBDA8F}" presName="connectorText" presStyleLbl="sibTrans2D1" presStyleIdx="1" presStyleCnt="4"/>
      <dgm:spPr/>
      <dgm:t>
        <a:bodyPr/>
        <a:lstStyle/>
        <a:p>
          <a:endParaRPr lang="ru-RU"/>
        </a:p>
      </dgm:t>
    </dgm:pt>
    <dgm:pt modelId="{C71D425A-48C3-48E2-BF68-24B5BBEA86A4}" type="pres">
      <dgm:prSet presAssocID="{1703C464-9CCD-444D-93A4-D46F3925366B}" presName="node" presStyleLbl="node1" presStyleIdx="2" presStyleCnt="5" custLinFactNeighborX="-47411">
        <dgm:presLayoutVars>
          <dgm:bulletEnabled val="1"/>
        </dgm:presLayoutVars>
      </dgm:prSet>
      <dgm:spPr/>
      <dgm:t>
        <a:bodyPr/>
        <a:lstStyle/>
        <a:p>
          <a:endParaRPr lang="ru-RU"/>
        </a:p>
      </dgm:t>
    </dgm:pt>
    <dgm:pt modelId="{D3BC2FA6-10D4-400B-AB5F-389476A97728}" type="pres">
      <dgm:prSet presAssocID="{88E34BB8-6544-4319-871F-99A83649EDFF}" presName="sibTrans" presStyleLbl="sibTrans2D1" presStyleIdx="2" presStyleCnt="4"/>
      <dgm:spPr/>
      <dgm:t>
        <a:bodyPr/>
        <a:lstStyle/>
        <a:p>
          <a:endParaRPr lang="ru-RU"/>
        </a:p>
      </dgm:t>
    </dgm:pt>
    <dgm:pt modelId="{7107A2E9-9F1C-43EC-8ECD-1C8B46EBFDC7}" type="pres">
      <dgm:prSet presAssocID="{88E34BB8-6544-4319-871F-99A83649EDFF}" presName="connectorText" presStyleLbl="sibTrans2D1" presStyleIdx="2" presStyleCnt="4"/>
      <dgm:spPr/>
      <dgm:t>
        <a:bodyPr/>
        <a:lstStyle/>
        <a:p>
          <a:endParaRPr lang="ru-RU"/>
        </a:p>
      </dgm:t>
    </dgm:pt>
    <dgm:pt modelId="{4ADB0C8F-D383-43EA-A808-ECC50A163237}" type="pres">
      <dgm:prSet presAssocID="{0EA854D1-B8E6-4ECD-80E8-3C900FEA3C8C}" presName="node" presStyleLbl="node1" presStyleIdx="3" presStyleCnt="5" custLinFactNeighborX="-72412" custLinFactNeighborY="467">
        <dgm:presLayoutVars>
          <dgm:bulletEnabled val="1"/>
        </dgm:presLayoutVars>
      </dgm:prSet>
      <dgm:spPr/>
      <dgm:t>
        <a:bodyPr/>
        <a:lstStyle/>
        <a:p>
          <a:endParaRPr lang="ru-RU"/>
        </a:p>
      </dgm:t>
    </dgm:pt>
    <dgm:pt modelId="{C5746F3C-736C-4793-BC04-DE65A21644AD}" type="pres">
      <dgm:prSet presAssocID="{CCFAA7EA-DC59-446A-90E5-50097F610E09}" presName="sibTrans" presStyleLbl="sibTrans2D1" presStyleIdx="3" presStyleCnt="4"/>
      <dgm:spPr/>
      <dgm:t>
        <a:bodyPr/>
        <a:lstStyle/>
        <a:p>
          <a:endParaRPr lang="ru-RU"/>
        </a:p>
      </dgm:t>
    </dgm:pt>
    <dgm:pt modelId="{D7F883A3-E926-43AE-8980-36EE468BE502}" type="pres">
      <dgm:prSet presAssocID="{CCFAA7EA-DC59-446A-90E5-50097F610E09}" presName="connectorText" presStyleLbl="sibTrans2D1" presStyleIdx="3" presStyleCnt="4"/>
      <dgm:spPr/>
      <dgm:t>
        <a:bodyPr/>
        <a:lstStyle/>
        <a:p>
          <a:endParaRPr lang="ru-RU"/>
        </a:p>
      </dgm:t>
    </dgm:pt>
    <dgm:pt modelId="{8F086357-6BEC-4559-A702-44993E40B2E3}" type="pres">
      <dgm:prSet presAssocID="{1F04DF3E-6ED5-430A-BE1E-BB7FBA0475B1}" presName="node" presStyleLbl="node1" presStyleIdx="4" presStyleCnt="5" custLinFactNeighborX="-73854" custLinFactNeighborY="998">
        <dgm:presLayoutVars>
          <dgm:bulletEnabled val="1"/>
        </dgm:presLayoutVars>
      </dgm:prSet>
      <dgm:spPr/>
      <dgm:t>
        <a:bodyPr/>
        <a:lstStyle/>
        <a:p>
          <a:endParaRPr lang="ru-RU"/>
        </a:p>
      </dgm:t>
    </dgm:pt>
  </dgm:ptLst>
  <dgm:cxnLst>
    <dgm:cxn modelId="{495ACF54-7EAC-40E7-98F2-342CBEF75254}" type="presOf" srcId="{CCFAA7EA-DC59-446A-90E5-50097F610E09}" destId="{D7F883A3-E926-43AE-8980-36EE468BE502}" srcOrd="1" destOrd="0" presId="urn:microsoft.com/office/officeart/2005/8/layout/process1"/>
    <dgm:cxn modelId="{DAA3A810-3CCE-47E4-A2E2-DC43696F047B}" type="presOf" srcId="{88E34BB8-6544-4319-871F-99A83649EDFF}" destId="{D3BC2FA6-10D4-400B-AB5F-389476A97728}" srcOrd="0" destOrd="0" presId="urn:microsoft.com/office/officeart/2005/8/layout/process1"/>
    <dgm:cxn modelId="{976A4AD2-DA68-47A4-96D2-AB70811A7E02}" srcId="{09B8FAF3-F20B-4260-B543-26975F448962}" destId="{13C98380-5857-4369-AF2B-ED6081D313A7}" srcOrd="0" destOrd="0" parTransId="{3D726D12-BE74-482F-B012-9BD3765652D6}" sibTransId="{E4054DDF-F2F4-4AF7-8B4C-35A254574DC6}"/>
    <dgm:cxn modelId="{2DEAF9E8-6867-41C2-A678-EE62848A0B8C}" srcId="{09B8FAF3-F20B-4260-B543-26975F448962}" destId="{0EA854D1-B8E6-4ECD-80E8-3C900FEA3C8C}" srcOrd="3" destOrd="0" parTransId="{183B8459-0BA6-42B9-992C-784CCDF54327}" sibTransId="{CCFAA7EA-DC59-446A-90E5-50097F610E09}"/>
    <dgm:cxn modelId="{FC2542F7-7C9C-4E6E-B4E6-0A49CCB029D4}" type="presOf" srcId="{13C98380-5857-4369-AF2B-ED6081D313A7}" destId="{825DBBA2-972E-40C0-9023-A5C3CC5BCFC2}" srcOrd="0" destOrd="0" presId="urn:microsoft.com/office/officeart/2005/8/layout/process1"/>
    <dgm:cxn modelId="{B2AE326C-BC9F-4FD8-A4A0-5CACB19E9C4C}" type="presOf" srcId="{1703C464-9CCD-444D-93A4-D46F3925366B}" destId="{C71D425A-48C3-48E2-BF68-24B5BBEA86A4}" srcOrd="0" destOrd="0" presId="urn:microsoft.com/office/officeart/2005/8/layout/process1"/>
    <dgm:cxn modelId="{8778DECC-2FB8-40DB-8B5C-163199601BF8}" type="presOf" srcId="{0EA854D1-B8E6-4ECD-80E8-3C900FEA3C8C}" destId="{4ADB0C8F-D383-43EA-A808-ECC50A163237}" srcOrd="0" destOrd="0" presId="urn:microsoft.com/office/officeart/2005/8/layout/process1"/>
    <dgm:cxn modelId="{F51EAF68-FD37-4237-83CF-003F80D410D7}" type="presOf" srcId="{1F04DF3E-6ED5-430A-BE1E-BB7FBA0475B1}" destId="{8F086357-6BEC-4559-A702-44993E40B2E3}" srcOrd="0" destOrd="0" presId="urn:microsoft.com/office/officeart/2005/8/layout/process1"/>
    <dgm:cxn modelId="{1DB484E4-D2CA-45A8-9AE4-0EEFAF98F86C}" type="presOf" srcId="{CCFAA7EA-DC59-446A-90E5-50097F610E09}" destId="{C5746F3C-736C-4793-BC04-DE65A21644AD}" srcOrd="0" destOrd="0" presId="urn:microsoft.com/office/officeart/2005/8/layout/process1"/>
    <dgm:cxn modelId="{9D7DB0E8-D24A-4E10-B683-5A52A9B185CF}" type="presOf" srcId="{09B8FAF3-F20B-4260-B543-26975F448962}" destId="{191C1007-DCBA-444B-BDCE-E293DC8154F1}" srcOrd="0" destOrd="0" presId="urn:microsoft.com/office/officeart/2005/8/layout/process1"/>
    <dgm:cxn modelId="{673D24D1-A8AA-4141-907E-FC432332A56C}" type="presOf" srcId="{E4054DDF-F2F4-4AF7-8B4C-35A254574DC6}" destId="{D2BEAA31-AEF4-4B23-98BE-9F25A6492936}" srcOrd="1" destOrd="0" presId="urn:microsoft.com/office/officeart/2005/8/layout/process1"/>
    <dgm:cxn modelId="{6B2F3EB2-EB5A-4AC2-9242-9EC054110BF3}" srcId="{09B8FAF3-F20B-4260-B543-26975F448962}" destId="{1703C464-9CCD-444D-93A4-D46F3925366B}" srcOrd="2" destOrd="0" parTransId="{89AB17E0-9E3D-4DED-B753-BCD5B4CC5BC8}" sibTransId="{88E34BB8-6544-4319-871F-99A83649EDFF}"/>
    <dgm:cxn modelId="{D6E02E50-7977-453A-9BF8-31A87D53219B}" srcId="{09B8FAF3-F20B-4260-B543-26975F448962}" destId="{1F04DF3E-6ED5-430A-BE1E-BB7FBA0475B1}" srcOrd="4" destOrd="0" parTransId="{2018E10F-9E2F-4E26-A517-E00408AF9F18}" sibTransId="{33A11332-AB68-4E12-92A3-066376E45997}"/>
    <dgm:cxn modelId="{CF0335BF-1EE9-4063-A315-836546234CAC}" type="presOf" srcId="{262089EC-3AFB-4DB2-8EC7-663D12DBDA8F}" destId="{9B101909-9148-4140-B0AF-0A83E626552D}" srcOrd="1" destOrd="0" presId="urn:microsoft.com/office/officeart/2005/8/layout/process1"/>
    <dgm:cxn modelId="{F0675A56-4715-4509-84B0-48D085D80F6C}" type="presOf" srcId="{FD00A977-E566-4BD8-9E96-7FBB5CA71441}" destId="{60A1A0F6-436D-4F81-9648-0CC90EF6FBC5}" srcOrd="0" destOrd="0" presId="urn:microsoft.com/office/officeart/2005/8/layout/process1"/>
    <dgm:cxn modelId="{99A517D7-DE5E-4A38-86EA-EA130695EDD0}" type="presOf" srcId="{262089EC-3AFB-4DB2-8EC7-663D12DBDA8F}" destId="{7F17BBF0-134D-4A76-91E2-0C8318684C38}" srcOrd="0" destOrd="0" presId="urn:microsoft.com/office/officeart/2005/8/layout/process1"/>
    <dgm:cxn modelId="{6970664A-7D6B-41FB-8CCB-9D2EF21D3E2B}" type="presOf" srcId="{88E34BB8-6544-4319-871F-99A83649EDFF}" destId="{7107A2E9-9F1C-43EC-8ECD-1C8B46EBFDC7}" srcOrd="1" destOrd="0" presId="urn:microsoft.com/office/officeart/2005/8/layout/process1"/>
    <dgm:cxn modelId="{EBF20C47-116D-4D51-BFEC-A3CCDC2BC26E}" type="presOf" srcId="{E4054DDF-F2F4-4AF7-8B4C-35A254574DC6}" destId="{27D25E48-4E13-4738-8104-10E698D84654}" srcOrd="0" destOrd="0" presId="urn:microsoft.com/office/officeart/2005/8/layout/process1"/>
    <dgm:cxn modelId="{36706A97-DB76-45C5-94A6-60B20BC27CF4}" srcId="{09B8FAF3-F20B-4260-B543-26975F448962}" destId="{FD00A977-E566-4BD8-9E96-7FBB5CA71441}" srcOrd="1" destOrd="0" parTransId="{B984CC7E-9AA7-47AC-BA3F-3CA748C39E8D}" sibTransId="{262089EC-3AFB-4DB2-8EC7-663D12DBDA8F}"/>
    <dgm:cxn modelId="{8C95536E-00C6-4AB7-927C-DE87620D9220}" type="presParOf" srcId="{191C1007-DCBA-444B-BDCE-E293DC8154F1}" destId="{825DBBA2-972E-40C0-9023-A5C3CC5BCFC2}" srcOrd="0" destOrd="0" presId="urn:microsoft.com/office/officeart/2005/8/layout/process1"/>
    <dgm:cxn modelId="{6B05C1C5-9F87-459A-8FD1-62F68385E05D}" type="presParOf" srcId="{191C1007-DCBA-444B-BDCE-E293DC8154F1}" destId="{27D25E48-4E13-4738-8104-10E698D84654}" srcOrd="1" destOrd="0" presId="urn:microsoft.com/office/officeart/2005/8/layout/process1"/>
    <dgm:cxn modelId="{D9671D3F-8811-4F04-B2B6-4D0980EF2785}" type="presParOf" srcId="{27D25E48-4E13-4738-8104-10E698D84654}" destId="{D2BEAA31-AEF4-4B23-98BE-9F25A6492936}" srcOrd="0" destOrd="0" presId="urn:microsoft.com/office/officeart/2005/8/layout/process1"/>
    <dgm:cxn modelId="{06BF3136-A59B-4533-BABA-D7C65A47AAFA}" type="presParOf" srcId="{191C1007-DCBA-444B-BDCE-E293DC8154F1}" destId="{60A1A0F6-436D-4F81-9648-0CC90EF6FBC5}" srcOrd="2" destOrd="0" presId="urn:microsoft.com/office/officeart/2005/8/layout/process1"/>
    <dgm:cxn modelId="{28C25EBF-BA2F-413D-9A42-2FE019C060F4}" type="presParOf" srcId="{191C1007-DCBA-444B-BDCE-E293DC8154F1}" destId="{7F17BBF0-134D-4A76-91E2-0C8318684C38}" srcOrd="3" destOrd="0" presId="urn:microsoft.com/office/officeart/2005/8/layout/process1"/>
    <dgm:cxn modelId="{404F2766-1CDC-43F7-9811-8114131E3E94}" type="presParOf" srcId="{7F17BBF0-134D-4A76-91E2-0C8318684C38}" destId="{9B101909-9148-4140-B0AF-0A83E626552D}" srcOrd="0" destOrd="0" presId="urn:microsoft.com/office/officeart/2005/8/layout/process1"/>
    <dgm:cxn modelId="{03360E70-6985-4222-86A0-782729F090BC}" type="presParOf" srcId="{191C1007-DCBA-444B-BDCE-E293DC8154F1}" destId="{C71D425A-48C3-48E2-BF68-24B5BBEA86A4}" srcOrd="4" destOrd="0" presId="urn:microsoft.com/office/officeart/2005/8/layout/process1"/>
    <dgm:cxn modelId="{82438253-625C-41DD-9287-BA938484482A}" type="presParOf" srcId="{191C1007-DCBA-444B-BDCE-E293DC8154F1}" destId="{D3BC2FA6-10D4-400B-AB5F-389476A97728}" srcOrd="5" destOrd="0" presId="urn:microsoft.com/office/officeart/2005/8/layout/process1"/>
    <dgm:cxn modelId="{13BC36AA-7304-460A-A404-FAC96087BC89}" type="presParOf" srcId="{D3BC2FA6-10D4-400B-AB5F-389476A97728}" destId="{7107A2E9-9F1C-43EC-8ECD-1C8B46EBFDC7}" srcOrd="0" destOrd="0" presId="urn:microsoft.com/office/officeart/2005/8/layout/process1"/>
    <dgm:cxn modelId="{65DF76E2-D402-4D67-B441-47F70F28596C}" type="presParOf" srcId="{191C1007-DCBA-444B-BDCE-E293DC8154F1}" destId="{4ADB0C8F-D383-43EA-A808-ECC50A163237}" srcOrd="6" destOrd="0" presId="urn:microsoft.com/office/officeart/2005/8/layout/process1"/>
    <dgm:cxn modelId="{77690844-92F5-4022-8749-A60B6205DAD4}" type="presParOf" srcId="{191C1007-DCBA-444B-BDCE-E293DC8154F1}" destId="{C5746F3C-736C-4793-BC04-DE65A21644AD}" srcOrd="7" destOrd="0" presId="urn:microsoft.com/office/officeart/2005/8/layout/process1"/>
    <dgm:cxn modelId="{B8065151-EDF1-4DEA-BF48-5948462B027F}" type="presParOf" srcId="{C5746F3C-736C-4793-BC04-DE65A21644AD}" destId="{D7F883A3-E926-43AE-8980-36EE468BE502}" srcOrd="0" destOrd="0" presId="urn:microsoft.com/office/officeart/2005/8/layout/process1"/>
    <dgm:cxn modelId="{96C4EB49-2D7F-4805-B05A-5F6F29912662}" type="presParOf" srcId="{191C1007-DCBA-444B-BDCE-E293DC8154F1}" destId="{8F086357-6BEC-4559-A702-44993E40B2E3}"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25171F4-0664-4F9B-95CA-2799DCC7396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58E2C8F0-898B-42FA-B75B-A7C7F8132913}">
      <dgm:prSet/>
      <dgm:spPr/>
      <dgm:t>
        <a:bodyPr/>
        <a:lstStyle/>
        <a:p>
          <a:pPr rtl="0"/>
          <a:r>
            <a:rPr lang="ru-RU" b="1" dirty="0" smtClean="0">
              <a:latin typeface="Times New Roman" panose="02020603050405020304" pitchFamily="18" charset="0"/>
              <a:cs typeface="Times New Roman" panose="02020603050405020304" pitchFamily="18" charset="0"/>
            </a:rPr>
            <a:t>Для повышения надёжности прогнозов важно соблюдать их процедуру, которая включает следующие этапы.</a:t>
          </a:r>
          <a:endParaRPr lang="ru-RU" b="1" dirty="0">
            <a:latin typeface="Times New Roman" panose="02020603050405020304" pitchFamily="18" charset="0"/>
            <a:cs typeface="Times New Roman" panose="02020603050405020304" pitchFamily="18" charset="0"/>
          </a:endParaRPr>
        </a:p>
      </dgm:t>
    </dgm:pt>
    <dgm:pt modelId="{23DE385C-462D-471B-BE11-53B874F002FC}" type="parTrans" cxnId="{E860D723-397D-4393-A7F4-D76883C8E73F}">
      <dgm:prSet/>
      <dgm:spPr/>
      <dgm:t>
        <a:bodyPr/>
        <a:lstStyle/>
        <a:p>
          <a:endParaRPr lang="ru-RU"/>
        </a:p>
      </dgm:t>
    </dgm:pt>
    <dgm:pt modelId="{E4D6D82E-3F0C-4806-A27B-7A93A8857C7F}" type="sibTrans" cxnId="{E860D723-397D-4393-A7F4-D76883C8E73F}">
      <dgm:prSet/>
      <dgm:spPr/>
      <dgm:t>
        <a:bodyPr/>
        <a:lstStyle/>
        <a:p>
          <a:endParaRPr lang="ru-RU"/>
        </a:p>
      </dgm:t>
    </dgm:pt>
    <dgm:pt modelId="{E7E5AC9B-7764-4C64-8492-9E5D56AFEFE5}" type="pres">
      <dgm:prSet presAssocID="{E25171F4-0664-4F9B-95CA-2799DCC73961}" presName="linear" presStyleCnt="0">
        <dgm:presLayoutVars>
          <dgm:animLvl val="lvl"/>
          <dgm:resizeHandles val="exact"/>
        </dgm:presLayoutVars>
      </dgm:prSet>
      <dgm:spPr/>
      <dgm:t>
        <a:bodyPr/>
        <a:lstStyle/>
        <a:p>
          <a:endParaRPr lang="ru-RU"/>
        </a:p>
      </dgm:t>
    </dgm:pt>
    <dgm:pt modelId="{120CB4EB-8A6B-4206-AD81-9AD4A10C6264}" type="pres">
      <dgm:prSet presAssocID="{58E2C8F0-898B-42FA-B75B-A7C7F8132913}" presName="parentText" presStyleLbl="node1" presStyleIdx="0" presStyleCnt="1">
        <dgm:presLayoutVars>
          <dgm:chMax val="0"/>
          <dgm:bulletEnabled val="1"/>
        </dgm:presLayoutVars>
      </dgm:prSet>
      <dgm:spPr/>
      <dgm:t>
        <a:bodyPr/>
        <a:lstStyle/>
        <a:p>
          <a:endParaRPr lang="ru-RU"/>
        </a:p>
      </dgm:t>
    </dgm:pt>
  </dgm:ptLst>
  <dgm:cxnLst>
    <dgm:cxn modelId="{19084D78-D449-4BC8-9F99-10BA49BB3495}" type="presOf" srcId="{E25171F4-0664-4F9B-95CA-2799DCC73961}" destId="{E7E5AC9B-7764-4C64-8492-9E5D56AFEFE5}" srcOrd="0" destOrd="0" presId="urn:microsoft.com/office/officeart/2005/8/layout/vList2"/>
    <dgm:cxn modelId="{E860D723-397D-4393-A7F4-D76883C8E73F}" srcId="{E25171F4-0664-4F9B-95CA-2799DCC73961}" destId="{58E2C8F0-898B-42FA-B75B-A7C7F8132913}" srcOrd="0" destOrd="0" parTransId="{23DE385C-462D-471B-BE11-53B874F002FC}" sibTransId="{E4D6D82E-3F0C-4806-A27B-7A93A8857C7F}"/>
    <dgm:cxn modelId="{EDAF2911-A367-4B1F-BD40-7C8B794E2E57}" type="presOf" srcId="{58E2C8F0-898B-42FA-B75B-A7C7F8132913}" destId="{120CB4EB-8A6B-4206-AD81-9AD4A10C6264}" srcOrd="0" destOrd="0" presId="urn:microsoft.com/office/officeart/2005/8/layout/vList2"/>
    <dgm:cxn modelId="{073AE5B4-B79B-4402-937E-73C4997A7E61}" type="presParOf" srcId="{E7E5AC9B-7764-4C64-8492-9E5D56AFEFE5}" destId="{120CB4EB-8A6B-4206-AD81-9AD4A10C626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BB60060-1715-4A17-AC9C-090BD14C92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1295162-7364-43E5-94DD-75288C32C2FE}">
      <dgm:prSet/>
      <dgm:spPr/>
      <dgm:t>
        <a:bodyPr/>
        <a:lstStyle/>
        <a:p>
          <a:pPr algn="just" rtl="0"/>
          <a:r>
            <a:rPr lang="ru-RU" dirty="0" smtClean="0">
              <a:latin typeface="Times New Roman" panose="02020603050405020304" pitchFamily="18" charset="0"/>
              <a:cs typeface="Times New Roman" panose="02020603050405020304" pitchFamily="18" charset="0"/>
            </a:rPr>
            <a:t>Прогнозирование состояния природной среды —</a:t>
          </a:r>
          <a:r>
            <a:rPr lang="ru-RU" dirty="0" smtClean="0">
              <a:solidFill>
                <a:schemeClr val="bg1"/>
              </a:solidFill>
              <a:latin typeface="Times New Roman" panose="02020603050405020304" pitchFamily="18" charset="0"/>
              <a:cs typeface="Times New Roman" panose="02020603050405020304" pitchFamily="18" charset="0"/>
            </a:rPr>
            <a:t> необходимое условие </a:t>
          </a:r>
          <a:r>
            <a:rPr lang="ru-RU" dirty="0" smtClean="0">
              <a:latin typeface="Times New Roman" panose="02020603050405020304" pitchFamily="18" charset="0"/>
              <a:cs typeface="Times New Roman" panose="02020603050405020304" pitchFamily="18" charset="0"/>
            </a:rPr>
            <a:t>решения задач рационального . Особое значение имеет географическое прогнозирование, так как оно является комплексным и предполагает оценку динамики природных и природно-хозяйственных систем в будущем с использованием как компонентных, так и интегральных показателей.</a:t>
          </a:r>
          <a:endParaRPr lang="ru-RU" dirty="0">
            <a:latin typeface="Times New Roman" panose="02020603050405020304" pitchFamily="18" charset="0"/>
            <a:cs typeface="Times New Roman" panose="02020603050405020304" pitchFamily="18" charset="0"/>
          </a:endParaRPr>
        </a:p>
      </dgm:t>
    </dgm:pt>
    <dgm:pt modelId="{7EAEABFD-130E-4D22-96FF-F879D9B83C81}" type="parTrans" cxnId="{01535F37-FBF5-4982-8626-D9032B9DED41}">
      <dgm:prSet/>
      <dgm:spPr/>
      <dgm:t>
        <a:bodyPr/>
        <a:lstStyle/>
        <a:p>
          <a:endParaRPr lang="ru-RU"/>
        </a:p>
      </dgm:t>
    </dgm:pt>
    <dgm:pt modelId="{B880DD28-9A1E-426B-A600-B9C5C8ED338F}" type="sibTrans" cxnId="{01535F37-FBF5-4982-8626-D9032B9DED41}">
      <dgm:prSet/>
      <dgm:spPr/>
      <dgm:t>
        <a:bodyPr/>
        <a:lstStyle/>
        <a:p>
          <a:endParaRPr lang="ru-RU"/>
        </a:p>
      </dgm:t>
    </dgm:pt>
    <dgm:pt modelId="{921BDEE1-3C1A-41D9-85B0-D31C8F55E057}" type="pres">
      <dgm:prSet presAssocID="{7BB60060-1715-4A17-AC9C-090BD14C921E}" presName="linear" presStyleCnt="0">
        <dgm:presLayoutVars>
          <dgm:animLvl val="lvl"/>
          <dgm:resizeHandles val="exact"/>
        </dgm:presLayoutVars>
      </dgm:prSet>
      <dgm:spPr/>
      <dgm:t>
        <a:bodyPr/>
        <a:lstStyle/>
        <a:p>
          <a:endParaRPr lang="ru-RU"/>
        </a:p>
      </dgm:t>
    </dgm:pt>
    <dgm:pt modelId="{987476E2-0A74-4AD2-B4BF-C9AE2AEB3057}" type="pres">
      <dgm:prSet presAssocID="{81295162-7364-43E5-94DD-75288C32C2FE}" presName="parentText" presStyleLbl="node1" presStyleIdx="0" presStyleCnt="1" custLinFactNeighborX="-8099" custLinFactNeighborY="1272">
        <dgm:presLayoutVars>
          <dgm:chMax val="0"/>
          <dgm:bulletEnabled val="1"/>
        </dgm:presLayoutVars>
      </dgm:prSet>
      <dgm:spPr/>
      <dgm:t>
        <a:bodyPr/>
        <a:lstStyle/>
        <a:p>
          <a:endParaRPr lang="ru-RU"/>
        </a:p>
      </dgm:t>
    </dgm:pt>
  </dgm:ptLst>
  <dgm:cxnLst>
    <dgm:cxn modelId="{01535F37-FBF5-4982-8626-D9032B9DED41}" srcId="{7BB60060-1715-4A17-AC9C-090BD14C921E}" destId="{81295162-7364-43E5-94DD-75288C32C2FE}" srcOrd="0" destOrd="0" parTransId="{7EAEABFD-130E-4D22-96FF-F879D9B83C81}" sibTransId="{B880DD28-9A1E-426B-A600-B9C5C8ED338F}"/>
    <dgm:cxn modelId="{EB67ED89-4F38-4F6B-80E2-294C75FB42A7}" type="presOf" srcId="{81295162-7364-43E5-94DD-75288C32C2FE}" destId="{987476E2-0A74-4AD2-B4BF-C9AE2AEB3057}" srcOrd="0" destOrd="0" presId="urn:microsoft.com/office/officeart/2005/8/layout/vList2"/>
    <dgm:cxn modelId="{301D5038-3F4B-44EC-A38B-90317406504A}" type="presOf" srcId="{7BB60060-1715-4A17-AC9C-090BD14C921E}" destId="{921BDEE1-3C1A-41D9-85B0-D31C8F55E057}" srcOrd="0" destOrd="0" presId="urn:microsoft.com/office/officeart/2005/8/layout/vList2"/>
    <dgm:cxn modelId="{08AF8B23-1208-49F3-9924-D86144C6ABA8}" type="presParOf" srcId="{921BDEE1-3C1A-41D9-85B0-D31C8F55E057}" destId="{987476E2-0A74-4AD2-B4BF-C9AE2AEB305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3AB9636-CF40-4314-B5B5-B94BB6B8B9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B73DD52-C713-474E-8A82-7B7672BA4059}">
      <dgm:prSet/>
      <dgm:spPr/>
      <dgm:t>
        <a:bodyPr/>
        <a:lstStyle/>
        <a:p>
          <a:pPr algn="just" rtl="0"/>
          <a:r>
            <a:rPr lang="ru-RU" dirty="0" smtClean="0">
              <a:latin typeface="Times New Roman" panose="02020603050405020304" pitchFamily="18" charset="0"/>
              <a:cs typeface="Times New Roman" panose="02020603050405020304" pitchFamily="18" charset="0"/>
            </a:rPr>
            <a:t>Под географическим прогнозированием понимается разработка научно обоснованных суждений о состоянии и тенденциях развития природной среды в будущем для принятия решений по ее рациональному использованию. Можно определить это направление географических исследований и проще — как предвидение будущего состояния природной среды. В его разработку внесли большой вклад труды И.П. Герасимова, Т.В. Звонковой, В.Б. </a:t>
          </a:r>
          <a:r>
            <a:rPr lang="ru-RU" dirty="0" err="1" smtClean="0">
              <a:latin typeface="Times New Roman" panose="02020603050405020304" pitchFamily="18" charset="0"/>
              <a:cs typeface="Times New Roman" panose="02020603050405020304" pitchFamily="18" charset="0"/>
            </a:rPr>
            <a:t>Сочавы</a:t>
          </a:r>
          <a:r>
            <a:rPr lang="ru-RU" dirty="0" smtClean="0">
              <a:latin typeface="Times New Roman" panose="02020603050405020304" pitchFamily="18" charset="0"/>
              <a:cs typeface="Times New Roman" panose="02020603050405020304" pitchFamily="18" charset="0"/>
            </a:rPr>
            <a:t>, Ф.Н. Милькова, А.Г. Исаченко, А.Г. Емельянова, Н.И. </a:t>
          </a:r>
          <a:r>
            <a:rPr lang="ru-RU" dirty="0" err="1" smtClean="0">
              <a:latin typeface="Times New Roman" panose="02020603050405020304" pitchFamily="18" charset="0"/>
              <a:cs typeface="Times New Roman" panose="02020603050405020304" pitchFamily="18" charset="0"/>
            </a:rPr>
            <a:t>Коронкевича</a:t>
          </a:r>
          <a:r>
            <a:rPr lang="ru-RU" dirty="0" smtClean="0">
              <a:latin typeface="Times New Roman" panose="02020603050405020304" pitchFamily="18" charset="0"/>
              <a:cs typeface="Times New Roman" panose="02020603050405020304" pitchFamily="18" charset="0"/>
            </a:rPr>
            <a:t>, К.Н. Дьяконова и др. исследователей.</a:t>
          </a:r>
          <a:endParaRPr lang="ru-RU" dirty="0">
            <a:latin typeface="Times New Roman" panose="02020603050405020304" pitchFamily="18" charset="0"/>
            <a:cs typeface="Times New Roman" panose="02020603050405020304" pitchFamily="18" charset="0"/>
          </a:endParaRPr>
        </a:p>
      </dgm:t>
    </dgm:pt>
    <dgm:pt modelId="{A0C159E9-C4A5-4C82-BC0B-80614F525759}" type="parTrans" cxnId="{C0632755-C3E9-4E6C-9865-F0FE962B2CED}">
      <dgm:prSet/>
      <dgm:spPr/>
      <dgm:t>
        <a:bodyPr/>
        <a:lstStyle/>
        <a:p>
          <a:endParaRPr lang="ru-RU"/>
        </a:p>
      </dgm:t>
    </dgm:pt>
    <dgm:pt modelId="{B0BC34A8-7767-4CC3-A4FA-B227CE485EE0}" type="sibTrans" cxnId="{C0632755-C3E9-4E6C-9865-F0FE962B2CED}">
      <dgm:prSet/>
      <dgm:spPr/>
      <dgm:t>
        <a:bodyPr/>
        <a:lstStyle/>
        <a:p>
          <a:endParaRPr lang="ru-RU"/>
        </a:p>
      </dgm:t>
    </dgm:pt>
    <dgm:pt modelId="{FFACD368-CE9D-4A5B-AC1D-446A85046D19}" type="pres">
      <dgm:prSet presAssocID="{73AB9636-CF40-4314-B5B5-B94BB6B8B9BC}" presName="linear" presStyleCnt="0">
        <dgm:presLayoutVars>
          <dgm:animLvl val="lvl"/>
          <dgm:resizeHandles val="exact"/>
        </dgm:presLayoutVars>
      </dgm:prSet>
      <dgm:spPr/>
      <dgm:t>
        <a:bodyPr/>
        <a:lstStyle/>
        <a:p>
          <a:endParaRPr lang="ru-RU"/>
        </a:p>
      </dgm:t>
    </dgm:pt>
    <dgm:pt modelId="{AA84C4D7-28EF-4A10-9A27-118E5BAC46E9}" type="pres">
      <dgm:prSet presAssocID="{CB73DD52-C713-474E-8A82-7B7672BA4059}" presName="parentText" presStyleLbl="node1" presStyleIdx="0" presStyleCnt="1">
        <dgm:presLayoutVars>
          <dgm:chMax val="0"/>
          <dgm:bulletEnabled val="1"/>
        </dgm:presLayoutVars>
      </dgm:prSet>
      <dgm:spPr/>
      <dgm:t>
        <a:bodyPr/>
        <a:lstStyle/>
        <a:p>
          <a:endParaRPr lang="ru-RU"/>
        </a:p>
      </dgm:t>
    </dgm:pt>
  </dgm:ptLst>
  <dgm:cxnLst>
    <dgm:cxn modelId="{4B34B7C3-4E34-4AE0-B89B-9B2E3BDA99AB}" type="presOf" srcId="{CB73DD52-C713-474E-8A82-7B7672BA4059}" destId="{AA84C4D7-28EF-4A10-9A27-118E5BAC46E9}" srcOrd="0" destOrd="0" presId="urn:microsoft.com/office/officeart/2005/8/layout/vList2"/>
    <dgm:cxn modelId="{C0632755-C3E9-4E6C-9865-F0FE962B2CED}" srcId="{73AB9636-CF40-4314-B5B5-B94BB6B8B9BC}" destId="{CB73DD52-C713-474E-8A82-7B7672BA4059}" srcOrd="0" destOrd="0" parTransId="{A0C159E9-C4A5-4C82-BC0B-80614F525759}" sibTransId="{B0BC34A8-7767-4CC3-A4FA-B227CE485EE0}"/>
    <dgm:cxn modelId="{20F6BB00-E613-4F95-A715-B74AC7635C13}" type="presOf" srcId="{73AB9636-CF40-4314-B5B5-B94BB6B8B9BC}" destId="{FFACD368-CE9D-4A5B-AC1D-446A85046D19}" srcOrd="0" destOrd="0" presId="urn:microsoft.com/office/officeart/2005/8/layout/vList2"/>
    <dgm:cxn modelId="{43431813-91CA-4F15-9F0A-D36BA344454D}" type="presParOf" srcId="{FFACD368-CE9D-4A5B-AC1D-446A85046D19}" destId="{AA84C4D7-28EF-4A10-9A27-118E5BAC46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0865A5F-8E1C-4A94-AF2F-5E2E83C73FF0}"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ru-RU"/>
        </a:p>
      </dgm:t>
    </dgm:pt>
    <dgm:pt modelId="{80EFF3BC-B771-464D-98F1-FFB4165B14F3}">
      <dgm:prSet custT="1"/>
      <dgm:spPr/>
      <dgm:t>
        <a:bodyPr/>
        <a:lstStyle/>
        <a:p>
          <a:pPr rtl="0"/>
          <a:r>
            <a:rPr lang="ru-RU" sz="1200" smtClean="0">
              <a:latin typeface="Times New Roman" panose="02020603050405020304" pitchFamily="18" charset="0"/>
              <a:cs typeface="Times New Roman" panose="02020603050405020304" pitchFamily="18" charset="0"/>
            </a:rPr>
            <a:t>на компонентные (отраслевые) — гидрологические, метеорологические, и др.; комплексные — оценивается динамика состояния природного комплекса в целом; </a:t>
          </a:r>
          <a:endParaRPr lang="ru-RU" sz="1200">
            <a:latin typeface="Times New Roman" panose="02020603050405020304" pitchFamily="18" charset="0"/>
            <a:cs typeface="Times New Roman" panose="02020603050405020304" pitchFamily="18" charset="0"/>
          </a:endParaRPr>
        </a:p>
      </dgm:t>
    </dgm:pt>
    <dgm:pt modelId="{62E6E6CE-A0B0-4917-907B-AFFCF3436464}" type="parTrans" cxnId="{06EA9A76-0A4C-4786-9EC4-9F28C24DA634}">
      <dgm:prSet/>
      <dgm:spPr/>
      <dgm:t>
        <a:bodyPr/>
        <a:lstStyle/>
        <a:p>
          <a:endParaRPr lang="ru-RU"/>
        </a:p>
      </dgm:t>
    </dgm:pt>
    <dgm:pt modelId="{FFB90FDF-62E4-4001-B6A1-A82498FDB309}" type="sibTrans" cxnId="{06EA9A76-0A4C-4786-9EC4-9F28C24DA634}">
      <dgm:prSet/>
      <dgm:spPr/>
      <dgm:t>
        <a:bodyPr/>
        <a:lstStyle/>
        <a:p>
          <a:endParaRPr lang="ru-RU"/>
        </a:p>
      </dgm:t>
    </dgm:pt>
    <dgm:pt modelId="{15C775F5-6573-4237-8FF1-8E7465B3AA91}">
      <dgm:prSet custT="1"/>
      <dgm:spPr/>
      <dgm:t>
        <a:bodyPr/>
        <a:lstStyle/>
        <a:p>
          <a:pPr rtl="0"/>
          <a:r>
            <a:rPr lang="ru-RU" sz="1100" smtClean="0">
              <a:latin typeface="Times New Roman" panose="02020603050405020304" pitchFamily="18" charset="0"/>
              <a:cs typeface="Times New Roman" panose="02020603050405020304" pitchFamily="18" charset="0"/>
            </a:rPr>
            <a:t>2) на локальные (пространственный от нескольких квадратных километров до нескольких тысяч квадратных километров), региональные (от нескольких тысяч квадратных километров до сотен тысяч квадратных километров), глобальные (от сотен тысяч квадратных километров до территориального уровня систем образующих ); </a:t>
          </a:r>
          <a:endParaRPr lang="ru-RU" sz="1100">
            <a:latin typeface="Times New Roman" panose="02020603050405020304" pitchFamily="18" charset="0"/>
            <a:cs typeface="Times New Roman" panose="02020603050405020304" pitchFamily="18" charset="0"/>
          </a:endParaRPr>
        </a:p>
      </dgm:t>
    </dgm:pt>
    <dgm:pt modelId="{159B9A90-7DCE-48E6-867A-4A386C71A4AC}" type="parTrans" cxnId="{D5894F27-458A-4164-A87C-C4CB5ABFC342}">
      <dgm:prSet/>
      <dgm:spPr/>
      <dgm:t>
        <a:bodyPr/>
        <a:lstStyle/>
        <a:p>
          <a:endParaRPr lang="ru-RU"/>
        </a:p>
      </dgm:t>
    </dgm:pt>
    <dgm:pt modelId="{D01E45F8-A60D-48E8-B657-3F78DE33A046}" type="sibTrans" cxnId="{D5894F27-458A-4164-A87C-C4CB5ABFC342}">
      <dgm:prSet/>
      <dgm:spPr/>
      <dgm:t>
        <a:bodyPr/>
        <a:lstStyle/>
        <a:p>
          <a:endParaRPr lang="ru-RU"/>
        </a:p>
      </dgm:t>
    </dgm:pt>
    <dgm:pt modelId="{5DDC74A8-503F-4716-A29D-C8F2165A0EFC}">
      <dgm:prSet custT="1"/>
      <dgm:spPr/>
      <dgm:t>
        <a:bodyPr/>
        <a:lstStyle/>
        <a:p>
          <a:pPr rtl="0"/>
          <a:r>
            <a:rPr lang="ru-RU" sz="1200" smtClean="0">
              <a:latin typeface="Times New Roman" panose="02020603050405020304" pitchFamily="18" charset="0"/>
              <a:cs typeface="Times New Roman" panose="02020603050405020304" pitchFamily="18" charset="0"/>
            </a:rPr>
            <a:t>3) на краткосрочные (временной масштаб от нескольких до нескольких суток); среднесрочные (от нескольких суток до года); долгосрочные (от года до столетий и тысячелетий).</a:t>
          </a:r>
          <a:endParaRPr lang="ru-RU" sz="1200">
            <a:latin typeface="Times New Roman" panose="02020603050405020304" pitchFamily="18" charset="0"/>
            <a:cs typeface="Times New Roman" panose="02020603050405020304" pitchFamily="18" charset="0"/>
          </a:endParaRPr>
        </a:p>
      </dgm:t>
    </dgm:pt>
    <dgm:pt modelId="{B6269912-4360-4A3E-A218-253380D0F153}" type="parTrans" cxnId="{C98646E9-923E-46AB-95A5-9B18B95FC93C}">
      <dgm:prSet/>
      <dgm:spPr/>
      <dgm:t>
        <a:bodyPr/>
        <a:lstStyle/>
        <a:p>
          <a:endParaRPr lang="ru-RU"/>
        </a:p>
      </dgm:t>
    </dgm:pt>
    <dgm:pt modelId="{142B754F-5493-4B6E-86E6-3DBA26BE341A}" type="sibTrans" cxnId="{C98646E9-923E-46AB-95A5-9B18B95FC93C}">
      <dgm:prSet/>
      <dgm:spPr/>
      <dgm:t>
        <a:bodyPr/>
        <a:lstStyle/>
        <a:p>
          <a:endParaRPr lang="ru-RU"/>
        </a:p>
      </dgm:t>
    </dgm:pt>
    <dgm:pt modelId="{CDE0C3C1-25D8-4802-BB95-3C06A8D366D4}" type="pres">
      <dgm:prSet presAssocID="{60865A5F-8E1C-4A94-AF2F-5E2E83C73FF0}" presName="Name0" presStyleCnt="0">
        <dgm:presLayoutVars>
          <dgm:dir/>
          <dgm:resizeHandles val="exact"/>
        </dgm:presLayoutVars>
      </dgm:prSet>
      <dgm:spPr/>
      <dgm:t>
        <a:bodyPr/>
        <a:lstStyle/>
        <a:p>
          <a:endParaRPr lang="ru-RU"/>
        </a:p>
      </dgm:t>
    </dgm:pt>
    <dgm:pt modelId="{798BE8B9-7AC5-4813-8180-FF8BFFA2F7C1}" type="pres">
      <dgm:prSet presAssocID="{60865A5F-8E1C-4A94-AF2F-5E2E83C73FF0}" presName="fgShape" presStyleLbl="fgShp" presStyleIdx="0" presStyleCnt="1"/>
      <dgm:spPr/>
    </dgm:pt>
    <dgm:pt modelId="{04F06C25-9113-4145-8611-88B093A12744}" type="pres">
      <dgm:prSet presAssocID="{60865A5F-8E1C-4A94-AF2F-5E2E83C73FF0}" presName="linComp" presStyleCnt="0"/>
      <dgm:spPr/>
    </dgm:pt>
    <dgm:pt modelId="{EDE5B6BC-D6D4-4A25-A088-53901244A019}" type="pres">
      <dgm:prSet presAssocID="{80EFF3BC-B771-464D-98F1-FFB4165B14F3}" presName="compNode" presStyleCnt="0"/>
      <dgm:spPr/>
    </dgm:pt>
    <dgm:pt modelId="{1284627A-C61C-4064-A6C3-6ED384A573BE}" type="pres">
      <dgm:prSet presAssocID="{80EFF3BC-B771-464D-98F1-FFB4165B14F3}" presName="bkgdShape" presStyleLbl="node1" presStyleIdx="0" presStyleCnt="3"/>
      <dgm:spPr/>
      <dgm:t>
        <a:bodyPr/>
        <a:lstStyle/>
        <a:p>
          <a:endParaRPr lang="ru-RU"/>
        </a:p>
      </dgm:t>
    </dgm:pt>
    <dgm:pt modelId="{47563188-8890-42DB-8AA9-F5FCA033FFEF}" type="pres">
      <dgm:prSet presAssocID="{80EFF3BC-B771-464D-98F1-FFB4165B14F3}" presName="nodeTx" presStyleLbl="node1" presStyleIdx="0" presStyleCnt="3">
        <dgm:presLayoutVars>
          <dgm:bulletEnabled val="1"/>
        </dgm:presLayoutVars>
      </dgm:prSet>
      <dgm:spPr/>
      <dgm:t>
        <a:bodyPr/>
        <a:lstStyle/>
        <a:p>
          <a:endParaRPr lang="ru-RU"/>
        </a:p>
      </dgm:t>
    </dgm:pt>
    <dgm:pt modelId="{2B0CBBD3-1133-403F-ACA0-7F62B8BB9F39}" type="pres">
      <dgm:prSet presAssocID="{80EFF3BC-B771-464D-98F1-FFB4165B14F3}" presName="invisiNode" presStyleLbl="node1" presStyleIdx="0" presStyleCnt="3"/>
      <dgm:spPr/>
    </dgm:pt>
    <dgm:pt modelId="{9A31D884-87E7-41F0-ADA2-8D538FB33EDE}" type="pres">
      <dgm:prSet presAssocID="{80EFF3BC-B771-464D-98F1-FFB4165B14F3}" presName="imagNode" presStyleLbl="fgImgPlace1" presStyleIdx="0" presStyleCnt="3"/>
      <dgm:spPr>
        <a:blipFill rotWithShape="1">
          <a:blip xmlns:r="http://schemas.openxmlformats.org/officeDocument/2006/relationships" r:embed="rId1"/>
          <a:stretch>
            <a:fillRect/>
          </a:stretch>
        </a:blipFill>
      </dgm:spPr>
    </dgm:pt>
    <dgm:pt modelId="{3B411256-1F01-4512-B0B5-7EA80F1AADCA}" type="pres">
      <dgm:prSet presAssocID="{FFB90FDF-62E4-4001-B6A1-A82498FDB309}" presName="sibTrans" presStyleLbl="sibTrans2D1" presStyleIdx="0" presStyleCnt="0"/>
      <dgm:spPr/>
      <dgm:t>
        <a:bodyPr/>
        <a:lstStyle/>
        <a:p>
          <a:endParaRPr lang="ru-RU"/>
        </a:p>
      </dgm:t>
    </dgm:pt>
    <dgm:pt modelId="{073509EB-5850-4D85-9A5E-15CF2F769007}" type="pres">
      <dgm:prSet presAssocID="{15C775F5-6573-4237-8FF1-8E7465B3AA91}" presName="compNode" presStyleCnt="0"/>
      <dgm:spPr/>
    </dgm:pt>
    <dgm:pt modelId="{C9E8B20B-5A18-433E-9AE1-E2EEF90D33AC}" type="pres">
      <dgm:prSet presAssocID="{15C775F5-6573-4237-8FF1-8E7465B3AA91}" presName="bkgdShape" presStyleLbl="node1" presStyleIdx="1" presStyleCnt="3"/>
      <dgm:spPr/>
      <dgm:t>
        <a:bodyPr/>
        <a:lstStyle/>
        <a:p>
          <a:endParaRPr lang="ru-RU"/>
        </a:p>
      </dgm:t>
    </dgm:pt>
    <dgm:pt modelId="{3F17C075-974F-445F-BA50-06DDCC7ED5C4}" type="pres">
      <dgm:prSet presAssocID="{15C775F5-6573-4237-8FF1-8E7465B3AA91}" presName="nodeTx" presStyleLbl="node1" presStyleIdx="1" presStyleCnt="3">
        <dgm:presLayoutVars>
          <dgm:bulletEnabled val="1"/>
        </dgm:presLayoutVars>
      </dgm:prSet>
      <dgm:spPr/>
      <dgm:t>
        <a:bodyPr/>
        <a:lstStyle/>
        <a:p>
          <a:endParaRPr lang="ru-RU"/>
        </a:p>
      </dgm:t>
    </dgm:pt>
    <dgm:pt modelId="{C7586F9D-181F-4688-B684-326A5A23B447}" type="pres">
      <dgm:prSet presAssocID="{15C775F5-6573-4237-8FF1-8E7465B3AA91}" presName="invisiNode" presStyleLbl="node1" presStyleIdx="1" presStyleCnt="3"/>
      <dgm:spPr/>
    </dgm:pt>
    <dgm:pt modelId="{D720A0E1-41CB-47EC-9891-DB14E99D73E5}" type="pres">
      <dgm:prSet presAssocID="{15C775F5-6573-4237-8FF1-8E7465B3AA91}" presName="imagNode" presStyleLbl="fgImgPlace1" presStyleIdx="1" presStyleCnt="3"/>
      <dgm:spPr>
        <a:blipFill rotWithShape="1">
          <a:blip xmlns:r="http://schemas.openxmlformats.org/officeDocument/2006/relationships" r:embed="rId2"/>
          <a:stretch>
            <a:fillRect/>
          </a:stretch>
        </a:blipFill>
      </dgm:spPr>
    </dgm:pt>
    <dgm:pt modelId="{F1E4022D-C1A4-4E1E-81EE-410156E81AF0}" type="pres">
      <dgm:prSet presAssocID="{D01E45F8-A60D-48E8-B657-3F78DE33A046}" presName="sibTrans" presStyleLbl="sibTrans2D1" presStyleIdx="0" presStyleCnt="0"/>
      <dgm:spPr/>
      <dgm:t>
        <a:bodyPr/>
        <a:lstStyle/>
        <a:p>
          <a:endParaRPr lang="ru-RU"/>
        </a:p>
      </dgm:t>
    </dgm:pt>
    <dgm:pt modelId="{F79C8994-D8CB-4E5B-9AE8-8F77BC7E8D4A}" type="pres">
      <dgm:prSet presAssocID="{5DDC74A8-503F-4716-A29D-C8F2165A0EFC}" presName="compNode" presStyleCnt="0"/>
      <dgm:spPr/>
    </dgm:pt>
    <dgm:pt modelId="{BBC7AAEC-38C5-40B1-B75F-A785E2657759}" type="pres">
      <dgm:prSet presAssocID="{5DDC74A8-503F-4716-A29D-C8F2165A0EFC}" presName="bkgdShape" presStyleLbl="node1" presStyleIdx="2" presStyleCnt="3"/>
      <dgm:spPr/>
      <dgm:t>
        <a:bodyPr/>
        <a:lstStyle/>
        <a:p>
          <a:endParaRPr lang="ru-RU"/>
        </a:p>
      </dgm:t>
    </dgm:pt>
    <dgm:pt modelId="{94C981BC-6DDE-44D9-AFC4-9EF16D990365}" type="pres">
      <dgm:prSet presAssocID="{5DDC74A8-503F-4716-A29D-C8F2165A0EFC}" presName="nodeTx" presStyleLbl="node1" presStyleIdx="2" presStyleCnt="3">
        <dgm:presLayoutVars>
          <dgm:bulletEnabled val="1"/>
        </dgm:presLayoutVars>
      </dgm:prSet>
      <dgm:spPr/>
      <dgm:t>
        <a:bodyPr/>
        <a:lstStyle/>
        <a:p>
          <a:endParaRPr lang="ru-RU"/>
        </a:p>
      </dgm:t>
    </dgm:pt>
    <dgm:pt modelId="{02E950D5-3C76-44F9-AFC4-5B8F4202C7AC}" type="pres">
      <dgm:prSet presAssocID="{5DDC74A8-503F-4716-A29D-C8F2165A0EFC}" presName="invisiNode" presStyleLbl="node1" presStyleIdx="2" presStyleCnt="3"/>
      <dgm:spPr/>
    </dgm:pt>
    <dgm:pt modelId="{3AA6D9E7-DFC2-48EF-B3E7-B948B7C7A0D5}" type="pres">
      <dgm:prSet presAssocID="{5DDC74A8-503F-4716-A29D-C8F2165A0EFC}" presName="imagNode" presStyleLbl="fgImgPlace1" presStyleIdx="2" presStyleCnt="3"/>
      <dgm:spPr>
        <a:blipFill rotWithShape="1">
          <a:blip xmlns:r="http://schemas.openxmlformats.org/officeDocument/2006/relationships" r:embed="rId3"/>
          <a:stretch>
            <a:fillRect/>
          </a:stretch>
        </a:blipFill>
      </dgm:spPr>
    </dgm:pt>
  </dgm:ptLst>
  <dgm:cxnLst>
    <dgm:cxn modelId="{E1CE521C-67F3-426B-8730-C015A11ACE52}" type="presOf" srcId="{15C775F5-6573-4237-8FF1-8E7465B3AA91}" destId="{3F17C075-974F-445F-BA50-06DDCC7ED5C4}" srcOrd="1" destOrd="0" presId="urn:microsoft.com/office/officeart/2005/8/layout/hList7"/>
    <dgm:cxn modelId="{D3A44410-2621-4190-BEC7-C2CACF875CDC}" type="presOf" srcId="{80EFF3BC-B771-464D-98F1-FFB4165B14F3}" destId="{1284627A-C61C-4064-A6C3-6ED384A573BE}" srcOrd="0" destOrd="0" presId="urn:microsoft.com/office/officeart/2005/8/layout/hList7"/>
    <dgm:cxn modelId="{C98646E9-923E-46AB-95A5-9B18B95FC93C}" srcId="{60865A5F-8E1C-4A94-AF2F-5E2E83C73FF0}" destId="{5DDC74A8-503F-4716-A29D-C8F2165A0EFC}" srcOrd="2" destOrd="0" parTransId="{B6269912-4360-4A3E-A218-253380D0F153}" sibTransId="{142B754F-5493-4B6E-86E6-3DBA26BE341A}"/>
    <dgm:cxn modelId="{06EA9A76-0A4C-4786-9EC4-9F28C24DA634}" srcId="{60865A5F-8E1C-4A94-AF2F-5E2E83C73FF0}" destId="{80EFF3BC-B771-464D-98F1-FFB4165B14F3}" srcOrd="0" destOrd="0" parTransId="{62E6E6CE-A0B0-4917-907B-AFFCF3436464}" sibTransId="{FFB90FDF-62E4-4001-B6A1-A82498FDB309}"/>
    <dgm:cxn modelId="{D5894F27-458A-4164-A87C-C4CB5ABFC342}" srcId="{60865A5F-8E1C-4A94-AF2F-5E2E83C73FF0}" destId="{15C775F5-6573-4237-8FF1-8E7465B3AA91}" srcOrd="1" destOrd="0" parTransId="{159B9A90-7DCE-48E6-867A-4A386C71A4AC}" sibTransId="{D01E45F8-A60D-48E8-B657-3F78DE33A046}"/>
    <dgm:cxn modelId="{C2CF7B2A-105E-403C-89A8-4A26ADC153E1}" type="presOf" srcId="{15C775F5-6573-4237-8FF1-8E7465B3AA91}" destId="{C9E8B20B-5A18-433E-9AE1-E2EEF90D33AC}" srcOrd="0" destOrd="0" presId="urn:microsoft.com/office/officeart/2005/8/layout/hList7"/>
    <dgm:cxn modelId="{B67AD681-FDC2-45BB-861A-F753B5655A8F}" type="presOf" srcId="{FFB90FDF-62E4-4001-B6A1-A82498FDB309}" destId="{3B411256-1F01-4512-B0B5-7EA80F1AADCA}" srcOrd="0" destOrd="0" presId="urn:microsoft.com/office/officeart/2005/8/layout/hList7"/>
    <dgm:cxn modelId="{0FDB3215-EBE3-41BC-9122-3283E231E722}" type="presOf" srcId="{80EFF3BC-B771-464D-98F1-FFB4165B14F3}" destId="{47563188-8890-42DB-8AA9-F5FCA033FFEF}" srcOrd="1" destOrd="0" presId="urn:microsoft.com/office/officeart/2005/8/layout/hList7"/>
    <dgm:cxn modelId="{1891F588-7049-4CCD-A43C-9A27CA4899E9}" type="presOf" srcId="{5DDC74A8-503F-4716-A29D-C8F2165A0EFC}" destId="{94C981BC-6DDE-44D9-AFC4-9EF16D990365}" srcOrd="1" destOrd="0" presId="urn:microsoft.com/office/officeart/2005/8/layout/hList7"/>
    <dgm:cxn modelId="{93E1AA30-5FBA-45A1-B1C3-905BCD18F204}" type="presOf" srcId="{D01E45F8-A60D-48E8-B657-3F78DE33A046}" destId="{F1E4022D-C1A4-4E1E-81EE-410156E81AF0}" srcOrd="0" destOrd="0" presId="urn:microsoft.com/office/officeart/2005/8/layout/hList7"/>
    <dgm:cxn modelId="{8628CB13-2BBE-4B1D-9400-8FAE8B632A8A}" type="presOf" srcId="{60865A5F-8E1C-4A94-AF2F-5E2E83C73FF0}" destId="{CDE0C3C1-25D8-4802-BB95-3C06A8D366D4}" srcOrd="0" destOrd="0" presId="urn:microsoft.com/office/officeart/2005/8/layout/hList7"/>
    <dgm:cxn modelId="{F73CBC27-B094-4210-931D-5710628596D6}" type="presOf" srcId="{5DDC74A8-503F-4716-A29D-C8F2165A0EFC}" destId="{BBC7AAEC-38C5-40B1-B75F-A785E2657759}" srcOrd="0" destOrd="0" presId="urn:microsoft.com/office/officeart/2005/8/layout/hList7"/>
    <dgm:cxn modelId="{E6304633-5F26-4C75-9321-95A03033D041}" type="presParOf" srcId="{CDE0C3C1-25D8-4802-BB95-3C06A8D366D4}" destId="{798BE8B9-7AC5-4813-8180-FF8BFFA2F7C1}" srcOrd="0" destOrd="0" presId="urn:microsoft.com/office/officeart/2005/8/layout/hList7"/>
    <dgm:cxn modelId="{49FAD51E-D38B-44EF-8562-BE2A315EE4B6}" type="presParOf" srcId="{CDE0C3C1-25D8-4802-BB95-3C06A8D366D4}" destId="{04F06C25-9113-4145-8611-88B093A12744}" srcOrd="1" destOrd="0" presId="urn:microsoft.com/office/officeart/2005/8/layout/hList7"/>
    <dgm:cxn modelId="{9FFE5C95-2FFD-4968-9BBA-CB6DB5E61A41}" type="presParOf" srcId="{04F06C25-9113-4145-8611-88B093A12744}" destId="{EDE5B6BC-D6D4-4A25-A088-53901244A019}" srcOrd="0" destOrd="0" presId="urn:microsoft.com/office/officeart/2005/8/layout/hList7"/>
    <dgm:cxn modelId="{8A117691-2678-474B-BEDA-AAC49DBA120C}" type="presParOf" srcId="{EDE5B6BC-D6D4-4A25-A088-53901244A019}" destId="{1284627A-C61C-4064-A6C3-6ED384A573BE}" srcOrd="0" destOrd="0" presId="urn:microsoft.com/office/officeart/2005/8/layout/hList7"/>
    <dgm:cxn modelId="{70CB48D0-2332-4F2A-9736-BF2E550325D3}" type="presParOf" srcId="{EDE5B6BC-D6D4-4A25-A088-53901244A019}" destId="{47563188-8890-42DB-8AA9-F5FCA033FFEF}" srcOrd="1" destOrd="0" presId="urn:microsoft.com/office/officeart/2005/8/layout/hList7"/>
    <dgm:cxn modelId="{C8C296F6-2CDE-41CA-A2D4-91A65F13AA2C}" type="presParOf" srcId="{EDE5B6BC-D6D4-4A25-A088-53901244A019}" destId="{2B0CBBD3-1133-403F-ACA0-7F62B8BB9F39}" srcOrd="2" destOrd="0" presId="urn:microsoft.com/office/officeart/2005/8/layout/hList7"/>
    <dgm:cxn modelId="{726FA4BC-84D3-4E10-A929-F71380AB6A54}" type="presParOf" srcId="{EDE5B6BC-D6D4-4A25-A088-53901244A019}" destId="{9A31D884-87E7-41F0-ADA2-8D538FB33EDE}" srcOrd="3" destOrd="0" presId="urn:microsoft.com/office/officeart/2005/8/layout/hList7"/>
    <dgm:cxn modelId="{2B33A969-7A08-44A0-8472-63CC928953E7}" type="presParOf" srcId="{04F06C25-9113-4145-8611-88B093A12744}" destId="{3B411256-1F01-4512-B0B5-7EA80F1AADCA}" srcOrd="1" destOrd="0" presId="urn:microsoft.com/office/officeart/2005/8/layout/hList7"/>
    <dgm:cxn modelId="{31A94045-087F-4F2B-BBDC-8D0BC27FDA8B}" type="presParOf" srcId="{04F06C25-9113-4145-8611-88B093A12744}" destId="{073509EB-5850-4D85-9A5E-15CF2F769007}" srcOrd="2" destOrd="0" presId="urn:microsoft.com/office/officeart/2005/8/layout/hList7"/>
    <dgm:cxn modelId="{267C73ED-6961-45B3-AE1A-546B936C3FF2}" type="presParOf" srcId="{073509EB-5850-4D85-9A5E-15CF2F769007}" destId="{C9E8B20B-5A18-433E-9AE1-E2EEF90D33AC}" srcOrd="0" destOrd="0" presId="urn:microsoft.com/office/officeart/2005/8/layout/hList7"/>
    <dgm:cxn modelId="{A059B44C-2BB0-4AD7-91AA-7885DC98A92A}" type="presParOf" srcId="{073509EB-5850-4D85-9A5E-15CF2F769007}" destId="{3F17C075-974F-445F-BA50-06DDCC7ED5C4}" srcOrd="1" destOrd="0" presId="urn:microsoft.com/office/officeart/2005/8/layout/hList7"/>
    <dgm:cxn modelId="{2AC4B274-C36A-4089-B3BD-3640285AFE5C}" type="presParOf" srcId="{073509EB-5850-4D85-9A5E-15CF2F769007}" destId="{C7586F9D-181F-4688-B684-326A5A23B447}" srcOrd="2" destOrd="0" presId="urn:microsoft.com/office/officeart/2005/8/layout/hList7"/>
    <dgm:cxn modelId="{6C2E4F70-BD45-48AD-9251-C2DE0AB85063}" type="presParOf" srcId="{073509EB-5850-4D85-9A5E-15CF2F769007}" destId="{D720A0E1-41CB-47EC-9891-DB14E99D73E5}" srcOrd="3" destOrd="0" presId="urn:microsoft.com/office/officeart/2005/8/layout/hList7"/>
    <dgm:cxn modelId="{AC759EB8-5C03-47DB-8001-5D6F64436279}" type="presParOf" srcId="{04F06C25-9113-4145-8611-88B093A12744}" destId="{F1E4022D-C1A4-4E1E-81EE-410156E81AF0}" srcOrd="3" destOrd="0" presId="urn:microsoft.com/office/officeart/2005/8/layout/hList7"/>
    <dgm:cxn modelId="{613FEC16-1B3C-4D5B-9919-AC96F2AB6ECE}" type="presParOf" srcId="{04F06C25-9113-4145-8611-88B093A12744}" destId="{F79C8994-D8CB-4E5B-9AE8-8F77BC7E8D4A}" srcOrd="4" destOrd="0" presId="urn:microsoft.com/office/officeart/2005/8/layout/hList7"/>
    <dgm:cxn modelId="{1E5B6FA8-49CD-4F49-97E4-CB05667705EB}" type="presParOf" srcId="{F79C8994-D8CB-4E5B-9AE8-8F77BC7E8D4A}" destId="{BBC7AAEC-38C5-40B1-B75F-A785E2657759}" srcOrd="0" destOrd="0" presId="urn:microsoft.com/office/officeart/2005/8/layout/hList7"/>
    <dgm:cxn modelId="{45B92C76-BD2C-44FD-B5AD-8C9073F1E18E}" type="presParOf" srcId="{F79C8994-D8CB-4E5B-9AE8-8F77BC7E8D4A}" destId="{94C981BC-6DDE-44D9-AFC4-9EF16D990365}" srcOrd="1" destOrd="0" presId="urn:microsoft.com/office/officeart/2005/8/layout/hList7"/>
    <dgm:cxn modelId="{2754D6DE-0021-4A5F-A8B4-3959F23CB86B}" type="presParOf" srcId="{F79C8994-D8CB-4E5B-9AE8-8F77BC7E8D4A}" destId="{02E950D5-3C76-44F9-AFC4-5B8F4202C7AC}" srcOrd="2" destOrd="0" presId="urn:microsoft.com/office/officeart/2005/8/layout/hList7"/>
    <dgm:cxn modelId="{FDA05105-82F7-4FB9-A07F-7698FB2B0170}" type="presParOf" srcId="{F79C8994-D8CB-4E5B-9AE8-8F77BC7E8D4A}" destId="{3AA6D9E7-DFC2-48EF-B3E7-B948B7C7A0D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7DC50CC-B98E-4952-B3C3-719DE1700DEA}"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RU"/>
        </a:p>
      </dgm:t>
    </dgm:pt>
    <dgm:pt modelId="{7763C456-1F6E-45F2-92D4-5850DD644E47}">
      <dgm:prSet custT="1"/>
      <dgm:spPr/>
      <dgm:t>
        <a:bodyPr/>
        <a:lstStyle/>
        <a:p>
          <a:pPr algn="just" rtl="0"/>
          <a:r>
            <a:rPr lang="ru-RU" sz="1200" i="1" dirty="0" smtClean="0">
              <a:latin typeface="Times New Roman" panose="02020603050405020304" pitchFamily="18" charset="0"/>
              <a:cs typeface="Times New Roman" panose="02020603050405020304" pitchFamily="18" charset="0"/>
            </a:rPr>
            <a:t>По мере</a:t>
          </a:r>
          <a:r>
            <a:rPr lang="ru-RU" sz="1200" dirty="0" smtClean="0">
              <a:latin typeface="Times New Roman" panose="02020603050405020304" pitchFamily="18" charset="0"/>
              <a:cs typeface="Times New Roman" panose="02020603050405020304" pitchFamily="18" charset="0"/>
            </a:rPr>
            <a:t> того, как развивается человеческое общество, возникает необходимость оптимизации его существования в окружающей среде, представленной разными природными ландшафтами. В настоящее время пришло понимание того, что необходимо создавать эффективные культурные ландшафты и территориальные комплексы, наиболее благоприятные для жизни людей и наилучшим образом вписывающиеся в окружающие ландшафтные </a:t>
          </a:r>
          <a:r>
            <a:rPr lang="ru-RU" sz="1200" dirty="0" err="1" smtClean="0">
              <a:latin typeface="Times New Roman" panose="02020603050405020304" pitchFamily="18" charset="0"/>
              <a:cs typeface="Times New Roman" panose="02020603050405020304" pitchFamily="18" charset="0"/>
            </a:rPr>
            <a:t>геэкосистемы</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D2AA5C14-E2A6-47CC-AFBC-9109441CCB0D}" type="parTrans" cxnId="{A5EA5906-A7FF-4823-909C-3934512E7783}">
      <dgm:prSet/>
      <dgm:spPr/>
      <dgm:t>
        <a:bodyPr/>
        <a:lstStyle/>
        <a:p>
          <a:endParaRPr lang="ru-RU" sz="1400">
            <a:latin typeface="Times New Roman" panose="02020603050405020304" pitchFamily="18" charset="0"/>
            <a:cs typeface="Times New Roman" panose="02020603050405020304" pitchFamily="18" charset="0"/>
          </a:endParaRPr>
        </a:p>
      </dgm:t>
    </dgm:pt>
    <dgm:pt modelId="{6B0A8487-C1CF-49F5-B982-8B9A845721E9}" type="sibTrans" cxnId="{A5EA5906-A7FF-4823-909C-3934512E7783}">
      <dgm:prSet/>
      <dgm:spPr/>
      <dgm:t>
        <a:bodyPr/>
        <a:lstStyle/>
        <a:p>
          <a:endParaRPr lang="ru-RU" sz="1400">
            <a:latin typeface="Times New Roman" panose="02020603050405020304" pitchFamily="18" charset="0"/>
            <a:cs typeface="Times New Roman" panose="02020603050405020304" pitchFamily="18" charset="0"/>
          </a:endParaRPr>
        </a:p>
      </dgm:t>
    </dgm:pt>
    <dgm:pt modelId="{BA064CDC-B580-4839-BAA1-7280611F3D92}">
      <dgm:prSet custT="1"/>
      <dgm:spPr/>
      <dgm:t>
        <a:bodyPr/>
        <a:lstStyle/>
        <a:p>
          <a:pPr algn="just" rtl="0"/>
          <a:r>
            <a:rPr lang="ru-RU" sz="1200" dirty="0" smtClean="0">
              <a:latin typeface="Times New Roman" panose="02020603050405020304" pitchFamily="18" charset="0"/>
              <a:cs typeface="Times New Roman" panose="02020603050405020304" pitchFamily="18" charset="0"/>
            </a:rPr>
            <a:t>Прогнозирование состояния природной среды – является неотъемлемым условием при организации рационального природопользования. Огромную роль играет ландшафтно-географическое прогнозирование, так как оно решает комплекс задач и предполагает процесс оценивания динамики природных и природно-хозяйственных систем в будущем с использованием как компонентных, так и интегральных показателей. Ландшафтно-географический прогноз - это научная разработка представлений о природных географических системах будущего, об их уникальных свойствах и разнообразных переменных состояниях, являющихся результатами деятельности человека.</a:t>
          </a:r>
          <a:endParaRPr lang="ru-RU" sz="1200" dirty="0">
            <a:latin typeface="Times New Roman" panose="02020603050405020304" pitchFamily="18" charset="0"/>
            <a:cs typeface="Times New Roman" panose="02020603050405020304" pitchFamily="18" charset="0"/>
          </a:endParaRPr>
        </a:p>
      </dgm:t>
    </dgm:pt>
    <dgm:pt modelId="{B2EED42E-CD4B-47EC-AFD6-DC8DBD42978E}" type="parTrans" cxnId="{7C204CB4-1406-43C6-95CA-B721D8E42E6A}">
      <dgm:prSet/>
      <dgm:spPr/>
      <dgm:t>
        <a:bodyPr/>
        <a:lstStyle/>
        <a:p>
          <a:endParaRPr lang="ru-RU" sz="1400">
            <a:latin typeface="Times New Roman" panose="02020603050405020304" pitchFamily="18" charset="0"/>
            <a:cs typeface="Times New Roman" panose="02020603050405020304" pitchFamily="18" charset="0"/>
          </a:endParaRPr>
        </a:p>
      </dgm:t>
    </dgm:pt>
    <dgm:pt modelId="{D8B90EFF-3251-4A16-B80A-BF1655E4BEC8}" type="sibTrans" cxnId="{7C204CB4-1406-43C6-95CA-B721D8E42E6A}">
      <dgm:prSet/>
      <dgm:spPr/>
      <dgm:t>
        <a:bodyPr/>
        <a:lstStyle/>
        <a:p>
          <a:endParaRPr lang="ru-RU" sz="1400">
            <a:latin typeface="Times New Roman" panose="02020603050405020304" pitchFamily="18" charset="0"/>
            <a:cs typeface="Times New Roman" panose="02020603050405020304" pitchFamily="18" charset="0"/>
          </a:endParaRPr>
        </a:p>
      </dgm:t>
    </dgm:pt>
    <dgm:pt modelId="{D1E911F6-E8E1-4646-8958-1DB093781EE2}" type="pres">
      <dgm:prSet presAssocID="{77DC50CC-B98E-4952-B3C3-719DE1700DEA}" presName="compositeShape" presStyleCnt="0">
        <dgm:presLayoutVars>
          <dgm:dir/>
          <dgm:resizeHandles/>
        </dgm:presLayoutVars>
      </dgm:prSet>
      <dgm:spPr/>
      <dgm:t>
        <a:bodyPr/>
        <a:lstStyle/>
        <a:p>
          <a:endParaRPr lang="ru-RU"/>
        </a:p>
      </dgm:t>
    </dgm:pt>
    <dgm:pt modelId="{EAC433EC-E252-4926-8F10-60D4334A1135}" type="pres">
      <dgm:prSet presAssocID="{77DC50CC-B98E-4952-B3C3-719DE1700DEA}" presName="pyramid" presStyleLbl="node1" presStyleIdx="0" presStyleCnt="1" custLinFactNeighborX="-3250" custLinFactNeighborY="-650"/>
      <dgm:spPr/>
    </dgm:pt>
    <dgm:pt modelId="{C5926453-CAA8-4B57-9CCF-81980B828EF4}" type="pres">
      <dgm:prSet presAssocID="{77DC50CC-B98E-4952-B3C3-719DE1700DEA}" presName="theList" presStyleCnt="0"/>
      <dgm:spPr/>
    </dgm:pt>
    <dgm:pt modelId="{BB85CD94-80F8-4CA9-B66C-86480FBEC779}" type="pres">
      <dgm:prSet presAssocID="{7763C456-1F6E-45F2-92D4-5850DD644E47}" presName="aNode" presStyleLbl="fgAcc1" presStyleIdx="0" presStyleCnt="2" custScaleY="121579">
        <dgm:presLayoutVars>
          <dgm:bulletEnabled val="1"/>
        </dgm:presLayoutVars>
      </dgm:prSet>
      <dgm:spPr/>
      <dgm:t>
        <a:bodyPr/>
        <a:lstStyle/>
        <a:p>
          <a:endParaRPr lang="ru-RU"/>
        </a:p>
      </dgm:t>
    </dgm:pt>
    <dgm:pt modelId="{BE9E96E0-BF11-4D4B-9BFC-3F6882870B0D}" type="pres">
      <dgm:prSet presAssocID="{7763C456-1F6E-45F2-92D4-5850DD644E47}" presName="aSpace" presStyleCnt="0"/>
      <dgm:spPr/>
    </dgm:pt>
    <dgm:pt modelId="{61672380-493C-4B78-AB4D-964D47877B5A}" type="pres">
      <dgm:prSet presAssocID="{BA064CDC-B580-4839-BAA1-7280611F3D92}" presName="aNode" presStyleLbl="fgAcc1" presStyleIdx="1" presStyleCnt="2" custScaleY="155338">
        <dgm:presLayoutVars>
          <dgm:bulletEnabled val="1"/>
        </dgm:presLayoutVars>
      </dgm:prSet>
      <dgm:spPr/>
      <dgm:t>
        <a:bodyPr/>
        <a:lstStyle/>
        <a:p>
          <a:endParaRPr lang="ru-RU"/>
        </a:p>
      </dgm:t>
    </dgm:pt>
    <dgm:pt modelId="{622F0911-03E1-44B7-B321-60BA9092363A}" type="pres">
      <dgm:prSet presAssocID="{BA064CDC-B580-4839-BAA1-7280611F3D92}" presName="aSpace" presStyleCnt="0"/>
      <dgm:spPr/>
    </dgm:pt>
  </dgm:ptLst>
  <dgm:cxnLst>
    <dgm:cxn modelId="{7C204CB4-1406-43C6-95CA-B721D8E42E6A}" srcId="{77DC50CC-B98E-4952-B3C3-719DE1700DEA}" destId="{BA064CDC-B580-4839-BAA1-7280611F3D92}" srcOrd="1" destOrd="0" parTransId="{B2EED42E-CD4B-47EC-AFD6-DC8DBD42978E}" sibTransId="{D8B90EFF-3251-4A16-B80A-BF1655E4BEC8}"/>
    <dgm:cxn modelId="{91FF70C0-5ECB-4BDB-B312-844A36D0A6D3}" type="presOf" srcId="{BA064CDC-B580-4839-BAA1-7280611F3D92}" destId="{61672380-493C-4B78-AB4D-964D47877B5A}" srcOrd="0" destOrd="0" presId="urn:microsoft.com/office/officeart/2005/8/layout/pyramid2"/>
    <dgm:cxn modelId="{A5EA5906-A7FF-4823-909C-3934512E7783}" srcId="{77DC50CC-B98E-4952-B3C3-719DE1700DEA}" destId="{7763C456-1F6E-45F2-92D4-5850DD644E47}" srcOrd="0" destOrd="0" parTransId="{D2AA5C14-E2A6-47CC-AFBC-9109441CCB0D}" sibTransId="{6B0A8487-C1CF-49F5-B982-8B9A845721E9}"/>
    <dgm:cxn modelId="{D4BB343F-554F-4BB6-B4B4-204D79AF4E6B}" type="presOf" srcId="{7763C456-1F6E-45F2-92D4-5850DD644E47}" destId="{BB85CD94-80F8-4CA9-B66C-86480FBEC779}" srcOrd="0" destOrd="0" presId="urn:microsoft.com/office/officeart/2005/8/layout/pyramid2"/>
    <dgm:cxn modelId="{873EC904-1BD6-4C31-A28A-DD6B5AD4FBA0}" type="presOf" srcId="{77DC50CC-B98E-4952-B3C3-719DE1700DEA}" destId="{D1E911F6-E8E1-4646-8958-1DB093781EE2}" srcOrd="0" destOrd="0" presId="urn:microsoft.com/office/officeart/2005/8/layout/pyramid2"/>
    <dgm:cxn modelId="{D8737E6D-36E1-427F-9575-3836EF7C9025}" type="presParOf" srcId="{D1E911F6-E8E1-4646-8958-1DB093781EE2}" destId="{EAC433EC-E252-4926-8F10-60D4334A1135}" srcOrd="0" destOrd="0" presId="urn:microsoft.com/office/officeart/2005/8/layout/pyramid2"/>
    <dgm:cxn modelId="{2350C024-08AB-45D0-AA3D-7580F36C4CA1}" type="presParOf" srcId="{D1E911F6-E8E1-4646-8958-1DB093781EE2}" destId="{C5926453-CAA8-4B57-9CCF-81980B828EF4}" srcOrd="1" destOrd="0" presId="urn:microsoft.com/office/officeart/2005/8/layout/pyramid2"/>
    <dgm:cxn modelId="{50222BB7-7B02-45B1-A36D-33BBB25D0B91}" type="presParOf" srcId="{C5926453-CAA8-4B57-9CCF-81980B828EF4}" destId="{BB85CD94-80F8-4CA9-B66C-86480FBEC779}" srcOrd="0" destOrd="0" presId="urn:microsoft.com/office/officeart/2005/8/layout/pyramid2"/>
    <dgm:cxn modelId="{01E29A44-FD34-4861-8BC5-47092556B657}" type="presParOf" srcId="{C5926453-CAA8-4B57-9CCF-81980B828EF4}" destId="{BE9E96E0-BF11-4D4B-9BFC-3F6882870B0D}" srcOrd="1" destOrd="0" presId="urn:microsoft.com/office/officeart/2005/8/layout/pyramid2"/>
    <dgm:cxn modelId="{CFB5FFEE-286D-4670-A9CC-A6AE00EB3535}" type="presParOf" srcId="{C5926453-CAA8-4B57-9CCF-81980B828EF4}" destId="{61672380-493C-4B78-AB4D-964D47877B5A}" srcOrd="2" destOrd="0" presId="urn:microsoft.com/office/officeart/2005/8/layout/pyramid2"/>
    <dgm:cxn modelId="{F161D23D-DB00-4F84-992E-D9C2BA95F499}" type="presParOf" srcId="{C5926453-CAA8-4B57-9CCF-81980B828EF4}" destId="{622F0911-03E1-44B7-B321-60BA9092363A}"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52944E1-EB71-49E0-BC9B-A7C9CB797A23}"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CD3CF9A6-3C8C-4847-8C4D-E6403A438474}">
      <dgm:prSet/>
      <dgm:spPr/>
      <dgm:t>
        <a:bodyPr/>
        <a:lstStyle/>
        <a:p>
          <a:pPr rtl="0"/>
          <a:r>
            <a:rPr lang="ru-RU" smtClean="0">
              <a:latin typeface="Times New Roman" panose="02020603050405020304" pitchFamily="18" charset="0"/>
              <a:cs typeface="Times New Roman" panose="02020603050405020304" pitchFamily="18" charset="0"/>
            </a:rPr>
            <a:t>Ландшафтно-географическое прогнозирование направлено на образование культурных ландшафтов путем улучшения территориальной структуры и функционирования природно-хозяйственных геосистем, а также технологии хозяйственной деятельности в соответствии с ландшафтными особенностями территорий. Первоистоками ландшафтно-географического прогнозирования служат, как естественно-динамические и эволюционные тенденции, присущие, геосистемам, так и - текущие и перспективные планы социально-экономического развития, прогресс техники, от которых зависит направленность воздействия человека на природные комплексы.</a:t>
          </a:r>
          <a:endParaRPr lang="ru-RU">
            <a:latin typeface="Times New Roman" panose="02020603050405020304" pitchFamily="18" charset="0"/>
            <a:cs typeface="Times New Roman" panose="02020603050405020304" pitchFamily="18" charset="0"/>
          </a:endParaRPr>
        </a:p>
      </dgm:t>
    </dgm:pt>
    <dgm:pt modelId="{1ABD643F-A5AA-4145-A3C2-0D15B93C1147}" type="parTrans" cxnId="{D517BACB-1806-43C4-AFE9-49A8150D612F}">
      <dgm:prSet/>
      <dgm:spPr/>
      <dgm:t>
        <a:bodyPr/>
        <a:lstStyle/>
        <a:p>
          <a:endParaRPr lang="ru-RU">
            <a:latin typeface="Times New Roman" panose="02020603050405020304" pitchFamily="18" charset="0"/>
            <a:cs typeface="Times New Roman" panose="02020603050405020304" pitchFamily="18" charset="0"/>
          </a:endParaRPr>
        </a:p>
      </dgm:t>
    </dgm:pt>
    <dgm:pt modelId="{16B6B6F5-0E09-488B-A0AC-A64831A96613}" type="sibTrans" cxnId="{D517BACB-1806-43C4-AFE9-49A8150D612F}">
      <dgm:prSet/>
      <dgm:spPr/>
      <dgm:t>
        <a:bodyPr/>
        <a:lstStyle/>
        <a:p>
          <a:endParaRPr lang="ru-RU">
            <a:latin typeface="Times New Roman" panose="02020603050405020304" pitchFamily="18" charset="0"/>
            <a:cs typeface="Times New Roman" panose="02020603050405020304" pitchFamily="18" charset="0"/>
          </a:endParaRPr>
        </a:p>
      </dgm:t>
    </dgm:pt>
    <dgm:pt modelId="{894B9C7A-D846-4171-9ACE-823D995BBFDA}">
      <dgm:prSet/>
      <dgm:spPr/>
      <dgm:t>
        <a:bodyPr/>
        <a:lstStyle/>
        <a:p>
          <a:pPr rtl="0"/>
          <a:r>
            <a:rPr lang="ru-RU" smtClean="0">
              <a:latin typeface="Times New Roman" panose="02020603050405020304" pitchFamily="18" charset="0"/>
              <a:cs typeface="Times New Roman" panose="02020603050405020304" pitchFamily="18" charset="0"/>
            </a:rPr>
            <a:t>Начальным этапом прогнозирования является определение его целей и объектов, так как они определяют тип и направленность прогноза, содержание и совокупность методов прогнозирования, его временные и пространственные параметры. Цели и объекты при разработке прогнозирования весьма разнообразны. На данный момент главной, наиболее актуальной и очень ответственной целью ландшафтно-географического прогнозирования является анализ того состояния окружающей среды, в которой будет жить человек. Но цель заключается не просто в прогнозировании состояния воздуха, воды и почвы, а в прогнозировании в целом природы и хозяйства географической среды.</a:t>
          </a:r>
          <a:endParaRPr lang="ru-RU">
            <a:latin typeface="Times New Roman" panose="02020603050405020304" pitchFamily="18" charset="0"/>
            <a:cs typeface="Times New Roman" panose="02020603050405020304" pitchFamily="18" charset="0"/>
          </a:endParaRPr>
        </a:p>
      </dgm:t>
    </dgm:pt>
    <dgm:pt modelId="{83619C51-63D8-45F0-8A36-EED8207BCF05}" type="parTrans" cxnId="{20D27450-C02B-4288-825F-FA8AE98E95AC}">
      <dgm:prSet/>
      <dgm:spPr/>
      <dgm:t>
        <a:bodyPr/>
        <a:lstStyle/>
        <a:p>
          <a:endParaRPr lang="ru-RU">
            <a:latin typeface="Times New Roman" panose="02020603050405020304" pitchFamily="18" charset="0"/>
            <a:cs typeface="Times New Roman" panose="02020603050405020304" pitchFamily="18" charset="0"/>
          </a:endParaRPr>
        </a:p>
      </dgm:t>
    </dgm:pt>
    <dgm:pt modelId="{C6F40F7F-975A-4F5D-9E09-02678603BBBB}" type="sibTrans" cxnId="{20D27450-C02B-4288-825F-FA8AE98E95AC}">
      <dgm:prSet/>
      <dgm:spPr/>
      <dgm:t>
        <a:bodyPr/>
        <a:lstStyle/>
        <a:p>
          <a:endParaRPr lang="ru-RU">
            <a:latin typeface="Times New Roman" panose="02020603050405020304" pitchFamily="18" charset="0"/>
            <a:cs typeface="Times New Roman" panose="02020603050405020304" pitchFamily="18" charset="0"/>
          </a:endParaRPr>
        </a:p>
      </dgm:t>
    </dgm:pt>
    <dgm:pt modelId="{A9DF553F-EE30-4AB7-A75C-35E93D9DE2F4}" type="pres">
      <dgm:prSet presAssocID="{152944E1-EB71-49E0-BC9B-A7C9CB797A23}" presName="Name0" presStyleCnt="0">
        <dgm:presLayoutVars>
          <dgm:chMax val="7"/>
          <dgm:dir/>
          <dgm:animLvl val="lvl"/>
          <dgm:resizeHandles val="exact"/>
        </dgm:presLayoutVars>
      </dgm:prSet>
      <dgm:spPr/>
      <dgm:t>
        <a:bodyPr/>
        <a:lstStyle/>
        <a:p>
          <a:endParaRPr lang="ru-RU"/>
        </a:p>
      </dgm:t>
    </dgm:pt>
    <dgm:pt modelId="{0738E97C-C07E-4682-9F83-BE27298C2CC8}" type="pres">
      <dgm:prSet presAssocID="{CD3CF9A6-3C8C-4847-8C4D-E6403A438474}" presName="circle1" presStyleLbl="node1" presStyleIdx="0" presStyleCnt="2"/>
      <dgm:spPr/>
    </dgm:pt>
    <dgm:pt modelId="{6A5C527B-9140-4047-9614-0329657EDADC}" type="pres">
      <dgm:prSet presAssocID="{CD3CF9A6-3C8C-4847-8C4D-E6403A438474}" presName="space" presStyleCnt="0"/>
      <dgm:spPr/>
    </dgm:pt>
    <dgm:pt modelId="{6D8A10FC-9121-4202-BFD1-469BFC9738DA}" type="pres">
      <dgm:prSet presAssocID="{CD3CF9A6-3C8C-4847-8C4D-E6403A438474}" presName="rect1" presStyleLbl="alignAcc1" presStyleIdx="0" presStyleCnt="2"/>
      <dgm:spPr/>
      <dgm:t>
        <a:bodyPr/>
        <a:lstStyle/>
        <a:p>
          <a:endParaRPr lang="ru-RU"/>
        </a:p>
      </dgm:t>
    </dgm:pt>
    <dgm:pt modelId="{AB8A1EF1-5FA5-4D4A-BF61-5CC9A88121A5}" type="pres">
      <dgm:prSet presAssocID="{894B9C7A-D846-4171-9ACE-823D995BBFDA}" presName="vertSpace2" presStyleLbl="node1" presStyleIdx="0" presStyleCnt="2"/>
      <dgm:spPr/>
    </dgm:pt>
    <dgm:pt modelId="{4D0473DF-B6C3-4D9F-AFA1-B4E159F342CE}" type="pres">
      <dgm:prSet presAssocID="{894B9C7A-D846-4171-9ACE-823D995BBFDA}" presName="circle2" presStyleLbl="node1" presStyleIdx="1" presStyleCnt="2"/>
      <dgm:spPr/>
    </dgm:pt>
    <dgm:pt modelId="{884D3045-F378-441B-A849-0DDF740B5E57}" type="pres">
      <dgm:prSet presAssocID="{894B9C7A-D846-4171-9ACE-823D995BBFDA}" presName="rect2" presStyleLbl="alignAcc1" presStyleIdx="1" presStyleCnt="2"/>
      <dgm:spPr/>
      <dgm:t>
        <a:bodyPr/>
        <a:lstStyle/>
        <a:p>
          <a:endParaRPr lang="ru-RU"/>
        </a:p>
      </dgm:t>
    </dgm:pt>
    <dgm:pt modelId="{B00D1C63-AB7A-4EA8-936C-4FCAB9B73DDC}" type="pres">
      <dgm:prSet presAssocID="{CD3CF9A6-3C8C-4847-8C4D-E6403A438474}" presName="rect1ParTxNoCh" presStyleLbl="alignAcc1" presStyleIdx="1" presStyleCnt="2">
        <dgm:presLayoutVars>
          <dgm:chMax val="1"/>
          <dgm:bulletEnabled val="1"/>
        </dgm:presLayoutVars>
      </dgm:prSet>
      <dgm:spPr/>
      <dgm:t>
        <a:bodyPr/>
        <a:lstStyle/>
        <a:p>
          <a:endParaRPr lang="ru-RU"/>
        </a:p>
      </dgm:t>
    </dgm:pt>
    <dgm:pt modelId="{CC9EC084-6359-4FC6-A82A-18673A2C6F37}" type="pres">
      <dgm:prSet presAssocID="{894B9C7A-D846-4171-9ACE-823D995BBFDA}" presName="rect2ParTxNoCh" presStyleLbl="alignAcc1" presStyleIdx="1" presStyleCnt="2">
        <dgm:presLayoutVars>
          <dgm:chMax val="1"/>
          <dgm:bulletEnabled val="1"/>
        </dgm:presLayoutVars>
      </dgm:prSet>
      <dgm:spPr/>
      <dgm:t>
        <a:bodyPr/>
        <a:lstStyle/>
        <a:p>
          <a:endParaRPr lang="ru-RU"/>
        </a:p>
      </dgm:t>
    </dgm:pt>
  </dgm:ptLst>
  <dgm:cxnLst>
    <dgm:cxn modelId="{22DE7374-8AC2-4CA8-91DD-4342294EA391}" type="presOf" srcId="{152944E1-EB71-49E0-BC9B-A7C9CB797A23}" destId="{A9DF553F-EE30-4AB7-A75C-35E93D9DE2F4}" srcOrd="0" destOrd="0" presId="urn:microsoft.com/office/officeart/2005/8/layout/target3"/>
    <dgm:cxn modelId="{4F9D94FC-EDA7-447A-97C0-34DB1DD1E04A}" type="presOf" srcId="{894B9C7A-D846-4171-9ACE-823D995BBFDA}" destId="{CC9EC084-6359-4FC6-A82A-18673A2C6F37}" srcOrd="1" destOrd="0" presId="urn:microsoft.com/office/officeart/2005/8/layout/target3"/>
    <dgm:cxn modelId="{17E2474E-A89E-46C8-8B66-D8E725601B31}" type="presOf" srcId="{894B9C7A-D846-4171-9ACE-823D995BBFDA}" destId="{884D3045-F378-441B-A849-0DDF740B5E57}" srcOrd="0" destOrd="0" presId="urn:microsoft.com/office/officeart/2005/8/layout/target3"/>
    <dgm:cxn modelId="{7D9CBC06-4152-459E-A1D4-8BBC122E7D33}" type="presOf" srcId="{CD3CF9A6-3C8C-4847-8C4D-E6403A438474}" destId="{6D8A10FC-9121-4202-BFD1-469BFC9738DA}" srcOrd="0" destOrd="0" presId="urn:microsoft.com/office/officeart/2005/8/layout/target3"/>
    <dgm:cxn modelId="{70A812F9-D397-4627-A1E9-33896E4F59B3}" type="presOf" srcId="{CD3CF9A6-3C8C-4847-8C4D-E6403A438474}" destId="{B00D1C63-AB7A-4EA8-936C-4FCAB9B73DDC}" srcOrd="1" destOrd="0" presId="urn:microsoft.com/office/officeart/2005/8/layout/target3"/>
    <dgm:cxn modelId="{D517BACB-1806-43C4-AFE9-49A8150D612F}" srcId="{152944E1-EB71-49E0-BC9B-A7C9CB797A23}" destId="{CD3CF9A6-3C8C-4847-8C4D-E6403A438474}" srcOrd="0" destOrd="0" parTransId="{1ABD643F-A5AA-4145-A3C2-0D15B93C1147}" sibTransId="{16B6B6F5-0E09-488B-A0AC-A64831A96613}"/>
    <dgm:cxn modelId="{20D27450-C02B-4288-825F-FA8AE98E95AC}" srcId="{152944E1-EB71-49E0-BC9B-A7C9CB797A23}" destId="{894B9C7A-D846-4171-9ACE-823D995BBFDA}" srcOrd="1" destOrd="0" parTransId="{83619C51-63D8-45F0-8A36-EED8207BCF05}" sibTransId="{C6F40F7F-975A-4F5D-9E09-02678603BBBB}"/>
    <dgm:cxn modelId="{3FD3CE3D-FBEC-40F7-B1CC-24CFE50AA6D5}" type="presParOf" srcId="{A9DF553F-EE30-4AB7-A75C-35E93D9DE2F4}" destId="{0738E97C-C07E-4682-9F83-BE27298C2CC8}" srcOrd="0" destOrd="0" presId="urn:microsoft.com/office/officeart/2005/8/layout/target3"/>
    <dgm:cxn modelId="{90D4EDD8-F45D-4B6D-8838-57E5F3194E30}" type="presParOf" srcId="{A9DF553F-EE30-4AB7-A75C-35E93D9DE2F4}" destId="{6A5C527B-9140-4047-9614-0329657EDADC}" srcOrd="1" destOrd="0" presId="urn:microsoft.com/office/officeart/2005/8/layout/target3"/>
    <dgm:cxn modelId="{A667A8C8-2000-4F7D-BF05-8C819F2A6D10}" type="presParOf" srcId="{A9DF553F-EE30-4AB7-A75C-35E93D9DE2F4}" destId="{6D8A10FC-9121-4202-BFD1-469BFC9738DA}" srcOrd="2" destOrd="0" presId="urn:microsoft.com/office/officeart/2005/8/layout/target3"/>
    <dgm:cxn modelId="{2A0F1A3F-097E-4F7E-86DE-FF819A54C2F2}" type="presParOf" srcId="{A9DF553F-EE30-4AB7-A75C-35E93D9DE2F4}" destId="{AB8A1EF1-5FA5-4D4A-BF61-5CC9A88121A5}" srcOrd="3" destOrd="0" presId="urn:microsoft.com/office/officeart/2005/8/layout/target3"/>
    <dgm:cxn modelId="{E51C9159-247C-45F9-AEC2-28562A229CB6}" type="presParOf" srcId="{A9DF553F-EE30-4AB7-A75C-35E93D9DE2F4}" destId="{4D0473DF-B6C3-4D9F-AFA1-B4E159F342CE}" srcOrd="4" destOrd="0" presId="urn:microsoft.com/office/officeart/2005/8/layout/target3"/>
    <dgm:cxn modelId="{7927D352-734B-4B63-8F04-1BC81188518F}" type="presParOf" srcId="{A9DF553F-EE30-4AB7-A75C-35E93D9DE2F4}" destId="{884D3045-F378-441B-A849-0DDF740B5E57}" srcOrd="5" destOrd="0" presId="urn:microsoft.com/office/officeart/2005/8/layout/target3"/>
    <dgm:cxn modelId="{25B686E7-00F1-4192-AE01-51A3735AF67D}" type="presParOf" srcId="{A9DF553F-EE30-4AB7-A75C-35E93D9DE2F4}" destId="{B00D1C63-AB7A-4EA8-936C-4FCAB9B73DDC}" srcOrd="6" destOrd="0" presId="urn:microsoft.com/office/officeart/2005/8/layout/target3"/>
    <dgm:cxn modelId="{7B9152FD-D92C-4B2E-ABED-A906E7C03224}" type="presParOf" srcId="{A9DF553F-EE30-4AB7-A75C-35E93D9DE2F4}" destId="{CC9EC084-6359-4FC6-A82A-18673A2C6F37}"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96490D0-865A-4F38-808C-686271C79B46}"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ru-RU"/>
        </a:p>
      </dgm:t>
    </dgm:pt>
    <dgm:pt modelId="{EBAD34CE-6772-4DCD-9FE2-24484282E140}">
      <dgm:prSet/>
      <dgm:spPr/>
      <dgm:t>
        <a:bodyPr/>
        <a:lstStyle/>
        <a:p>
          <a:pPr algn="just" rtl="0"/>
          <a:r>
            <a:rPr lang="ru-RU" smtClean="0">
              <a:latin typeface="Times New Roman" panose="02020603050405020304" pitchFamily="18" charset="0"/>
              <a:cs typeface="Times New Roman" panose="02020603050405020304" pitchFamily="18" charset="0"/>
            </a:rPr>
            <a:t>Проблемы при ландшафтно-географическом прогнозировании достаточно сложны и разнообразны. Этого и следовало ожидать, исходя из сложности и многообразия самих объектов прогнозирования – геосистем различных уровней и категорий. В точном соотношении с иерархией геосистем прослеживается связь с территориальностью масштаба. Можно утверждать, что при переходе от низших ступеней геосистем к высшим возрастает сложность задач прогнозирования.</a:t>
          </a:r>
          <a:endParaRPr lang="ru-RU">
            <a:latin typeface="Times New Roman" panose="02020603050405020304" pitchFamily="18" charset="0"/>
            <a:cs typeface="Times New Roman" panose="02020603050405020304" pitchFamily="18" charset="0"/>
          </a:endParaRPr>
        </a:p>
      </dgm:t>
    </dgm:pt>
    <dgm:pt modelId="{94E6DCAF-D3BC-4CDB-B07D-F0AB13124BD1}" type="parTrans" cxnId="{7A59D404-C792-4324-9201-04DD94EE0E90}">
      <dgm:prSet/>
      <dgm:spPr/>
      <dgm:t>
        <a:bodyPr/>
        <a:lstStyle/>
        <a:p>
          <a:pPr algn="just"/>
          <a:endParaRPr lang="ru-RU">
            <a:latin typeface="Times New Roman" panose="02020603050405020304" pitchFamily="18" charset="0"/>
            <a:cs typeface="Times New Roman" panose="02020603050405020304" pitchFamily="18" charset="0"/>
          </a:endParaRPr>
        </a:p>
      </dgm:t>
    </dgm:pt>
    <dgm:pt modelId="{FB7C71EB-9AD1-4635-A231-7616C39A1EC5}" type="sibTrans" cxnId="{7A59D404-C792-4324-9201-04DD94EE0E90}">
      <dgm:prSet/>
      <dgm:spPr/>
      <dgm:t>
        <a:bodyPr/>
        <a:lstStyle/>
        <a:p>
          <a:pPr algn="just"/>
          <a:endParaRPr lang="ru-RU">
            <a:latin typeface="Times New Roman" panose="02020603050405020304" pitchFamily="18" charset="0"/>
            <a:cs typeface="Times New Roman" panose="02020603050405020304" pitchFamily="18" charset="0"/>
          </a:endParaRPr>
        </a:p>
      </dgm:t>
    </dgm:pt>
    <dgm:pt modelId="{E15EE418-52F8-4F6B-8E9B-9A43245D3611}">
      <dgm:prSet/>
      <dgm:spPr/>
      <dgm:t>
        <a:bodyPr/>
        <a:lstStyle/>
        <a:p>
          <a:pPr algn="just" rtl="0"/>
          <a:r>
            <a:rPr lang="ru-RU" smtClean="0">
              <a:latin typeface="Times New Roman" panose="02020603050405020304" pitchFamily="18" charset="0"/>
              <a:cs typeface="Times New Roman" panose="02020603050405020304" pitchFamily="18" charset="0"/>
            </a:rPr>
            <a:t>Главная задача прогнозирования заключается в географической аргументации долговременного развития народного хозяйства в его территориальном аспекте, а первостепенная общая для географов научная проблема — анализ и предусмотрение изменений природной среды в естественных и техногенных условиях. Многие проблемы, возникающие при прогнозировании, связаны с тем, что ландшафты в РФ до сих пор не стали объектом прав, и к тому же в России отсутствует правовая основа для использования, развития и методов ландшафтного планирования.</a:t>
          </a:r>
          <a:endParaRPr lang="ru-RU">
            <a:latin typeface="Times New Roman" panose="02020603050405020304" pitchFamily="18" charset="0"/>
            <a:cs typeface="Times New Roman" panose="02020603050405020304" pitchFamily="18" charset="0"/>
          </a:endParaRPr>
        </a:p>
      </dgm:t>
    </dgm:pt>
    <dgm:pt modelId="{F35B078F-12AF-46FA-A5C1-6168D2442319}" type="parTrans" cxnId="{4DB24F96-1F6C-47D5-B9CD-F72F22CBA60E}">
      <dgm:prSet/>
      <dgm:spPr/>
      <dgm:t>
        <a:bodyPr/>
        <a:lstStyle/>
        <a:p>
          <a:pPr algn="just"/>
          <a:endParaRPr lang="ru-RU">
            <a:latin typeface="Times New Roman" panose="02020603050405020304" pitchFamily="18" charset="0"/>
            <a:cs typeface="Times New Roman" panose="02020603050405020304" pitchFamily="18" charset="0"/>
          </a:endParaRPr>
        </a:p>
      </dgm:t>
    </dgm:pt>
    <dgm:pt modelId="{F44FF4D6-BB2A-495A-91D3-DC9E607915A6}" type="sibTrans" cxnId="{4DB24F96-1F6C-47D5-B9CD-F72F22CBA60E}">
      <dgm:prSet/>
      <dgm:spPr/>
      <dgm:t>
        <a:bodyPr/>
        <a:lstStyle/>
        <a:p>
          <a:pPr algn="just"/>
          <a:endParaRPr lang="ru-RU">
            <a:latin typeface="Times New Roman" panose="02020603050405020304" pitchFamily="18" charset="0"/>
            <a:cs typeface="Times New Roman" panose="02020603050405020304" pitchFamily="18" charset="0"/>
          </a:endParaRPr>
        </a:p>
      </dgm:t>
    </dgm:pt>
    <dgm:pt modelId="{4DDFA7A2-117E-4456-9180-00E18575647E}" type="pres">
      <dgm:prSet presAssocID="{C96490D0-865A-4F38-808C-686271C79B46}" presName="compositeShape" presStyleCnt="0">
        <dgm:presLayoutVars>
          <dgm:chMax val="7"/>
          <dgm:dir/>
          <dgm:resizeHandles val="exact"/>
        </dgm:presLayoutVars>
      </dgm:prSet>
      <dgm:spPr/>
      <dgm:t>
        <a:bodyPr/>
        <a:lstStyle/>
        <a:p>
          <a:endParaRPr lang="ru-RU"/>
        </a:p>
      </dgm:t>
    </dgm:pt>
    <dgm:pt modelId="{9C1B2025-193F-4751-AF9D-E4DE7DBB0B3E}" type="pres">
      <dgm:prSet presAssocID="{EBAD34CE-6772-4DCD-9FE2-24484282E140}" presName="circ1" presStyleLbl="vennNode1" presStyleIdx="0" presStyleCnt="2"/>
      <dgm:spPr/>
      <dgm:t>
        <a:bodyPr/>
        <a:lstStyle/>
        <a:p>
          <a:endParaRPr lang="ru-RU"/>
        </a:p>
      </dgm:t>
    </dgm:pt>
    <dgm:pt modelId="{A876F3AA-078D-4CEB-A9CA-A95F0CB765CF}" type="pres">
      <dgm:prSet presAssocID="{EBAD34CE-6772-4DCD-9FE2-24484282E140}" presName="circ1Tx" presStyleLbl="revTx" presStyleIdx="0" presStyleCnt="0">
        <dgm:presLayoutVars>
          <dgm:chMax val="0"/>
          <dgm:chPref val="0"/>
          <dgm:bulletEnabled val="1"/>
        </dgm:presLayoutVars>
      </dgm:prSet>
      <dgm:spPr/>
      <dgm:t>
        <a:bodyPr/>
        <a:lstStyle/>
        <a:p>
          <a:endParaRPr lang="ru-RU"/>
        </a:p>
      </dgm:t>
    </dgm:pt>
    <dgm:pt modelId="{3CE9BACD-E1F8-46D0-982A-0A888C25BC9F}" type="pres">
      <dgm:prSet presAssocID="{E15EE418-52F8-4F6B-8E9B-9A43245D3611}" presName="circ2" presStyleLbl="vennNode1" presStyleIdx="1" presStyleCnt="2"/>
      <dgm:spPr/>
      <dgm:t>
        <a:bodyPr/>
        <a:lstStyle/>
        <a:p>
          <a:endParaRPr lang="ru-RU"/>
        </a:p>
      </dgm:t>
    </dgm:pt>
    <dgm:pt modelId="{F1CF0997-5D93-441E-B972-A6DAF8CCE662}" type="pres">
      <dgm:prSet presAssocID="{E15EE418-52F8-4F6B-8E9B-9A43245D3611}" presName="circ2Tx" presStyleLbl="revTx" presStyleIdx="0" presStyleCnt="0">
        <dgm:presLayoutVars>
          <dgm:chMax val="0"/>
          <dgm:chPref val="0"/>
          <dgm:bulletEnabled val="1"/>
        </dgm:presLayoutVars>
      </dgm:prSet>
      <dgm:spPr/>
      <dgm:t>
        <a:bodyPr/>
        <a:lstStyle/>
        <a:p>
          <a:endParaRPr lang="ru-RU"/>
        </a:p>
      </dgm:t>
    </dgm:pt>
  </dgm:ptLst>
  <dgm:cxnLst>
    <dgm:cxn modelId="{4DB24F96-1F6C-47D5-B9CD-F72F22CBA60E}" srcId="{C96490D0-865A-4F38-808C-686271C79B46}" destId="{E15EE418-52F8-4F6B-8E9B-9A43245D3611}" srcOrd="1" destOrd="0" parTransId="{F35B078F-12AF-46FA-A5C1-6168D2442319}" sibTransId="{F44FF4D6-BB2A-495A-91D3-DC9E607915A6}"/>
    <dgm:cxn modelId="{1B5964AF-3409-432A-992A-48B9247C0E6C}" type="presOf" srcId="{E15EE418-52F8-4F6B-8E9B-9A43245D3611}" destId="{F1CF0997-5D93-441E-B972-A6DAF8CCE662}" srcOrd="1" destOrd="0" presId="urn:microsoft.com/office/officeart/2005/8/layout/venn1"/>
    <dgm:cxn modelId="{27B13FA2-DCD2-4180-A18C-E5B58B457833}" type="presOf" srcId="{EBAD34CE-6772-4DCD-9FE2-24484282E140}" destId="{A876F3AA-078D-4CEB-A9CA-A95F0CB765CF}" srcOrd="1" destOrd="0" presId="urn:microsoft.com/office/officeart/2005/8/layout/venn1"/>
    <dgm:cxn modelId="{F05242BE-DFB5-4B42-8077-D7CDD536D231}" type="presOf" srcId="{EBAD34CE-6772-4DCD-9FE2-24484282E140}" destId="{9C1B2025-193F-4751-AF9D-E4DE7DBB0B3E}" srcOrd="0" destOrd="0" presId="urn:microsoft.com/office/officeart/2005/8/layout/venn1"/>
    <dgm:cxn modelId="{7A59D404-C792-4324-9201-04DD94EE0E90}" srcId="{C96490D0-865A-4F38-808C-686271C79B46}" destId="{EBAD34CE-6772-4DCD-9FE2-24484282E140}" srcOrd="0" destOrd="0" parTransId="{94E6DCAF-D3BC-4CDB-B07D-F0AB13124BD1}" sibTransId="{FB7C71EB-9AD1-4635-A231-7616C39A1EC5}"/>
    <dgm:cxn modelId="{3DECECC6-3B6C-4AC3-A8B2-03794062BC91}" type="presOf" srcId="{C96490D0-865A-4F38-808C-686271C79B46}" destId="{4DDFA7A2-117E-4456-9180-00E18575647E}" srcOrd="0" destOrd="0" presId="urn:microsoft.com/office/officeart/2005/8/layout/venn1"/>
    <dgm:cxn modelId="{96427C34-F616-49EF-A6C2-D9EA5CEB10E6}" type="presOf" srcId="{E15EE418-52F8-4F6B-8E9B-9A43245D3611}" destId="{3CE9BACD-E1F8-46D0-982A-0A888C25BC9F}" srcOrd="0" destOrd="0" presId="urn:microsoft.com/office/officeart/2005/8/layout/venn1"/>
    <dgm:cxn modelId="{183EDCCA-D71A-4BC3-9ACB-348A2D209F70}" type="presParOf" srcId="{4DDFA7A2-117E-4456-9180-00E18575647E}" destId="{9C1B2025-193F-4751-AF9D-E4DE7DBB0B3E}" srcOrd="0" destOrd="0" presId="urn:microsoft.com/office/officeart/2005/8/layout/venn1"/>
    <dgm:cxn modelId="{7EBEC095-7D97-4CCE-9525-EFF0C815219E}" type="presParOf" srcId="{4DDFA7A2-117E-4456-9180-00E18575647E}" destId="{A876F3AA-078D-4CEB-A9CA-A95F0CB765CF}" srcOrd="1" destOrd="0" presId="urn:microsoft.com/office/officeart/2005/8/layout/venn1"/>
    <dgm:cxn modelId="{87917FD6-ACD1-4A8D-9F37-0F32FF698F40}" type="presParOf" srcId="{4DDFA7A2-117E-4456-9180-00E18575647E}" destId="{3CE9BACD-E1F8-46D0-982A-0A888C25BC9F}" srcOrd="2" destOrd="0" presId="urn:microsoft.com/office/officeart/2005/8/layout/venn1"/>
    <dgm:cxn modelId="{4D569443-55AC-4DA6-AE1A-5D172B615BF8}" type="presParOf" srcId="{4DDFA7A2-117E-4456-9180-00E18575647E}" destId="{F1CF0997-5D93-441E-B972-A6DAF8CCE662}"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3F25004-2DBF-4A59-BC40-90583A256728}" type="doc">
      <dgm:prSet loTypeId="urn:microsoft.com/office/officeart/2005/8/layout/hList7" loCatId="list" qsTypeId="urn:microsoft.com/office/officeart/2005/8/quickstyle/simple1" qsCatId="simple" csTypeId="urn:microsoft.com/office/officeart/2005/8/colors/accent1_2" csCatId="accent1"/>
      <dgm:spPr/>
      <dgm:t>
        <a:bodyPr/>
        <a:lstStyle/>
        <a:p>
          <a:endParaRPr lang="ru-RU"/>
        </a:p>
      </dgm:t>
    </dgm:pt>
    <dgm:pt modelId="{EF3AFADA-6687-40EA-B43F-897C7E214F49}">
      <dgm:prSet/>
      <dgm:spPr/>
      <dgm:t>
        <a:bodyPr/>
        <a:lstStyle/>
        <a:p>
          <a:pPr rtl="0"/>
          <a:r>
            <a:rPr lang="ru-RU" smtClean="0">
              <a:latin typeface="Times New Roman" panose="02020603050405020304" pitchFamily="18" charset="0"/>
              <a:cs typeface="Times New Roman" panose="02020603050405020304" pitchFamily="18" charset="0"/>
            </a:rPr>
            <a:t>1. Естест­венные динамические и эволюционные тенденции, прису­щие геосистемам;</a:t>
          </a:r>
          <a:endParaRPr lang="ru-RU">
            <a:latin typeface="Times New Roman" panose="02020603050405020304" pitchFamily="18" charset="0"/>
            <a:cs typeface="Times New Roman" panose="02020603050405020304" pitchFamily="18" charset="0"/>
          </a:endParaRPr>
        </a:p>
      </dgm:t>
    </dgm:pt>
    <dgm:pt modelId="{DDF1A5DC-DBDD-4BBE-A3EE-FC5E43C5EC2C}" type="parTrans" cxnId="{DB02BA7B-CC03-4909-8240-61F2E7713575}">
      <dgm:prSet/>
      <dgm:spPr/>
      <dgm:t>
        <a:bodyPr/>
        <a:lstStyle/>
        <a:p>
          <a:endParaRPr lang="ru-RU"/>
        </a:p>
      </dgm:t>
    </dgm:pt>
    <dgm:pt modelId="{1F13BB23-38D6-49BD-9D30-665132F69B2C}" type="sibTrans" cxnId="{DB02BA7B-CC03-4909-8240-61F2E7713575}">
      <dgm:prSet/>
      <dgm:spPr/>
      <dgm:t>
        <a:bodyPr/>
        <a:lstStyle/>
        <a:p>
          <a:endParaRPr lang="ru-RU"/>
        </a:p>
      </dgm:t>
    </dgm:pt>
    <dgm:pt modelId="{B802A978-FD12-47F5-A6F5-C15E28118931}">
      <dgm:prSet/>
      <dgm:spPr/>
      <dgm:t>
        <a:bodyPr/>
        <a:lstStyle/>
        <a:p>
          <a:pPr rtl="0"/>
          <a:r>
            <a:rPr lang="ru-RU" dirty="0" smtClean="0">
              <a:latin typeface="Times New Roman" panose="02020603050405020304" pitchFamily="18" charset="0"/>
              <a:cs typeface="Times New Roman" panose="02020603050405020304" pitchFamily="18" charset="0"/>
            </a:rPr>
            <a:t>2. Направленность человеческого воз­действия на природные комплексы.</a:t>
          </a:r>
          <a:endParaRPr lang="ru-RU" dirty="0">
            <a:latin typeface="Times New Roman" panose="02020603050405020304" pitchFamily="18" charset="0"/>
            <a:cs typeface="Times New Roman" panose="02020603050405020304" pitchFamily="18" charset="0"/>
          </a:endParaRPr>
        </a:p>
      </dgm:t>
    </dgm:pt>
    <dgm:pt modelId="{F9F88CBE-C639-426E-80F9-68FD847B6F55}" type="parTrans" cxnId="{D40CD65B-5C6D-46F8-B452-AECE2AE7D86A}">
      <dgm:prSet/>
      <dgm:spPr/>
      <dgm:t>
        <a:bodyPr/>
        <a:lstStyle/>
        <a:p>
          <a:endParaRPr lang="ru-RU"/>
        </a:p>
      </dgm:t>
    </dgm:pt>
    <dgm:pt modelId="{B9BAC3CA-51F4-4260-A36F-AEEDC56CAD65}" type="sibTrans" cxnId="{D40CD65B-5C6D-46F8-B452-AECE2AE7D86A}">
      <dgm:prSet/>
      <dgm:spPr/>
      <dgm:t>
        <a:bodyPr/>
        <a:lstStyle/>
        <a:p>
          <a:endParaRPr lang="ru-RU"/>
        </a:p>
      </dgm:t>
    </dgm:pt>
    <dgm:pt modelId="{11187A77-C44E-4D3F-AAAC-F587968D3DFD}" type="pres">
      <dgm:prSet presAssocID="{93F25004-2DBF-4A59-BC40-90583A256728}" presName="Name0" presStyleCnt="0">
        <dgm:presLayoutVars>
          <dgm:dir/>
          <dgm:resizeHandles val="exact"/>
        </dgm:presLayoutVars>
      </dgm:prSet>
      <dgm:spPr/>
      <dgm:t>
        <a:bodyPr/>
        <a:lstStyle/>
        <a:p>
          <a:endParaRPr lang="ru-RU"/>
        </a:p>
      </dgm:t>
    </dgm:pt>
    <dgm:pt modelId="{82C6C795-B5AA-46DD-B861-923A301E51BF}" type="pres">
      <dgm:prSet presAssocID="{93F25004-2DBF-4A59-BC40-90583A256728}" presName="fgShape" presStyleLbl="fgShp" presStyleIdx="0" presStyleCnt="1"/>
      <dgm:spPr/>
    </dgm:pt>
    <dgm:pt modelId="{462A9E86-321A-4FA1-A87B-C976B2089EEE}" type="pres">
      <dgm:prSet presAssocID="{93F25004-2DBF-4A59-BC40-90583A256728}" presName="linComp" presStyleCnt="0"/>
      <dgm:spPr/>
    </dgm:pt>
    <dgm:pt modelId="{5E14E7E4-2180-4DFA-994E-242BF7F1E99B}" type="pres">
      <dgm:prSet presAssocID="{EF3AFADA-6687-40EA-B43F-897C7E214F49}" presName="compNode" presStyleCnt="0"/>
      <dgm:spPr/>
    </dgm:pt>
    <dgm:pt modelId="{06B9F197-F2A0-4F56-894D-9725F67D563F}" type="pres">
      <dgm:prSet presAssocID="{EF3AFADA-6687-40EA-B43F-897C7E214F49}" presName="bkgdShape" presStyleLbl="node1" presStyleIdx="0" presStyleCnt="2" custLinFactNeighborX="-80119" custLinFactNeighborY="780"/>
      <dgm:spPr/>
      <dgm:t>
        <a:bodyPr/>
        <a:lstStyle/>
        <a:p>
          <a:endParaRPr lang="ru-RU"/>
        </a:p>
      </dgm:t>
    </dgm:pt>
    <dgm:pt modelId="{51642726-FABA-4E56-87B8-F06515437E5D}" type="pres">
      <dgm:prSet presAssocID="{EF3AFADA-6687-40EA-B43F-897C7E214F49}" presName="nodeTx" presStyleLbl="node1" presStyleIdx="0" presStyleCnt="2">
        <dgm:presLayoutVars>
          <dgm:bulletEnabled val="1"/>
        </dgm:presLayoutVars>
      </dgm:prSet>
      <dgm:spPr/>
      <dgm:t>
        <a:bodyPr/>
        <a:lstStyle/>
        <a:p>
          <a:endParaRPr lang="ru-RU"/>
        </a:p>
      </dgm:t>
    </dgm:pt>
    <dgm:pt modelId="{8462C54B-A4B0-4EB3-89C8-82BC368B9E7C}" type="pres">
      <dgm:prSet presAssocID="{EF3AFADA-6687-40EA-B43F-897C7E214F49}" presName="invisiNode" presStyleLbl="node1" presStyleIdx="0" presStyleCnt="2"/>
      <dgm:spPr/>
    </dgm:pt>
    <dgm:pt modelId="{BC2F1965-98C8-465A-9B02-0A086352A1D2}" type="pres">
      <dgm:prSet presAssocID="{EF3AFADA-6687-40EA-B43F-897C7E214F49}" presName="imagNode" presStyleLbl="fgImgPlace1" presStyleIdx="0" presStyleCnt="2"/>
      <dgm:spPr/>
    </dgm:pt>
    <dgm:pt modelId="{BDE24CFC-F433-4EF4-9AD4-11B6A36BF65A}" type="pres">
      <dgm:prSet presAssocID="{1F13BB23-38D6-49BD-9D30-665132F69B2C}" presName="sibTrans" presStyleLbl="sibTrans2D1" presStyleIdx="0" presStyleCnt="0"/>
      <dgm:spPr/>
      <dgm:t>
        <a:bodyPr/>
        <a:lstStyle/>
        <a:p>
          <a:endParaRPr lang="ru-RU"/>
        </a:p>
      </dgm:t>
    </dgm:pt>
    <dgm:pt modelId="{26230AF3-428A-4153-B4FA-B67E316EE5EE}" type="pres">
      <dgm:prSet presAssocID="{B802A978-FD12-47F5-A6F5-C15E28118931}" presName="compNode" presStyleCnt="0"/>
      <dgm:spPr/>
    </dgm:pt>
    <dgm:pt modelId="{67D7FB99-DFD5-488B-84F5-AE2CC07C3073}" type="pres">
      <dgm:prSet presAssocID="{B802A978-FD12-47F5-A6F5-C15E28118931}" presName="bkgdShape" presStyleLbl="node1" presStyleIdx="1" presStyleCnt="2" custLinFactNeighborX="-2223" custLinFactNeighborY="-24186"/>
      <dgm:spPr/>
      <dgm:t>
        <a:bodyPr/>
        <a:lstStyle/>
        <a:p>
          <a:endParaRPr lang="ru-RU"/>
        </a:p>
      </dgm:t>
    </dgm:pt>
    <dgm:pt modelId="{0D63A2C4-4CEC-4EB4-A3F8-6D6303C4D65B}" type="pres">
      <dgm:prSet presAssocID="{B802A978-FD12-47F5-A6F5-C15E28118931}" presName="nodeTx" presStyleLbl="node1" presStyleIdx="1" presStyleCnt="2">
        <dgm:presLayoutVars>
          <dgm:bulletEnabled val="1"/>
        </dgm:presLayoutVars>
      </dgm:prSet>
      <dgm:spPr/>
      <dgm:t>
        <a:bodyPr/>
        <a:lstStyle/>
        <a:p>
          <a:endParaRPr lang="ru-RU"/>
        </a:p>
      </dgm:t>
    </dgm:pt>
    <dgm:pt modelId="{6C8E59B2-7F71-478E-A8E7-CDE3162340A4}" type="pres">
      <dgm:prSet presAssocID="{B802A978-FD12-47F5-A6F5-C15E28118931}" presName="invisiNode" presStyleLbl="node1" presStyleIdx="1" presStyleCnt="2"/>
      <dgm:spPr/>
    </dgm:pt>
    <dgm:pt modelId="{ED1096A0-6BB9-4A9D-B56F-26CC06D4DD31}" type="pres">
      <dgm:prSet presAssocID="{B802A978-FD12-47F5-A6F5-C15E28118931}" presName="imagNode" presStyleLbl="fgImgPlace1" presStyleIdx="1" presStyleCnt="2"/>
      <dgm:spPr/>
    </dgm:pt>
  </dgm:ptLst>
  <dgm:cxnLst>
    <dgm:cxn modelId="{8A523241-CFEE-4040-B9B6-F2CF398743C9}" type="presOf" srcId="{B802A978-FD12-47F5-A6F5-C15E28118931}" destId="{0D63A2C4-4CEC-4EB4-A3F8-6D6303C4D65B}" srcOrd="1" destOrd="0" presId="urn:microsoft.com/office/officeart/2005/8/layout/hList7"/>
    <dgm:cxn modelId="{BEDAF8FC-579D-41F7-8982-13D8050F2892}" type="presOf" srcId="{93F25004-2DBF-4A59-BC40-90583A256728}" destId="{11187A77-C44E-4D3F-AAAC-F587968D3DFD}" srcOrd="0" destOrd="0" presId="urn:microsoft.com/office/officeart/2005/8/layout/hList7"/>
    <dgm:cxn modelId="{CFCF95F6-C6DE-457D-BD48-E450DD9753AB}" type="presOf" srcId="{B802A978-FD12-47F5-A6F5-C15E28118931}" destId="{67D7FB99-DFD5-488B-84F5-AE2CC07C3073}" srcOrd="0" destOrd="0" presId="urn:microsoft.com/office/officeart/2005/8/layout/hList7"/>
    <dgm:cxn modelId="{4C2326E1-EDFE-4178-B85E-12E7C085D207}" type="presOf" srcId="{EF3AFADA-6687-40EA-B43F-897C7E214F49}" destId="{51642726-FABA-4E56-87B8-F06515437E5D}" srcOrd="1" destOrd="0" presId="urn:microsoft.com/office/officeart/2005/8/layout/hList7"/>
    <dgm:cxn modelId="{69034BE5-7C6F-4D8B-A91D-1ADB79DD8066}" type="presOf" srcId="{1F13BB23-38D6-49BD-9D30-665132F69B2C}" destId="{BDE24CFC-F433-4EF4-9AD4-11B6A36BF65A}" srcOrd="0" destOrd="0" presId="urn:microsoft.com/office/officeart/2005/8/layout/hList7"/>
    <dgm:cxn modelId="{DB02BA7B-CC03-4909-8240-61F2E7713575}" srcId="{93F25004-2DBF-4A59-BC40-90583A256728}" destId="{EF3AFADA-6687-40EA-B43F-897C7E214F49}" srcOrd="0" destOrd="0" parTransId="{DDF1A5DC-DBDD-4BBE-A3EE-FC5E43C5EC2C}" sibTransId="{1F13BB23-38D6-49BD-9D30-665132F69B2C}"/>
    <dgm:cxn modelId="{02A46775-6569-4952-818A-33642B156999}" type="presOf" srcId="{EF3AFADA-6687-40EA-B43F-897C7E214F49}" destId="{06B9F197-F2A0-4F56-894D-9725F67D563F}" srcOrd="0" destOrd="0" presId="urn:microsoft.com/office/officeart/2005/8/layout/hList7"/>
    <dgm:cxn modelId="{D40CD65B-5C6D-46F8-B452-AECE2AE7D86A}" srcId="{93F25004-2DBF-4A59-BC40-90583A256728}" destId="{B802A978-FD12-47F5-A6F5-C15E28118931}" srcOrd="1" destOrd="0" parTransId="{F9F88CBE-C639-426E-80F9-68FD847B6F55}" sibTransId="{B9BAC3CA-51F4-4260-A36F-AEEDC56CAD65}"/>
    <dgm:cxn modelId="{D2ECE65A-1AD9-4147-8190-0FA1DA2675BA}" type="presParOf" srcId="{11187A77-C44E-4D3F-AAAC-F587968D3DFD}" destId="{82C6C795-B5AA-46DD-B861-923A301E51BF}" srcOrd="0" destOrd="0" presId="urn:microsoft.com/office/officeart/2005/8/layout/hList7"/>
    <dgm:cxn modelId="{C6426870-610B-46BB-920A-93FC39DBBC12}" type="presParOf" srcId="{11187A77-C44E-4D3F-AAAC-F587968D3DFD}" destId="{462A9E86-321A-4FA1-A87B-C976B2089EEE}" srcOrd="1" destOrd="0" presId="urn:microsoft.com/office/officeart/2005/8/layout/hList7"/>
    <dgm:cxn modelId="{662BDE47-CA13-42D7-B2BE-297FF947DF80}" type="presParOf" srcId="{462A9E86-321A-4FA1-A87B-C976B2089EEE}" destId="{5E14E7E4-2180-4DFA-994E-242BF7F1E99B}" srcOrd="0" destOrd="0" presId="urn:microsoft.com/office/officeart/2005/8/layout/hList7"/>
    <dgm:cxn modelId="{1D4FED77-A910-4506-BC39-0FD9FD9023D9}" type="presParOf" srcId="{5E14E7E4-2180-4DFA-994E-242BF7F1E99B}" destId="{06B9F197-F2A0-4F56-894D-9725F67D563F}" srcOrd="0" destOrd="0" presId="urn:microsoft.com/office/officeart/2005/8/layout/hList7"/>
    <dgm:cxn modelId="{F4B40583-3B46-459B-BF9E-186DBEF89EE3}" type="presParOf" srcId="{5E14E7E4-2180-4DFA-994E-242BF7F1E99B}" destId="{51642726-FABA-4E56-87B8-F06515437E5D}" srcOrd="1" destOrd="0" presId="urn:microsoft.com/office/officeart/2005/8/layout/hList7"/>
    <dgm:cxn modelId="{7331B503-0FB5-402C-9FB8-F67F20D3D90C}" type="presParOf" srcId="{5E14E7E4-2180-4DFA-994E-242BF7F1E99B}" destId="{8462C54B-A4B0-4EB3-89C8-82BC368B9E7C}" srcOrd="2" destOrd="0" presId="urn:microsoft.com/office/officeart/2005/8/layout/hList7"/>
    <dgm:cxn modelId="{5BFBC15A-5658-4EB7-B6A8-0B290E26AF6D}" type="presParOf" srcId="{5E14E7E4-2180-4DFA-994E-242BF7F1E99B}" destId="{BC2F1965-98C8-465A-9B02-0A086352A1D2}" srcOrd="3" destOrd="0" presId="urn:microsoft.com/office/officeart/2005/8/layout/hList7"/>
    <dgm:cxn modelId="{15673E10-4AA7-4DF4-AAD2-9742AE1D6C97}" type="presParOf" srcId="{462A9E86-321A-4FA1-A87B-C976B2089EEE}" destId="{BDE24CFC-F433-4EF4-9AD4-11B6A36BF65A}" srcOrd="1" destOrd="0" presId="urn:microsoft.com/office/officeart/2005/8/layout/hList7"/>
    <dgm:cxn modelId="{D256BF39-EDEE-42EF-A7CD-53F5EF540C31}" type="presParOf" srcId="{462A9E86-321A-4FA1-A87B-C976B2089EEE}" destId="{26230AF3-428A-4153-B4FA-B67E316EE5EE}" srcOrd="2" destOrd="0" presId="urn:microsoft.com/office/officeart/2005/8/layout/hList7"/>
    <dgm:cxn modelId="{786977D5-163D-4A96-B0DD-E9480207CFF0}" type="presParOf" srcId="{26230AF3-428A-4153-B4FA-B67E316EE5EE}" destId="{67D7FB99-DFD5-488B-84F5-AE2CC07C3073}" srcOrd="0" destOrd="0" presId="urn:microsoft.com/office/officeart/2005/8/layout/hList7"/>
    <dgm:cxn modelId="{7C69BE18-9EF7-41FF-B6AB-88D924C60FE8}" type="presParOf" srcId="{26230AF3-428A-4153-B4FA-B67E316EE5EE}" destId="{0D63A2C4-4CEC-4EB4-A3F8-6D6303C4D65B}" srcOrd="1" destOrd="0" presId="urn:microsoft.com/office/officeart/2005/8/layout/hList7"/>
    <dgm:cxn modelId="{4A9E6AB2-646E-4678-928A-71998F83AA62}" type="presParOf" srcId="{26230AF3-428A-4153-B4FA-B67E316EE5EE}" destId="{6C8E59B2-7F71-478E-A8E7-CDE3162340A4}" srcOrd="2" destOrd="0" presId="urn:microsoft.com/office/officeart/2005/8/layout/hList7"/>
    <dgm:cxn modelId="{A8BF60A8-6E87-4D0A-854C-8C1971B8A02C}" type="presParOf" srcId="{26230AF3-428A-4153-B4FA-B67E316EE5EE}" destId="{ED1096A0-6BB9-4A9D-B56F-26CC06D4DD3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E48C616-6400-4953-8E59-7579D39C135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C0B67A6-119D-4B1D-B3B1-4DC33127DA7A}">
      <dgm:prSet/>
      <dgm:spPr/>
      <dgm:t>
        <a:bodyPr/>
        <a:lstStyle/>
        <a:p>
          <a:pPr rtl="0"/>
          <a:r>
            <a:rPr lang="ru-RU" dirty="0" smtClean="0">
              <a:latin typeface="Times New Roman" panose="02020603050405020304" pitchFamily="18" charset="0"/>
              <a:cs typeface="Times New Roman" panose="02020603050405020304" pitchFamily="18" charset="0"/>
            </a:rPr>
            <a:t>Расчетные сроки географического прогноза могут быть самыми разными. Известны попытки сверхдолгосрочного прогноза на тысячелетия и даже на 1 млн. лет вперед.</a:t>
          </a:r>
          <a:endParaRPr lang="ru-RU" dirty="0">
            <a:latin typeface="Times New Roman" panose="02020603050405020304" pitchFamily="18" charset="0"/>
            <a:cs typeface="Times New Roman" panose="02020603050405020304" pitchFamily="18" charset="0"/>
          </a:endParaRPr>
        </a:p>
      </dgm:t>
    </dgm:pt>
    <dgm:pt modelId="{2E4FB4DF-D368-4080-889F-1F4A12D2F482}" type="parTrans" cxnId="{B8CE161E-C169-49E2-BC52-7F7442B5743D}">
      <dgm:prSet/>
      <dgm:spPr/>
      <dgm:t>
        <a:bodyPr/>
        <a:lstStyle/>
        <a:p>
          <a:endParaRPr lang="ru-RU">
            <a:latin typeface="Times New Roman" panose="02020603050405020304" pitchFamily="18" charset="0"/>
            <a:cs typeface="Times New Roman" panose="02020603050405020304" pitchFamily="18" charset="0"/>
          </a:endParaRPr>
        </a:p>
      </dgm:t>
    </dgm:pt>
    <dgm:pt modelId="{D80A7622-DABD-4FCD-B964-5762EA722420}" type="sibTrans" cxnId="{B8CE161E-C169-49E2-BC52-7F7442B5743D}">
      <dgm:prSet/>
      <dgm:spPr/>
      <dgm:t>
        <a:bodyPr/>
        <a:lstStyle/>
        <a:p>
          <a:endParaRPr lang="ru-RU">
            <a:latin typeface="Times New Roman" panose="02020603050405020304" pitchFamily="18" charset="0"/>
            <a:cs typeface="Times New Roman" panose="02020603050405020304" pitchFamily="18" charset="0"/>
          </a:endParaRPr>
        </a:p>
      </dgm:t>
    </dgm:pt>
    <dgm:pt modelId="{8CDAC1DC-DC9A-4C1B-B800-C4D9E47CA527}">
      <dgm:prSet/>
      <dgm:spPr/>
      <dgm:t>
        <a:bodyPr/>
        <a:lstStyle/>
        <a:p>
          <a:pPr rtl="0"/>
          <a:r>
            <a:rPr lang="ru-RU" dirty="0" smtClean="0">
              <a:latin typeface="Times New Roman" panose="02020603050405020304" pitchFamily="18" charset="0"/>
              <a:cs typeface="Times New Roman" panose="02020603050405020304" pitchFamily="18" charset="0"/>
            </a:rPr>
            <a:t>Наиболее актуален ландшафтный прогноз на предвидимое будущее в пределах ближайших лет и десятилетий.</a:t>
          </a:r>
          <a:endParaRPr lang="ru-RU" dirty="0">
            <a:latin typeface="Times New Roman" panose="02020603050405020304" pitchFamily="18" charset="0"/>
            <a:cs typeface="Times New Roman" panose="02020603050405020304" pitchFamily="18" charset="0"/>
          </a:endParaRPr>
        </a:p>
      </dgm:t>
    </dgm:pt>
    <dgm:pt modelId="{492D0A5A-FD2E-47DF-908D-A1B0F78905D3}" type="parTrans" cxnId="{C483A88B-6AB4-41FB-823D-F2D87619DC27}">
      <dgm:prSet/>
      <dgm:spPr/>
      <dgm:t>
        <a:bodyPr/>
        <a:lstStyle/>
        <a:p>
          <a:endParaRPr lang="ru-RU">
            <a:latin typeface="Times New Roman" panose="02020603050405020304" pitchFamily="18" charset="0"/>
            <a:cs typeface="Times New Roman" panose="02020603050405020304" pitchFamily="18" charset="0"/>
          </a:endParaRPr>
        </a:p>
      </dgm:t>
    </dgm:pt>
    <dgm:pt modelId="{ABFCDA92-C2E7-430B-9318-B2E9CB21732C}" type="sibTrans" cxnId="{C483A88B-6AB4-41FB-823D-F2D87619DC27}">
      <dgm:prSet/>
      <dgm:spPr/>
      <dgm:t>
        <a:bodyPr/>
        <a:lstStyle/>
        <a:p>
          <a:endParaRPr lang="ru-RU">
            <a:latin typeface="Times New Roman" panose="02020603050405020304" pitchFamily="18" charset="0"/>
            <a:cs typeface="Times New Roman" panose="02020603050405020304" pitchFamily="18" charset="0"/>
          </a:endParaRPr>
        </a:p>
      </dgm:t>
    </dgm:pt>
    <dgm:pt modelId="{2AF1D94A-D403-45E0-89AD-74749DE412E8}" type="pres">
      <dgm:prSet presAssocID="{8E48C616-6400-4953-8E59-7579D39C1353}" presName="linear" presStyleCnt="0">
        <dgm:presLayoutVars>
          <dgm:animLvl val="lvl"/>
          <dgm:resizeHandles val="exact"/>
        </dgm:presLayoutVars>
      </dgm:prSet>
      <dgm:spPr/>
      <dgm:t>
        <a:bodyPr/>
        <a:lstStyle/>
        <a:p>
          <a:endParaRPr lang="ru-RU"/>
        </a:p>
      </dgm:t>
    </dgm:pt>
    <dgm:pt modelId="{AA07F513-46CF-484B-B41C-01DB9C89C57A}" type="pres">
      <dgm:prSet presAssocID="{5C0B67A6-119D-4B1D-B3B1-4DC33127DA7A}" presName="parentText" presStyleLbl="node1" presStyleIdx="0" presStyleCnt="2" custScaleY="92867">
        <dgm:presLayoutVars>
          <dgm:chMax val="0"/>
          <dgm:bulletEnabled val="1"/>
        </dgm:presLayoutVars>
      </dgm:prSet>
      <dgm:spPr/>
      <dgm:t>
        <a:bodyPr/>
        <a:lstStyle/>
        <a:p>
          <a:endParaRPr lang="ru-RU"/>
        </a:p>
      </dgm:t>
    </dgm:pt>
    <dgm:pt modelId="{54B5B8ED-97ED-4156-A87A-477C7AD8A17C}" type="pres">
      <dgm:prSet presAssocID="{D80A7622-DABD-4FCD-B964-5762EA722420}" presName="spacer" presStyleCnt="0"/>
      <dgm:spPr/>
    </dgm:pt>
    <dgm:pt modelId="{2FC164A8-6D6B-4123-B21C-C25457DFC576}" type="pres">
      <dgm:prSet presAssocID="{8CDAC1DC-DC9A-4C1B-B800-C4D9E47CA527}" presName="parentText" presStyleLbl="node1" presStyleIdx="1" presStyleCnt="2">
        <dgm:presLayoutVars>
          <dgm:chMax val="0"/>
          <dgm:bulletEnabled val="1"/>
        </dgm:presLayoutVars>
      </dgm:prSet>
      <dgm:spPr/>
      <dgm:t>
        <a:bodyPr/>
        <a:lstStyle/>
        <a:p>
          <a:endParaRPr lang="ru-RU"/>
        </a:p>
      </dgm:t>
    </dgm:pt>
  </dgm:ptLst>
  <dgm:cxnLst>
    <dgm:cxn modelId="{B8CE161E-C169-49E2-BC52-7F7442B5743D}" srcId="{8E48C616-6400-4953-8E59-7579D39C1353}" destId="{5C0B67A6-119D-4B1D-B3B1-4DC33127DA7A}" srcOrd="0" destOrd="0" parTransId="{2E4FB4DF-D368-4080-889F-1F4A12D2F482}" sibTransId="{D80A7622-DABD-4FCD-B964-5762EA722420}"/>
    <dgm:cxn modelId="{C483A88B-6AB4-41FB-823D-F2D87619DC27}" srcId="{8E48C616-6400-4953-8E59-7579D39C1353}" destId="{8CDAC1DC-DC9A-4C1B-B800-C4D9E47CA527}" srcOrd="1" destOrd="0" parTransId="{492D0A5A-FD2E-47DF-908D-A1B0F78905D3}" sibTransId="{ABFCDA92-C2E7-430B-9318-B2E9CB21732C}"/>
    <dgm:cxn modelId="{29C0D46C-D0D1-4FF7-8842-43ECA1191CF6}" type="presOf" srcId="{8CDAC1DC-DC9A-4C1B-B800-C4D9E47CA527}" destId="{2FC164A8-6D6B-4123-B21C-C25457DFC576}" srcOrd="0" destOrd="0" presId="urn:microsoft.com/office/officeart/2005/8/layout/vList2"/>
    <dgm:cxn modelId="{ACB0545A-216A-4805-BB2E-4199BFADD2F7}" type="presOf" srcId="{8E48C616-6400-4953-8E59-7579D39C1353}" destId="{2AF1D94A-D403-45E0-89AD-74749DE412E8}" srcOrd="0" destOrd="0" presId="urn:microsoft.com/office/officeart/2005/8/layout/vList2"/>
    <dgm:cxn modelId="{2F68B435-CD45-49FA-BE15-8461EAE7E36D}" type="presOf" srcId="{5C0B67A6-119D-4B1D-B3B1-4DC33127DA7A}" destId="{AA07F513-46CF-484B-B41C-01DB9C89C57A}" srcOrd="0" destOrd="0" presId="urn:microsoft.com/office/officeart/2005/8/layout/vList2"/>
    <dgm:cxn modelId="{EB429EF2-DC27-4A13-AD35-E7E44D72935E}" type="presParOf" srcId="{2AF1D94A-D403-45E0-89AD-74749DE412E8}" destId="{AA07F513-46CF-484B-B41C-01DB9C89C57A}" srcOrd="0" destOrd="0" presId="urn:microsoft.com/office/officeart/2005/8/layout/vList2"/>
    <dgm:cxn modelId="{892A47E1-6CB2-4495-8547-2D48CBC7B8EF}" type="presParOf" srcId="{2AF1D94A-D403-45E0-89AD-74749DE412E8}" destId="{54B5B8ED-97ED-4156-A87A-477C7AD8A17C}" srcOrd="1" destOrd="0" presId="urn:microsoft.com/office/officeart/2005/8/layout/vList2"/>
    <dgm:cxn modelId="{AFD01DB3-80CC-478A-AA14-744D645236A8}" type="presParOf" srcId="{2AF1D94A-D403-45E0-89AD-74749DE412E8}" destId="{2FC164A8-6D6B-4123-B21C-C25457DFC576}"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45AA8F-E3FE-4459-A02E-63DFE38184D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718F6840-54D2-4961-937E-EDED9C474F7D}">
      <dgm:prSet custT="1"/>
      <dgm:spPr/>
      <dgm:t>
        <a:bodyPr/>
        <a:lstStyle/>
        <a:p>
          <a:pPr rtl="0"/>
          <a:r>
            <a:rPr lang="ru-RU" sz="1800" dirty="0" smtClean="0">
              <a:latin typeface="Times New Roman" panose="02020603050405020304" pitchFamily="18" charset="0"/>
              <a:cs typeface="Times New Roman" panose="02020603050405020304" pitchFamily="18" charset="0"/>
            </a:rPr>
            <a:t>В зависимости от типа прогнозируемых процессов выделяют и два основных типы прогнозов.</a:t>
          </a:r>
          <a:endParaRPr lang="ru-RU" sz="1800" dirty="0">
            <a:latin typeface="Times New Roman" panose="02020603050405020304" pitchFamily="18" charset="0"/>
            <a:cs typeface="Times New Roman" panose="02020603050405020304" pitchFamily="18" charset="0"/>
          </a:endParaRPr>
        </a:p>
      </dgm:t>
    </dgm:pt>
    <dgm:pt modelId="{743F0313-5163-432E-9968-79B8A24E689D}" type="parTrans" cxnId="{01AEE40B-199D-406E-A808-93D79192DF79}">
      <dgm:prSet/>
      <dgm:spPr/>
      <dgm:t>
        <a:bodyPr/>
        <a:lstStyle/>
        <a:p>
          <a:endParaRPr lang="ru-RU"/>
        </a:p>
      </dgm:t>
    </dgm:pt>
    <dgm:pt modelId="{AAF46831-BE55-4380-85DE-3D9D3567414E}" type="sibTrans" cxnId="{01AEE40B-199D-406E-A808-93D79192DF79}">
      <dgm:prSet/>
      <dgm:spPr/>
      <dgm:t>
        <a:bodyPr/>
        <a:lstStyle/>
        <a:p>
          <a:endParaRPr lang="ru-RU"/>
        </a:p>
      </dgm:t>
    </dgm:pt>
    <dgm:pt modelId="{756F22D2-DA0E-48AE-B841-509ADF3DEDB0}" type="pres">
      <dgm:prSet presAssocID="{E345AA8F-E3FE-4459-A02E-63DFE38184D5}" presName="linear" presStyleCnt="0">
        <dgm:presLayoutVars>
          <dgm:animLvl val="lvl"/>
          <dgm:resizeHandles val="exact"/>
        </dgm:presLayoutVars>
      </dgm:prSet>
      <dgm:spPr/>
      <dgm:t>
        <a:bodyPr/>
        <a:lstStyle/>
        <a:p>
          <a:endParaRPr lang="ru-RU"/>
        </a:p>
      </dgm:t>
    </dgm:pt>
    <dgm:pt modelId="{4CA708D2-B446-4AF9-8DEB-02DE646E3058}" type="pres">
      <dgm:prSet presAssocID="{718F6840-54D2-4961-937E-EDED9C474F7D}" presName="parentText" presStyleLbl="node1" presStyleIdx="0" presStyleCnt="1">
        <dgm:presLayoutVars>
          <dgm:chMax val="0"/>
          <dgm:bulletEnabled val="1"/>
        </dgm:presLayoutVars>
      </dgm:prSet>
      <dgm:spPr/>
      <dgm:t>
        <a:bodyPr/>
        <a:lstStyle/>
        <a:p>
          <a:endParaRPr lang="ru-RU"/>
        </a:p>
      </dgm:t>
    </dgm:pt>
  </dgm:ptLst>
  <dgm:cxnLst>
    <dgm:cxn modelId="{DBD92990-0480-4F65-93D9-D7172BBE644C}" type="presOf" srcId="{718F6840-54D2-4961-937E-EDED9C474F7D}" destId="{4CA708D2-B446-4AF9-8DEB-02DE646E3058}" srcOrd="0" destOrd="0" presId="urn:microsoft.com/office/officeart/2005/8/layout/vList2"/>
    <dgm:cxn modelId="{01AEE40B-199D-406E-A808-93D79192DF79}" srcId="{E345AA8F-E3FE-4459-A02E-63DFE38184D5}" destId="{718F6840-54D2-4961-937E-EDED9C474F7D}" srcOrd="0" destOrd="0" parTransId="{743F0313-5163-432E-9968-79B8A24E689D}" sibTransId="{AAF46831-BE55-4380-85DE-3D9D3567414E}"/>
    <dgm:cxn modelId="{93F7D948-BE8A-4B5C-BB13-BF71D6563A1D}" type="presOf" srcId="{E345AA8F-E3FE-4459-A02E-63DFE38184D5}" destId="{756F22D2-DA0E-48AE-B841-509ADF3DEDB0}" srcOrd="0" destOrd="0" presId="urn:microsoft.com/office/officeart/2005/8/layout/vList2"/>
    <dgm:cxn modelId="{7792AFFC-8178-4DED-8FA2-12F3D19B5B67}" type="presParOf" srcId="{756F22D2-DA0E-48AE-B841-509ADF3DEDB0}" destId="{4CA708D2-B446-4AF9-8DEB-02DE646E305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01FD2C8-C37E-4132-83B4-F255558FA953}"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ru-RU"/>
        </a:p>
      </dgm:t>
    </dgm:pt>
    <dgm:pt modelId="{69CC61FE-0852-4C2C-B68F-748729BAAC30}">
      <dgm:prSet/>
      <dgm:spPr/>
      <dgm:t>
        <a:bodyPr/>
        <a:lstStyle/>
        <a:p>
          <a:pPr rtl="0"/>
          <a:r>
            <a:rPr lang="ru-RU" b="1" dirty="0" smtClean="0">
              <a:latin typeface="Times New Roman" panose="02020603050405020304" pitchFamily="18" charset="0"/>
              <a:cs typeface="Times New Roman" panose="02020603050405020304" pitchFamily="18" charset="0"/>
            </a:rPr>
            <a:t>Точкой отсчета ландшафтного прогнозирования служат:</a:t>
          </a:r>
          <a:endParaRPr lang="ru-RU" dirty="0">
            <a:latin typeface="Times New Roman" panose="02020603050405020304" pitchFamily="18" charset="0"/>
            <a:cs typeface="Times New Roman" panose="02020603050405020304" pitchFamily="18" charset="0"/>
          </a:endParaRPr>
        </a:p>
      </dgm:t>
    </dgm:pt>
    <dgm:pt modelId="{E2806618-0A91-47AA-A19B-346C8E0AD40E}" type="parTrans" cxnId="{CAB24D80-EDC9-4732-848E-DE6FC2C55D93}">
      <dgm:prSet/>
      <dgm:spPr/>
      <dgm:t>
        <a:bodyPr/>
        <a:lstStyle/>
        <a:p>
          <a:endParaRPr lang="ru-RU"/>
        </a:p>
      </dgm:t>
    </dgm:pt>
    <dgm:pt modelId="{F6051494-4BAA-436C-B93A-28161F938885}" type="sibTrans" cxnId="{CAB24D80-EDC9-4732-848E-DE6FC2C55D93}">
      <dgm:prSet/>
      <dgm:spPr/>
      <dgm:t>
        <a:bodyPr/>
        <a:lstStyle/>
        <a:p>
          <a:endParaRPr lang="ru-RU"/>
        </a:p>
      </dgm:t>
    </dgm:pt>
    <dgm:pt modelId="{2BBEF77D-35A6-414E-BC2E-05E7627AEAFA}" type="pres">
      <dgm:prSet presAssocID="{E01FD2C8-C37E-4132-83B4-F255558FA953}" presName="Name0" presStyleCnt="0">
        <dgm:presLayoutVars>
          <dgm:dir/>
          <dgm:animLvl val="lvl"/>
          <dgm:resizeHandles val="exact"/>
        </dgm:presLayoutVars>
      </dgm:prSet>
      <dgm:spPr/>
      <dgm:t>
        <a:bodyPr/>
        <a:lstStyle/>
        <a:p>
          <a:endParaRPr lang="ru-RU"/>
        </a:p>
      </dgm:t>
    </dgm:pt>
    <dgm:pt modelId="{A51153A4-0FE4-418A-83E9-72E3746A9367}" type="pres">
      <dgm:prSet presAssocID="{69CC61FE-0852-4C2C-B68F-748729BAAC30}" presName="linNode" presStyleCnt="0"/>
      <dgm:spPr/>
    </dgm:pt>
    <dgm:pt modelId="{839F1C15-9851-47A1-888E-A677E2BA7531}" type="pres">
      <dgm:prSet presAssocID="{69CC61FE-0852-4C2C-B68F-748729BAAC30}" presName="parentText" presStyleLbl="node1" presStyleIdx="0" presStyleCnt="1">
        <dgm:presLayoutVars>
          <dgm:chMax val="1"/>
          <dgm:bulletEnabled val="1"/>
        </dgm:presLayoutVars>
      </dgm:prSet>
      <dgm:spPr/>
      <dgm:t>
        <a:bodyPr/>
        <a:lstStyle/>
        <a:p>
          <a:endParaRPr lang="ru-RU"/>
        </a:p>
      </dgm:t>
    </dgm:pt>
  </dgm:ptLst>
  <dgm:cxnLst>
    <dgm:cxn modelId="{CAB24D80-EDC9-4732-848E-DE6FC2C55D93}" srcId="{E01FD2C8-C37E-4132-83B4-F255558FA953}" destId="{69CC61FE-0852-4C2C-B68F-748729BAAC30}" srcOrd="0" destOrd="0" parTransId="{E2806618-0A91-47AA-A19B-346C8E0AD40E}" sibTransId="{F6051494-4BAA-436C-B93A-28161F938885}"/>
    <dgm:cxn modelId="{399575D5-3053-4797-8BDD-D1FF18402EC7}" type="presOf" srcId="{69CC61FE-0852-4C2C-B68F-748729BAAC30}" destId="{839F1C15-9851-47A1-888E-A677E2BA7531}" srcOrd="0" destOrd="0" presId="urn:microsoft.com/office/officeart/2005/8/layout/vList5"/>
    <dgm:cxn modelId="{11ED3F0D-50EC-49CE-A322-3FA2F716DC99}" type="presOf" srcId="{E01FD2C8-C37E-4132-83B4-F255558FA953}" destId="{2BBEF77D-35A6-414E-BC2E-05E7627AEAFA}" srcOrd="0" destOrd="0" presId="urn:microsoft.com/office/officeart/2005/8/layout/vList5"/>
    <dgm:cxn modelId="{80A36981-41ED-4FFB-AF0D-0346DD75929A}" type="presParOf" srcId="{2BBEF77D-35A6-414E-BC2E-05E7627AEAFA}" destId="{A51153A4-0FE4-418A-83E9-72E3746A9367}" srcOrd="0" destOrd="0" presId="urn:microsoft.com/office/officeart/2005/8/layout/vList5"/>
    <dgm:cxn modelId="{F2B276C3-DE9E-4734-B8C0-D2CE128AACFD}" type="presParOf" srcId="{A51153A4-0FE4-418A-83E9-72E3746A9367}" destId="{839F1C15-9851-47A1-888E-A677E2BA7531}" srcOrd="0"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D09B347-115E-4D94-8312-E2A930765824}"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ru-RU"/>
        </a:p>
      </dgm:t>
    </dgm:pt>
    <dgm:pt modelId="{B67BA930-7334-45B1-9648-CDD7DDAC6EB1}">
      <dgm:prSet/>
      <dgm:spPr/>
      <dgm:t>
        <a:bodyPr/>
        <a:lstStyle/>
        <a:p>
          <a:pPr algn="just" rtl="0"/>
          <a:r>
            <a:rPr lang="ru-RU" smtClean="0">
              <a:latin typeface="Times New Roman" panose="02020603050405020304" pitchFamily="18" charset="0"/>
              <a:cs typeface="Times New Roman" panose="02020603050405020304" pitchFamily="18" charset="0"/>
            </a:rPr>
            <a:t>Существенное практическое значение имеют кратко­срочные географические прогнозы, рассчитанные на один год, на предстоящий сезон или даже на более короткие сроки. С помощью фенологической индикации можно прогнозировать наступление природных явлений на 1-1,5 месяца вперед летом и на 1-2 недели весной.</a:t>
          </a:r>
          <a:endParaRPr lang="ru-RU">
            <a:latin typeface="Times New Roman" panose="02020603050405020304" pitchFamily="18" charset="0"/>
            <a:cs typeface="Times New Roman" panose="02020603050405020304" pitchFamily="18" charset="0"/>
          </a:endParaRPr>
        </a:p>
      </dgm:t>
    </dgm:pt>
    <dgm:pt modelId="{1D2251D2-10BC-4CBE-B7D0-4FC2FCA42DC4}" type="parTrans" cxnId="{AFA1E11E-8A40-428B-BEC6-1379593849D0}">
      <dgm:prSet/>
      <dgm:spPr/>
      <dgm:t>
        <a:bodyPr/>
        <a:lstStyle/>
        <a:p>
          <a:pPr algn="just"/>
          <a:endParaRPr lang="ru-RU">
            <a:latin typeface="Times New Roman" panose="02020603050405020304" pitchFamily="18" charset="0"/>
            <a:cs typeface="Times New Roman" panose="02020603050405020304" pitchFamily="18" charset="0"/>
          </a:endParaRPr>
        </a:p>
      </dgm:t>
    </dgm:pt>
    <dgm:pt modelId="{A0F90AD3-9B45-4352-99EA-5C7C1CA238F3}" type="sibTrans" cxnId="{AFA1E11E-8A40-428B-BEC6-1379593849D0}">
      <dgm:prSet/>
      <dgm:spPr/>
      <dgm:t>
        <a:bodyPr/>
        <a:lstStyle/>
        <a:p>
          <a:pPr algn="just"/>
          <a:endParaRPr lang="ru-RU">
            <a:latin typeface="Times New Roman" panose="02020603050405020304" pitchFamily="18" charset="0"/>
            <a:cs typeface="Times New Roman" panose="02020603050405020304" pitchFamily="18" charset="0"/>
          </a:endParaRPr>
        </a:p>
      </dgm:t>
    </dgm:pt>
    <dgm:pt modelId="{2C228277-0A74-4347-A72E-AB6EDD4BF658}">
      <dgm:prSet/>
      <dgm:spPr/>
      <dgm:t>
        <a:bodyPr/>
        <a:lstStyle/>
        <a:p>
          <a:pPr algn="just" rtl="0"/>
          <a:r>
            <a:rPr lang="ru-RU" smtClean="0">
              <a:latin typeface="Times New Roman" panose="02020603050405020304" pitchFamily="18" charset="0"/>
              <a:cs typeface="Times New Roman" panose="02020603050405020304" pitchFamily="18" charset="0"/>
            </a:rPr>
            <a:t>Пространственные масштабы географического прогноза дифференцируются в соответствии с уровнями геосистем. Различаются прогнозы глобальные, региональные и ло­кальные. Примеры глобального прогноза касаются главным образом перспектив изменения климата. При региональном прогнозе может идти речь о будущем ландшафтных зон, провинций, отдельных ланд­шафтов. Объектами локального прогноза являются мор­фологические подразделения ландшафта вплоть до фаций, однако, ландшафтное прогнозирование для геосистем низших уровней должно разра­батываться на фоне высших территориальных единств.</a:t>
          </a:r>
          <a:endParaRPr lang="ru-RU">
            <a:latin typeface="Times New Roman" panose="02020603050405020304" pitchFamily="18" charset="0"/>
            <a:cs typeface="Times New Roman" panose="02020603050405020304" pitchFamily="18" charset="0"/>
          </a:endParaRPr>
        </a:p>
      </dgm:t>
    </dgm:pt>
    <dgm:pt modelId="{924EEDD4-893B-40D1-A510-1BB3B89BAC6E}" type="parTrans" cxnId="{5A4F7731-31D9-41F6-B0A1-8F96AA295E22}">
      <dgm:prSet/>
      <dgm:spPr/>
      <dgm:t>
        <a:bodyPr/>
        <a:lstStyle/>
        <a:p>
          <a:pPr algn="just"/>
          <a:endParaRPr lang="ru-RU">
            <a:latin typeface="Times New Roman" panose="02020603050405020304" pitchFamily="18" charset="0"/>
            <a:cs typeface="Times New Roman" panose="02020603050405020304" pitchFamily="18" charset="0"/>
          </a:endParaRPr>
        </a:p>
      </dgm:t>
    </dgm:pt>
    <dgm:pt modelId="{7F18FFED-2299-4058-B6EA-577BF7F93649}" type="sibTrans" cxnId="{5A4F7731-31D9-41F6-B0A1-8F96AA295E22}">
      <dgm:prSet/>
      <dgm:spPr/>
      <dgm:t>
        <a:bodyPr/>
        <a:lstStyle/>
        <a:p>
          <a:pPr algn="just"/>
          <a:endParaRPr lang="ru-RU">
            <a:latin typeface="Times New Roman" panose="02020603050405020304" pitchFamily="18" charset="0"/>
            <a:cs typeface="Times New Roman" panose="02020603050405020304" pitchFamily="18" charset="0"/>
          </a:endParaRPr>
        </a:p>
      </dgm:t>
    </dgm:pt>
    <dgm:pt modelId="{7898B955-D68E-4648-80BD-E6573B359450}" type="pres">
      <dgm:prSet presAssocID="{7D09B347-115E-4D94-8312-E2A930765824}" presName="Name0" presStyleCnt="0">
        <dgm:presLayoutVars>
          <dgm:chPref val="3"/>
          <dgm:dir/>
          <dgm:animLvl val="lvl"/>
          <dgm:resizeHandles/>
        </dgm:presLayoutVars>
      </dgm:prSet>
      <dgm:spPr/>
      <dgm:t>
        <a:bodyPr/>
        <a:lstStyle/>
        <a:p>
          <a:endParaRPr lang="ru-RU"/>
        </a:p>
      </dgm:t>
    </dgm:pt>
    <dgm:pt modelId="{2E16E438-4F36-49FB-BD57-D3CC601D933E}" type="pres">
      <dgm:prSet presAssocID="{B67BA930-7334-45B1-9648-CDD7DDAC6EB1}" presName="horFlow" presStyleCnt="0"/>
      <dgm:spPr/>
    </dgm:pt>
    <dgm:pt modelId="{1315D1CE-BB02-4CAA-BD49-A11EDF3EF83A}" type="pres">
      <dgm:prSet presAssocID="{B67BA930-7334-45B1-9648-CDD7DDAC6EB1}" presName="bigChev" presStyleLbl="node1" presStyleIdx="0" presStyleCnt="2"/>
      <dgm:spPr/>
      <dgm:t>
        <a:bodyPr/>
        <a:lstStyle/>
        <a:p>
          <a:endParaRPr lang="ru-RU"/>
        </a:p>
      </dgm:t>
    </dgm:pt>
    <dgm:pt modelId="{5803BA16-1C56-46AE-B9BA-41C6A59A353D}" type="pres">
      <dgm:prSet presAssocID="{B67BA930-7334-45B1-9648-CDD7DDAC6EB1}" presName="vSp" presStyleCnt="0"/>
      <dgm:spPr/>
    </dgm:pt>
    <dgm:pt modelId="{BDA6F7CE-0444-4AED-8B43-B162570C365C}" type="pres">
      <dgm:prSet presAssocID="{2C228277-0A74-4347-A72E-AB6EDD4BF658}" presName="horFlow" presStyleCnt="0"/>
      <dgm:spPr/>
    </dgm:pt>
    <dgm:pt modelId="{22D034CC-3C01-4A63-97C9-11FA022F6CA2}" type="pres">
      <dgm:prSet presAssocID="{2C228277-0A74-4347-A72E-AB6EDD4BF658}" presName="bigChev" presStyleLbl="node1" presStyleIdx="1" presStyleCnt="2"/>
      <dgm:spPr/>
      <dgm:t>
        <a:bodyPr/>
        <a:lstStyle/>
        <a:p>
          <a:endParaRPr lang="ru-RU"/>
        </a:p>
      </dgm:t>
    </dgm:pt>
  </dgm:ptLst>
  <dgm:cxnLst>
    <dgm:cxn modelId="{5A4F7731-31D9-41F6-B0A1-8F96AA295E22}" srcId="{7D09B347-115E-4D94-8312-E2A930765824}" destId="{2C228277-0A74-4347-A72E-AB6EDD4BF658}" srcOrd="1" destOrd="0" parTransId="{924EEDD4-893B-40D1-A510-1BB3B89BAC6E}" sibTransId="{7F18FFED-2299-4058-B6EA-577BF7F93649}"/>
    <dgm:cxn modelId="{F06BC4C8-B1C7-4E26-B24A-97CB78B4E6B1}" type="presOf" srcId="{2C228277-0A74-4347-A72E-AB6EDD4BF658}" destId="{22D034CC-3C01-4A63-97C9-11FA022F6CA2}" srcOrd="0" destOrd="0" presId="urn:microsoft.com/office/officeart/2005/8/layout/lProcess3"/>
    <dgm:cxn modelId="{AFB15176-60FC-43A5-B704-A473DCCA4C88}" type="presOf" srcId="{7D09B347-115E-4D94-8312-E2A930765824}" destId="{7898B955-D68E-4648-80BD-E6573B359450}" srcOrd="0" destOrd="0" presId="urn:microsoft.com/office/officeart/2005/8/layout/lProcess3"/>
    <dgm:cxn modelId="{AFA1E11E-8A40-428B-BEC6-1379593849D0}" srcId="{7D09B347-115E-4D94-8312-E2A930765824}" destId="{B67BA930-7334-45B1-9648-CDD7DDAC6EB1}" srcOrd="0" destOrd="0" parTransId="{1D2251D2-10BC-4CBE-B7D0-4FC2FCA42DC4}" sibTransId="{A0F90AD3-9B45-4352-99EA-5C7C1CA238F3}"/>
    <dgm:cxn modelId="{2BCB5501-006A-453F-A0B0-ECCD16C52128}" type="presOf" srcId="{B67BA930-7334-45B1-9648-CDD7DDAC6EB1}" destId="{1315D1CE-BB02-4CAA-BD49-A11EDF3EF83A}" srcOrd="0" destOrd="0" presId="urn:microsoft.com/office/officeart/2005/8/layout/lProcess3"/>
    <dgm:cxn modelId="{963CC1AB-D33A-423D-8688-6DBF18E8B540}" type="presParOf" srcId="{7898B955-D68E-4648-80BD-E6573B359450}" destId="{2E16E438-4F36-49FB-BD57-D3CC601D933E}" srcOrd="0" destOrd="0" presId="urn:microsoft.com/office/officeart/2005/8/layout/lProcess3"/>
    <dgm:cxn modelId="{400B45B2-90D3-4DC0-82B7-F4E82C21A664}" type="presParOf" srcId="{2E16E438-4F36-49FB-BD57-D3CC601D933E}" destId="{1315D1CE-BB02-4CAA-BD49-A11EDF3EF83A}" srcOrd="0" destOrd="0" presId="urn:microsoft.com/office/officeart/2005/8/layout/lProcess3"/>
    <dgm:cxn modelId="{1D54D666-6F86-4353-B5C5-243784E3AD5F}" type="presParOf" srcId="{7898B955-D68E-4648-80BD-E6573B359450}" destId="{5803BA16-1C56-46AE-B9BA-41C6A59A353D}" srcOrd="1" destOrd="0" presId="urn:microsoft.com/office/officeart/2005/8/layout/lProcess3"/>
    <dgm:cxn modelId="{FE7FB944-B828-4E8E-9698-0D594AB98FCF}" type="presParOf" srcId="{7898B955-D68E-4648-80BD-E6573B359450}" destId="{BDA6F7CE-0444-4AED-8B43-B162570C365C}" srcOrd="2" destOrd="0" presId="urn:microsoft.com/office/officeart/2005/8/layout/lProcess3"/>
    <dgm:cxn modelId="{ECAC66F6-5F08-4E79-90D7-028E27178CC0}" type="presParOf" srcId="{BDA6F7CE-0444-4AED-8B43-B162570C365C}" destId="{22D034CC-3C01-4A63-97C9-11FA022F6CA2}"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172EBD0-BB84-4291-A186-5C4DBF46847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24895E45-4799-47D8-BA16-728AB81293C6}">
      <dgm:prSet/>
      <dgm:spPr/>
      <dgm:t>
        <a:bodyPr/>
        <a:lstStyle/>
        <a:p>
          <a:pPr algn="ctr" rtl="0"/>
          <a:r>
            <a:rPr lang="ru-RU" smtClean="0">
              <a:latin typeface="Times New Roman" panose="02020603050405020304" pitchFamily="18" charset="0"/>
              <a:cs typeface="Times New Roman" panose="02020603050405020304" pitchFamily="18" charset="0"/>
            </a:rPr>
            <a:t>Типы географических прогнозов</a:t>
          </a:r>
          <a:endParaRPr lang="ru-RU">
            <a:latin typeface="Times New Roman" panose="02020603050405020304" pitchFamily="18" charset="0"/>
            <a:cs typeface="Times New Roman" panose="02020603050405020304" pitchFamily="18" charset="0"/>
          </a:endParaRPr>
        </a:p>
      </dgm:t>
    </dgm:pt>
    <dgm:pt modelId="{748CD539-0D5C-422E-B6DF-570FD0B1FCD1}" type="parTrans" cxnId="{046BC4D8-C2CA-44DF-867D-215501CFF0AB}">
      <dgm:prSet/>
      <dgm:spPr/>
      <dgm:t>
        <a:bodyPr/>
        <a:lstStyle/>
        <a:p>
          <a:endParaRPr lang="ru-RU"/>
        </a:p>
      </dgm:t>
    </dgm:pt>
    <dgm:pt modelId="{26C28491-3868-4E92-B757-7869299C0762}" type="sibTrans" cxnId="{046BC4D8-C2CA-44DF-867D-215501CFF0AB}">
      <dgm:prSet/>
      <dgm:spPr/>
      <dgm:t>
        <a:bodyPr/>
        <a:lstStyle/>
        <a:p>
          <a:endParaRPr lang="ru-RU"/>
        </a:p>
      </dgm:t>
    </dgm:pt>
    <dgm:pt modelId="{29B8D166-49B7-4295-94B0-2F6A22EC172A}" type="pres">
      <dgm:prSet presAssocID="{4172EBD0-BB84-4291-A186-5C4DBF468474}" presName="linear" presStyleCnt="0">
        <dgm:presLayoutVars>
          <dgm:animLvl val="lvl"/>
          <dgm:resizeHandles val="exact"/>
        </dgm:presLayoutVars>
      </dgm:prSet>
      <dgm:spPr/>
      <dgm:t>
        <a:bodyPr/>
        <a:lstStyle/>
        <a:p>
          <a:endParaRPr lang="ru-RU"/>
        </a:p>
      </dgm:t>
    </dgm:pt>
    <dgm:pt modelId="{B4E8D683-1535-40C8-917C-878F493F4A49}" type="pres">
      <dgm:prSet presAssocID="{24895E45-4799-47D8-BA16-728AB81293C6}" presName="parentText" presStyleLbl="node1" presStyleIdx="0" presStyleCnt="1">
        <dgm:presLayoutVars>
          <dgm:chMax val="0"/>
          <dgm:bulletEnabled val="1"/>
        </dgm:presLayoutVars>
      </dgm:prSet>
      <dgm:spPr/>
      <dgm:t>
        <a:bodyPr/>
        <a:lstStyle/>
        <a:p>
          <a:endParaRPr lang="ru-RU"/>
        </a:p>
      </dgm:t>
    </dgm:pt>
  </dgm:ptLst>
  <dgm:cxnLst>
    <dgm:cxn modelId="{046BC4D8-C2CA-44DF-867D-215501CFF0AB}" srcId="{4172EBD0-BB84-4291-A186-5C4DBF468474}" destId="{24895E45-4799-47D8-BA16-728AB81293C6}" srcOrd="0" destOrd="0" parTransId="{748CD539-0D5C-422E-B6DF-570FD0B1FCD1}" sibTransId="{26C28491-3868-4E92-B757-7869299C0762}"/>
    <dgm:cxn modelId="{EE58C38B-6DF6-47F1-998C-FABCF1593CE2}" type="presOf" srcId="{24895E45-4799-47D8-BA16-728AB81293C6}" destId="{B4E8D683-1535-40C8-917C-878F493F4A49}" srcOrd="0" destOrd="0" presId="urn:microsoft.com/office/officeart/2005/8/layout/vList2"/>
    <dgm:cxn modelId="{B47BD2A8-2E6F-4DD9-A34A-AE30B4FD9FAC}" type="presOf" srcId="{4172EBD0-BB84-4291-A186-5C4DBF468474}" destId="{29B8D166-49B7-4295-94B0-2F6A22EC172A}" srcOrd="0" destOrd="0" presId="urn:microsoft.com/office/officeart/2005/8/layout/vList2"/>
    <dgm:cxn modelId="{97BAD677-2229-49FC-AEF0-D6CC7DEFD2AF}" type="presParOf" srcId="{29B8D166-49B7-4295-94B0-2F6A22EC172A}" destId="{B4E8D683-1535-40C8-917C-878F493F4A4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EDE93A0-0309-41A3-994F-C866F1FB8E59}"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ru-RU"/>
        </a:p>
      </dgm:t>
    </dgm:pt>
    <dgm:pt modelId="{E03926AB-7CF5-42DC-8743-16B775A28A30}">
      <dgm:prSet custT="1"/>
      <dgm:spPr/>
      <dgm:t>
        <a:bodyPr/>
        <a:lstStyle/>
        <a:p>
          <a:pPr algn="just" rtl="0"/>
          <a:r>
            <a:rPr lang="ru-RU" sz="1600" smtClean="0">
              <a:latin typeface="Times New Roman" panose="02020603050405020304" pitchFamily="18" charset="0"/>
              <a:cs typeface="Times New Roman" panose="02020603050405020304" pitchFamily="18" charset="0"/>
            </a:rPr>
            <a:t>Принципы и методы ландшафтно-географического про­гнозирования опираются на структурно-динамическую трактовку геогра­фических явлений и на функциональные модели геосистем. Краткосрочное прогнозирование основывается на анализе динамики ландшафта, долгосрочное и сверхдолго­срочное - на исследовании закономерностей его историче­ского развития и эволюционных смен. Разработка средне­срочных и долгосрочных прогнозов требует наиболее всестороннего учета динамических и эво­люционных закономерностей и различных форм изменений ландшафта во времени: ритмических, необратимых, спон­танных, техногенных.</a:t>
          </a:r>
          <a:endParaRPr lang="ru-RU" sz="1600">
            <a:latin typeface="Times New Roman" panose="02020603050405020304" pitchFamily="18" charset="0"/>
            <a:cs typeface="Times New Roman" panose="02020603050405020304" pitchFamily="18" charset="0"/>
          </a:endParaRPr>
        </a:p>
      </dgm:t>
    </dgm:pt>
    <dgm:pt modelId="{EEE3AC1E-37B5-433B-B0A6-88B0ED6D493F}" type="parTrans" cxnId="{21949952-B451-407A-A090-29CEDF22A93E}">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53D8594D-0A25-4AB2-9C2D-BABF39AA16C7}" type="sibTrans" cxnId="{21949952-B451-407A-A090-29CEDF22A93E}">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5E20FB68-C94D-4F02-B044-BE3CD7940B33}" type="pres">
      <dgm:prSet presAssocID="{6EDE93A0-0309-41A3-994F-C866F1FB8E59}" presName="CompostProcess" presStyleCnt="0">
        <dgm:presLayoutVars>
          <dgm:dir/>
          <dgm:resizeHandles val="exact"/>
        </dgm:presLayoutVars>
      </dgm:prSet>
      <dgm:spPr/>
      <dgm:t>
        <a:bodyPr/>
        <a:lstStyle/>
        <a:p>
          <a:endParaRPr lang="ru-RU"/>
        </a:p>
      </dgm:t>
    </dgm:pt>
    <dgm:pt modelId="{4903EF58-EECB-406A-9C46-753719689E2F}" type="pres">
      <dgm:prSet presAssocID="{6EDE93A0-0309-41A3-994F-C866F1FB8E59}" presName="arrow" presStyleLbl="bgShp" presStyleIdx="0" presStyleCnt="1"/>
      <dgm:spPr/>
    </dgm:pt>
    <dgm:pt modelId="{C637E6B3-064D-4A10-BA38-3D7046E1CE04}" type="pres">
      <dgm:prSet presAssocID="{6EDE93A0-0309-41A3-994F-C866F1FB8E59}" presName="linearProcess" presStyleCnt="0"/>
      <dgm:spPr/>
    </dgm:pt>
    <dgm:pt modelId="{9B143C1E-34A0-4B93-8C52-E93E82A76D6B}" type="pres">
      <dgm:prSet presAssocID="{E03926AB-7CF5-42DC-8743-16B775A28A30}" presName="textNode" presStyleLbl="node1" presStyleIdx="0" presStyleCnt="1">
        <dgm:presLayoutVars>
          <dgm:bulletEnabled val="1"/>
        </dgm:presLayoutVars>
      </dgm:prSet>
      <dgm:spPr/>
      <dgm:t>
        <a:bodyPr/>
        <a:lstStyle/>
        <a:p>
          <a:endParaRPr lang="ru-RU"/>
        </a:p>
      </dgm:t>
    </dgm:pt>
  </dgm:ptLst>
  <dgm:cxnLst>
    <dgm:cxn modelId="{4558D5B1-296F-453A-A27D-2A2FE303B273}" type="presOf" srcId="{E03926AB-7CF5-42DC-8743-16B775A28A30}" destId="{9B143C1E-34A0-4B93-8C52-E93E82A76D6B}" srcOrd="0" destOrd="0" presId="urn:microsoft.com/office/officeart/2005/8/layout/hProcess9"/>
    <dgm:cxn modelId="{21949952-B451-407A-A090-29CEDF22A93E}" srcId="{6EDE93A0-0309-41A3-994F-C866F1FB8E59}" destId="{E03926AB-7CF5-42DC-8743-16B775A28A30}" srcOrd="0" destOrd="0" parTransId="{EEE3AC1E-37B5-433B-B0A6-88B0ED6D493F}" sibTransId="{53D8594D-0A25-4AB2-9C2D-BABF39AA16C7}"/>
    <dgm:cxn modelId="{EC12CDA2-731D-43DE-9671-B68E794FE7BC}" type="presOf" srcId="{6EDE93A0-0309-41A3-994F-C866F1FB8E59}" destId="{5E20FB68-C94D-4F02-B044-BE3CD7940B33}" srcOrd="0" destOrd="0" presId="urn:microsoft.com/office/officeart/2005/8/layout/hProcess9"/>
    <dgm:cxn modelId="{ECF03F7D-F805-4286-9F3D-5B34F55647CA}" type="presParOf" srcId="{5E20FB68-C94D-4F02-B044-BE3CD7940B33}" destId="{4903EF58-EECB-406A-9C46-753719689E2F}" srcOrd="0" destOrd="0" presId="urn:microsoft.com/office/officeart/2005/8/layout/hProcess9"/>
    <dgm:cxn modelId="{81464AE8-59C4-4FB7-A807-62F06CDB6521}" type="presParOf" srcId="{5E20FB68-C94D-4F02-B044-BE3CD7940B33}" destId="{C637E6B3-064D-4A10-BA38-3D7046E1CE04}" srcOrd="1" destOrd="0" presId="urn:microsoft.com/office/officeart/2005/8/layout/hProcess9"/>
    <dgm:cxn modelId="{FCB0D447-FC8F-4F48-BFF3-8863C4941777}" type="presParOf" srcId="{C637E6B3-064D-4A10-BA38-3D7046E1CE04}" destId="{9B143C1E-34A0-4B93-8C52-E93E82A76D6B}"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06D280-0F19-4694-85CF-024804F16E17}"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A345DA2E-4F0A-40C7-916D-6FACE007ACAB}">
      <dgm:prSet/>
      <dgm:spPr/>
      <dgm:t>
        <a:bodyPr/>
        <a:lstStyle/>
        <a:p>
          <a:pPr algn="just" rtl="0"/>
          <a:r>
            <a:rPr lang="ru-RU" smtClean="0">
              <a:latin typeface="Times New Roman" panose="02020603050405020304" pitchFamily="18" charset="0"/>
              <a:cs typeface="Times New Roman" panose="02020603050405020304" pitchFamily="18" charset="0"/>
            </a:rPr>
            <a:t>Поисковые (генетические).</a:t>
          </a:r>
          <a:r>
            <a:rPr lang="ru-RU" i="1" smtClean="0">
              <a:latin typeface="Times New Roman" panose="02020603050405020304" pitchFamily="18" charset="0"/>
              <a:cs typeface="Times New Roman" panose="02020603050405020304" pitchFamily="18" charset="0"/>
            </a:rPr>
            <a:t> </a:t>
          </a:r>
          <a:r>
            <a:rPr lang="ru-RU" smtClean="0">
              <a:latin typeface="Times New Roman" panose="02020603050405020304" pitchFamily="18" charset="0"/>
              <a:cs typeface="Times New Roman" panose="02020603050405020304" pitchFamily="18" charset="0"/>
            </a:rPr>
            <a:t>Они направлены от прошлого-настоящего в будущее. Мы изучаем то, что происходило ранее, находим закономерности и, предполагая, что они сохранятся или изменятся предсказуемым образом, делаем вывод о будущем поведении системы. Этот тип прогнозов является единственно возможным для естествоведческого прогнозирования. Примером могут служить всем известные прогнозы погоды. Естественное развитие природы от нашего желания не зависит.</a:t>
          </a:r>
          <a:endParaRPr lang="ru-RU">
            <a:latin typeface="Times New Roman" panose="02020603050405020304" pitchFamily="18" charset="0"/>
            <a:cs typeface="Times New Roman" panose="02020603050405020304" pitchFamily="18" charset="0"/>
          </a:endParaRPr>
        </a:p>
      </dgm:t>
    </dgm:pt>
    <dgm:pt modelId="{28903FB2-8467-435F-A6A8-A84A4A12D993}" type="parTrans" cxnId="{1DB2A222-4971-4D4F-A8A1-79ADCB16457B}">
      <dgm:prSet/>
      <dgm:spPr/>
      <dgm:t>
        <a:bodyPr/>
        <a:lstStyle/>
        <a:p>
          <a:pPr algn="just"/>
          <a:endParaRPr lang="ru-RU"/>
        </a:p>
      </dgm:t>
    </dgm:pt>
    <dgm:pt modelId="{653E2F9F-A90F-4BC1-A4BE-08FA8A2C11F8}" type="sibTrans" cxnId="{1DB2A222-4971-4D4F-A8A1-79ADCB16457B}">
      <dgm:prSet/>
      <dgm:spPr/>
      <dgm:t>
        <a:bodyPr/>
        <a:lstStyle/>
        <a:p>
          <a:pPr algn="just"/>
          <a:endParaRPr lang="ru-RU"/>
        </a:p>
      </dgm:t>
    </dgm:pt>
    <dgm:pt modelId="{B6FDE22D-E4E6-47D2-9255-8597C484BC47}">
      <dgm:prSet/>
      <dgm:spPr/>
      <dgm:t>
        <a:bodyPr/>
        <a:lstStyle/>
        <a:p>
          <a:pPr algn="just" rtl="0"/>
          <a:r>
            <a:rPr lang="ru-RU" smtClean="0">
              <a:latin typeface="Times New Roman" panose="02020603050405020304" pitchFamily="18" charset="0"/>
              <a:cs typeface="Times New Roman" panose="02020603050405020304" pitchFamily="18" charset="0"/>
            </a:rPr>
            <a:t>Нормативные (целевые).</a:t>
          </a:r>
          <a:r>
            <a:rPr lang="ru-RU" b="1" i="1" smtClean="0">
              <a:latin typeface="Times New Roman" panose="02020603050405020304" pitchFamily="18" charset="0"/>
              <a:cs typeface="Times New Roman" panose="02020603050405020304" pitchFamily="18" charset="0"/>
            </a:rPr>
            <a:t> </a:t>
          </a:r>
          <a:r>
            <a:rPr lang="ru-RU" smtClean="0">
              <a:latin typeface="Times New Roman" panose="02020603050405020304" pitchFamily="18" charset="0"/>
              <a:cs typeface="Times New Roman" panose="02020603050405020304" pitchFamily="18" charset="0"/>
            </a:rPr>
            <a:t>Эти прогнозы идут от будущего к настоящему. Здесь определяют пути и сроки достижения возможного состояния системы, принимаемого в качестве цели. Изучается ситуация в настоящем, выбирается ее желательное состояние в будущем и строится последовательность событий и действий, которые могли бы это состояние обеспечить. Например, мы хотим избежать глобального потепления. Предполагаем, что его причиной являются выбросы парниковых газов. Задаём цель - через </a:t>
          </a:r>
          <a:r>
            <a:rPr lang="ru-RU" b="1" i="1" smtClean="0">
              <a:latin typeface="Times New Roman" panose="02020603050405020304" pitchFamily="18" charset="0"/>
              <a:cs typeface="Times New Roman" panose="02020603050405020304" pitchFamily="18" charset="0"/>
            </a:rPr>
            <a:t>х </a:t>
          </a:r>
          <a:r>
            <a:rPr lang="ru-RU" smtClean="0">
              <a:latin typeface="Times New Roman" panose="02020603050405020304" pitchFamily="18" charset="0"/>
              <a:cs typeface="Times New Roman" panose="02020603050405020304" pitchFamily="18" charset="0"/>
            </a:rPr>
            <a:t>лет обеспечить их содержание в атмосфере </a:t>
          </a:r>
          <a:r>
            <a:rPr lang="ru-RU" b="1" i="1" smtClean="0">
              <a:latin typeface="Times New Roman" panose="02020603050405020304" pitchFamily="18" charset="0"/>
              <a:cs typeface="Times New Roman" panose="02020603050405020304" pitchFamily="18" charset="0"/>
            </a:rPr>
            <a:t>у </a:t>
          </a:r>
          <a:r>
            <a:rPr lang="ru-RU" i="1" smtClean="0">
              <a:latin typeface="Times New Roman" panose="02020603050405020304" pitchFamily="18" charset="0"/>
              <a:cs typeface="Times New Roman" panose="02020603050405020304" pitchFamily="18" charset="0"/>
            </a:rPr>
            <a:t>% </a:t>
          </a:r>
          <a:r>
            <a:rPr lang="ru-RU" smtClean="0">
              <a:latin typeface="Times New Roman" panose="02020603050405020304" pitchFamily="18" charset="0"/>
              <a:cs typeface="Times New Roman" panose="02020603050405020304" pitchFamily="18" charset="0"/>
            </a:rPr>
            <a:t>. Затем смотрим, какие меры могут обеспечить достижение этого результата и оцениваем реальность их осуществления при тех или иных условиях. На основе чего делаем вывод о вероятности достижения задуманного. Затем вносим изменения или в цели или в способы их достижения. Этот тип прогнозирования более приемлем в обществоведческих исследованиях.</a:t>
          </a:r>
          <a:endParaRPr lang="ru-RU">
            <a:latin typeface="Times New Roman" panose="02020603050405020304" pitchFamily="18" charset="0"/>
            <a:cs typeface="Times New Roman" panose="02020603050405020304" pitchFamily="18" charset="0"/>
          </a:endParaRPr>
        </a:p>
      </dgm:t>
    </dgm:pt>
    <dgm:pt modelId="{5D2FB150-6C95-4F33-B7D3-40441D60A1C9}" type="parTrans" cxnId="{46C1E586-5A4D-4FE2-862E-07955D8F81F5}">
      <dgm:prSet/>
      <dgm:spPr/>
      <dgm:t>
        <a:bodyPr/>
        <a:lstStyle/>
        <a:p>
          <a:pPr algn="just"/>
          <a:endParaRPr lang="ru-RU"/>
        </a:p>
      </dgm:t>
    </dgm:pt>
    <dgm:pt modelId="{7111E3FF-EA3D-47DB-AB83-C4882530163D}" type="sibTrans" cxnId="{46C1E586-5A4D-4FE2-862E-07955D8F81F5}">
      <dgm:prSet/>
      <dgm:spPr/>
      <dgm:t>
        <a:bodyPr/>
        <a:lstStyle/>
        <a:p>
          <a:pPr algn="just"/>
          <a:endParaRPr lang="ru-RU"/>
        </a:p>
      </dgm:t>
    </dgm:pt>
    <dgm:pt modelId="{400BD755-662F-437B-8713-7E1A5F14F8A8}" type="pres">
      <dgm:prSet presAssocID="{7106D280-0F19-4694-85CF-024804F16E17}" presName="Name0" presStyleCnt="0">
        <dgm:presLayoutVars>
          <dgm:chMax val="7"/>
          <dgm:dir/>
          <dgm:animLvl val="lvl"/>
          <dgm:resizeHandles val="exact"/>
        </dgm:presLayoutVars>
      </dgm:prSet>
      <dgm:spPr/>
      <dgm:t>
        <a:bodyPr/>
        <a:lstStyle/>
        <a:p>
          <a:endParaRPr lang="ru-RU"/>
        </a:p>
      </dgm:t>
    </dgm:pt>
    <dgm:pt modelId="{E466DBA3-F05E-40E8-B350-6656BF533C2F}" type="pres">
      <dgm:prSet presAssocID="{A345DA2E-4F0A-40C7-916D-6FACE007ACAB}" presName="circle1" presStyleLbl="node1" presStyleIdx="0" presStyleCnt="2"/>
      <dgm:spPr/>
    </dgm:pt>
    <dgm:pt modelId="{6159CC6B-FE1C-428D-8196-3B94514BB47E}" type="pres">
      <dgm:prSet presAssocID="{A345DA2E-4F0A-40C7-916D-6FACE007ACAB}" presName="space" presStyleCnt="0"/>
      <dgm:spPr/>
    </dgm:pt>
    <dgm:pt modelId="{B98656F1-282A-4FD1-A21F-22D7E5DDF437}" type="pres">
      <dgm:prSet presAssocID="{A345DA2E-4F0A-40C7-916D-6FACE007ACAB}" presName="rect1" presStyleLbl="alignAcc1" presStyleIdx="0" presStyleCnt="2"/>
      <dgm:spPr/>
      <dgm:t>
        <a:bodyPr/>
        <a:lstStyle/>
        <a:p>
          <a:endParaRPr lang="ru-RU"/>
        </a:p>
      </dgm:t>
    </dgm:pt>
    <dgm:pt modelId="{FA7447E9-C452-43AE-9FF8-5F7313C3571B}" type="pres">
      <dgm:prSet presAssocID="{B6FDE22D-E4E6-47D2-9255-8597C484BC47}" presName="vertSpace2" presStyleLbl="node1" presStyleIdx="0" presStyleCnt="2"/>
      <dgm:spPr/>
    </dgm:pt>
    <dgm:pt modelId="{9C6AC0CE-603D-4F7D-8111-129F46C6FF76}" type="pres">
      <dgm:prSet presAssocID="{B6FDE22D-E4E6-47D2-9255-8597C484BC47}" presName="circle2" presStyleLbl="node1" presStyleIdx="1" presStyleCnt="2"/>
      <dgm:spPr/>
    </dgm:pt>
    <dgm:pt modelId="{C25F2F3E-97C0-4D0C-8AA6-CBD72C190172}" type="pres">
      <dgm:prSet presAssocID="{B6FDE22D-E4E6-47D2-9255-8597C484BC47}" presName="rect2" presStyleLbl="alignAcc1" presStyleIdx="1" presStyleCnt="2"/>
      <dgm:spPr/>
      <dgm:t>
        <a:bodyPr/>
        <a:lstStyle/>
        <a:p>
          <a:endParaRPr lang="ru-RU"/>
        </a:p>
      </dgm:t>
    </dgm:pt>
    <dgm:pt modelId="{895E1159-AE30-4FF7-9067-FF057D7A0294}" type="pres">
      <dgm:prSet presAssocID="{A345DA2E-4F0A-40C7-916D-6FACE007ACAB}" presName="rect1ParTxNoCh" presStyleLbl="alignAcc1" presStyleIdx="1" presStyleCnt="2">
        <dgm:presLayoutVars>
          <dgm:chMax val="1"/>
          <dgm:bulletEnabled val="1"/>
        </dgm:presLayoutVars>
      </dgm:prSet>
      <dgm:spPr/>
      <dgm:t>
        <a:bodyPr/>
        <a:lstStyle/>
        <a:p>
          <a:endParaRPr lang="ru-RU"/>
        </a:p>
      </dgm:t>
    </dgm:pt>
    <dgm:pt modelId="{01B92A0C-E003-4737-B630-E41C2DC522BF}" type="pres">
      <dgm:prSet presAssocID="{B6FDE22D-E4E6-47D2-9255-8597C484BC47}" presName="rect2ParTxNoCh" presStyleLbl="alignAcc1" presStyleIdx="1" presStyleCnt="2">
        <dgm:presLayoutVars>
          <dgm:chMax val="1"/>
          <dgm:bulletEnabled val="1"/>
        </dgm:presLayoutVars>
      </dgm:prSet>
      <dgm:spPr/>
      <dgm:t>
        <a:bodyPr/>
        <a:lstStyle/>
        <a:p>
          <a:endParaRPr lang="ru-RU"/>
        </a:p>
      </dgm:t>
    </dgm:pt>
  </dgm:ptLst>
  <dgm:cxnLst>
    <dgm:cxn modelId="{CE30F434-60F6-4C12-A3D7-A108A62169FC}" type="presOf" srcId="{B6FDE22D-E4E6-47D2-9255-8597C484BC47}" destId="{01B92A0C-E003-4737-B630-E41C2DC522BF}" srcOrd="1" destOrd="0" presId="urn:microsoft.com/office/officeart/2005/8/layout/target3"/>
    <dgm:cxn modelId="{3C4965F4-911A-4DD9-A693-3161757F3294}" type="presOf" srcId="{A345DA2E-4F0A-40C7-916D-6FACE007ACAB}" destId="{B98656F1-282A-4FD1-A21F-22D7E5DDF437}" srcOrd="0" destOrd="0" presId="urn:microsoft.com/office/officeart/2005/8/layout/target3"/>
    <dgm:cxn modelId="{F984ECDB-94EE-42E1-A5DB-7286018D9459}" type="presOf" srcId="{B6FDE22D-E4E6-47D2-9255-8597C484BC47}" destId="{C25F2F3E-97C0-4D0C-8AA6-CBD72C190172}" srcOrd="0" destOrd="0" presId="urn:microsoft.com/office/officeart/2005/8/layout/target3"/>
    <dgm:cxn modelId="{1DB2A222-4971-4D4F-A8A1-79ADCB16457B}" srcId="{7106D280-0F19-4694-85CF-024804F16E17}" destId="{A345DA2E-4F0A-40C7-916D-6FACE007ACAB}" srcOrd="0" destOrd="0" parTransId="{28903FB2-8467-435F-A6A8-A84A4A12D993}" sibTransId="{653E2F9F-A90F-4BC1-A4BE-08FA8A2C11F8}"/>
    <dgm:cxn modelId="{2285A5CD-3C5C-44B4-BED3-8814CC9E8F35}" type="presOf" srcId="{7106D280-0F19-4694-85CF-024804F16E17}" destId="{400BD755-662F-437B-8713-7E1A5F14F8A8}" srcOrd="0" destOrd="0" presId="urn:microsoft.com/office/officeart/2005/8/layout/target3"/>
    <dgm:cxn modelId="{46C1E586-5A4D-4FE2-862E-07955D8F81F5}" srcId="{7106D280-0F19-4694-85CF-024804F16E17}" destId="{B6FDE22D-E4E6-47D2-9255-8597C484BC47}" srcOrd="1" destOrd="0" parTransId="{5D2FB150-6C95-4F33-B7D3-40441D60A1C9}" sibTransId="{7111E3FF-EA3D-47DB-AB83-C4882530163D}"/>
    <dgm:cxn modelId="{F29F1F5C-F5F5-4882-BBEA-3988F65735BA}" type="presOf" srcId="{A345DA2E-4F0A-40C7-916D-6FACE007ACAB}" destId="{895E1159-AE30-4FF7-9067-FF057D7A0294}" srcOrd="1" destOrd="0" presId="urn:microsoft.com/office/officeart/2005/8/layout/target3"/>
    <dgm:cxn modelId="{3275B1DA-D562-4288-A12F-908E2005FD8E}" type="presParOf" srcId="{400BD755-662F-437B-8713-7E1A5F14F8A8}" destId="{E466DBA3-F05E-40E8-B350-6656BF533C2F}" srcOrd="0" destOrd="0" presId="urn:microsoft.com/office/officeart/2005/8/layout/target3"/>
    <dgm:cxn modelId="{34FCC49B-AE29-439D-8097-0738B349DFB0}" type="presParOf" srcId="{400BD755-662F-437B-8713-7E1A5F14F8A8}" destId="{6159CC6B-FE1C-428D-8196-3B94514BB47E}" srcOrd="1" destOrd="0" presId="urn:microsoft.com/office/officeart/2005/8/layout/target3"/>
    <dgm:cxn modelId="{081A0F36-EDC9-4381-A632-C249533E2344}" type="presParOf" srcId="{400BD755-662F-437B-8713-7E1A5F14F8A8}" destId="{B98656F1-282A-4FD1-A21F-22D7E5DDF437}" srcOrd="2" destOrd="0" presId="urn:microsoft.com/office/officeart/2005/8/layout/target3"/>
    <dgm:cxn modelId="{B3F33071-4106-4F92-8DBB-31783D44AC38}" type="presParOf" srcId="{400BD755-662F-437B-8713-7E1A5F14F8A8}" destId="{FA7447E9-C452-43AE-9FF8-5F7313C3571B}" srcOrd="3" destOrd="0" presId="urn:microsoft.com/office/officeart/2005/8/layout/target3"/>
    <dgm:cxn modelId="{688A785F-3C01-4A69-8EE0-5C980D465449}" type="presParOf" srcId="{400BD755-662F-437B-8713-7E1A5F14F8A8}" destId="{9C6AC0CE-603D-4F7D-8111-129F46C6FF76}" srcOrd="4" destOrd="0" presId="urn:microsoft.com/office/officeart/2005/8/layout/target3"/>
    <dgm:cxn modelId="{E8A71727-5992-4A3A-9ED0-A46FE89EE642}" type="presParOf" srcId="{400BD755-662F-437B-8713-7E1A5F14F8A8}" destId="{C25F2F3E-97C0-4D0C-8AA6-CBD72C190172}" srcOrd="5" destOrd="0" presId="urn:microsoft.com/office/officeart/2005/8/layout/target3"/>
    <dgm:cxn modelId="{C400A943-49FE-4F0F-8573-816A01112387}" type="presParOf" srcId="{400BD755-662F-437B-8713-7E1A5F14F8A8}" destId="{895E1159-AE30-4FF7-9067-FF057D7A0294}" srcOrd="6" destOrd="0" presId="urn:microsoft.com/office/officeart/2005/8/layout/target3"/>
    <dgm:cxn modelId="{FA385C5F-4981-485E-8969-CDB30F01765F}" type="presParOf" srcId="{400BD755-662F-437B-8713-7E1A5F14F8A8}" destId="{01B92A0C-E003-4737-B630-E41C2DC522BF}" srcOrd="7"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5AD504-853A-4455-9F96-10CBE0D88E06}"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ru-RU"/>
        </a:p>
      </dgm:t>
    </dgm:pt>
    <dgm:pt modelId="{0A7058B3-AC95-470A-B97D-6CE4964F5F45}">
      <dgm:prSet custT="1"/>
      <dgm:spPr/>
      <dgm:t>
        <a:bodyPr/>
        <a:lstStyle/>
        <a:p>
          <a:pPr algn="just" rtl="0"/>
          <a:r>
            <a:rPr lang="el-GR" sz="1400"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Географический прогноз в силу выше обозначенных особенностей, как правило, имеет смешанный характер с элементами обоих типов.</a:t>
          </a:r>
          <a:endParaRPr lang="ru-RU" sz="1400" dirty="0">
            <a:latin typeface="Times New Roman" panose="02020603050405020304" pitchFamily="18" charset="0"/>
            <a:cs typeface="Times New Roman" panose="02020603050405020304" pitchFamily="18" charset="0"/>
          </a:endParaRPr>
        </a:p>
      </dgm:t>
    </dgm:pt>
    <dgm:pt modelId="{2BC786FA-006B-41C0-B5A8-9F7A7EEE7A38}" type="parTrans" cxnId="{2B88B927-A55D-46FA-82CC-A2121BFACD19}">
      <dgm:prSet/>
      <dgm:spPr/>
      <dgm:t>
        <a:bodyPr/>
        <a:lstStyle/>
        <a:p>
          <a:pPr algn="just"/>
          <a:endParaRPr lang="ru-RU" sz="1400">
            <a:latin typeface="Times New Roman" panose="02020603050405020304" pitchFamily="18" charset="0"/>
            <a:cs typeface="Times New Roman" panose="02020603050405020304" pitchFamily="18" charset="0"/>
          </a:endParaRPr>
        </a:p>
      </dgm:t>
    </dgm:pt>
    <dgm:pt modelId="{D2C664E5-D2ED-4B66-8D88-ACF455760FEC}" type="sibTrans" cxnId="{2B88B927-A55D-46FA-82CC-A2121BFACD19}">
      <dgm:prSet/>
      <dgm:spPr/>
      <dgm:t>
        <a:bodyPr/>
        <a:lstStyle/>
        <a:p>
          <a:pPr algn="just"/>
          <a:endParaRPr lang="ru-RU" sz="1400">
            <a:latin typeface="Times New Roman" panose="02020603050405020304" pitchFamily="18" charset="0"/>
            <a:cs typeface="Times New Roman" panose="02020603050405020304" pitchFamily="18" charset="0"/>
          </a:endParaRPr>
        </a:p>
      </dgm:t>
    </dgm:pt>
    <dgm:pt modelId="{AF5FF66A-A43D-4DCA-8183-5F914DEE836E}">
      <dgm:prSet custT="1"/>
      <dgm:spPr/>
      <dgm:t>
        <a:bodyPr/>
        <a:lstStyle/>
        <a:p>
          <a:pPr algn="just" rtl="0"/>
          <a:r>
            <a:rPr lang="el-GR" sz="1400"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Для повышения надёжности прогнозов важно соблюдать их процедуру, которая включает следующие этапы.</a:t>
          </a:r>
          <a:endParaRPr lang="ru-RU" sz="1400" dirty="0">
            <a:latin typeface="Times New Roman" panose="02020603050405020304" pitchFamily="18" charset="0"/>
            <a:cs typeface="Times New Roman" panose="02020603050405020304" pitchFamily="18" charset="0"/>
          </a:endParaRPr>
        </a:p>
      </dgm:t>
    </dgm:pt>
    <dgm:pt modelId="{A4358C80-FA0C-411B-B123-6A39232ED893}" type="parTrans" cxnId="{AE98D0D9-930F-4668-8869-E54EAC744884}">
      <dgm:prSet/>
      <dgm:spPr/>
      <dgm:t>
        <a:bodyPr/>
        <a:lstStyle/>
        <a:p>
          <a:pPr algn="just"/>
          <a:endParaRPr lang="ru-RU" sz="1400">
            <a:latin typeface="Times New Roman" panose="02020603050405020304" pitchFamily="18" charset="0"/>
            <a:cs typeface="Times New Roman" panose="02020603050405020304" pitchFamily="18" charset="0"/>
          </a:endParaRPr>
        </a:p>
      </dgm:t>
    </dgm:pt>
    <dgm:pt modelId="{C2112412-09D5-4E1E-AAA1-395A7CA7897B}" type="sibTrans" cxnId="{AE98D0D9-930F-4668-8869-E54EAC744884}">
      <dgm:prSet/>
      <dgm:spPr/>
      <dgm:t>
        <a:bodyPr/>
        <a:lstStyle/>
        <a:p>
          <a:pPr algn="just"/>
          <a:endParaRPr lang="ru-RU" sz="1400">
            <a:latin typeface="Times New Roman" panose="02020603050405020304" pitchFamily="18" charset="0"/>
            <a:cs typeface="Times New Roman" panose="02020603050405020304" pitchFamily="18" charset="0"/>
          </a:endParaRPr>
        </a:p>
      </dgm:t>
    </dgm:pt>
    <dgm:pt modelId="{B8EFD729-1D98-4680-BD85-A29AE56F8C12}">
      <dgm:prSet custT="1"/>
      <dgm:spPr/>
      <dgm:t>
        <a:bodyPr/>
        <a:lstStyle/>
        <a:p>
          <a:pPr algn="just" rtl="0"/>
          <a:r>
            <a:rPr lang="el-GR" sz="1400"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 Постановка цели и задач. Это определяет все последующие действия. Если цель не сформулирована, то всё последующее окажется набором нескоординированных и нелогичных действий. </a:t>
          </a:r>
          <a:endParaRPr lang="ru-RU" sz="1400" dirty="0">
            <a:latin typeface="Times New Roman" panose="02020603050405020304" pitchFamily="18" charset="0"/>
            <a:cs typeface="Times New Roman" panose="02020603050405020304" pitchFamily="18" charset="0"/>
          </a:endParaRPr>
        </a:p>
      </dgm:t>
    </dgm:pt>
    <dgm:pt modelId="{097D867C-6441-4BA6-833C-E5E80B45D220}" type="parTrans" cxnId="{01ED200F-DFB7-4210-A6DC-079D67EE7CDF}">
      <dgm:prSet/>
      <dgm:spPr/>
      <dgm:t>
        <a:bodyPr/>
        <a:lstStyle/>
        <a:p>
          <a:pPr algn="just"/>
          <a:endParaRPr lang="ru-RU" sz="1400">
            <a:latin typeface="Times New Roman" panose="02020603050405020304" pitchFamily="18" charset="0"/>
            <a:cs typeface="Times New Roman" panose="02020603050405020304" pitchFamily="18" charset="0"/>
          </a:endParaRPr>
        </a:p>
      </dgm:t>
    </dgm:pt>
    <dgm:pt modelId="{E928049C-C536-49E9-B792-E07D9937B3C9}" type="sibTrans" cxnId="{01ED200F-DFB7-4210-A6DC-079D67EE7CDF}">
      <dgm:prSet/>
      <dgm:spPr/>
      <dgm:t>
        <a:bodyPr/>
        <a:lstStyle/>
        <a:p>
          <a:pPr algn="just"/>
          <a:endParaRPr lang="ru-RU" sz="1400">
            <a:latin typeface="Times New Roman" panose="02020603050405020304" pitchFamily="18" charset="0"/>
            <a:cs typeface="Times New Roman" panose="02020603050405020304" pitchFamily="18" charset="0"/>
          </a:endParaRPr>
        </a:p>
      </dgm:t>
    </dgm:pt>
    <dgm:pt modelId="{D79633DF-5630-435E-AE51-1FB306039742}">
      <dgm:prSet custT="1"/>
      <dgm:spPr/>
      <dgm:t>
        <a:bodyPr/>
        <a:lstStyle/>
        <a:p>
          <a:pPr algn="just" rtl="0"/>
          <a:r>
            <a:rPr lang="el-GR" sz="1400"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 Определение временных и пространственных границ прогноза. Они зависят от цели прогнозирования. </a:t>
          </a:r>
          <a:endParaRPr lang="ru-RU" sz="1400" dirty="0">
            <a:latin typeface="Times New Roman" panose="02020603050405020304" pitchFamily="18" charset="0"/>
            <a:cs typeface="Times New Roman" panose="02020603050405020304" pitchFamily="18" charset="0"/>
          </a:endParaRPr>
        </a:p>
      </dgm:t>
    </dgm:pt>
    <dgm:pt modelId="{1622429D-066A-40AF-A26F-06D52AD56FBA}" type="parTrans" cxnId="{644DA50B-7451-4E9E-9B11-A25DBBBC1EE0}">
      <dgm:prSet/>
      <dgm:spPr/>
      <dgm:t>
        <a:bodyPr/>
        <a:lstStyle/>
        <a:p>
          <a:pPr algn="just"/>
          <a:endParaRPr lang="ru-RU" sz="1400">
            <a:latin typeface="Times New Roman" panose="02020603050405020304" pitchFamily="18" charset="0"/>
            <a:cs typeface="Times New Roman" panose="02020603050405020304" pitchFamily="18" charset="0"/>
          </a:endParaRPr>
        </a:p>
      </dgm:t>
    </dgm:pt>
    <dgm:pt modelId="{FB73B2BF-26EB-425A-8CDF-A95470C69B17}" type="sibTrans" cxnId="{644DA50B-7451-4E9E-9B11-A25DBBBC1EE0}">
      <dgm:prSet/>
      <dgm:spPr/>
      <dgm:t>
        <a:bodyPr/>
        <a:lstStyle/>
        <a:p>
          <a:pPr algn="just"/>
          <a:endParaRPr lang="ru-RU" sz="1400">
            <a:latin typeface="Times New Roman" panose="02020603050405020304" pitchFamily="18" charset="0"/>
            <a:cs typeface="Times New Roman" panose="02020603050405020304" pitchFamily="18" charset="0"/>
          </a:endParaRPr>
        </a:p>
      </dgm:t>
    </dgm:pt>
    <dgm:pt modelId="{3E32A3F8-E3E3-4D53-B47A-A34007D51A8A}">
      <dgm:prSet custT="1"/>
      <dgm:spPr/>
      <dgm:t>
        <a:bodyPr/>
        <a:lstStyle/>
        <a:p>
          <a:pPr algn="just" rtl="0"/>
          <a:r>
            <a:rPr lang="el-GR"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Сбор и систематизация информации. Очевидна зависимость от того, что было задано по 1 и 2 </a:t>
          </a:r>
          <a:r>
            <a:rPr lang="ru-RU" sz="1400" dirty="0" err="1" smtClean="0">
              <a:latin typeface="Times New Roman" panose="02020603050405020304" pitchFamily="18" charset="0"/>
              <a:cs typeface="Times New Roman" panose="02020603050405020304" pitchFamily="18" charset="0"/>
            </a:rPr>
            <a:t>пп</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dgm:t>
    </dgm:pt>
    <dgm:pt modelId="{4211F58F-2270-4311-B3E7-4A8D1017753E}" type="parTrans" cxnId="{79E88BB4-B3B6-4CA9-B5EE-F0F27CF5243B}">
      <dgm:prSet/>
      <dgm:spPr/>
      <dgm:t>
        <a:bodyPr/>
        <a:lstStyle/>
        <a:p>
          <a:pPr algn="just"/>
          <a:endParaRPr lang="ru-RU" sz="1400">
            <a:latin typeface="Times New Roman" panose="02020603050405020304" pitchFamily="18" charset="0"/>
            <a:cs typeface="Times New Roman" panose="02020603050405020304" pitchFamily="18" charset="0"/>
          </a:endParaRPr>
        </a:p>
      </dgm:t>
    </dgm:pt>
    <dgm:pt modelId="{FD8785F7-C4F2-468E-AC09-A8A97E422664}" type="sibTrans" cxnId="{79E88BB4-B3B6-4CA9-B5EE-F0F27CF5243B}">
      <dgm:prSet/>
      <dgm:spPr/>
      <dgm:t>
        <a:bodyPr/>
        <a:lstStyle/>
        <a:p>
          <a:pPr algn="just"/>
          <a:endParaRPr lang="ru-RU" sz="1400">
            <a:latin typeface="Times New Roman" panose="02020603050405020304" pitchFamily="18" charset="0"/>
            <a:cs typeface="Times New Roman" panose="02020603050405020304" pitchFamily="18" charset="0"/>
          </a:endParaRPr>
        </a:p>
      </dgm:t>
    </dgm:pt>
    <dgm:pt modelId="{979B14FD-8242-4F03-BCF4-9DAC1670DA4C}" type="pres">
      <dgm:prSet presAssocID="{DA5AD504-853A-4455-9F96-10CBE0D88E06}" presName="Name0" presStyleCnt="0">
        <dgm:presLayoutVars>
          <dgm:dir/>
          <dgm:resizeHandles val="exact"/>
        </dgm:presLayoutVars>
      </dgm:prSet>
      <dgm:spPr/>
      <dgm:t>
        <a:bodyPr/>
        <a:lstStyle/>
        <a:p>
          <a:endParaRPr lang="ru-RU"/>
        </a:p>
      </dgm:t>
    </dgm:pt>
    <dgm:pt modelId="{D97415B7-4FB8-437D-8F3B-ABA731F95531}" type="pres">
      <dgm:prSet presAssocID="{DA5AD504-853A-4455-9F96-10CBE0D88E06}" presName="arrow" presStyleLbl="bgShp" presStyleIdx="0" presStyleCnt="1"/>
      <dgm:spPr/>
    </dgm:pt>
    <dgm:pt modelId="{CC34A559-2B2C-4357-A1E4-BD5DB763EC3D}" type="pres">
      <dgm:prSet presAssocID="{DA5AD504-853A-4455-9F96-10CBE0D88E06}" presName="points" presStyleCnt="0"/>
      <dgm:spPr/>
    </dgm:pt>
    <dgm:pt modelId="{CF4633F2-3D0E-4EFF-9008-B8582F3744BB}" type="pres">
      <dgm:prSet presAssocID="{0A7058B3-AC95-470A-B97D-6CE4964F5F45}" presName="compositeA" presStyleCnt="0"/>
      <dgm:spPr/>
    </dgm:pt>
    <dgm:pt modelId="{440CB47B-5EAF-49D4-8C4F-BABC0310A29C}" type="pres">
      <dgm:prSet presAssocID="{0A7058B3-AC95-470A-B97D-6CE4964F5F45}" presName="textA" presStyleLbl="revTx" presStyleIdx="0" presStyleCnt="5">
        <dgm:presLayoutVars>
          <dgm:bulletEnabled val="1"/>
        </dgm:presLayoutVars>
      </dgm:prSet>
      <dgm:spPr/>
      <dgm:t>
        <a:bodyPr/>
        <a:lstStyle/>
        <a:p>
          <a:endParaRPr lang="ru-RU"/>
        </a:p>
      </dgm:t>
    </dgm:pt>
    <dgm:pt modelId="{52396907-18F9-49FB-91EF-FFF94194CA32}" type="pres">
      <dgm:prSet presAssocID="{0A7058B3-AC95-470A-B97D-6CE4964F5F45}" presName="circleA" presStyleLbl="node1" presStyleIdx="0" presStyleCnt="5"/>
      <dgm:spPr/>
    </dgm:pt>
    <dgm:pt modelId="{0C24BA23-B8DB-4542-80EB-5CDE19C57968}" type="pres">
      <dgm:prSet presAssocID="{0A7058B3-AC95-470A-B97D-6CE4964F5F45}" presName="spaceA" presStyleCnt="0"/>
      <dgm:spPr/>
    </dgm:pt>
    <dgm:pt modelId="{36345BEB-452A-4C76-B5AA-C31EF05A4C4C}" type="pres">
      <dgm:prSet presAssocID="{D2C664E5-D2ED-4B66-8D88-ACF455760FEC}" presName="space" presStyleCnt="0"/>
      <dgm:spPr/>
    </dgm:pt>
    <dgm:pt modelId="{0854108B-E6E7-43E2-A7C9-940AD2CCBABF}" type="pres">
      <dgm:prSet presAssocID="{AF5FF66A-A43D-4DCA-8183-5F914DEE836E}" presName="compositeB" presStyleCnt="0"/>
      <dgm:spPr/>
    </dgm:pt>
    <dgm:pt modelId="{54F9E91E-6833-4C33-8CB5-F4F819F03F3D}" type="pres">
      <dgm:prSet presAssocID="{AF5FF66A-A43D-4DCA-8183-5F914DEE836E}" presName="textB" presStyleLbl="revTx" presStyleIdx="1" presStyleCnt="5">
        <dgm:presLayoutVars>
          <dgm:bulletEnabled val="1"/>
        </dgm:presLayoutVars>
      </dgm:prSet>
      <dgm:spPr/>
      <dgm:t>
        <a:bodyPr/>
        <a:lstStyle/>
        <a:p>
          <a:endParaRPr lang="ru-RU"/>
        </a:p>
      </dgm:t>
    </dgm:pt>
    <dgm:pt modelId="{6F258160-1719-4421-AA8D-58A42E616751}" type="pres">
      <dgm:prSet presAssocID="{AF5FF66A-A43D-4DCA-8183-5F914DEE836E}" presName="circleB" presStyleLbl="node1" presStyleIdx="1" presStyleCnt="5"/>
      <dgm:spPr/>
    </dgm:pt>
    <dgm:pt modelId="{5DE5B784-BC2A-44AA-97B5-506E43540226}" type="pres">
      <dgm:prSet presAssocID="{AF5FF66A-A43D-4DCA-8183-5F914DEE836E}" presName="spaceB" presStyleCnt="0"/>
      <dgm:spPr/>
    </dgm:pt>
    <dgm:pt modelId="{C9B89D6B-9936-4E2F-866D-1FF168774C5E}" type="pres">
      <dgm:prSet presAssocID="{C2112412-09D5-4E1E-AAA1-395A7CA7897B}" presName="space" presStyleCnt="0"/>
      <dgm:spPr/>
    </dgm:pt>
    <dgm:pt modelId="{E5EB41B5-0415-48CA-AF21-B74D83E98A73}" type="pres">
      <dgm:prSet presAssocID="{B8EFD729-1D98-4680-BD85-A29AE56F8C12}" presName="compositeA" presStyleCnt="0"/>
      <dgm:spPr/>
    </dgm:pt>
    <dgm:pt modelId="{A0BB68C5-E442-48D5-9279-C9050B7A3E5D}" type="pres">
      <dgm:prSet presAssocID="{B8EFD729-1D98-4680-BD85-A29AE56F8C12}" presName="textA" presStyleLbl="revTx" presStyleIdx="2" presStyleCnt="5">
        <dgm:presLayoutVars>
          <dgm:bulletEnabled val="1"/>
        </dgm:presLayoutVars>
      </dgm:prSet>
      <dgm:spPr/>
      <dgm:t>
        <a:bodyPr/>
        <a:lstStyle/>
        <a:p>
          <a:endParaRPr lang="ru-RU"/>
        </a:p>
      </dgm:t>
    </dgm:pt>
    <dgm:pt modelId="{7BF91935-9805-48BD-8773-0C607330D29E}" type="pres">
      <dgm:prSet presAssocID="{B8EFD729-1D98-4680-BD85-A29AE56F8C12}" presName="circleA" presStyleLbl="node1" presStyleIdx="2" presStyleCnt="5"/>
      <dgm:spPr/>
    </dgm:pt>
    <dgm:pt modelId="{BB7658A3-226D-41F2-B581-67C0F253BF33}" type="pres">
      <dgm:prSet presAssocID="{B8EFD729-1D98-4680-BD85-A29AE56F8C12}" presName="spaceA" presStyleCnt="0"/>
      <dgm:spPr/>
    </dgm:pt>
    <dgm:pt modelId="{E0E71FF0-4AB1-4CE4-9E7C-5FE3F54170BC}" type="pres">
      <dgm:prSet presAssocID="{E928049C-C536-49E9-B792-E07D9937B3C9}" presName="space" presStyleCnt="0"/>
      <dgm:spPr/>
    </dgm:pt>
    <dgm:pt modelId="{7C729EF8-82A1-450D-A05E-831E766F0F2A}" type="pres">
      <dgm:prSet presAssocID="{D79633DF-5630-435E-AE51-1FB306039742}" presName="compositeB" presStyleCnt="0"/>
      <dgm:spPr/>
    </dgm:pt>
    <dgm:pt modelId="{6D67B9BE-A178-4B3F-9883-3F920A469C83}" type="pres">
      <dgm:prSet presAssocID="{D79633DF-5630-435E-AE51-1FB306039742}" presName="textB" presStyleLbl="revTx" presStyleIdx="3" presStyleCnt="5" custScaleX="74442" custScaleY="54806" custLinFactNeighborX="-2269" custLinFactNeighborY="-30354">
        <dgm:presLayoutVars>
          <dgm:bulletEnabled val="1"/>
        </dgm:presLayoutVars>
      </dgm:prSet>
      <dgm:spPr/>
      <dgm:t>
        <a:bodyPr/>
        <a:lstStyle/>
        <a:p>
          <a:endParaRPr lang="ru-RU"/>
        </a:p>
      </dgm:t>
    </dgm:pt>
    <dgm:pt modelId="{13196FAF-268D-4931-A75A-BD77B826146D}" type="pres">
      <dgm:prSet presAssocID="{D79633DF-5630-435E-AE51-1FB306039742}" presName="circleB" presStyleLbl="node1" presStyleIdx="3" presStyleCnt="5"/>
      <dgm:spPr/>
    </dgm:pt>
    <dgm:pt modelId="{535FAC47-2866-4FE5-920D-323A6DB6B207}" type="pres">
      <dgm:prSet presAssocID="{D79633DF-5630-435E-AE51-1FB306039742}" presName="spaceB" presStyleCnt="0"/>
      <dgm:spPr/>
    </dgm:pt>
    <dgm:pt modelId="{3B481F17-9061-41F2-B90B-BE6F1042FD20}" type="pres">
      <dgm:prSet presAssocID="{FB73B2BF-26EB-425A-8CDF-A95470C69B17}" presName="space" presStyleCnt="0"/>
      <dgm:spPr/>
    </dgm:pt>
    <dgm:pt modelId="{97BC349E-907F-4F66-A0F1-22DEB77FC5D6}" type="pres">
      <dgm:prSet presAssocID="{3E32A3F8-E3E3-4D53-B47A-A34007D51A8A}" presName="compositeA" presStyleCnt="0"/>
      <dgm:spPr/>
    </dgm:pt>
    <dgm:pt modelId="{20C7AF2D-7EAC-4718-8754-D7D1BEA2276C}" type="pres">
      <dgm:prSet presAssocID="{3E32A3F8-E3E3-4D53-B47A-A34007D51A8A}" presName="textA" presStyleLbl="revTx" presStyleIdx="4" presStyleCnt="5" custLinFactNeighborX="-23853" custLinFactNeighborY="-379">
        <dgm:presLayoutVars>
          <dgm:bulletEnabled val="1"/>
        </dgm:presLayoutVars>
      </dgm:prSet>
      <dgm:spPr/>
      <dgm:t>
        <a:bodyPr/>
        <a:lstStyle/>
        <a:p>
          <a:endParaRPr lang="ru-RU"/>
        </a:p>
      </dgm:t>
    </dgm:pt>
    <dgm:pt modelId="{DD747FB1-1BEB-408E-8839-4FE6A64CAA40}" type="pres">
      <dgm:prSet presAssocID="{3E32A3F8-E3E3-4D53-B47A-A34007D51A8A}" presName="circleA" presStyleLbl="node1" presStyleIdx="4" presStyleCnt="5"/>
      <dgm:spPr/>
    </dgm:pt>
    <dgm:pt modelId="{14E9A86B-F8E3-4CF1-B0D4-BD8F36721871}" type="pres">
      <dgm:prSet presAssocID="{3E32A3F8-E3E3-4D53-B47A-A34007D51A8A}" presName="spaceA" presStyleCnt="0"/>
      <dgm:spPr/>
    </dgm:pt>
  </dgm:ptLst>
  <dgm:cxnLst>
    <dgm:cxn modelId="{644DA50B-7451-4E9E-9B11-A25DBBBC1EE0}" srcId="{DA5AD504-853A-4455-9F96-10CBE0D88E06}" destId="{D79633DF-5630-435E-AE51-1FB306039742}" srcOrd="3" destOrd="0" parTransId="{1622429D-066A-40AF-A26F-06D52AD56FBA}" sibTransId="{FB73B2BF-26EB-425A-8CDF-A95470C69B17}"/>
    <dgm:cxn modelId="{AE98D0D9-930F-4668-8869-E54EAC744884}" srcId="{DA5AD504-853A-4455-9F96-10CBE0D88E06}" destId="{AF5FF66A-A43D-4DCA-8183-5F914DEE836E}" srcOrd="1" destOrd="0" parTransId="{A4358C80-FA0C-411B-B123-6A39232ED893}" sibTransId="{C2112412-09D5-4E1E-AAA1-395A7CA7897B}"/>
    <dgm:cxn modelId="{0073724D-B98C-45D7-A05E-7EF0DB77F55E}" type="presOf" srcId="{3E32A3F8-E3E3-4D53-B47A-A34007D51A8A}" destId="{20C7AF2D-7EAC-4718-8754-D7D1BEA2276C}" srcOrd="0" destOrd="0" presId="urn:microsoft.com/office/officeart/2005/8/layout/hProcess11"/>
    <dgm:cxn modelId="{067B2900-1DCB-4682-8D9E-46C161C807FD}" type="presOf" srcId="{D79633DF-5630-435E-AE51-1FB306039742}" destId="{6D67B9BE-A178-4B3F-9883-3F920A469C83}" srcOrd="0" destOrd="0" presId="urn:microsoft.com/office/officeart/2005/8/layout/hProcess11"/>
    <dgm:cxn modelId="{59D9D7D2-3730-4550-873F-3A23A88FA0AF}" type="presOf" srcId="{B8EFD729-1D98-4680-BD85-A29AE56F8C12}" destId="{A0BB68C5-E442-48D5-9279-C9050B7A3E5D}" srcOrd="0" destOrd="0" presId="urn:microsoft.com/office/officeart/2005/8/layout/hProcess11"/>
    <dgm:cxn modelId="{FF1788DF-C699-4409-AF6C-41A0A677E219}" type="presOf" srcId="{AF5FF66A-A43D-4DCA-8183-5F914DEE836E}" destId="{54F9E91E-6833-4C33-8CB5-F4F819F03F3D}" srcOrd="0" destOrd="0" presId="urn:microsoft.com/office/officeart/2005/8/layout/hProcess11"/>
    <dgm:cxn modelId="{01ED200F-DFB7-4210-A6DC-079D67EE7CDF}" srcId="{DA5AD504-853A-4455-9F96-10CBE0D88E06}" destId="{B8EFD729-1D98-4680-BD85-A29AE56F8C12}" srcOrd="2" destOrd="0" parTransId="{097D867C-6441-4BA6-833C-E5E80B45D220}" sibTransId="{E928049C-C536-49E9-B792-E07D9937B3C9}"/>
    <dgm:cxn modelId="{F8172F2A-8786-4F14-A88D-242238B3956E}" type="presOf" srcId="{DA5AD504-853A-4455-9F96-10CBE0D88E06}" destId="{979B14FD-8242-4F03-BCF4-9DAC1670DA4C}" srcOrd="0" destOrd="0" presId="urn:microsoft.com/office/officeart/2005/8/layout/hProcess11"/>
    <dgm:cxn modelId="{79E88BB4-B3B6-4CA9-B5EE-F0F27CF5243B}" srcId="{DA5AD504-853A-4455-9F96-10CBE0D88E06}" destId="{3E32A3F8-E3E3-4D53-B47A-A34007D51A8A}" srcOrd="4" destOrd="0" parTransId="{4211F58F-2270-4311-B3E7-4A8D1017753E}" sibTransId="{FD8785F7-C4F2-468E-AC09-A8A97E422664}"/>
    <dgm:cxn modelId="{1CDF9DC9-CCBB-482E-BD37-7BB606CF7777}" type="presOf" srcId="{0A7058B3-AC95-470A-B97D-6CE4964F5F45}" destId="{440CB47B-5EAF-49D4-8C4F-BABC0310A29C}" srcOrd="0" destOrd="0" presId="urn:microsoft.com/office/officeart/2005/8/layout/hProcess11"/>
    <dgm:cxn modelId="{2B88B927-A55D-46FA-82CC-A2121BFACD19}" srcId="{DA5AD504-853A-4455-9F96-10CBE0D88E06}" destId="{0A7058B3-AC95-470A-B97D-6CE4964F5F45}" srcOrd="0" destOrd="0" parTransId="{2BC786FA-006B-41C0-B5A8-9F7A7EEE7A38}" sibTransId="{D2C664E5-D2ED-4B66-8D88-ACF455760FEC}"/>
    <dgm:cxn modelId="{8A00B6E9-6E58-4F05-80C5-7DEEADD2571E}" type="presParOf" srcId="{979B14FD-8242-4F03-BCF4-9DAC1670DA4C}" destId="{D97415B7-4FB8-437D-8F3B-ABA731F95531}" srcOrd="0" destOrd="0" presId="urn:microsoft.com/office/officeart/2005/8/layout/hProcess11"/>
    <dgm:cxn modelId="{501E5AEF-E146-423F-A3D4-68555CA83061}" type="presParOf" srcId="{979B14FD-8242-4F03-BCF4-9DAC1670DA4C}" destId="{CC34A559-2B2C-4357-A1E4-BD5DB763EC3D}" srcOrd="1" destOrd="0" presId="urn:microsoft.com/office/officeart/2005/8/layout/hProcess11"/>
    <dgm:cxn modelId="{251599C7-E6F8-4AD3-ABEF-8DFEE8A87FC6}" type="presParOf" srcId="{CC34A559-2B2C-4357-A1E4-BD5DB763EC3D}" destId="{CF4633F2-3D0E-4EFF-9008-B8582F3744BB}" srcOrd="0" destOrd="0" presId="urn:microsoft.com/office/officeart/2005/8/layout/hProcess11"/>
    <dgm:cxn modelId="{5E00958C-9657-46E9-AF6F-9BDBAE10A3ED}" type="presParOf" srcId="{CF4633F2-3D0E-4EFF-9008-B8582F3744BB}" destId="{440CB47B-5EAF-49D4-8C4F-BABC0310A29C}" srcOrd="0" destOrd="0" presId="urn:microsoft.com/office/officeart/2005/8/layout/hProcess11"/>
    <dgm:cxn modelId="{B6A0E2C0-2988-438D-87B4-3D6721FC0963}" type="presParOf" srcId="{CF4633F2-3D0E-4EFF-9008-B8582F3744BB}" destId="{52396907-18F9-49FB-91EF-FFF94194CA32}" srcOrd="1" destOrd="0" presId="urn:microsoft.com/office/officeart/2005/8/layout/hProcess11"/>
    <dgm:cxn modelId="{E2613D40-4DE3-4B5C-8A29-EF12C6C705A9}" type="presParOf" srcId="{CF4633F2-3D0E-4EFF-9008-B8582F3744BB}" destId="{0C24BA23-B8DB-4542-80EB-5CDE19C57968}" srcOrd="2" destOrd="0" presId="urn:microsoft.com/office/officeart/2005/8/layout/hProcess11"/>
    <dgm:cxn modelId="{B2EF7118-8B8D-488C-BBB8-645502BFCB6F}" type="presParOf" srcId="{CC34A559-2B2C-4357-A1E4-BD5DB763EC3D}" destId="{36345BEB-452A-4C76-B5AA-C31EF05A4C4C}" srcOrd="1" destOrd="0" presId="urn:microsoft.com/office/officeart/2005/8/layout/hProcess11"/>
    <dgm:cxn modelId="{5D0D2B50-4BCF-427A-A6BE-DADB17D3537B}" type="presParOf" srcId="{CC34A559-2B2C-4357-A1E4-BD5DB763EC3D}" destId="{0854108B-E6E7-43E2-A7C9-940AD2CCBABF}" srcOrd="2" destOrd="0" presId="urn:microsoft.com/office/officeart/2005/8/layout/hProcess11"/>
    <dgm:cxn modelId="{6DE9AAA1-BB12-4809-BBFE-BC40DC87D516}" type="presParOf" srcId="{0854108B-E6E7-43E2-A7C9-940AD2CCBABF}" destId="{54F9E91E-6833-4C33-8CB5-F4F819F03F3D}" srcOrd="0" destOrd="0" presId="urn:microsoft.com/office/officeart/2005/8/layout/hProcess11"/>
    <dgm:cxn modelId="{74930993-3A54-4188-A2A4-9F84403127BA}" type="presParOf" srcId="{0854108B-E6E7-43E2-A7C9-940AD2CCBABF}" destId="{6F258160-1719-4421-AA8D-58A42E616751}" srcOrd="1" destOrd="0" presId="urn:microsoft.com/office/officeart/2005/8/layout/hProcess11"/>
    <dgm:cxn modelId="{F990A84A-94A2-4DE1-84DF-96EA27281E44}" type="presParOf" srcId="{0854108B-E6E7-43E2-A7C9-940AD2CCBABF}" destId="{5DE5B784-BC2A-44AA-97B5-506E43540226}" srcOrd="2" destOrd="0" presId="urn:microsoft.com/office/officeart/2005/8/layout/hProcess11"/>
    <dgm:cxn modelId="{A05640D9-1372-4014-902B-3ACA5E4E85D1}" type="presParOf" srcId="{CC34A559-2B2C-4357-A1E4-BD5DB763EC3D}" destId="{C9B89D6B-9936-4E2F-866D-1FF168774C5E}" srcOrd="3" destOrd="0" presId="urn:microsoft.com/office/officeart/2005/8/layout/hProcess11"/>
    <dgm:cxn modelId="{2C196696-798B-41D4-A0B3-388C83C6FCE6}" type="presParOf" srcId="{CC34A559-2B2C-4357-A1E4-BD5DB763EC3D}" destId="{E5EB41B5-0415-48CA-AF21-B74D83E98A73}" srcOrd="4" destOrd="0" presId="urn:microsoft.com/office/officeart/2005/8/layout/hProcess11"/>
    <dgm:cxn modelId="{18AB59CC-2384-433A-A68C-720DF44766C0}" type="presParOf" srcId="{E5EB41B5-0415-48CA-AF21-B74D83E98A73}" destId="{A0BB68C5-E442-48D5-9279-C9050B7A3E5D}" srcOrd="0" destOrd="0" presId="urn:microsoft.com/office/officeart/2005/8/layout/hProcess11"/>
    <dgm:cxn modelId="{FF6341B8-51CD-48B6-85C3-6B430E257E9E}" type="presParOf" srcId="{E5EB41B5-0415-48CA-AF21-B74D83E98A73}" destId="{7BF91935-9805-48BD-8773-0C607330D29E}" srcOrd="1" destOrd="0" presId="urn:microsoft.com/office/officeart/2005/8/layout/hProcess11"/>
    <dgm:cxn modelId="{C18870C5-9016-416C-8597-57DB29747F87}" type="presParOf" srcId="{E5EB41B5-0415-48CA-AF21-B74D83E98A73}" destId="{BB7658A3-226D-41F2-B581-67C0F253BF33}" srcOrd="2" destOrd="0" presId="urn:microsoft.com/office/officeart/2005/8/layout/hProcess11"/>
    <dgm:cxn modelId="{A082BACB-898C-4996-9DB3-F8C6A7075A68}" type="presParOf" srcId="{CC34A559-2B2C-4357-A1E4-BD5DB763EC3D}" destId="{E0E71FF0-4AB1-4CE4-9E7C-5FE3F54170BC}" srcOrd="5" destOrd="0" presId="urn:microsoft.com/office/officeart/2005/8/layout/hProcess11"/>
    <dgm:cxn modelId="{193AEB23-669D-4BB5-9FB4-A6813FC58772}" type="presParOf" srcId="{CC34A559-2B2C-4357-A1E4-BD5DB763EC3D}" destId="{7C729EF8-82A1-450D-A05E-831E766F0F2A}" srcOrd="6" destOrd="0" presId="urn:microsoft.com/office/officeart/2005/8/layout/hProcess11"/>
    <dgm:cxn modelId="{5BEFC0D3-4D2A-4888-876B-528068953981}" type="presParOf" srcId="{7C729EF8-82A1-450D-A05E-831E766F0F2A}" destId="{6D67B9BE-A178-4B3F-9883-3F920A469C83}" srcOrd="0" destOrd="0" presId="urn:microsoft.com/office/officeart/2005/8/layout/hProcess11"/>
    <dgm:cxn modelId="{E507C707-D43E-49E3-82C8-F25FD0E697D6}" type="presParOf" srcId="{7C729EF8-82A1-450D-A05E-831E766F0F2A}" destId="{13196FAF-268D-4931-A75A-BD77B826146D}" srcOrd="1" destOrd="0" presId="urn:microsoft.com/office/officeart/2005/8/layout/hProcess11"/>
    <dgm:cxn modelId="{DED36EBD-F97D-4557-99D8-17FB24A1F93D}" type="presParOf" srcId="{7C729EF8-82A1-450D-A05E-831E766F0F2A}" destId="{535FAC47-2866-4FE5-920D-323A6DB6B207}" srcOrd="2" destOrd="0" presId="urn:microsoft.com/office/officeart/2005/8/layout/hProcess11"/>
    <dgm:cxn modelId="{6DCC84A2-F5FD-4C46-AD14-E2A9E11D0F4A}" type="presParOf" srcId="{CC34A559-2B2C-4357-A1E4-BD5DB763EC3D}" destId="{3B481F17-9061-41F2-B90B-BE6F1042FD20}" srcOrd="7" destOrd="0" presId="urn:microsoft.com/office/officeart/2005/8/layout/hProcess11"/>
    <dgm:cxn modelId="{1C341A98-7EFE-409B-BA79-466BEBCE79D3}" type="presParOf" srcId="{CC34A559-2B2C-4357-A1E4-BD5DB763EC3D}" destId="{97BC349E-907F-4F66-A0F1-22DEB77FC5D6}" srcOrd="8" destOrd="0" presId="urn:microsoft.com/office/officeart/2005/8/layout/hProcess11"/>
    <dgm:cxn modelId="{E7110C52-0904-487E-A84B-BDC687855FF2}" type="presParOf" srcId="{97BC349E-907F-4F66-A0F1-22DEB77FC5D6}" destId="{20C7AF2D-7EAC-4718-8754-D7D1BEA2276C}" srcOrd="0" destOrd="0" presId="urn:microsoft.com/office/officeart/2005/8/layout/hProcess11"/>
    <dgm:cxn modelId="{BDC781F0-8B34-424E-BFB1-6772C1028DA0}" type="presParOf" srcId="{97BC349E-907F-4F66-A0F1-22DEB77FC5D6}" destId="{DD747FB1-1BEB-408E-8839-4FE6A64CAA40}" srcOrd="1" destOrd="0" presId="urn:microsoft.com/office/officeart/2005/8/layout/hProcess11"/>
    <dgm:cxn modelId="{1A491ED1-EF0C-47D1-BD31-135AFD3101E3}" type="presParOf" srcId="{97BC349E-907F-4F66-A0F1-22DEB77FC5D6}" destId="{14E9A86B-F8E3-4CF1-B0D4-BD8F3672187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2A28ED-EEB4-4721-BC55-B7942CFCADE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71CA81AA-CDE9-4CE6-81EA-E58C36B85561}">
      <dgm:prSet custT="1"/>
      <dgm:spPr/>
      <dgm:t>
        <a:bodyPr/>
        <a:lstStyle/>
        <a:p>
          <a:pPr algn="just" rtl="0"/>
          <a:r>
            <a:rPr lang="el-GR"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При использовании нормативного метода прогнозирования - построение дерева целей и ресурсов. В данном случае задаваемая цель и цель прогноза разные вещи. В приведённом примере нормативный метод может использоваться для любой цели прогнозирования. Но в случае с гидрологическим режимом в качестве генеральной цели должно быть задано какое-то нормативное состояние окружающей среды, а для социально-экономического прогноза какой-то уровень изменений в качестве жизни вовлеченного в зону влияния дороги населения. Генеральная цель в обоих случаях разбивается на подцели всё более низких уровней, пока мы не доходим до необходимых для их достижения ресурсов.</a:t>
          </a:r>
          <a:endParaRPr lang="ru-RU" sz="1600" dirty="0">
            <a:latin typeface="Times New Roman" panose="02020603050405020304" pitchFamily="18" charset="0"/>
            <a:cs typeface="Times New Roman" panose="02020603050405020304" pitchFamily="18" charset="0"/>
          </a:endParaRPr>
        </a:p>
      </dgm:t>
    </dgm:pt>
    <dgm:pt modelId="{8A2E6E47-65DC-484A-B535-0B4257C7ABA0}" type="parTrans" cxnId="{B16996F9-4E26-4DA8-9A78-5BA89C4F958E}">
      <dgm:prSet/>
      <dgm:spPr/>
      <dgm:t>
        <a:bodyPr/>
        <a:lstStyle/>
        <a:p>
          <a:pPr algn="just"/>
          <a:endParaRPr lang="ru-RU">
            <a:latin typeface="Times New Roman" panose="02020603050405020304" pitchFamily="18" charset="0"/>
            <a:cs typeface="Times New Roman" panose="02020603050405020304" pitchFamily="18" charset="0"/>
          </a:endParaRPr>
        </a:p>
      </dgm:t>
    </dgm:pt>
    <dgm:pt modelId="{29E228A3-1B2E-4384-BA9B-BA84544004E5}" type="sibTrans" cxnId="{B16996F9-4E26-4DA8-9A78-5BA89C4F958E}">
      <dgm:prSet/>
      <dgm:spPr/>
      <dgm:t>
        <a:bodyPr/>
        <a:lstStyle/>
        <a:p>
          <a:pPr algn="just"/>
          <a:endParaRPr lang="ru-RU">
            <a:latin typeface="Times New Roman" panose="02020603050405020304" pitchFamily="18" charset="0"/>
            <a:cs typeface="Times New Roman" panose="02020603050405020304" pitchFamily="18" charset="0"/>
          </a:endParaRPr>
        </a:p>
      </dgm:t>
    </dgm:pt>
    <dgm:pt modelId="{D6CE52A2-4D71-4877-B56B-E94894D18968}">
      <dgm:prSet custT="1"/>
      <dgm:spPr/>
      <dgm:t>
        <a:bodyPr/>
        <a:lstStyle/>
        <a:p>
          <a:pPr algn="just" rtl="0"/>
          <a:r>
            <a:rPr lang="el-GR"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Выбор методов, выявление ограничений и инерционных аспектов. Здесь также очевидна зависимость от цели прогноза. В случае с гидрологией и краткосрочным прогнозом преимущественно будут использованы методы из геофизики ландшафта и инженерные расчёты. Во втором случае необходимо использование экономико-географических, экономических и социологических методов. Ограничения и инерционные аспекты тоже будут разные. Одним из ограничений при нормативном методе будет, например, объём средств, которые могут быть выделены для достижения цели. Инерционные аспекты увязываются со сроком прогноза. К ним относятся те, которые меняются за срок значительно больший, чем срок прогнозирования. </a:t>
          </a:r>
          <a:r>
            <a:rPr lang="ru-RU" sz="1600" dirty="0" err="1" smtClean="0">
              <a:latin typeface="Times New Roman" panose="02020603050405020304" pitchFamily="18" charset="0"/>
              <a:cs typeface="Times New Roman" panose="02020603050405020304" pitchFamily="18" charset="0"/>
            </a:rPr>
            <a:t>Неучет</a:t>
          </a:r>
          <a:r>
            <a:rPr lang="ru-RU" sz="1600" dirty="0" smtClean="0">
              <a:latin typeface="Times New Roman" panose="02020603050405020304" pitchFamily="18" charset="0"/>
              <a:cs typeface="Times New Roman" panose="02020603050405020304" pitchFamily="18" charset="0"/>
            </a:rPr>
            <a:t> инерционности часто приводит к необоснованным прогнозам. Характерный пример - это предсказания быстрого перехода на альтернативную энергетику. Это при том, что срок службы средней тепловой или </a:t>
          </a:r>
          <a:r>
            <a:rPr lang="ru-RU" sz="1600" dirty="0" smtClean="0">
              <a:latin typeface="Times New Roman" panose="02020603050405020304" pitchFamily="18" charset="0"/>
              <a:cs typeface="Times New Roman" panose="02020603050405020304" pitchFamily="18" charset="0"/>
              <a:hlinkClick xmlns:r="http://schemas.openxmlformats.org/officeDocument/2006/relationships" r:id="rId1"/>
            </a:rPr>
            <a:t>атомной</a:t>
          </a:r>
          <a:r>
            <a:rPr lang="ru-RU" sz="1600" dirty="0" smtClean="0">
              <a:latin typeface="Times New Roman" panose="02020603050405020304" pitchFamily="18" charset="0"/>
              <a:cs typeface="Times New Roman" panose="02020603050405020304" pitchFamily="18" charset="0"/>
            </a:rPr>
            <a:t> станции 50 лет, а ГЭС даже больше. Очевидно, что никто их уничтожать не будет, пока они свой ресурс не выработают.</a:t>
          </a:r>
          <a:endParaRPr lang="ru-RU" sz="1600" dirty="0">
            <a:latin typeface="Times New Roman" panose="02020603050405020304" pitchFamily="18" charset="0"/>
            <a:cs typeface="Times New Roman" panose="02020603050405020304" pitchFamily="18" charset="0"/>
          </a:endParaRPr>
        </a:p>
      </dgm:t>
    </dgm:pt>
    <dgm:pt modelId="{D8B53101-A8D9-4938-8611-38414EDAEBBC}" type="parTrans" cxnId="{07208B15-7C99-4FC8-8853-2ACB43625D6B}">
      <dgm:prSet/>
      <dgm:spPr/>
      <dgm:t>
        <a:bodyPr/>
        <a:lstStyle/>
        <a:p>
          <a:pPr algn="just"/>
          <a:endParaRPr lang="ru-RU">
            <a:latin typeface="Times New Roman" panose="02020603050405020304" pitchFamily="18" charset="0"/>
            <a:cs typeface="Times New Roman" panose="02020603050405020304" pitchFamily="18" charset="0"/>
          </a:endParaRPr>
        </a:p>
      </dgm:t>
    </dgm:pt>
    <dgm:pt modelId="{A2009212-DE4D-4D9B-88FB-CE26384CF577}" type="sibTrans" cxnId="{07208B15-7C99-4FC8-8853-2ACB43625D6B}">
      <dgm:prSet/>
      <dgm:spPr/>
      <dgm:t>
        <a:bodyPr/>
        <a:lstStyle/>
        <a:p>
          <a:pPr algn="just"/>
          <a:endParaRPr lang="ru-RU">
            <a:latin typeface="Times New Roman" panose="02020603050405020304" pitchFamily="18" charset="0"/>
            <a:cs typeface="Times New Roman" panose="02020603050405020304" pitchFamily="18" charset="0"/>
          </a:endParaRPr>
        </a:p>
      </dgm:t>
    </dgm:pt>
    <dgm:pt modelId="{C507F6B9-CD5C-4A02-9F5D-2150C8B5DF08}" type="pres">
      <dgm:prSet presAssocID="{8E2A28ED-EEB4-4721-BC55-B7942CFCADE3}" presName="linearFlow" presStyleCnt="0">
        <dgm:presLayoutVars>
          <dgm:dir/>
          <dgm:resizeHandles val="exact"/>
        </dgm:presLayoutVars>
      </dgm:prSet>
      <dgm:spPr/>
      <dgm:t>
        <a:bodyPr/>
        <a:lstStyle/>
        <a:p>
          <a:endParaRPr lang="ru-RU"/>
        </a:p>
      </dgm:t>
    </dgm:pt>
    <dgm:pt modelId="{D7C46CEF-FA68-4B44-8D3A-EDD9DB85B9B1}" type="pres">
      <dgm:prSet presAssocID="{71CA81AA-CDE9-4CE6-81EA-E58C36B85561}" presName="composite" presStyleCnt="0"/>
      <dgm:spPr/>
    </dgm:pt>
    <dgm:pt modelId="{8B8A59EC-8C20-40A7-BC9B-354F4A2D8BEA}" type="pres">
      <dgm:prSet presAssocID="{71CA81AA-CDE9-4CE6-81EA-E58C36B85561}" presName="imgShp" presStyleLbl="fgImgPlace1" presStyleIdx="0" presStyleCnt="2" custLinFactNeighborX="-51831" custLinFactNeighborY="-778"/>
      <dgm:spPr>
        <a:blipFill rotWithShape="1">
          <a:blip xmlns:r="http://schemas.openxmlformats.org/officeDocument/2006/relationships" r:embed="rId2"/>
          <a:stretch>
            <a:fillRect/>
          </a:stretch>
        </a:blipFill>
      </dgm:spPr>
    </dgm:pt>
    <dgm:pt modelId="{1B516B56-7BB1-4FE0-90F9-188470023378}" type="pres">
      <dgm:prSet presAssocID="{71CA81AA-CDE9-4CE6-81EA-E58C36B85561}" presName="txShp" presStyleLbl="node1" presStyleIdx="0" presStyleCnt="2" custScaleX="131865" custScaleY="172971">
        <dgm:presLayoutVars>
          <dgm:bulletEnabled val="1"/>
        </dgm:presLayoutVars>
      </dgm:prSet>
      <dgm:spPr/>
      <dgm:t>
        <a:bodyPr/>
        <a:lstStyle/>
        <a:p>
          <a:endParaRPr lang="ru-RU"/>
        </a:p>
      </dgm:t>
    </dgm:pt>
    <dgm:pt modelId="{BA01AB10-7E13-431F-9674-DE173BAC3584}" type="pres">
      <dgm:prSet presAssocID="{29E228A3-1B2E-4384-BA9B-BA84544004E5}" presName="spacing" presStyleCnt="0"/>
      <dgm:spPr/>
    </dgm:pt>
    <dgm:pt modelId="{49A71376-78E8-4ABA-B59C-123BC4853D6B}" type="pres">
      <dgm:prSet presAssocID="{D6CE52A2-4D71-4877-B56B-E94894D18968}" presName="composite" presStyleCnt="0"/>
      <dgm:spPr/>
    </dgm:pt>
    <dgm:pt modelId="{3B948269-6C6E-4F58-AE4A-C84495C4E280}" type="pres">
      <dgm:prSet presAssocID="{D6CE52A2-4D71-4877-B56B-E94894D18968}" presName="imgShp" presStyleLbl="fgImgPlace1" presStyleIdx="1" presStyleCnt="2" custLinFactNeighborX="-58359" custLinFactNeighborY="-4413"/>
      <dgm:spPr>
        <a:blipFill rotWithShape="1">
          <a:blip xmlns:r="http://schemas.openxmlformats.org/officeDocument/2006/relationships" r:embed="rId3"/>
          <a:stretch>
            <a:fillRect/>
          </a:stretch>
        </a:blipFill>
      </dgm:spPr>
    </dgm:pt>
    <dgm:pt modelId="{118D46D8-F169-4177-898B-5FC9049A1D9A}" type="pres">
      <dgm:prSet presAssocID="{D6CE52A2-4D71-4877-B56B-E94894D18968}" presName="txShp" presStyleLbl="node1" presStyleIdx="1" presStyleCnt="2" custScaleX="134034" custScaleY="182390">
        <dgm:presLayoutVars>
          <dgm:bulletEnabled val="1"/>
        </dgm:presLayoutVars>
      </dgm:prSet>
      <dgm:spPr/>
      <dgm:t>
        <a:bodyPr/>
        <a:lstStyle/>
        <a:p>
          <a:endParaRPr lang="ru-RU"/>
        </a:p>
      </dgm:t>
    </dgm:pt>
  </dgm:ptLst>
  <dgm:cxnLst>
    <dgm:cxn modelId="{8EF00DC3-10C0-48E1-8E33-B776617E0D8C}" type="presOf" srcId="{8E2A28ED-EEB4-4721-BC55-B7942CFCADE3}" destId="{C507F6B9-CD5C-4A02-9F5D-2150C8B5DF08}" srcOrd="0" destOrd="0" presId="urn:microsoft.com/office/officeart/2005/8/layout/vList3"/>
    <dgm:cxn modelId="{0D4AEE09-D9D1-4205-BAED-12A086F484F0}" type="presOf" srcId="{D6CE52A2-4D71-4877-B56B-E94894D18968}" destId="{118D46D8-F169-4177-898B-5FC9049A1D9A}" srcOrd="0" destOrd="0" presId="urn:microsoft.com/office/officeart/2005/8/layout/vList3"/>
    <dgm:cxn modelId="{54A69F6A-2482-4C06-A99F-FF5CAA6FC6EC}" type="presOf" srcId="{71CA81AA-CDE9-4CE6-81EA-E58C36B85561}" destId="{1B516B56-7BB1-4FE0-90F9-188470023378}" srcOrd="0" destOrd="0" presId="urn:microsoft.com/office/officeart/2005/8/layout/vList3"/>
    <dgm:cxn modelId="{B16996F9-4E26-4DA8-9A78-5BA89C4F958E}" srcId="{8E2A28ED-EEB4-4721-BC55-B7942CFCADE3}" destId="{71CA81AA-CDE9-4CE6-81EA-E58C36B85561}" srcOrd="0" destOrd="0" parTransId="{8A2E6E47-65DC-484A-B535-0B4257C7ABA0}" sibTransId="{29E228A3-1B2E-4384-BA9B-BA84544004E5}"/>
    <dgm:cxn modelId="{07208B15-7C99-4FC8-8853-2ACB43625D6B}" srcId="{8E2A28ED-EEB4-4721-BC55-B7942CFCADE3}" destId="{D6CE52A2-4D71-4877-B56B-E94894D18968}" srcOrd="1" destOrd="0" parTransId="{D8B53101-A8D9-4938-8611-38414EDAEBBC}" sibTransId="{A2009212-DE4D-4D9B-88FB-CE26384CF577}"/>
    <dgm:cxn modelId="{F1DE2F0F-08A4-4007-9FB2-FA0ED6E237C7}" type="presParOf" srcId="{C507F6B9-CD5C-4A02-9F5D-2150C8B5DF08}" destId="{D7C46CEF-FA68-4B44-8D3A-EDD9DB85B9B1}" srcOrd="0" destOrd="0" presId="urn:microsoft.com/office/officeart/2005/8/layout/vList3"/>
    <dgm:cxn modelId="{4EFCCCDB-643E-4470-B3D0-3259C5A8E167}" type="presParOf" srcId="{D7C46CEF-FA68-4B44-8D3A-EDD9DB85B9B1}" destId="{8B8A59EC-8C20-40A7-BC9B-354F4A2D8BEA}" srcOrd="0" destOrd="0" presId="urn:microsoft.com/office/officeart/2005/8/layout/vList3"/>
    <dgm:cxn modelId="{E125C812-375B-4125-8BC1-432E4E9B0463}" type="presParOf" srcId="{D7C46CEF-FA68-4B44-8D3A-EDD9DB85B9B1}" destId="{1B516B56-7BB1-4FE0-90F9-188470023378}" srcOrd="1" destOrd="0" presId="urn:microsoft.com/office/officeart/2005/8/layout/vList3"/>
    <dgm:cxn modelId="{D4190D6F-B66F-4741-A458-25AFFD9D2FC9}" type="presParOf" srcId="{C507F6B9-CD5C-4A02-9F5D-2150C8B5DF08}" destId="{BA01AB10-7E13-431F-9674-DE173BAC3584}" srcOrd="1" destOrd="0" presId="urn:microsoft.com/office/officeart/2005/8/layout/vList3"/>
    <dgm:cxn modelId="{F879FA6C-E8B0-4098-A482-47A58BA78860}" type="presParOf" srcId="{C507F6B9-CD5C-4A02-9F5D-2150C8B5DF08}" destId="{49A71376-78E8-4ABA-B59C-123BC4853D6B}" srcOrd="2" destOrd="0" presId="urn:microsoft.com/office/officeart/2005/8/layout/vList3"/>
    <dgm:cxn modelId="{820DADBB-5214-41E9-9BA4-D9A0C9DC895C}" type="presParOf" srcId="{49A71376-78E8-4ABA-B59C-123BC4853D6B}" destId="{3B948269-6C6E-4F58-AE4A-C84495C4E280}" srcOrd="0" destOrd="0" presId="urn:microsoft.com/office/officeart/2005/8/layout/vList3"/>
    <dgm:cxn modelId="{1DBEF81D-0BB3-4EF4-9BC2-6F39901927D5}" type="presParOf" srcId="{49A71376-78E8-4ABA-B59C-123BC4853D6B}" destId="{118D46D8-F169-4177-898B-5FC9049A1D9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2A28ED-EEB4-4721-BC55-B7942CFCADE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71CA81AA-CDE9-4CE6-81EA-E58C36B85561}">
      <dgm:prSet custT="1"/>
      <dgm:spPr/>
      <dgm:t>
        <a:bodyPr/>
        <a:lstStyle/>
        <a:p>
          <a:pPr rtl="0"/>
          <a:r>
            <a:rPr lang="ru-RU" sz="1600" dirty="0" smtClean="0">
              <a:latin typeface="Times New Roman" panose="02020603050405020304" pitchFamily="18" charset="0"/>
              <a:cs typeface="Times New Roman" panose="02020603050405020304" pitchFamily="18" charset="0"/>
            </a:rPr>
            <a:t>→ Разработка частных прогнозов. Начиная с прогнозов локального уровня сложности, может понадобиться прогноз поведения некоторых входных параметров. Например, при оценке последствий строительства магистралей по нашей территории на размещение населения нужно предвидеть изменения естественного прироста и миграционной подвижности населения.</a:t>
          </a:r>
        </a:p>
        <a:p>
          <a:pPr algn="just" rtl="0"/>
          <a:endParaRPr lang="ru-RU" sz="1600" dirty="0">
            <a:latin typeface="Times New Roman" panose="02020603050405020304" pitchFamily="18" charset="0"/>
            <a:cs typeface="Times New Roman" panose="02020603050405020304" pitchFamily="18" charset="0"/>
          </a:endParaRPr>
        </a:p>
      </dgm:t>
    </dgm:pt>
    <dgm:pt modelId="{8A2E6E47-65DC-484A-B535-0B4257C7ABA0}" type="parTrans" cxnId="{B16996F9-4E26-4DA8-9A78-5BA89C4F958E}">
      <dgm:prSet/>
      <dgm:spPr/>
      <dgm:t>
        <a:bodyPr/>
        <a:lstStyle/>
        <a:p>
          <a:pPr algn="just"/>
          <a:endParaRPr lang="ru-RU">
            <a:latin typeface="Times New Roman" panose="02020603050405020304" pitchFamily="18" charset="0"/>
            <a:cs typeface="Times New Roman" panose="02020603050405020304" pitchFamily="18" charset="0"/>
          </a:endParaRPr>
        </a:p>
      </dgm:t>
    </dgm:pt>
    <dgm:pt modelId="{29E228A3-1B2E-4384-BA9B-BA84544004E5}" type="sibTrans" cxnId="{B16996F9-4E26-4DA8-9A78-5BA89C4F958E}">
      <dgm:prSet/>
      <dgm:spPr/>
      <dgm:t>
        <a:bodyPr/>
        <a:lstStyle/>
        <a:p>
          <a:pPr algn="just"/>
          <a:endParaRPr lang="ru-RU">
            <a:latin typeface="Times New Roman" panose="02020603050405020304" pitchFamily="18" charset="0"/>
            <a:cs typeface="Times New Roman" panose="02020603050405020304" pitchFamily="18" charset="0"/>
          </a:endParaRPr>
        </a:p>
      </dgm:t>
    </dgm:pt>
    <dgm:pt modelId="{D6CE52A2-4D71-4877-B56B-E94894D18968}">
      <dgm:prSet custT="1"/>
      <dgm:spPr/>
      <dgm:t>
        <a:bodyPr/>
        <a:lstStyle/>
        <a:p>
          <a:pPr rtl="0"/>
          <a:r>
            <a:rPr lang="ru-RU" sz="1600" dirty="0" smtClean="0">
              <a:latin typeface="Times New Roman" panose="02020603050405020304" pitchFamily="18" charset="0"/>
              <a:cs typeface="Times New Roman" panose="02020603050405020304" pitchFamily="18" charset="0"/>
            </a:rPr>
            <a:t>→ Разработка основных вариантов прогноза. Осуществляется путём сведения воедино и увязки частных прогнозов. Рекомендуется составлять несколько вариантов для разных возможных условий и сценариев развития событий.</a:t>
          </a:r>
        </a:p>
        <a:p>
          <a:pPr algn="just" rtl="0"/>
          <a:endParaRPr lang="ru-RU" sz="1600" dirty="0">
            <a:latin typeface="Times New Roman" panose="02020603050405020304" pitchFamily="18" charset="0"/>
            <a:cs typeface="Times New Roman" panose="02020603050405020304" pitchFamily="18" charset="0"/>
          </a:endParaRPr>
        </a:p>
      </dgm:t>
    </dgm:pt>
    <dgm:pt modelId="{D8B53101-A8D9-4938-8611-38414EDAEBBC}" type="parTrans" cxnId="{07208B15-7C99-4FC8-8853-2ACB43625D6B}">
      <dgm:prSet/>
      <dgm:spPr/>
      <dgm:t>
        <a:bodyPr/>
        <a:lstStyle/>
        <a:p>
          <a:pPr algn="just"/>
          <a:endParaRPr lang="ru-RU">
            <a:latin typeface="Times New Roman" panose="02020603050405020304" pitchFamily="18" charset="0"/>
            <a:cs typeface="Times New Roman" panose="02020603050405020304" pitchFamily="18" charset="0"/>
          </a:endParaRPr>
        </a:p>
      </dgm:t>
    </dgm:pt>
    <dgm:pt modelId="{A2009212-DE4D-4D9B-88FB-CE26384CF577}" type="sibTrans" cxnId="{07208B15-7C99-4FC8-8853-2ACB43625D6B}">
      <dgm:prSet/>
      <dgm:spPr/>
      <dgm:t>
        <a:bodyPr/>
        <a:lstStyle/>
        <a:p>
          <a:pPr algn="just"/>
          <a:endParaRPr lang="ru-RU">
            <a:latin typeface="Times New Roman" panose="02020603050405020304" pitchFamily="18" charset="0"/>
            <a:cs typeface="Times New Roman" panose="02020603050405020304" pitchFamily="18" charset="0"/>
          </a:endParaRPr>
        </a:p>
      </dgm:t>
    </dgm:pt>
    <dgm:pt modelId="{C507F6B9-CD5C-4A02-9F5D-2150C8B5DF08}" type="pres">
      <dgm:prSet presAssocID="{8E2A28ED-EEB4-4721-BC55-B7942CFCADE3}" presName="linearFlow" presStyleCnt="0">
        <dgm:presLayoutVars>
          <dgm:dir/>
          <dgm:resizeHandles val="exact"/>
        </dgm:presLayoutVars>
      </dgm:prSet>
      <dgm:spPr/>
      <dgm:t>
        <a:bodyPr/>
        <a:lstStyle/>
        <a:p>
          <a:endParaRPr lang="ru-RU"/>
        </a:p>
      </dgm:t>
    </dgm:pt>
    <dgm:pt modelId="{D7C46CEF-FA68-4B44-8D3A-EDD9DB85B9B1}" type="pres">
      <dgm:prSet presAssocID="{71CA81AA-CDE9-4CE6-81EA-E58C36B85561}" presName="composite" presStyleCnt="0"/>
      <dgm:spPr/>
    </dgm:pt>
    <dgm:pt modelId="{8B8A59EC-8C20-40A7-BC9B-354F4A2D8BEA}" type="pres">
      <dgm:prSet presAssocID="{71CA81AA-CDE9-4CE6-81EA-E58C36B85561}" presName="imgShp" presStyleLbl="fgImgPlace1" presStyleIdx="0" presStyleCnt="2" custLinFactNeighborX="-51831" custLinFactNeighborY="-778"/>
      <dgm:spPr>
        <a:blipFill rotWithShape="1">
          <a:blip xmlns:r="http://schemas.openxmlformats.org/officeDocument/2006/relationships" r:embed="rId1"/>
          <a:stretch>
            <a:fillRect/>
          </a:stretch>
        </a:blipFill>
      </dgm:spPr>
    </dgm:pt>
    <dgm:pt modelId="{1B516B56-7BB1-4FE0-90F9-188470023378}" type="pres">
      <dgm:prSet presAssocID="{71CA81AA-CDE9-4CE6-81EA-E58C36B85561}" presName="txShp" presStyleLbl="node1" presStyleIdx="0" presStyleCnt="2" custScaleX="131865" custScaleY="172971">
        <dgm:presLayoutVars>
          <dgm:bulletEnabled val="1"/>
        </dgm:presLayoutVars>
      </dgm:prSet>
      <dgm:spPr/>
      <dgm:t>
        <a:bodyPr/>
        <a:lstStyle/>
        <a:p>
          <a:endParaRPr lang="ru-RU"/>
        </a:p>
      </dgm:t>
    </dgm:pt>
    <dgm:pt modelId="{BA01AB10-7E13-431F-9674-DE173BAC3584}" type="pres">
      <dgm:prSet presAssocID="{29E228A3-1B2E-4384-BA9B-BA84544004E5}" presName="spacing" presStyleCnt="0"/>
      <dgm:spPr/>
    </dgm:pt>
    <dgm:pt modelId="{49A71376-78E8-4ABA-B59C-123BC4853D6B}" type="pres">
      <dgm:prSet presAssocID="{D6CE52A2-4D71-4877-B56B-E94894D18968}" presName="composite" presStyleCnt="0"/>
      <dgm:spPr/>
    </dgm:pt>
    <dgm:pt modelId="{3B948269-6C6E-4F58-AE4A-C84495C4E280}" type="pres">
      <dgm:prSet presAssocID="{D6CE52A2-4D71-4877-B56B-E94894D18968}" presName="imgShp" presStyleLbl="fgImgPlace1" presStyleIdx="1" presStyleCnt="2" custLinFactNeighborX="-58359" custLinFactNeighborY="-4413"/>
      <dgm:spPr>
        <a:blipFill rotWithShape="1">
          <a:blip xmlns:r="http://schemas.openxmlformats.org/officeDocument/2006/relationships" r:embed="rId2"/>
          <a:stretch>
            <a:fillRect/>
          </a:stretch>
        </a:blipFill>
      </dgm:spPr>
    </dgm:pt>
    <dgm:pt modelId="{118D46D8-F169-4177-898B-5FC9049A1D9A}" type="pres">
      <dgm:prSet presAssocID="{D6CE52A2-4D71-4877-B56B-E94894D18968}" presName="txShp" presStyleLbl="node1" presStyleIdx="1" presStyleCnt="2" custScaleX="134034" custScaleY="182390">
        <dgm:presLayoutVars>
          <dgm:bulletEnabled val="1"/>
        </dgm:presLayoutVars>
      </dgm:prSet>
      <dgm:spPr/>
      <dgm:t>
        <a:bodyPr/>
        <a:lstStyle/>
        <a:p>
          <a:endParaRPr lang="ru-RU"/>
        </a:p>
      </dgm:t>
    </dgm:pt>
  </dgm:ptLst>
  <dgm:cxnLst>
    <dgm:cxn modelId="{8EF00DC3-10C0-48E1-8E33-B776617E0D8C}" type="presOf" srcId="{8E2A28ED-EEB4-4721-BC55-B7942CFCADE3}" destId="{C507F6B9-CD5C-4A02-9F5D-2150C8B5DF08}" srcOrd="0" destOrd="0" presId="urn:microsoft.com/office/officeart/2005/8/layout/vList3"/>
    <dgm:cxn modelId="{0D4AEE09-D9D1-4205-BAED-12A086F484F0}" type="presOf" srcId="{D6CE52A2-4D71-4877-B56B-E94894D18968}" destId="{118D46D8-F169-4177-898B-5FC9049A1D9A}" srcOrd="0" destOrd="0" presId="urn:microsoft.com/office/officeart/2005/8/layout/vList3"/>
    <dgm:cxn modelId="{54A69F6A-2482-4C06-A99F-FF5CAA6FC6EC}" type="presOf" srcId="{71CA81AA-CDE9-4CE6-81EA-E58C36B85561}" destId="{1B516B56-7BB1-4FE0-90F9-188470023378}" srcOrd="0" destOrd="0" presId="urn:microsoft.com/office/officeart/2005/8/layout/vList3"/>
    <dgm:cxn modelId="{B16996F9-4E26-4DA8-9A78-5BA89C4F958E}" srcId="{8E2A28ED-EEB4-4721-BC55-B7942CFCADE3}" destId="{71CA81AA-CDE9-4CE6-81EA-E58C36B85561}" srcOrd="0" destOrd="0" parTransId="{8A2E6E47-65DC-484A-B535-0B4257C7ABA0}" sibTransId="{29E228A3-1B2E-4384-BA9B-BA84544004E5}"/>
    <dgm:cxn modelId="{07208B15-7C99-4FC8-8853-2ACB43625D6B}" srcId="{8E2A28ED-EEB4-4721-BC55-B7942CFCADE3}" destId="{D6CE52A2-4D71-4877-B56B-E94894D18968}" srcOrd="1" destOrd="0" parTransId="{D8B53101-A8D9-4938-8611-38414EDAEBBC}" sibTransId="{A2009212-DE4D-4D9B-88FB-CE26384CF577}"/>
    <dgm:cxn modelId="{F1DE2F0F-08A4-4007-9FB2-FA0ED6E237C7}" type="presParOf" srcId="{C507F6B9-CD5C-4A02-9F5D-2150C8B5DF08}" destId="{D7C46CEF-FA68-4B44-8D3A-EDD9DB85B9B1}" srcOrd="0" destOrd="0" presId="urn:microsoft.com/office/officeart/2005/8/layout/vList3"/>
    <dgm:cxn modelId="{4EFCCCDB-643E-4470-B3D0-3259C5A8E167}" type="presParOf" srcId="{D7C46CEF-FA68-4B44-8D3A-EDD9DB85B9B1}" destId="{8B8A59EC-8C20-40A7-BC9B-354F4A2D8BEA}" srcOrd="0" destOrd="0" presId="urn:microsoft.com/office/officeart/2005/8/layout/vList3"/>
    <dgm:cxn modelId="{E125C812-375B-4125-8BC1-432E4E9B0463}" type="presParOf" srcId="{D7C46CEF-FA68-4B44-8D3A-EDD9DB85B9B1}" destId="{1B516B56-7BB1-4FE0-90F9-188470023378}" srcOrd="1" destOrd="0" presId="urn:microsoft.com/office/officeart/2005/8/layout/vList3"/>
    <dgm:cxn modelId="{D4190D6F-B66F-4741-A458-25AFFD9D2FC9}" type="presParOf" srcId="{C507F6B9-CD5C-4A02-9F5D-2150C8B5DF08}" destId="{BA01AB10-7E13-431F-9674-DE173BAC3584}" srcOrd="1" destOrd="0" presId="urn:microsoft.com/office/officeart/2005/8/layout/vList3"/>
    <dgm:cxn modelId="{F879FA6C-E8B0-4098-A482-47A58BA78860}" type="presParOf" srcId="{C507F6B9-CD5C-4A02-9F5D-2150C8B5DF08}" destId="{49A71376-78E8-4ABA-B59C-123BC4853D6B}" srcOrd="2" destOrd="0" presId="urn:microsoft.com/office/officeart/2005/8/layout/vList3"/>
    <dgm:cxn modelId="{820DADBB-5214-41E9-9BA4-D9A0C9DC895C}" type="presParOf" srcId="{49A71376-78E8-4ABA-B59C-123BC4853D6B}" destId="{3B948269-6C6E-4F58-AE4A-C84495C4E280}" srcOrd="0" destOrd="0" presId="urn:microsoft.com/office/officeart/2005/8/layout/vList3"/>
    <dgm:cxn modelId="{1DBEF81D-0BB3-4EF4-9BC2-6F39901927D5}" type="presParOf" srcId="{49A71376-78E8-4ABA-B59C-123BC4853D6B}" destId="{118D46D8-F169-4177-898B-5FC9049A1D9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2A28ED-EEB4-4721-BC55-B7942CFCADE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71CA81AA-CDE9-4CE6-81EA-E58C36B85561}">
      <dgm:prSet custT="1"/>
      <dgm:spPr/>
      <dgm:t>
        <a:bodyPr/>
        <a:lstStyle/>
        <a:p>
          <a:pPr rtl="0"/>
          <a:r>
            <a:rPr lang="ru-RU" sz="1600" dirty="0" smtClean="0">
              <a:latin typeface="Times New Roman" panose="02020603050405020304" pitchFamily="18" charset="0"/>
              <a:cs typeface="Times New Roman" panose="02020603050405020304" pitchFamily="18" charset="0"/>
            </a:rPr>
            <a:t>→ Экспертиза разработанных вариантов и окончательный прогноз с учётом замечаний, поступивших в результате экспертизы.</a:t>
          </a:r>
        </a:p>
        <a:p>
          <a:pPr algn="just" rtl="0"/>
          <a:endParaRPr lang="ru-RU" sz="1600" dirty="0">
            <a:latin typeface="Times New Roman" panose="02020603050405020304" pitchFamily="18" charset="0"/>
            <a:cs typeface="Times New Roman" panose="02020603050405020304" pitchFamily="18" charset="0"/>
          </a:endParaRPr>
        </a:p>
      </dgm:t>
    </dgm:pt>
    <dgm:pt modelId="{8A2E6E47-65DC-484A-B535-0B4257C7ABA0}" type="parTrans" cxnId="{B16996F9-4E26-4DA8-9A78-5BA89C4F958E}">
      <dgm:prSet/>
      <dgm:spPr/>
      <dgm:t>
        <a:bodyPr/>
        <a:lstStyle/>
        <a:p>
          <a:pPr algn="just"/>
          <a:endParaRPr lang="ru-RU">
            <a:latin typeface="Times New Roman" panose="02020603050405020304" pitchFamily="18" charset="0"/>
            <a:cs typeface="Times New Roman" panose="02020603050405020304" pitchFamily="18" charset="0"/>
          </a:endParaRPr>
        </a:p>
      </dgm:t>
    </dgm:pt>
    <dgm:pt modelId="{29E228A3-1B2E-4384-BA9B-BA84544004E5}" type="sibTrans" cxnId="{B16996F9-4E26-4DA8-9A78-5BA89C4F958E}">
      <dgm:prSet/>
      <dgm:spPr/>
      <dgm:t>
        <a:bodyPr/>
        <a:lstStyle/>
        <a:p>
          <a:pPr algn="just"/>
          <a:endParaRPr lang="ru-RU">
            <a:latin typeface="Times New Roman" panose="02020603050405020304" pitchFamily="18" charset="0"/>
            <a:cs typeface="Times New Roman" panose="02020603050405020304" pitchFamily="18" charset="0"/>
          </a:endParaRPr>
        </a:p>
      </dgm:t>
    </dgm:pt>
    <dgm:pt modelId="{D6CE52A2-4D71-4877-B56B-E94894D18968}">
      <dgm:prSet custT="1"/>
      <dgm:spPr/>
      <dgm:t>
        <a:bodyPr/>
        <a:lstStyle/>
        <a:p>
          <a:pPr rtl="0"/>
          <a:r>
            <a:rPr lang="ru-RU" sz="1600" dirty="0" smtClean="0">
              <a:latin typeface="Times New Roman" panose="02020603050405020304" pitchFamily="18" charset="0"/>
              <a:cs typeface="Times New Roman" panose="02020603050405020304" pitchFamily="18" charset="0"/>
            </a:rPr>
            <a:t>→ Использование прогноза, отслеживание его соответствия фактическому течению событий и необходимые корректировки самого прогноза или мероприятий по его реализации, если это нормативный прогноз.</a:t>
          </a:r>
        </a:p>
        <a:p>
          <a:pPr algn="just" rtl="0"/>
          <a:endParaRPr lang="ru-RU" sz="1600" dirty="0">
            <a:latin typeface="Times New Roman" panose="02020603050405020304" pitchFamily="18" charset="0"/>
            <a:cs typeface="Times New Roman" panose="02020603050405020304" pitchFamily="18" charset="0"/>
          </a:endParaRPr>
        </a:p>
      </dgm:t>
    </dgm:pt>
    <dgm:pt modelId="{D8B53101-A8D9-4938-8611-38414EDAEBBC}" type="parTrans" cxnId="{07208B15-7C99-4FC8-8853-2ACB43625D6B}">
      <dgm:prSet/>
      <dgm:spPr/>
      <dgm:t>
        <a:bodyPr/>
        <a:lstStyle/>
        <a:p>
          <a:pPr algn="just"/>
          <a:endParaRPr lang="ru-RU">
            <a:latin typeface="Times New Roman" panose="02020603050405020304" pitchFamily="18" charset="0"/>
            <a:cs typeface="Times New Roman" panose="02020603050405020304" pitchFamily="18" charset="0"/>
          </a:endParaRPr>
        </a:p>
      </dgm:t>
    </dgm:pt>
    <dgm:pt modelId="{A2009212-DE4D-4D9B-88FB-CE26384CF577}" type="sibTrans" cxnId="{07208B15-7C99-4FC8-8853-2ACB43625D6B}">
      <dgm:prSet/>
      <dgm:spPr/>
      <dgm:t>
        <a:bodyPr/>
        <a:lstStyle/>
        <a:p>
          <a:pPr algn="just"/>
          <a:endParaRPr lang="ru-RU">
            <a:latin typeface="Times New Roman" panose="02020603050405020304" pitchFamily="18" charset="0"/>
            <a:cs typeface="Times New Roman" panose="02020603050405020304" pitchFamily="18" charset="0"/>
          </a:endParaRPr>
        </a:p>
      </dgm:t>
    </dgm:pt>
    <dgm:pt modelId="{C507F6B9-CD5C-4A02-9F5D-2150C8B5DF08}" type="pres">
      <dgm:prSet presAssocID="{8E2A28ED-EEB4-4721-BC55-B7942CFCADE3}" presName="linearFlow" presStyleCnt="0">
        <dgm:presLayoutVars>
          <dgm:dir/>
          <dgm:resizeHandles val="exact"/>
        </dgm:presLayoutVars>
      </dgm:prSet>
      <dgm:spPr/>
      <dgm:t>
        <a:bodyPr/>
        <a:lstStyle/>
        <a:p>
          <a:endParaRPr lang="ru-RU"/>
        </a:p>
      </dgm:t>
    </dgm:pt>
    <dgm:pt modelId="{D7C46CEF-FA68-4B44-8D3A-EDD9DB85B9B1}" type="pres">
      <dgm:prSet presAssocID="{71CA81AA-CDE9-4CE6-81EA-E58C36B85561}" presName="composite" presStyleCnt="0"/>
      <dgm:spPr/>
    </dgm:pt>
    <dgm:pt modelId="{8B8A59EC-8C20-40A7-BC9B-354F4A2D8BEA}" type="pres">
      <dgm:prSet presAssocID="{71CA81AA-CDE9-4CE6-81EA-E58C36B85561}" presName="imgShp" presStyleLbl="fgImgPlace1" presStyleIdx="0" presStyleCnt="2" custLinFactNeighborX="-51831" custLinFactNeighborY="-778"/>
      <dgm:spPr>
        <a:blipFill rotWithShape="1">
          <a:blip xmlns:r="http://schemas.openxmlformats.org/officeDocument/2006/relationships" r:embed="rId1"/>
          <a:stretch>
            <a:fillRect/>
          </a:stretch>
        </a:blipFill>
      </dgm:spPr>
    </dgm:pt>
    <dgm:pt modelId="{1B516B56-7BB1-4FE0-90F9-188470023378}" type="pres">
      <dgm:prSet presAssocID="{71CA81AA-CDE9-4CE6-81EA-E58C36B85561}" presName="txShp" presStyleLbl="node1" presStyleIdx="0" presStyleCnt="2" custScaleX="131865" custScaleY="172971">
        <dgm:presLayoutVars>
          <dgm:bulletEnabled val="1"/>
        </dgm:presLayoutVars>
      </dgm:prSet>
      <dgm:spPr/>
      <dgm:t>
        <a:bodyPr/>
        <a:lstStyle/>
        <a:p>
          <a:endParaRPr lang="ru-RU"/>
        </a:p>
      </dgm:t>
    </dgm:pt>
    <dgm:pt modelId="{BA01AB10-7E13-431F-9674-DE173BAC3584}" type="pres">
      <dgm:prSet presAssocID="{29E228A3-1B2E-4384-BA9B-BA84544004E5}" presName="spacing" presStyleCnt="0"/>
      <dgm:spPr/>
    </dgm:pt>
    <dgm:pt modelId="{49A71376-78E8-4ABA-B59C-123BC4853D6B}" type="pres">
      <dgm:prSet presAssocID="{D6CE52A2-4D71-4877-B56B-E94894D18968}" presName="composite" presStyleCnt="0"/>
      <dgm:spPr/>
    </dgm:pt>
    <dgm:pt modelId="{3B948269-6C6E-4F58-AE4A-C84495C4E280}" type="pres">
      <dgm:prSet presAssocID="{D6CE52A2-4D71-4877-B56B-E94894D18968}" presName="imgShp" presStyleLbl="fgImgPlace1" presStyleIdx="1" presStyleCnt="2" custLinFactNeighborX="-58359" custLinFactNeighborY="-4413"/>
      <dgm:spPr>
        <a:blipFill rotWithShape="1">
          <a:blip xmlns:r="http://schemas.openxmlformats.org/officeDocument/2006/relationships" r:embed="rId2"/>
          <a:stretch>
            <a:fillRect/>
          </a:stretch>
        </a:blipFill>
      </dgm:spPr>
    </dgm:pt>
    <dgm:pt modelId="{118D46D8-F169-4177-898B-5FC9049A1D9A}" type="pres">
      <dgm:prSet presAssocID="{D6CE52A2-4D71-4877-B56B-E94894D18968}" presName="txShp" presStyleLbl="node1" presStyleIdx="1" presStyleCnt="2" custScaleX="134034" custScaleY="182390">
        <dgm:presLayoutVars>
          <dgm:bulletEnabled val="1"/>
        </dgm:presLayoutVars>
      </dgm:prSet>
      <dgm:spPr/>
      <dgm:t>
        <a:bodyPr/>
        <a:lstStyle/>
        <a:p>
          <a:endParaRPr lang="ru-RU"/>
        </a:p>
      </dgm:t>
    </dgm:pt>
  </dgm:ptLst>
  <dgm:cxnLst>
    <dgm:cxn modelId="{8EF00DC3-10C0-48E1-8E33-B776617E0D8C}" type="presOf" srcId="{8E2A28ED-EEB4-4721-BC55-B7942CFCADE3}" destId="{C507F6B9-CD5C-4A02-9F5D-2150C8B5DF08}" srcOrd="0" destOrd="0" presId="urn:microsoft.com/office/officeart/2005/8/layout/vList3"/>
    <dgm:cxn modelId="{0D4AEE09-D9D1-4205-BAED-12A086F484F0}" type="presOf" srcId="{D6CE52A2-4D71-4877-B56B-E94894D18968}" destId="{118D46D8-F169-4177-898B-5FC9049A1D9A}" srcOrd="0" destOrd="0" presId="urn:microsoft.com/office/officeart/2005/8/layout/vList3"/>
    <dgm:cxn modelId="{54A69F6A-2482-4C06-A99F-FF5CAA6FC6EC}" type="presOf" srcId="{71CA81AA-CDE9-4CE6-81EA-E58C36B85561}" destId="{1B516B56-7BB1-4FE0-90F9-188470023378}" srcOrd="0" destOrd="0" presId="urn:microsoft.com/office/officeart/2005/8/layout/vList3"/>
    <dgm:cxn modelId="{B16996F9-4E26-4DA8-9A78-5BA89C4F958E}" srcId="{8E2A28ED-EEB4-4721-BC55-B7942CFCADE3}" destId="{71CA81AA-CDE9-4CE6-81EA-E58C36B85561}" srcOrd="0" destOrd="0" parTransId="{8A2E6E47-65DC-484A-B535-0B4257C7ABA0}" sibTransId="{29E228A3-1B2E-4384-BA9B-BA84544004E5}"/>
    <dgm:cxn modelId="{07208B15-7C99-4FC8-8853-2ACB43625D6B}" srcId="{8E2A28ED-EEB4-4721-BC55-B7942CFCADE3}" destId="{D6CE52A2-4D71-4877-B56B-E94894D18968}" srcOrd="1" destOrd="0" parTransId="{D8B53101-A8D9-4938-8611-38414EDAEBBC}" sibTransId="{A2009212-DE4D-4D9B-88FB-CE26384CF577}"/>
    <dgm:cxn modelId="{F1DE2F0F-08A4-4007-9FB2-FA0ED6E237C7}" type="presParOf" srcId="{C507F6B9-CD5C-4A02-9F5D-2150C8B5DF08}" destId="{D7C46CEF-FA68-4B44-8D3A-EDD9DB85B9B1}" srcOrd="0" destOrd="0" presId="urn:microsoft.com/office/officeart/2005/8/layout/vList3"/>
    <dgm:cxn modelId="{4EFCCCDB-643E-4470-B3D0-3259C5A8E167}" type="presParOf" srcId="{D7C46CEF-FA68-4B44-8D3A-EDD9DB85B9B1}" destId="{8B8A59EC-8C20-40A7-BC9B-354F4A2D8BEA}" srcOrd="0" destOrd="0" presId="urn:microsoft.com/office/officeart/2005/8/layout/vList3"/>
    <dgm:cxn modelId="{E125C812-375B-4125-8BC1-432E4E9B0463}" type="presParOf" srcId="{D7C46CEF-FA68-4B44-8D3A-EDD9DB85B9B1}" destId="{1B516B56-7BB1-4FE0-90F9-188470023378}" srcOrd="1" destOrd="0" presId="urn:microsoft.com/office/officeart/2005/8/layout/vList3"/>
    <dgm:cxn modelId="{D4190D6F-B66F-4741-A458-25AFFD9D2FC9}" type="presParOf" srcId="{C507F6B9-CD5C-4A02-9F5D-2150C8B5DF08}" destId="{BA01AB10-7E13-431F-9674-DE173BAC3584}" srcOrd="1" destOrd="0" presId="urn:microsoft.com/office/officeart/2005/8/layout/vList3"/>
    <dgm:cxn modelId="{F879FA6C-E8B0-4098-A482-47A58BA78860}" type="presParOf" srcId="{C507F6B9-CD5C-4A02-9F5D-2150C8B5DF08}" destId="{49A71376-78E8-4ABA-B59C-123BC4853D6B}" srcOrd="2" destOrd="0" presId="urn:microsoft.com/office/officeart/2005/8/layout/vList3"/>
    <dgm:cxn modelId="{820DADBB-5214-41E9-9BA4-D9A0C9DC895C}" type="presParOf" srcId="{49A71376-78E8-4ABA-B59C-123BC4853D6B}" destId="{3B948269-6C6E-4F58-AE4A-C84495C4E280}" srcOrd="0" destOrd="0" presId="urn:microsoft.com/office/officeart/2005/8/layout/vList3"/>
    <dgm:cxn modelId="{1DBEF81D-0BB3-4EF4-9BC2-6F39901927D5}" type="presParOf" srcId="{49A71376-78E8-4ABA-B59C-123BC4853D6B}" destId="{118D46D8-F169-4177-898B-5FC9049A1D9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B8FAF3-F20B-4260-B543-26975F44896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13C98380-5857-4369-AF2B-ED6081D313A7}">
      <dgm:prSet custT="1"/>
      <dgm:spPr/>
      <dgm:t>
        <a:bodyPr/>
        <a:lstStyle/>
        <a:p>
          <a:pPr algn="just" rtl="0"/>
          <a:r>
            <a:rPr lang="ru-RU" sz="1000" smtClean="0">
              <a:latin typeface="Times New Roman" panose="02020603050405020304" pitchFamily="18" charset="0"/>
              <a:cs typeface="Times New Roman" panose="02020603050405020304" pitchFamily="18" charset="0"/>
            </a:rPr>
            <a:t>1. Постановка цели и задач. Это определяет все последующие действия. Если цель не сформулирована, то всё последующее окажется набором нескоординированных и нелогичных действий. К сожалению, далеко не всегда авторы прогнозов задают цель в явном виде.</a:t>
          </a:r>
          <a:endParaRPr lang="ru-RU" sz="1000">
            <a:latin typeface="Times New Roman" panose="02020603050405020304" pitchFamily="18" charset="0"/>
            <a:cs typeface="Times New Roman" panose="02020603050405020304" pitchFamily="18" charset="0"/>
          </a:endParaRPr>
        </a:p>
      </dgm:t>
    </dgm:pt>
    <dgm:pt modelId="{3D726D12-BE74-482F-B012-9BD3765652D6}" type="parTrans" cxnId="{976A4AD2-DA68-47A4-96D2-AB70811A7E02}">
      <dgm:prSet/>
      <dgm:spPr/>
      <dgm:t>
        <a:bodyPr/>
        <a:lstStyle/>
        <a:p>
          <a:endParaRPr lang="ru-RU" sz="1000">
            <a:latin typeface="Times New Roman" panose="02020603050405020304" pitchFamily="18" charset="0"/>
            <a:cs typeface="Times New Roman" panose="02020603050405020304" pitchFamily="18" charset="0"/>
          </a:endParaRPr>
        </a:p>
      </dgm:t>
    </dgm:pt>
    <dgm:pt modelId="{E4054DDF-F2F4-4AF7-8B4C-35A254574DC6}" type="sibTrans" cxnId="{976A4AD2-DA68-47A4-96D2-AB70811A7E02}">
      <dgm:prSet custT="1"/>
      <dgm:spPr/>
      <dgm:t>
        <a:bodyPr/>
        <a:lstStyle/>
        <a:p>
          <a:endParaRPr lang="ru-RU" sz="1000">
            <a:latin typeface="Times New Roman" panose="02020603050405020304" pitchFamily="18" charset="0"/>
            <a:cs typeface="Times New Roman" panose="02020603050405020304" pitchFamily="18" charset="0"/>
          </a:endParaRPr>
        </a:p>
      </dgm:t>
    </dgm:pt>
    <dgm:pt modelId="{FD00A977-E566-4BD8-9E96-7FBB5CA71441}">
      <dgm:prSet custT="1"/>
      <dgm:spPr/>
      <dgm:t>
        <a:bodyPr/>
        <a:lstStyle/>
        <a:p>
          <a:pPr algn="just" rtl="0"/>
          <a:r>
            <a:rPr lang="ru-RU" sz="1000" smtClean="0">
              <a:latin typeface="Times New Roman" panose="02020603050405020304" pitchFamily="18" charset="0"/>
              <a:cs typeface="Times New Roman" panose="02020603050405020304" pitchFamily="18" charset="0"/>
            </a:rPr>
            <a:t>2. Определение временных и пространственных границ прогноза. Они зависят от цели прогнозирования. Например, если целью является выявление последствий строительства вышеупомянутых магистралей для гидрологического режима, то прогноз может быть краткосрочный, а зона влияния ограничена первыми сотнями метров. Если же мы хотим предсказать социально-экономические изменения, то это будет означать и более длительный срок прогноза и более обширную территорию.</a:t>
          </a:r>
          <a:endParaRPr lang="ru-RU" sz="1000">
            <a:latin typeface="Times New Roman" panose="02020603050405020304" pitchFamily="18" charset="0"/>
            <a:cs typeface="Times New Roman" panose="02020603050405020304" pitchFamily="18" charset="0"/>
          </a:endParaRPr>
        </a:p>
      </dgm:t>
    </dgm:pt>
    <dgm:pt modelId="{B984CC7E-9AA7-47AC-BA3F-3CA748C39E8D}" type="parTrans" cxnId="{36706A97-DB76-45C5-94A6-60B20BC27CF4}">
      <dgm:prSet/>
      <dgm:spPr/>
      <dgm:t>
        <a:bodyPr/>
        <a:lstStyle/>
        <a:p>
          <a:endParaRPr lang="ru-RU" sz="1000">
            <a:latin typeface="Times New Roman" panose="02020603050405020304" pitchFamily="18" charset="0"/>
            <a:cs typeface="Times New Roman" panose="02020603050405020304" pitchFamily="18" charset="0"/>
          </a:endParaRPr>
        </a:p>
      </dgm:t>
    </dgm:pt>
    <dgm:pt modelId="{262089EC-3AFB-4DB2-8EC7-663D12DBDA8F}" type="sibTrans" cxnId="{36706A97-DB76-45C5-94A6-60B20BC27CF4}">
      <dgm:prSet custT="1"/>
      <dgm:spPr/>
      <dgm:t>
        <a:bodyPr/>
        <a:lstStyle/>
        <a:p>
          <a:endParaRPr lang="ru-RU" sz="1000">
            <a:latin typeface="Times New Roman" panose="02020603050405020304" pitchFamily="18" charset="0"/>
            <a:cs typeface="Times New Roman" panose="02020603050405020304" pitchFamily="18" charset="0"/>
          </a:endParaRPr>
        </a:p>
      </dgm:t>
    </dgm:pt>
    <dgm:pt modelId="{1703C464-9CCD-444D-93A4-D46F3925366B}">
      <dgm:prSet custT="1"/>
      <dgm:spPr/>
      <dgm:t>
        <a:bodyPr/>
        <a:lstStyle/>
        <a:p>
          <a:pPr rtl="0"/>
          <a:r>
            <a:rPr lang="ru-RU" sz="1000" smtClean="0">
              <a:latin typeface="Times New Roman" panose="02020603050405020304" pitchFamily="18" charset="0"/>
              <a:cs typeface="Times New Roman" panose="02020603050405020304" pitchFamily="18" charset="0"/>
            </a:rPr>
            <a:t>3. Сбор и систематизация информации. Очевидна зависимость от того, что было задано по 1 и 2 пп.</a:t>
          </a:r>
          <a:endParaRPr lang="ru-RU" sz="1000">
            <a:latin typeface="Times New Roman" panose="02020603050405020304" pitchFamily="18" charset="0"/>
            <a:cs typeface="Times New Roman" panose="02020603050405020304" pitchFamily="18" charset="0"/>
          </a:endParaRPr>
        </a:p>
      </dgm:t>
    </dgm:pt>
    <dgm:pt modelId="{89AB17E0-9E3D-4DED-B753-BCD5B4CC5BC8}" type="parTrans" cxnId="{6B2F3EB2-EB5A-4AC2-9242-9EC054110BF3}">
      <dgm:prSet/>
      <dgm:spPr/>
      <dgm:t>
        <a:bodyPr/>
        <a:lstStyle/>
        <a:p>
          <a:endParaRPr lang="ru-RU" sz="1000">
            <a:latin typeface="Times New Roman" panose="02020603050405020304" pitchFamily="18" charset="0"/>
            <a:cs typeface="Times New Roman" panose="02020603050405020304" pitchFamily="18" charset="0"/>
          </a:endParaRPr>
        </a:p>
      </dgm:t>
    </dgm:pt>
    <dgm:pt modelId="{88E34BB8-6544-4319-871F-99A83649EDFF}" type="sibTrans" cxnId="{6B2F3EB2-EB5A-4AC2-9242-9EC054110BF3}">
      <dgm:prSet custT="1"/>
      <dgm:spPr/>
      <dgm:t>
        <a:bodyPr/>
        <a:lstStyle/>
        <a:p>
          <a:endParaRPr lang="ru-RU" sz="1000">
            <a:latin typeface="Times New Roman" panose="02020603050405020304" pitchFamily="18" charset="0"/>
            <a:cs typeface="Times New Roman" panose="02020603050405020304" pitchFamily="18" charset="0"/>
          </a:endParaRPr>
        </a:p>
      </dgm:t>
    </dgm:pt>
    <dgm:pt modelId="{0EA854D1-B8E6-4ECD-80E8-3C900FEA3C8C}">
      <dgm:prSet custT="1"/>
      <dgm:spPr/>
      <dgm:t>
        <a:bodyPr/>
        <a:lstStyle/>
        <a:p>
          <a:pPr algn="just" rtl="0"/>
          <a:r>
            <a:rPr lang="ru-RU" sz="1000" dirty="0" smtClean="0">
              <a:latin typeface="Times New Roman" panose="02020603050405020304" pitchFamily="18" charset="0"/>
              <a:cs typeface="Times New Roman" panose="02020603050405020304" pitchFamily="18" charset="0"/>
            </a:rPr>
            <a:t>4. При использовании нормативного метода прогнозирования - построение дерева целей и ресурсов. В данном случае задаваемая цель и цель прогноза разные вещи. В приведённом примере нормативный метод может использоваться для любой цели прогнозирования. Но в случае с гидрологическим режимом в качестве генеральной цели должно быть задано какое-то нормативное состояние окружающей среды, а для социально-экономического прогноза какой-то уровень изменений в качестве жизни вовлеченного в зону влияния дороги населения. Генеральная цель в обоих случаях разбивается на подцели всё более низких уровней, пока мы не доходим до необходимых для их достижения ресурсов.</a:t>
          </a:r>
          <a:endParaRPr lang="ru-RU" sz="1000" dirty="0">
            <a:latin typeface="Times New Roman" panose="02020603050405020304" pitchFamily="18" charset="0"/>
            <a:cs typeface="Times New Roman" panose="02020603050405020304" pitchFamily="18" charset="0"/>
          </a:endParaRPr>
        </a:p>
      </dgm:t>
    </dgm:pt>
    <dgm:pt modelId="{183B8459-0BA6-42B9-992C-784CCDF54327}" type="parTrans" cxnId="{2DEAF9E8-6867-41C2-A678-EE62848A0B8C}">
      <dgm:prSet/>
      <dgm:spPr/>
      <dgm:t>
        <a:bodyPr/>
        <a:lstStyle/>
        <a:p>
          <a:endParaRPr lang="ru-RU" sz="1000">
            <a:latin typeface="Times New Roman" panose="02020603050405020304" pitchFamily="18" charset="0"/>
            <a:cs typeface="Times New Roman" panose="02020603050405020304" pitchFamily="18" charset="0"/>
          </a:endParaRPr>
        </a:p>
      </dgm:t>
    </dgm:pt>
    <dgm:pt modelId="{CCFAA7EA-DC59-446A-90E5-50097F610E09}" type="sibTrans" cxnId="{2DEAF9E8-6867-41C2-A678-EE62848A0B8C}">
      <dgm:prSet/>
      <dgm:spPr/>
      <dgm:t>
        <a:bodyPr/>
        <a:lstStyle/>
        <a:p>
          <a:endParaRPr lang="ru-RU" sz="1000">
            <a:latin typeface="Times New Roman" panose="02020603050405020304" pitchFamily="18" charset="0"/>
            <a:cs typeface="Times New Roman" panose="02020603050405020304" pitchFamily="18" charset="0"/>
          </a:endParaRPr>
        </a:p>
      </dgm:t>
    </dgm:pt>
    <dgm:pt modelId="{191C1007-DCBA-444B-BDCE-E293DC8154F1}" type="pres">
      <dgm:prSet presAssocID="{09B8FAF3-F20B-4260-B543-26975F448962}" presName="Name0" presStyleCnt="0">
        <dgm:presLayoutVars>
          <dgm:dir/>
          <dgm:resizeHandles val="exact"/>
        </dgm:presLayoutVars>
      </dgm:prSet>
      <dgm:spPr/>
      <dgm:t>
        <a:bodyPr/>
        <a:lstStyle/>
        <a:p>
          <a:endParaRPr lang="ru-RU"/>
        </a:p>
      </dgm:t>
    </dgm:pt>
    <dgm:pt modelId="{825DBBA2-972E-40C0-9023-A5C3CC5BCFC2}" type="pres">
      <dgm:prSet presAssocID="{13C98380-5857-4369-AF2B-ED6081D313A7}" presName="node" presStyleLbl="node1" presStyleIdx="0" presStyleCnt="4">
        <dgm:presLayoutVars>
          <dgm:bulletEnabled val="1"/>
        </dgm:presLayoutVars>
      </dgm:prSet>
      <dgm:spPr/>
      <dgm:t>
        <a:bodyPr/>
        <a:lstStyle/>
        <a:p>
          <a:endParaRPr lang="ru-RU"/>
        </a:p>
      </dgm:t>
    </dgm:pt>
    <dgm:pt modelId="{27D25E48-4E13-4738-8104-10E698D84654}" type="pres">
      <dgm:prSet presAssocID="{E4054DDF-F2F4-4AF7-8B4C-35A254574DC6}" presName="sibTrans" presStyleLbl="sibTrans2D1" presStyleIdx="0" presStyleCnt="3"/>
      <dgm:spPr/>
      <dgm:t>
        <a:bodyPr/>
        <a:lstStyle/>
        <a:p>
          <a:endParaRPr lang="ru-RU"/>
        </a:p>
      </dgm:t>
    </dgm:pt>
    <dgm:pt modelId="{D2BEAA31-AEF4-4B23-98BE-9F25A6492936}" type="pres">
      <dgm:prSet presAssocID="{E4054DDF-F2F4-4AF7-8B4C-35A254574DC6}" presName="connectorText" presStyleLbl="sibTrans2D1" presStyleIdx="0" presStyleCnt="3"/>
      <dgm:spPr/>
      <dgm:t>
        <a:bodyPr/>
        <a:lstStyle/>
        <a:p>
          <a:endParaRPr lang="ru-RU"/>
        </a:p>
      </dgm:t>
    </dgm:pt>
    <dgm:pt modelId="{60A1A0F6-436D-4F81-9648-0CC90EF6FBC5}" type="pres">
      <dgm:prSet presAssocID="{FD00A977-E566-4BD8-9E96-7FBB5CA71441}" presName="node" presStyleLbl="node1" presStyleIdx="1" presStyleCnt="4">
        <dgm:presLayoutVars>
          <dgm:bulletEnabled val="1"/>
        </dgm:presLayoutVars>
      </dgm:prSet>
      <dgm:spPr/>
      <dgm:t>
        <a:bodyPr/>
        <a:lstStyle/>
        <a:p>
          <a:endParaRPr lang="ru-RU"/>
        </a:p>
      </dgm:t>
    </dgm:pt>
    <dgm:pt modelId="{7F17BBF0-134D-4A76-91E2-0C8318684C38}" type="pres">
      <dgm:prSet presAssocID="{262089EC-3AFB-4DB2-8EC7-663D12DBDA8F}" presName="sibTrans" presStyleLbl="sibTrans2D1" presStyleIdx="1" presStyleCnt="3"/>
      <dgm:spPr/>
      <dgm:t>
        <a:bodyPr/>
        <a:lstStyle/>
        <a:p>
          <a:endParaRPr lang="ru-RU"/>
        </a:p>
      </dgm:t>
    </dgm:pt>
    <dgm:pt modelId="{9B101909-9148-4140-B0AF-0A83E626552D}" type="pres">
      <dgm:prSet presAssocID="{262089EC-3AFB-4DB2-8EC7-663D12DBDA8F}" presName="connectorText" presStyleLbl="sibTrans2D1" presStyleIdx="1" presStyleCnt="3"/>
      <dgm:spPr/>
      <dgm:t>
        <a:bodyPr/>
        <a:lstStyle/>
        <a:p>
          <a:endParaRPr lang="ru-RU"/>
        </a:p>
      </dgm:t>
    </dgm:pt>
    <dgm:pt modelId="{C71D425A-48C3-48E2-BF68-24B5BBEA86A4}" type="pres">
      <dgm:prSet presAssocID="{1703C464-9CCD-444D-93A4-D46F3925366B}" presName="node" presStyleLbl="node1" presStyleIdx="2" presStyleCnt="4">
        <dgm:presLayoutVars>
          <dgm:bulletEnabled val="1"/>
        </dgm:presLayoutVars>
      </dgm:prSet>
      <dgm:spPr/>
      <dgm:t>
        <a:bodyPr/>
        <a:lstStyle/>
        <a:p>
          <a:endParaRPr lang="ru-RU"/>
        </a:p>
      </dgm:t>
    </dgm:pt>
    <dgm:pt modelId="{D3BC2FA6-10D4-400B-AB5F-389476A97728}" type="pres">
      <dgm:prSet presAssocID="{88E34BB8-6544-4319-871F-99A83649EDFF}" presName="sibTrans" presStyleLbl="sibTrans2D1" presStyleIdx="2" presStyleCnt="3"/>
      <dgm:spPr/>
      <dgm:t>
        <a:bodyPr/>
        <a:lstStyle/>
        <a:p>
          <a:endParaRPr lang="ru-RU"/>
        </a:p>
      </dgm:t>
    </dgm:pt>
    <dgm:pt modelId="{7107A2E9-9F1C-43EC-8ECD-1C8B46EBFDC7}" type="pres">
      <dgm:prSet presAssocID="{88E34BB8-6544-4319-871F-99A83649EDFF}" presName="connectorText" presStyleLbl="sibTrans2D1" presStyleIdx="2" presStyleCnt="3"/>
      <dgm:spPr/>
      <dgm:t>
        <a:bodyPr/>
        <a:lstStyle/>
        <a:p>
          <a:endParaRPr lang="ru-RU"/>
        </a:p>
      </dgm:t>
    </dgm:pt>
    <dgm:pt modelId="{4ADB0C8F-D383-43EA-A808-ECC50A163237}" type="pres">
      <dgm:prSet presAssocID="{0EA854D1-B8E6-4ECD-80E8-3C900FEA3C8C}" presName="node" presStyleLbl="node1" presStyleIdx="3" presStyleCnt="4">
        <dgm:presLayoutVars>
          <dgm:bulletEnabled val="1"/>
        </dgm:presLayoutVars>
      </dgm:prSet>
      <dgm:spPr/>
      <dgm:t>
        <a:bodyPr/>
        <a:lstStyle/>
        <a:p>
          <a:endParaRPr lang="ru-RU"/>
        </a:p>
      </dgm:t>
    </dgm:pt>
  </dgm:ptLst>
  <dgm:cxnLst>
    <dgm:cxn modelId="{DAA3A810-3CCE-47E4-A2E2-DC43696F047B}" type="presOf" srcId="{88E34BB8-6544-4319-871F-99A83649EDFF}" destId="{D3BC2FA6-10D4-400B-AB5F-389476A97728}" srcOrd="0" destOrd="0" presId="urn:microsoft.com/office/officeart/2005/8/layout/process1"/>
    <dgm:cxn modelId="{976A4AD2-DA68-47A4-96D2-AB70811A7E02}" srcId="{09B8FAF3-F20B-4260-B543-26975F448962}" destId="{13C98380-5857-4369-AF2B-ED6081D313A7}" srcOrd="0" destOrd="0" parTransId="{3D726D12-BE74-482F-B012-9BD3765652D6}" sibTransId="{E4054DDF-F2F4-4AF7-8B4C-35A254574DC6}"/>
    <dgm:cxn modelId="{2DEAF9E8-6867-41C2-A678-EE62848A0B8C}" srcId="{09B8FAF3-F20B-4260-B543-26975F448962}" destId="{0EA854D1-B8E6-4ECD-80E8-3C900FEA3C8C}" srcOrd="3" destOrd="0" parTransId="{183B8459-0BA6-42B9-992C-784CCDF54327}" sibTransId="{CCFAA7EA-DC59-446A-90E5-50097F610E09}"/>
    <dgm:cxn modelId="{FC2542F7-7C9C-4E6E-B4E6-0A49CCB029D4}" type="presOf" srcId="{13C98380-5857-4369-AF2B-ED6081D313A7}" destId="{825DBBA2-972E-40C0-9023-A5C3CC5BCFC2}" srcOrd="0" destOrd="0" presId="urn:microsoft.com/office/officeart/2005/8/layout/process1"/>
    <dgm:cxn modelId="{B2AE326C-BC9F-4FD8-A4A0-5CACB19E9C4C}" type="presOf" srcId="{1703C464-9CCD-444D-93A4-D46F3925366B}" destId="{C71D425A-48C3-48E2-BF68-24B5BBEA86A4}" srcOrd="0" destOrd="0" presId="urn:microsoft.com/office/officeart/2005/8/layout/process1"/>
    <dgm:cxn modelId="{8778DECC-2FB8-40DB-8B5C-163199601BF8}" type="presOf" srcId="{0EA854D1-B8E6-4ECD-80E8-3C900FEA3C8C}" destId="{4ADB0C8F-D383-43EA-A808-ECC50A163237}" srcOrd="0" destOrd="0" presId="urn:microsoft.com/office/officeart/2005/8/layout/process1"/>
    <dgm:cxn modelId="{9D7DB0E8-D24A-4E10-B683-5A52A9B185CF}" type="presOf" srcId="{09B8FAF3-F20B-4260-B543-26975F448962}" destId="{191C1007-DCBA-444B-BDCE-E293DC8154F1}" srcOrd="0" destOrd="0" presId="urn:microsoft.com/office/officeart/2005/8/layout/process1"/>
    <dgm:cxn modelId="{673D24D1-A8AA-4141-907E-FC432332A56C}" type="presOf" srcId="{E4054DDF-F2F4-4AF7-8B4C-35A254574DC6}" destId="{D2BEAA31-AEF4-4B23-98BE-9F25A6492936}" srcOrd="1" destOrd="0" presId="urn:microsoft.com/office/officeart/2005/8/layout/process1"/>
    <dgm:cxn modelId="{6B2F3EB2-EB5A-4AC2-9242-9EC054110BF3}" srcId="{09B8FAF3-F20B-4260-B543-26975F448962}" destId="{1703C464-9CCD-444D-93A4-D46F3925366B}" srcOrd="2" destOrd="0" parTransId="{89AB17E0-9E3D-4DED-B753-BCD5B4CC5BC8}" sibTransId="{88E34BB8-6544-4319-871F-99A83649EDFF}"/>
    <dgm:cxn modelId="{F0675A56-4715-4509-84B0-48D085D80F6C}" type="presOf" srcId="{FD00A977-E566-4BD8-9E96-7FBB5CA71441}" destId="{60A1A0F6-436D-4F81-9648-0CC90EF6FBC5}" srcOrd="0" destOrd="0" presId="urn:microsoft.com/office/officeart/2005/8/layout/process1"/>
    <dgm:cxn modelId="{CF0335BF-1EE9-4063-A315-836546234CAC}" type="presOf" srcId="{262089EC-3AFB-4DB2-8EC7-663D12DBDA8F}" destId="{9B101909-9148-4140-B0AF-0A83E626552D}" srcOrd="1" destOrd="0" presId="urn:microsoft.com/office/officeart/2005/8/layout/process1"/>
    <dgm:cxn modelId="{99A517D7-DE5E-4A38-86EA-EA130695EDD0}" type="presOf" srcId="{262089EC-3AFB-4DB2-8EC7-663D12DBDA8F}" destId="{7F17BBF0-134D-4A76-91E2-0C8318684C38}" srcOrd="0" destOrd="0" presId="urn:microsoft.com/office/officeart/2005/8/layout/process1"/>
    <dgm:cxn modelId="{6970664A-7D6B-41FB-8CCB-9D2EF21D3E2B}" type="presOf" srcId="{88E34BB8-6544-4319-871F-99A83649EDFF}" destId="{7107A2E9-9F1C-43EC-8ECD-1C8B46EBFDC7}" srcOrd="1" destOrd="0" presId="urn:microsoft.com/office/officeart/2005/8/layout/process1"/>
    <dgm:cxn modelId="{EBF20C47-116D-4D51-BFEC-A3CCDC2BC26E}" type="presOf" srcId="{E4054DDF-F2F4-4AF7-8B4C-35A254574DC6}" destId="{27D25E48-4E13-4738-8104-10E698D84654}" srcOrd="0" destOrd="0" presId="urn:microsoft.com/office/officeart/2005/8/layout/process1"/>
    <dgm:cxn modelId="{36706A97-DB76-45C5-94A6-60B20BC27CF4}" srcId="{09B8FAF3-F20B-4260-B543-26975F448962}" destId="{FD00A977-E566-4BD8-9E96-7FBB5CA71441}" srcOrd="1" destOrd="0" parTransId="{B984CC7E-9AA7-47AC-BA3F-3CA748C39E8D}" sibTransId="{262089EC-3AFB-4DB2-8EC7-663D12DBDA8F}"/>
    <dgm:cxn modelId="{8C95536E-00C6-4AB7-927C-DE87620D9220}" type="presParOf" srcId="{191C1007-DCBA-444B-BDCE-E293DC8154F1}" destId="{825DBBA2-972E-40C0-9023-A5C3CC5BCFC2}" srcOrd="0" destOrd="0" presId="urn:microsoft.com/office/officeart/2005/8/layout/process1"/>
    <dgm:cxn modelId="{6B05C1C5-9F87-459A-8FD1-62F68385E05D}" type="presParOf" srcId="{191C1007-DCBA-444B-BDCE-E293DC8154F1}" destId="{27D25E48-4E13-4738-8104-10E698D84654}" srcOrd="1" destOrd="0" presId="urn:microsoft.com/office/officeart/2005/8/layout/process1"/>
    <dgm:cxn modelId="{D9671D3F-8811-4F04-B2B6-4D0980EF2785}" type="presParOf" srcId="{27D25E48-4E13-4738-8104-10E698D84654}" destId="{D2BEAA31-AEF4-4B23-98BE-9F25A6492936}" srcOrd="0" destOrd="0" presId="urn:microsoft.com/office/officeart/2005/8/layout/process1"/>
    <dgm:cxn modelId="{06BF3136-A59B-4533-BABA-D7C65A47AAFA}" type="presParOf" srcId="{191C1007-DCBA-444B-BDCE-E293DC8154F1}" destId="{60A1A0F6-436D-4F81-9648-0CC90EF6FBC5}" srcOrd="2" destOrd="0" presId="urn:microsoft.com/office/officeart/2005/8/layout/process1"/>
    <dgm:cxn modelId="{28C25EBF-BA2F-413D-9A42-2FE019C060F4}" type="presParOf" srcId="{191C1007-DCBA-444B-BDCE-E293DC8154F1}" destId="{7F17BBF0-134D-4A76-91E2-0C8318684C38}" srcOrd="3" destOrd="0" presId="urn:microsoft.com/office/officeart/2005/8/layout/process1"/>
    <dgm:cxn modelId="{404F2766-1CDC-43F7-9811-8114131E3E94}" type="presParOf" srcId="{7F17BBF0-134D-4A76-91E2-0C8318684C38}" destId="{9B101909-9148-4140-B0AF-0A83E626552D}" srcOrd="0" destOrd="0" presId="urn:microsoft.com/office/officeart/2005/8/layout/process1"/>
    <dgm:cxn modelId="{03360E70-6985-4222-86A0-782729F090BC}" type="presParOf" srcId="{191C1007-DCBA-444B-BDCE-E293DC8154F1}" destId="{C71D425A-48C3-48E2-BF68-24B5BBEA86A4}" srcOrd="4" destOrd="0" presId="urn:microsoft.com/office/officeart/2005/8/layout/process1"/>
    <dgm:cxn modelId="{82438253-625C-41DD-9287-BA938484482A}" type="presParOf" srcId="{191C1007-DCBA-444B-BDCE-E293DC8154F1}" destId="{D3BC2FA6-10D4-400B-AB5F-389476A97728}" srcOrd="5" destOrd="0" presId="urn:microsoft.com/office/officeart/2005/8/layout/process1"/>
    <dgm:cxn modelId="{13BC36AA-7304-460A-A404-FAC96087BC89}" type="presParOf" srcId="{D3BC2FA6-10D4-400B-AB5F-389476A97728}" destId="{7107A2E9-9F1C-43EC-8ECD-1C8B46EBFDC7}" srcOrd="0" destOrd="0" presId="urn:microsoft.com/office/officeart/2005/8/layout/process1"/>
    <dgm:cxn modelId="{65DF76E2-D402-4D67-B441-47F70F28596C}" type="presParOf" srcId="{191C1007-DCBA-444B-BDCE-E293DC8154F1}" destId="{4ADB0C8F-D383-43EA-A808-ECC50A163237}"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5171F4-0664-4F9B-95CA-2799DCC7396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58E2C8F0-898B-42FA-B75B-A7C7F8132913}">
      <dgm:prSet/>
      <dgm:spPr/>
      <dgm:t>
        <a:bodyPr/>
        <a:lstStyle/>
        <a:p>
          <a:pPr rtl="0"/>
          <a:r>
            <a:rPr lang="ru-RU" b="1" dirty="0" smtClean="0">
              <a:latin typeface="Times New Roman" panose="02020603050405020304" pitchFamily="18" charset="0"/>
              <a:cs typeface="Times New Roman" panose="02020603050405020304" pitchFamily="18" charset="0"/>
            </a:rPr>
            <a:t>Для повышения надёжности прогнозов важно соблюдать их процедуру, которая включает следующие этапы.</a:t>
          </a:r>
          <a:endParaRPr lang="ru-RU" b="1" dirty="0">
            <a:latin typeface="Times New Roman" panose="02020603050405020304" pitchFamily="18" charset="0"/>
            <a:cs typeface="Times New Roman" panose="02020603050405020304" pitchFamily="18" charset="0"/>
          </a:endParaRPr>
        </a:p>
      </dgm:t>
    </dgm:pt>
    <dgm:pt modelId="{23DE385C-462D-471B-BE11-53B874F002FC}" type="parTrans" cxnId="{E860D723-397D-4393-A7F4-D76883C8E73F}">
      <dgm:prSet/>
      <dgm:spPr/>
      <dgm:t>
        <a:bodyPr/>
        <a:lstStyle/>
        <a:p>
          <a:endParaRPr lang="ru-RU"/>
        </a:p>
      </dgm:t>
    </dgm:pt>
    <dgm:pt modelId="{E4D6D82E-3F0C-4806-A27B-7A93A8857C7F}" type="sibTrans" cxnId="{E860D723-397D-4393-A7F4-D76883C8E73F}">
      <dgm:prSet/>
      <dgm:spPr/>
      <dgm:t>
        <a:bodyPr/>
        <a:lstStyle/>
        <a:p>
          <a:endParaRPr lang="ru-RU"/>
        </a:p>
      </dgm:t>
    </dgm:pt>
    <dgm:pt modelId="{E7E5AC9B-7764-4C64-8492-9E5D56AFEFE5}" type="pres">
      <dgm:prSet presAssocID="{E25171F4-0664-4F9B-95CA-2799DCC73961}" presName="linear" presStyleCnt="0">
        <dgm:presLayoutVars>
          <dgm:animLvl val="lvl"/>
          <dgm:resizeHandles val="exact"/>
        </dgm:presLayoutVars>
      </dgm:prSet>
      <dgm:spPr/>
      <dgm:t>
        <a:bodyPr/>
        <a:lstStyle/>
        <a:p>
          <a:endParaRPr lang="ru-RU"/>
        </a:p>
      </dgm:t>
    </dgm:pt>
    <dgm:pt modelId="{120CB4EB-8A6B-4206-AD81-9AD4A10C6264}" type="pres">
      <dgm:prSet presAssocID="{58E2C8F0-898B-42FA-B75B-A7C7F8132913}" presName="parentText" presStyleLbl="node1" presStyleIdx="0" presStyleCnt="1">
        <dgm:presLayoutVars>
          <dgm:chMax val="0"/>
          <dgm:bulletEnabled val="1"/>
        </dgm:presLayoutVars>
      </dgm:prSet>
      <dgm:spPr/>
      <dgm:t>
        <a:bodyPr/>
        <a:lstStyle/>
        <a:p>
          <a:endParaRPr lang="ru-RU"/>
        </a:p>
      </dgm:t>
    </dgm:pt>
  </dgm:ptLst>
  <dgm:cxnLst>
    <dgm:cxn modelId="{19084D78-D449-4BC8-9F99-10BA49BB3495}" type="presOf" srcId="{E25171F4-0664-4F9B-95CA-2799DCC73961}" destId="{E7E5AC9B-7764-4C64-8492-9E5D56AFEFE5}" srcOrd="0" destOrd="0" presId="urn:microsoft.com/office/officeart/2005/8/layout/vList2"/>
    <dgm:cxn modelId="{E860D723-397D-4393-A7F4-D76883C8E73F}" srcId="{E25171F4-0664-4F9B-95CA-2799DCC73961}" destId="{58E2C8F0-898B-42FA-B75B-A7C7F8132913}" srcOrd="0" destOrd="0" parTransId="{23DE385C-462D-471B-BE11-53B874F002FC}" sibTransId="{E4D6D82E-3F0C-4806-A27B-7A93A8857C7F}"/>
    <dgm:cxn modelId="{EDAF2911-A367-4B1F-BD40-7C8B794E2E57}" type="presOf" srcId="{58E2C8F0-898B-42FA-B75B-A7C7F8132913}" destId="{120CB4EB-8A6B-4206-AD81-9AD4A10C6264}" srcOrd="0" destOrd="0" presId="urn:microsoft.com/office/officeart/2005/8/layout/vList2"/>
    <dgm:cxn modelId="{073AE5B4-B79B-4402-937E-73C4997A7E61}" type="presParOf" srcId="{E7E5AC9B-7764-4C64-8492-9E5D56AFEFE5}" destId="{120CB4EB-8A6B-4206-AD81-9AD4A10C626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544D5-0F65-4BA7-854A-F12AE9856F64}">
      <dsp:nvSpPr>
        <dsp:cNvPr id="0" name=""/>
        <dsp:cNvSpPr/>
      </dsp:nvSpPr>
      <dsp:spPr>
        <a:xfrm>
          <a:off x="502208" y="0"/>
          <a:ext cx="5268674" cy="5268674"/>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3775C8-79F9-47D0-A830-91B1054CBC79}">
      <dsp:nvSpPr>
        <dsp:cNvPr id="0" name=""/>
        <dsp:cNvSpPr/>
      </dsp:nvSpPr>
      <dsp:spPr>
        <a:xfrm>
          <a:off x="1539027" y="3654204"/>
          <a:ext cx="3235974" cy="132766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 сложности объекта, будущее которого мы хотим предвидеть.</a:t>
          </a:r>
          <a:endParaRPr lang="LID4096"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603838" y="3719015"/>
        <a:ext cx="3106352" cy="11980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DBBA2-972E-40C0-9023-A5C3CC5BCFC2}">
      <dsp:nvSpPr>
        <dsp:cNvPr id="0" name=""/>
        <dsp:cNvSpPr/>
      </dsp:nvSpPr>
      <dsp:spPr>
        <a:xfrm>
          <a:off x="11455" y="181352"/>
          <a:ext cx="2186087" cy="50189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444500" rtl="0">
            <a:lnSpc>
              <a:spcPct val="90000"/>
            </a:lnSpc>
            <a:spcBef>
              <a:spcPct val="0"/>
            </a:spcBef>
            <a:spcAft>
              <a:spcPct val="35000"/>
            </a:spcAft>
          </a:pPr>
          <a:r>
            <a:rPr lang="ru-RU" sz="1000" kern="1200" dirty="0" smtClean="0">
              <a:latin typeface="Times New Roman" panose="02020603050405020304" pitchFamily="18" charset="0"/>
              <a:cs typeface="Times New Roman" panose="02020603050405020304" pitchFamily="18" charset="0"/>
            </a:rPr>
            <a:t>5. Выбор методов, выявление ограничений и инерционных аспектов. Здесь также очевидна зависимость от цели прогноза. В случае с гидрологией и краткосрочным прогнозом преимущественно будут использованы методы из геофизики ландшафта и инженерные расчёты. Во втором случае необходимо использование экономико-географических, экономических и социологических методов. Ограничения и инерционные аспекты тоже будут разные. Одним из ограничений при нормативном методе будет, например, объём средств, которые могут быть выделены для достижения цели. Инерционные аспекты увязываются со сроком прогноза. К ним относятся те, которые меняются за срок значительно больший, чем срок прогнозирования. </a:t>
          </a:r>
          <a:r>
            <a:rPr lang="ru-RU" sz="1000" kern="1200" dirty="0" err="1" smtClean="0">
              <a:latin typeface="Times New Roman" panose="02020603050405020304" pitchFamily="18" charset="0"/>
              <a:cs typeface="Times New Roman" panose="02020603050405020304" pitchFamily="18" charset="0"/>
            </a:rPr>
            <a:t>Неучет</a:t>
          </a:r>
          <a:r>
            <a:rPr lang="ru-RU" sz="1000" kern="1200" dirty="0" smtClean="0">
              <a:latin typeface="Times New Roman" panose="02020603050405020304" pitchFamily="18" charset="0"/>
              <a:cs typeface="Times New Roman" panose="02020603050405020304" pitchFamily="18" charset="0"/>
            </a:rPr>
            <a:t> инерционности часто приводит к необоснованным прогнозам. Характерный пример - это предсказания быстрого перехода на альтернативную энергетику. Это при том, что срок службы средней тепловой или атомной станции 50 лет, а ГЭС даже больше. Очевидно, что никто их уничтожать не будет, пока они свой ресурс не выработают.</a:t>
          </a:r>
        </a:p>
        <a:p>
          <a:pPr lvl="0" algn="just" defTabSz="444500" rtl="0">
            <a:lnSpc>
              <a:spcPct val="90000"/>
            </a:lnSpc>
            <a:spcBef>
              <a:spcPct val="0"/>
            </a:spcBef>
            <a:spcAft>
              <a:spcPct val="35000"/>
            </a:spcAft>
          </a:pPr>
          <a:endParaRPr lang="ru-RU" sz="1000" kern="1200" dirty="0">
            <a:latin typeface="Times New Roman" panose="02020603050405020304" pitchFamily="18" charset="0"/>
            <a:cs typeface="Times New Roman" panose="02020603050405020304" pitchFamily="18" charset="0"/>
          </a:endParaRPr>
        </a:p>
      </dsp:txBody>
      <dsp:txXfrm>
        <a:off x="75483" y="245380"/>
        <a:ext cx="2058031" cy="4890864"/>
      </dsp:txXfrm>
    </dsp:sp>
    <dsp:sp modelId="{27D25E48-4E13-4738-8104-10E698D84654}">
      <dsp:nvSpPr>
        <dsp:cNvPr id="0" name=""/>
        <dsp:cNvSpPr/>
      </dsp:nvSpPr>
      <dsp:spPr>
        <a:xfrm>
          <a:off x="2342607" y="2486000"/>
          <a:ext cx="307537" cy="4096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latin typeface="Times New Roman" panose="02020603050405020304" pitchFamily="18" charset="0"/>
            <a:cs typeface="Times New Roman" panose="02020603050405020304" pitchFamily="18" charset="0"/>
          </a:endParaRPr>
        </a:p>
      </dsp:txBody>
      <dsp:txXfrm>
        <a:off x="2342607" y="2567925"/>
        <a:ext cx="215276" cy="245774"/>
      </dsp:txXfrm>
    </dsp:sp>
    <dsp:sp modelId="{60A1A0F6-436D-4F81-9648-0CC90EF6FBC5}">
      <dsp:nvSpPr>
        <dsp:cNvPr id="0" name=""/>
        <dsp:cNvSpPr/>
      </dsp:nvSpPr>
      <dsp:spPr>
        <a:xfrm>
          <a:off x="2777802" y="181352"/>
          <a:ext cx="1651710" cy="50189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444500" rtl="0">
            <a:lnSpc>
              <a:spcPct val="90000"/>
            </a:lnSpc>
            <a:spcBef>
              <a:spcPct val="0"/>
            </a:spcBef>
            <a:spcAft>
              <a:spcPct val="35000"/>
            </a:spcAft>
          </a:pPr>
          <a:r>
            <a:rPr lang="ru-RU" sz="1000" kern="1200" dirty="0" smtClean="0">
              <a:latin typeface="Times New Roman" panose="02020603050405020304" pitchFamily="18" charset="0"/>
              <a:cs typeface="Times New Roman" panose="02020603050405020304" pitchFamily="18" charset="0"/>
            </a:rPr>
            <a:t>6. Разработка частных прогнозов. Начиная с прогнозов локального уровня сложности, может понадобиться прогноз поведения некоторых входных параметров. Например, при оценке последствий строительства магистралей по нашей территории на размещение населения нужно предвидеть изменения естественного прироста и миграционной подвижности населения.</a:t>
          </a:r>
        </a:p>
        <a:p>
          <a:pPr lvl="0" algn="just" defTabSz="444500" rtl="0">
            <a:lnSpc>
              <a:spcPct val="90000"/>
            </a:lnSpc>
            <a:spcBef>
              <a:spcPct val="0"/>
            </a:spcBef>
            <a:spcAft>
              <a:spcPct val="35000"/>
            </a:spcAft>
          </a:pPr>
          <a:endParaRPr lang="ru-RU" sz="1000" kern="1200" dirty="0">
            <a:latin typeface="Times New Roman" panose="02020603050405020304" pitchFamily="18" charset="0"/>
            <a:cs typeface="Times New Roman" panose="02020603050405020304" pitchFamily="18" charset="0"/>
          </a:endParaRPr>
        </a:p>
      </dsp:txBody>
      <dsp:txXfrm>
        <a:off x="2826179" y="229729"/>
        <a:ext cx="1554956" cy="4922166"/>
      </dsp:txXfrm>
    </dsp:sp>
    <dsp:sp modelId="{7F17BBF0-134D-4A76-91E2-0C8318684C38}">
      <dsp:nvSpPr>
        <dsp:cNvPr id="0" name=""/>
        <dsp:cNvSpPr/>
      </dsp:nvSpPr>
      <dsp:spPr>
        <a:xfrm>
          <a:off x="4536480" y="2486000"/>
          <a:ext cx="226772" cy="4096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latin typeface="Times New Roman" panose="02020603050405020304" pitchFamily="18" charset="0"/>
            <a:cs typeface="Times New Roman" panose="02020603050405020304" pitchFamily="18" charset="0"/>
          </a:endParaRPr>
        </a:p>
      </dsp:txBody>
      <dsp:txXfrm>
        <a:off x="4536480" y="2567925"/>
        <a:ext cx="158740" cy="245774"/>
      </dsp:txXfrm>
    </dsp:sp>
    <dsp:sp modelId="{C71D425A-48C3-48E2-BF68-24B5BBEA86A4}">
      <dsp:nvSpPr>
        <dsp:cNvPr id="0" name=""/>
        <dsp:cNvSpPr/>
      </dsp:nvSpPr>
      <dsp:spPr>
        <a:xfrm>
          <a:off x="4857384" y="181352"/>
          <a:ext cx="1651710" cy="50189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444500" rtl="0">
            <a:lnSpc>
              <a:spcPct val="90000"/>
            </a:lnSpc>
            <a:spcBef>
              <a:spcPct val="0"/>
            </a:spcBef>
            <a:spcAft>
              <a:spcPct val="35000"/>
            </a:spcAft>
          </a:pPr>
          <a:r>
            <a:rPr lang="ru-RU" sz="1000" kern="1200" dirty="0" smtClean="0">
              <a:latin typeface="Times New Roman" panose="02020603050405020304" pitchFamily="18" charset="0"/>
              <a:cs typeface="Times New Roman" panose="02020603050405020304" pitchFamily="18" charset="0"/>
            </a:rPr>
            <a:t>7. Разработка основных вариантов прогноза. Осуществляется путём сведения воедино и увязки частных прогнозов. Рекомендуется составлять несколько вариантов для разных возможных условий и сценариев развития событий.</a:t>
          </a:r>
        </a:p>
        <a:p>
          <a:pPr lvl="0" algn="just" defTabSz="444500" rtl="0">
            <a:lnSpc>
              <a:spcPct val="90000"/>
            </a:lnSpc>
            <a:spcBef>
              <a:spcPct val="0"/>
            </a:spcBef>
            <a:spcAft>
              <a:spcPct val="35000"/>
            </a:spcAft>
          </a:pPr>
          <a:endParaRPr lang="ru-RU" sz="1000" kern="1200" dirty="0">
            <a:latin typeface="Times New Roman" panose="02020603050405020304" pitchFamily="18" charset="0"/>
            <a:cs typeface="Times New Roman" panose="02020603050405020304" pitchFamily="18" charset="0"/>
          </a:endParaRPr>
        </a:p>
      </dsp:txBody>
      <dsp:txXfrm>
        <a:off x="4905761" y="229729"/>
        <a:ext cx="1554956" cy="4922166"/>
      </dsp:txXfrm>
    </dsp:sp>
    <dsp:sp modelId="{D3BC2FA6-10D4-400B-AB5F-389476A97728}">
      <dsp:nvSpPr>
        <dsp:cNvPr id="0" name=""/>
        <dsp:cNvSpPr/>
      </dsp:nvSpPr>
      <dsp:spPr>
        <a:xfrm rot="37524">
          <a:off x="6632963" y="2497800"/>
          <a:ext cx="262634" cy="4096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latin typeface="Times New Roman" panose="02020603050405020304" pitchFamily="18" charset="0"/>
            <a:cs typeface="Times New Roman" panose="02020603050405020304" pitchFamily="18" charset="0"/>
          </a:endParaRPr>
        </a:p>
      </dsp:txBody>
      <dsp:txXfrm>
        <a:off x="6632965" y="2579295"/>
        <a:ext cx="183844" cy="245774"/>
      </dsp:txXfrm>
    </dsp:sp>
    <dsp:sp modelId="{4ADB0C8F-D383-43EA-A808-ECC50A163237}">
      <dsp:nvSpPr>
        <dsp:cNvPr id="0" name=""/>
        <dsp:cNvSpPr/>
      </dsp:nvSpPr>
      <dsp:spPr>
        <a:xfrm>
          <a:off x="7004600" y="204790"/>
          <a:ext cx="1651710" cy="50189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444500" rtl="0">
            <a:lnSpc>
              <a:spcPct val="90000"/>
            </a:lnSpc>
            <a:spcBef>
              <a:spcPct val="0"/>
            </a:spcBef>
            <a:spcAft>
              <a:spcPct val="35000"/>
            </a:spcAft>
          </a:pPr>
          <a:r>
            <a:rPr lang="ru-RU" sz="1000" kern="1200" dirty="0" smtClean="0">
              <a:latin typeface="Times New Roman" panose="02020603050405020304" pitchFamily="18" charset="0"/>
              <a:cs typeface="Times New Roman" panose="02020603050405020304" pitchFamily="18" charset="0"/>
            </a:rPr>
            <a:t>8. Экспертиза разработанных вариантов и окончательный прогноз с учётом замечаний, поступивших в результате экспертизы.</a:t>
          </a:r>
        </a:p>
        <a:p>
          <a:pPr lvl="0" algn="just" defTabSz="444500" rtl="0">
            <a:lnSpc>
              <a:spcPct val="90000"/>
            </a:lnSpc>
            <a:spcBef>
              <a:spcPct val="0"/>
            </a:spcBef>
            <a:spcAft>
              <a:spcPct val="35000"/>
            </a:spcAft>
          </a:pPr>
          <a:endParaRPr lang="ru-RU" sz="1000" kern="1200" dirty="0">
            <a:latin typeface="Times New Roman" panose="02020603050405020304" pitchFamily="18" charset="0"/>
            <a:cs typeface="Times New Roman" panose="02020603050405020304" pitchFamily="18" charset="0"/>
          </a:endParaRPr>
        </a:p>
      </dsp:txBody>
      <dsp:txXfrm>
        <a:off x="7052977" y="253167"/>
        <a:ext cx="1554956" cy="4922166"/>
      </dsp:txXfrm>
    </dsp:sp>
    <dsp:sp modelId="{C5746F3C-736C-4793-BC04-DE65A21644AD}">
      <dsp:nvSpPr>
        <dsp:cNvPr id="0" name=""/>
        <dsp:cNvSpPr/>
      </dsp:nvSpPr>
      <dsp:spPr>
        <a:xfrm rot="39782">
          <a:off x="8819088" y="2522877"/>
          <a:ext cx="345136" cy="4096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latin typeface="Times New Roman" panose="02020603050405020304" pitchFamily="18" charset="0"/>
            <a:cs typeface="Times New Roman" panose="02020603050405020304" pitchFamily="18" charset="0"/>
          </a:endParaRPr>
        </a:p>
      </dsp:txBody>
      <dsp:txXfrm>
        <a:off x="8819091" y="2604203"/>
        <a:ext cx="241595" cy="245774"/>
      </dsp:txXfrm>
    </dsp:sp>
    <dsp:sp modelId="{8F086357-6BEC-4559-A702-44993E40B2E3}">
      <dsp:nvSpPr>
        <dsp:cNvPr id="0" name=""/>
        <dsp:cNvSpPr/>
      </dsp:nvSpPr>
      <dsp:spPr>
        <a:xfrm>
          <a:off x="9307468" y="231441"/>
          <a:ext cx="1651710" cy="50189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rtl="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8. </a:t>
          </a:r>
          <a:r>
            <a:rPr lang="ru-RU" sz="1200" kern="1200" smtClean="0">
              <a:latin typeface="Times New Roman" panose="02020603050405020304" pitchFamily="18" charset="0"/>
              <a:cs typeface="Times New Roman" panose="02020603050405020304" pitchFamily="18" charset="0"/>
            </a:rPr>
            <a:t>Экспертиза разработанных вариантов и окончательный прогноз с учётом замечаний, поступивших в результате экспертизы.</a:t>
          </a:r>
        </a:p>
        <a:p>
          <a:pPr lvl="0" algn="just" defTabSz="533400" rtl="0">
            <a:lnSpc>
              <a:spcPct val="90000"/>
            </a:lnSpc>
            <a:spcBef>
              <a:spcPct val="0"/>
            </a:spcBef>
            <a:spcAft>
              <a:spcPct val="35000"/>
            </a:spcAft>
          </a:pPr>
          <a:endParaRPr lang="ru-RU" sz="1200" kern="1200" dirty="0">
            <a:latin typeface="Times New Roman" panose="02020603050405020304" pitchFamily="18" charset="0"/>
            <a:cs typeface="Times New Roman" panose="02020603050405020304" pitchFamily="18" charset="0"/>
          </a:endParaRPr>
        </a:p>
      </dsp:txBody>
      <dsp:txXfrm>
        <a:off x="9355845" y="279818"/>
        <a:ext cx="1554956" cy="49221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CB4EB-8A6B-4206-AD81-9AD4A10C6264}">
      <dsp:nvSpPr>
        <dsp:cNvPr id="0" name=""/>
        <dsp:cNvSpPr/>
      </dsp:nvSpPr>
      <dsp:spPr>
        <a:xfrm>
          <a:off x="0" y="14285"/>
          <a:ext cx="6096000" cy="617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Для повышения надёжности прогнозов важно соблюдать их процедуру, которая включает следующие этапы.</a:t>
          </a:r>
          <a:endParaRPr lang="ru-RU" sz="1600" b="1" kern="1200" dirty="0">
            <a:latin typeface="Times New Roman" panose="02020603050405020304" pitchFamily="18" charset="0"/>
            <a:cs typeface="Times New Roman" panose="02020603050405020304" pitchFamily="18" charset="0"/>
          </a:endParaRPr>
        </a:p>
      </dsp:txBody>
      <dsp:txXfrm>
        <a:off x="30157" y="44442"/>
        <a:ext cx="6035686" cy="5574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476E2-0A74-4AD2-B4BF-C9AE2AEB3057}">
      <dsp:nvSpPr>
        <dsp:cNvPr id="0" name=""/>
        <dsp:cNvSpPr/>
      </dsp:nvSpPr>
      <dsp:spPr>
        <a:xfrm>
          <a:off x="0" y="55576"/>
          <a:ext cx="6468665" cy="2246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ru-RU" sz="2000" kern="1200" dirty="0" smtClean="0">
              <a:latin typeface="Times New Roman" panose="02020603050405020304" pitchFamily="18" charset="0"/>
              <a:cs typeface="Times New Roman" panose="02020603050405020304" pitchFamily="18" charset="0"/>
            </a:rPr>
            <a:t>Прогнозирование состояния природной среды —</a:t>
          </a:r>
          <a:r>
            <a:rPr lang="ru-RU" sz="2000" kern="1200" dirty="0" smtClean="0">
              <a:solidFill>
                <a:schemeClr val="bg1"/>
              </a:solidFill>
              <a:latin typeface="Times New Roman" panose="02020603050405020304" pitchFamily="18" charset="0"/>
              <a:cs typeface="Times New Roman" panose="02020603050405020304" pitchFamily="18" charset="0"/>
            </a:rPr>
            <a:t> необходимое условие </a:t>
          </a:r>
          <a:r>
            <a:rPr lang="ru-RU" sz="2000" kern="1200" dirty="0" smtClean="0">
              <a:latin typeface="Times New Roman" panose="02020603050405020304" pitchFamily="18" charset="0"/>
              <a:cs typeface="Times New Roman" panose="02020603050405020304" pitchFamily="18" charset="0"/>
            </a:rPr>
            <a:t>решения задач рационального . Особое значение имеет географическое прогнозирование, так как оно является комплексным и предполагает оценку динамики природных и природно-хозяйственных систем в будущем с использованием как компонентных, так и интегральных показателей.</a:t>
          </a:r>
          <a:endParaRPr lang="ru-RU" sz="2000" kern="1200" dirty="0">
            <a:latin typeface="Times New Roman" panose="02020603050405020304" pitchFamily="18" charset="0"/>
            <a:cs typeface="Times New Roman" panose="02020603050405020304" pitchFamily="18" charset="0"/>
          </a:endParaRPr>
        </a:p>
      </dsp:txBody>
      <dsp:txXfrm>
        <a:off x="109660" y="165236"/>
        <a:ext cx="6249345" cy="20270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C4D7-28EF-4A10-9A27-118E5BAC46E9}">
      <dsp:nvSpPr>
        <dsp:cNvPr id="0" name=""/>
        <dsp:cNvSpPr/>
      </dsp:nvSpPr>
      <dsp:spPr>
        <a:xfrm>
          <a:off x="0" y="143066"/>
          <a:ext cx="6093618" cy="3290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ru-RU" sz="1900" kern="1200" dirty="0" smtClean="0">
              <a:latin typeface="Times New Roman" panose="02020603050405020304" pitchFamily="18" charset="0"/>
              <a:cs typeface="Times New Roman" panose="02020603050405020304" pitchFamily="18" charset="0"/>
            </a:rPr>
            <a:t>Под географическим прогнозированием понимается разработка научно обоснованных суждений о состоянии и тенденциях развития природной среды в будущем для принятия решений по ее рациональному использованию. Можно определить это направление географических исследований и проще — как предвидение будущего состояния природной среды. В его разработку внесли большой вклад труды И.П. Герасимова, Т.В. Звонковой, В.Б. </a:t>
          </a:r>
          <a:r>
            <a:rPr lang="ru-RU" sz="1900" kern="1200" dirty="0" err="1" smtClean="0">
              <a:latin typeface="Times New Roman" panose="02020603050405020304" pitchFamily="18" charset="0"/>
              <a:cs typeface="Times New Roman" panose="02020603050405020304" pitchFamily="18" charset="0"/>
            </a:rPr>
            <a:t>Сочавы</a:t>
          </a:r>
          <a:r>
            <a:rPr lang="ru-RU" sz="1900" kern="1200" dirty="0" smtClean="0">
              <a:latin typeface="Times New Roman" panose="02020603050405020304" pitchFamily="18" charset="0"/>
              <a:cs typeface="Times New Roman" panose="02020603050405020304" pitchFamily="18" charset="0"/>
            </a:rPr>
            <a:t>, Ф.Н. Милькова, А.Г. Исаченко, А.Г. Емельянова, Н.И. </a:t>
          </a:r>
          <a:r>
            <a:rPr lang="ru-RU" sz="1900" kern="1200" dirty="0" err="1" smtClean="0">
              <a:latin typeface="Times New Roman" panose="02020603050405020304" pitchFamily="18" charset="0"/>
              <a:cs typeface="Times New Roman" panose="02020603050405020304" pitchFamily="18" charset="0"/>
            </a:rPr>
            <a:t>Коронкевича</a:t>
          </a:r>
          <a:r>
            <a:rPr lang="ru-RU" sz="1900" kern="1200" dirty="0" smtClean="0">
              <a:latin typeface="Times New Roman" panose="02020603050405020304" pitchFamily="18" charset="0"/>
              <a:cs typeface="Times New Roman" panose="02020603050405020304" pitchFamily="18" charset="0"/>
            </a:rPr>
            <a:t>, К.Н. Дьяконова и др. исследователей.</a:t>
          </a:r>
          <a:endParaRPr lang="ru-RU" sz="1900" kern="1200" dirty="0">
            <a:latin typeface="Times New Roman" panose="02020603050405020304" pitchFamily="18" charset="0"/>
            <a:cs typeface="Times New Roman" panose="02020603050405020304" pitchFamily="18" charset="0"/>
          </a:endParaRPr>
        </a:p>
      </dsp:txBody>
      <dsp:txXfrm>
        <a:off x="160607" y="303673"/>
        <a:ext cx="5772404" cy="29688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4627A-C61C-4064-A6C3-6ED384A573BE}">
      <dsp:nvSpPr>
        <dsp:cNvPr id="0" name=""/>
        <dsp:cNvSpPr/>
      </dsp:nvSpPr>
      <dsp:spPr>
        <a:xfrm>
          <a:off x="2017" y="0"/>
          <a:ext cx="3139440" cy="5353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ru-RU" sz="1200" kern="1200" smtClean="0">
              <a:latin typeface="Times New Roman" panose="02020603050405020304" pitchFamily="18" charset="0"/>
              <a:cs typeface="Times New Roman" panose="02020603050405020304" pitchFamily="18" charset="0"/>
            </a:rPr>
            <a:t>на компонентные (отраслевые) — гидрологические, метеорологические, и др.; комплексные — оценивается динамика состояния природного комплекса в целом; </a:t>
          </a:r>
          <a:endParaRPr lang="ru-RU" sz="1200" kern="1200">
            <a:latin typeface="Times New Roman" panose="02020603050405020304" pitchFamily="18" charset="0"/>
            <a:cs typeface="Times New Roman" panose="02020603050405020304" pitchFamily="18" charset="0"/>
          </a:endParaRPr>
        </a:p>
      </dsp:txBody>
      <dsp:txXfrm>
        <a:off x="2017" y="2141220"/>
        <a:ext cx="3139440" cy="2141220"/>
      </dsp:txXfrm>
    </dsp:sp>
    <dsp:sp modelId="{9A31D884-87E7-41F0-ADA2-8D538FB33EDE}">
      <dsp:nvSpPr>
        <dsp:cNvPr id="0" name=""/>
        <dsp:cNvSpPr/>
      </dsp:nvSpPr>
      <dsp:spPr>
        <a:xfrm>
          <a:off x="680455" y="321183"/>
          <a:ext cx="1782565" cy="1782565"/>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E8B20B-5A18-433E-9AE1-E2EEF90D33AC}">
      <dsp:nvSpPr>
        <dsp:cNvPr id="0" name=""/>
        <dsp:cNvSpPr/>
      </dsp:nvSpPr>
      <dsp:spPr>
        <a:xfrm>
          <a:off x="3235641" y="0"/>
          <a:ext cx="3139440" cy="5353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ru-RU" sz="1100" kern="1200" smtClean="0">
              <a:latin typeface="Times New Roman" panose="02020603050405020304" pitchFamily="18" charset="0"/>
              <a:cs typeface="Times New Roman" panose="02020603050405020304" pitchFamily="18" charset="0"/>
            </a:rPr>
            <a:t>2) на локальные (пространственный от нескольких квадратных километров до нескольких тысяч квадратных километров), региональные (от нескольких тысяч квадратных километров до сотен тысяч квадратных километров), глобальные (от сотен тысяч квадратных километров до территориального уровня систем образующих ); </a:t>
          </a:r>
          <a:endParaRPr lang="ru-RU" sz="1100" kern="1200">
            <a:latin typeface="Times New Roman" panose="02020603050405020304" pitchFamily="18" charset="0"/>
            <a:cs typeface="Times New Roman" panose="02020603050405020304" pitchFamily="18" charset="0"/>
          </a:endParaRPr>
        </a:p>
      </dsp:txBody>
      <dsp:txXfrm>
        <a:off x="3235641" y="2141220"/>
        <a:ext cx="3139440" cy="2141220"/>
      </dsp:txXfrm>
    </dsp:sp>
    <dsp:sp modelId="{D720A0E1-41CB-47EC-9891-DB14E99D73E5}">
      <dsp:nvSpPr>
        <dsp:cNvPr id="0" name=""/>
        <dsp:cNvSpPr/>
      </dsp:nvSpPr>
      <dsp:spPr>
        <a:xfrm>
          <a:off x="3914079" y="321183"/>
          <a:ext cx="1782565" cy="1782565"/>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C7AAEC-38C5-40B1-B75F-A785E2657759}">
      <dsp:nvSpPr>
        <dsp:cNvPr id="0" name=""/>
        <dsp:cNvSpPr/>
      </dsp:nvSpPr>
      <dsp:spPr>
        <a:xfrm>
          <a:off x="6469265" y="0"/>
          <a:ext cx="3139440" cy="5353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ru-RU" sz="1200" kern="1200" smtClean="0">
              <a:latin typeface="Times New Roman" panose="02020603050405020304" pitchFamily="18" charset="0"/>
              <a:cs typeface="Times New Roman" panose="02020603050405020304" pitchFamily="18" charset="0"/>
            </a:rPr>
            <a:t>3) на краткосрочные (временной масштаб от нескольких до нескольких суток); среднесрочные (от нескольких суток до года); долгосрочные (от года до столетий и тысячелетий).</a:t>
          </a:r>
          <a:endParaRPr lang="ru-RU" sz="1200" kern="1200">
            <a:latin typeface="Times New Roman" panose="02020603050405020304" pitchFamily="18" charset="0"/>
            <a:cs typeface="Times New Roman" panose="02020603050405020304" pitchFamily="18" charset="0"/>
          </a:endParaRPr>
        </a:p>
      </dsp:txBody>
      <dsp:txXfrm>
        <a:off x="6469265" y="2141220"/>
        <a:ext cx="3139440" cy="2141220"/>
      </dsp:txXfrm>
    </dsp:sp>
    <dsp:sp modelId="{3AA6D9E7-DFC2-48EF-B3E7-B948B7C7A0D5}">
      <dsp:nvSpPr>
        <dsp:cNvPr id="0" name=""/>
        <dsp:cNvSpPr/>
      </dsp:nvSpPr>
      <dsp:spPr>
        <a:xfrm>
          <a:off x="7147702" y="321183"/>
          <a:ext cx="1782565" cy="1782565"/>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8BE8B9-7AC5-4813-8180-FF8BFFA2F7C1}">
      <dsp:nvSpPr>
        <dsp:cNvPr id="0" name=""/>
        <dsp:cNvSpPr/>
      </dsp:nvSpPr>
      <dsp:spPr>
        <a:xfrm>
          <a:off x="384428" y="4282440"/>
          <a:ext cx="8841866" cy="802957"/>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433EC-E252-4926-8F10-60D4334A1135}">
      <dsp:nvSpPr>
        <dsp:cNvPr id="0" name=""/>
        <dsp:cNvSpPr/>
      </dsp:nvSpPr>
      <dsp:spPr>
        <a:xfrm>
          <a:off x="1720385" y="0"/>
          <a:ext cx="5862102" cy="586210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5CD94-80F8-4CA9-B66C-86480FBEC779}">
      <dsp:nvSpPr>
        <dsp:cNvPr id="0" name=""/>
        <dsp:cNvSpPr/>
      </dsp:nvSpPr>
      <dsp:spPr>
        <a:xfrm>
          <a:off x="4841954" y="587358"/>
          <a:ext cx="3810366" cy="188756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rtl="0">
            <a:lnSpc>
              <a:spcPct val="90000"/>
            </a:lnSpc>
            <a:spcBef>
              <a:spcPct val="0"/>
            </a:spcBef>
            <a:spcAft>
              <a:spcPct val="35000"/>
            </a:spcAft>
          </a:pPr>
          <a:r>
            <a:rPr lang="ru-RU" sz="1200" i="1" kern="1200" dirty="0" smtClean="0">
              <a:latin typeface="Times New Roman" panose="02020603050405020304" pitchFamily="18" charset="0"/>
              <a:cs typeface="Times New Roman" panose="02020603050405020304" pitchFamily="18" charset="0"/>
            </a:rPr>
            <a:t>По мере</a:t>
          </a:r>
          <a:r>
            <a:rPr lang="ru-RU" sz="1200" kern="1200" dirty="0" smtClean="0">
              <a:latin typeface="Times New Roman" panose="02020603050405020304" pitchFamily="18" charset="0"/>
              <a:cs typeface="Times New Roman" panose="02020603050405020304" pitchFamily="18" charset="0"/>
            </a:rPr>
            <a:t> того, как развивается человеческое общество, возникает необходимость оптимизации его существования в окружающей среде, представленной разными природными ландшафтами. В настоящее время пришло понимание того, что необходимо создавать эффективные культурные ландшафты и территориальные комплексы, наиболее благоприятные для жизни людей и наилучшим образом вписывающиеся в окружающие ландшафтные </a:t>
          </a:r>
          <a:r>
            <a:rPr lang="ru-RU" sz="1200" kern="1200" dirty="0" err="1" smtClean="0">
              <a:latin typeface="Times New Roman" panose="02020603050405020304" pitchFamily="18" charset="0"/>
              <a:cs typeface="Times New Roman" panose="02020603050405020304" pitchFamily="18" charset="0"/>
            </a:rPr>
            <a:t>геэкосистемы</a:t>
          </a:r>
          <a:r>
            <a:rPr lang="ru-RU" sz="1200" kern="1200" dirty="0" smtClean="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4934097" y="679501"/>
        <a:ext cx="3626080" cy="1703277"/>
      </dsp:txXfrm>
    </dsp:sp>
    <dsp:sp modelId="{61672380-493C-4B78-AB4D-964D47877B5A}">
      <dsp:nvSpPr>
        <dsp:cNvPr id="0" name=""/>
        <dsp:cNvSpPr/>
      </dsp:nvSpPr>
      <dsp:spPr>
        <a:xfrm>
          <a:off x="4841954" y="2668989"/>
          <a:ext cx="3810366" cy="241168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rtl="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Прогнозирование состояния природной среды – является неотъемлемым условием при организации рационального природопользования. Огромную роль играет ландшафтно-географическое прогнозирование, так как оно решает комплекс задач и предполагает процесс оценивания динамики природных и природно-хозяйственных систем в будущем с использованием как компонентных, так и интегральных показателей. Ландшафтно-географический прогноз - это научная разработка представлений о природных географических системах будущего, об их уникальных свойствах и разнообразных переменных состояниях, являющихся результатами деятельности человека.</a:t>
          </a:r>
          <a:endParaRPr lang="ru-RU" sz="1200" kern="1200" dirty="0">
            <a:latin typeface="Times New Roman" panose="02020603050405020304" pitchFamily="18" charset="0"/>
            <a:cs typeface="Times New Roman" panose="02020603050405020304" pitchFamily="18" charset="0"/>
          </a:endParaRPr>
        </a:p>
      </dsp:txBody>
      <dsp:txXfrm>
        <a:off x="4959683" y="2786718"/>
        <a:ext cx="3574908" cy="217622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8E97C-C07E-4682-9F83-BE27298C2CC8}">
      <dsp:nvSpPr>
        <dsp:cNvPr id="0" name=""/>
        <dsp:cNvSpPr/>
      </dsp:nvSpPr>
      <dsp:spPr>
        <a:xfrm>
          <a:off x="0" y="0"/>
          <a:ext cx="5356235" cy="535623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8A10FC-9121-4202-BFD1-469BFC9738DA}">
      <dsp:nvSpPr>
        <dsp:cNvPr id="0" name=""/>
        <dsp:cNvSpPr/>
      </dsp:nvSpPr>
      <dsp:spPr>
        <a:xfrm>
          <a:off x="2678117" y="0"/>
          <a:ext cx="7551732" cy="535623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smtClean="0">
              <a:latin typeface="Times New Roman" panose="02020603050405020304" pitchFamily="18" charset="0"/>
              <a:cs typeface="Times New Roman" panose="02020603050405020304" pitchFamily="18" charset="0"/>
            </a:rPr>
            <a:t>Ландшафтно-географическое прогнозирование направлено на образование культурных ландшафтов путем улучшения территориальной структуры и функционирования природно-хозяйственных геосистем, а также технологии хозяйственной деятельности в соответствии с ландшафтными особенностями территорий. Первоистоками ландшафтно-географического прогнозирования служат, как естественно-динамические и эволюционные тенденции, присущие, геосистемам, так и - текущие и перспективные планы социально-экономического развития, прогресс техники, от которых зависит направленность воздействия человека на природные комплексы.</a:t>
          </a:r>
          <a:endParaRPr lang="ru-RU" sz="1800" kern="1200">
            <a:latin typeface="Times New Roman" panose="02020603050405020304" pitchFamily="18" charset="0"/>
            <a:cs typeface="Times New Roman" panose="02020603050405020304" pitchFamily="18" charset="0"/>
          </a:endParaRPr>
        </a:p>
      </dsp:txBody>
      <dsp:txXfrm>
        <a:off x="2678117" y="0"/>
        <a:ext cx="7551732" cy="2544211"/>
      </dsp:txXfrm>
    </dsp:sp>
    <dsp:sp modelId="{4D0473DF-B6C3-4D9F-AFA1-B4E159F342CE}">
      <dsp:nvSpPr>
        <dsp:cNvPr id="0" name=""/>
        <dsp:cNvSpPr/>
      </dsp:nvSpPr>
      <dsp:spPr>
        <a:xfrm>
          <a:off x="1406011" y="2544211"/>
          <a:ext cx="2544211" cy="254421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4D3045-F378-441B-A849-0DDF740B5E57}">
      <dsp:nvSpPr>
        <dsp:cNvPr id="0" name=""/>
        <dsp:cNvSpPr/>
      </dsp:nvSpPr>
      <dsp:spPr>
        <a:xfrm>
          <a:off x="2678117" y="2544211"/>
          <a:ext cx="7551732" cy="254421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smtClean="0">
              <a:latin typeface="Times New Roman" panose="02020603050405020304" pitchFamily="18" charset="0"/>
              <a:cs typeface="Times New Roman" panose="02020603050405020304" pitchFamily="18" charset="0"/>
            </a:rPr>
            <a:t>Начальным этапом прогнозирования является определение его целей и объектов, так как они определяют тип и направленность прогноза, содержание и совокупность методов прогнозирования, его временные и пространственные параметры. Цели и объекты при разработке прогнозирования весьма разнообразны. На данный момент главной, наиболее актуальной и очень ответственной целью ландшафтно-географического прогнозирования является анализ того состояния окружающей среды, в которой будет жить человек. Но цель заключается не просто в прогнозировании состояния воздуха, воды и почвы, а в прогнозировании в целом природы и хозяйства географической среды.</a:t>
          </a:r>
          <a:endParaRPr lang="ru-RU" sz="1800" kern="1200">
            <a:latin typeface="Times New Roman" panose="02020603050405020304" pitchFamily="18" charset="0"/>
            <a:cs typeface="Times New Roman" panose="02020603050405020304" pitchFamily="18" charset="0"/>
          </a:endParaRPr>
        </a:p>
      </dsp:txBody>
      <dsp:txXfrm>
        <a:off x="2678117" y="2544211"/>
        <a:ext cx="7551732" cy="254421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B2025-193F-4751-AF9D-E4DE7DBB0B3E}">
      <dsp:nvSpPr>
        <dsp:cNvPr id="0" name=""/>
        <dsp:cNvSpPr/>
      </dsp:nvSpPr>
      <dsp:spPr>
        <a:xfrm>
          <a:off x="227385" y="44506"/>
          <a:ext cx="5608843" cy="560884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just" defTabSz="755650" rtl="0">
            <a:lnSpc>
              <a:spcPct val="90000"/>
            </a:lnSpc>
            <a:spcBef>
              <a:spcPct val="0"/>
            </a:spcBef>
            <a:spcAft>
              <a:spcPct val="35000"/>
            </a:spcAft>
          </a:pPr>
          <a:r>
            <a:rPr lang="ru-RU" sz="1700" kern="1200" smtClean="0">
              <a:latin typeface="Times New Roman" panose="02020603050405020304" pitchFamily="18" charset="0"/>
              <a:cs typeface="Times New Roman" panose="02020603050405020304" pitchFamily="18" charset="0"/>
            </a:rPr>
            <a:t>Проблемы при ландшафтно-географическом прогнозировании достаточно сложны и разнообразны. Этого и следовало ожидать, исходя из сложности и многообразия самих объектов прогнозирования – геосистем различных уровней и категорий. В точном соотношении с иерархией геосистем прослеживается связь с территориальностью масштаба. Можно утверждать, что при переходе от низших ступеней геосистем к высшим возрастает сложность задач прогнозирования.</a:t>
          </a:r>
          <a:endParaRPr lang="ru-RU" sz="1700" kern="1200">
            <a:latin typeface="Times New Roman" panose="02020603050405020304" pitchFamily="18" charset="0"/>
            <a:cs typeface="Times New Roman" panose="02020603050405020304" pitchFamily="18" charset="0"/>
          </a:endParaRPr>
        </a:p>
      </dsp:txBody>
      <dsp:txXfrm>
        <a:off x="1010602" y="705909"/>
        <a:ext cx="3233928" cy="4286037"/>
      </dsp:txXfrm>
    </dsp:sp>
    <dsp:sp modelId="{3CE9BACD-E1F8-46D0-982A-0A888C25BC9F}">
      <dsp:nvSpPr>
        <dsp:cNvPr id="0" name=""/>
        <dsp:cNvSpPr/>
      </dsp:nvSpPr>
      <dsp:spPr>
        <a:xfrm>
          <a:off x="4269795" y="44506"/>
          <a:ext cx="5608843" cy="560884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just" defTabSz="755650" rtl="0">
            <a:lnSpc>
              <a:spcPct val="90000"/>
            </a:lnSpc>
            <a:spcBef>
              <a:spcPct val="0"/>
            </a:spcBef>
            <a:spcAft>
              <a:spcPct val="35000"/>
            </a:spcAft>
          </a:pPr>
          <a:r>
            <a:rPr lang="ru-RU" sz="1700" kern="1200" smtClean="0">
              <a:latin typeface="Times New Roman" panose="02020603050405020304" pitchFamily="18" charset="0"/>
              <a:cs typeface="Times New Roman" panose="02020603050405020304" pitchFamily="18" charset="0"/>
            </a:rPr>
            <a:t>Главная задача прогнозирования заключается в географической аргументации долговременного развития народного хозяйства в его территориальном аспекте, а первостепенная общая для географов научная проблема — анализ и предусмотрение изменений природной среды в естественных и техногенных условиях. Многие проблемы, возникающие при прогнозировании, связаны с тем, что ландшафты в РФ до сих пор не стали объектом прав, и к тому же в России отсутствует правовая основа для использования, развития и методов ландшафтного планирования.</a:t>
          </a:r>
          <a:endParaRPr lang="ru-RU" sz="1700" kern="1200">
            <a:latin typeface="Times New Roman" panose="02020603050405020304" pitchFamily="18" charset="0"/>
            <a:cs typeface="Times New Roman" panose="02020603050405020304" pitchFamily="18" charset="0"/>
          </a:endParaRPr>
        </a:p>
      </dsp:txBody>
      <dsp:txXfrm>
        <a:off x="5861494" y="705909"/>
        <a:ext cx="3233928" cy="428603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9F197-F2A0-4F56-894D-9725F67D563F}">
      <dsp:nvSpPr>
        <dsp:cNvPr id="0" name=""/>
        <dsp:cNvSpPr/>
      </dsp:nvSpPr>
      <dsp:spPr>
        <a:xfrm>
          <a:off x="0" y="0"/>
          <a:ext cx="2999202" cy="366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ru-RU" sz="1800" kern="1200" smtClean="0">
              <a:latin typeface="Times New Roman" panose="02020603050405020304" pitchFamily="18" charset="0"/>
              <a:cs typeface="Times New Roman" panose="02020603050405020304" pitchFamily="18" charset="0"/>
            </a:rPr>
            <a:t>1. Естест­венные динамические и эволюционные тенденции, прису­щие геосистемам;</a:t>
          </a:r>
          <a:endParaRPr lang="ru-RU" sz="1800" kern="1200">
            <a:latin typeface="Times New Roman" panose="02020603050405020304" pitchFamily="18" charset="0"/>
            <a:cs typeface="Times New Roman" panose="02020603050405020304" pitchFamily="18" charset="0"/>
          </a:endParaRPr>
        </a:p>
      </dsp:txBody>
      <dsp:txXfrm>
        <a:off x="0" y="1465016"/>
        <a:ext cx="2999202" cy="1465016"/>
      </dsp:txXfrm>
    </dsp:sp>
    <dsp:sp modelId="{BC2F1965-98C8-465A-9B02-0A086352A1D2}">
      <dsp:nvSpPr>
        <dsp:cNvPr id="0" name=""/>
        <dsp:cNvSpPr/>
      </dsp:nvSpPr>
      <dsp:spPr>
        <a:xfrm>
          <a:off x="892406" y="219752"/>
          <a:ext cx="1219626" cy="12196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D7FB99-DFD5-488B-84F5-AE2CC07C3073}">
      <dsp:nvSpPr>
        <dsp:cNvPr id="0" name=""/>
        <dsp:cNvSpPr/>
      </dsp:nvSpPr>
      <dsp:spPr>
        <a:xfrm>
          <a:off x="3025124" y="0"/>
          <a:ext cx="2999202" cy="3662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ru-RU" sz="1800" kern="1200" dirty="0" smtClean="0">
              <a:latin typeface="Times New Roman" panose="02020603050405020304" pitchFamily="18" charset="0"/>
              <a:cs typeface="Times New Roman" panose="02020603050405020304" pitchFamily="18" charset="0"/>
            </a:rPr>
            <a:t>2. Направленность человеческого воз­действия на природные комплексы.</a:t>
          </a:r>
          <a:endParaRPr lang="ru-RU" sz="1800" kern="1200" dirty="0">
            <a:latin typeface="Times New Roman" panose="02020603050405020304" pitchFamily="18" charset="0"/>
            <a:cs typeface="Times New Roman" panose="02020603050405020304" pitchFamily="18" charset="0"/>
          </a:endParaRPr>
        </a:p>
      </dsp:txBody>
      <dsp:txXfrm>
        <a:off x="3025124" y="1465016"/>
        <a:ext cx="2999202" cy="1465016"/>
      </dsp:txXfrm>
    </dsp:sp>
    <dsp:sp modelId="{ED1096A0-6BB9-4A9D-B56F-26CC06D4DD31}">
      <dsp:nvSpPr>
        <dsp:cNvPr id="0" name=""/>
        <dsp:cNvSpPr/>
      </dsp:nvSpPr>
      <dsp:spPr>
        <a:xfrm>
          <a:off x="3981585" y="219752"/>
          <a:ext cx="1219626" cy="12196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C6C795-B5AA-46DD-B861-923A301E51BF}">
      <dsp:nvSpPr>
        <dsp:cNvPr id="0" name=""/>
        <dsp:cNvSpPr/>
      </dsp:nvSpPr>
      <dsp:spPr>
        <a:xfrm>
          <a:off x="243744" y="2930032"/>
          <a:ext cx="5606128" cy="549381"/>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7F513-46CF-484B-B41C-01DB9C89C57A}">
      <dsp:nvSpPr>
        <dsp:cNvPr id="0" name=""/>
        <dsp:cNvSpPr/>
      </dsp:nvSpPr>
      <dsp:spPr>
        <a:xfrm>
          <a:off x="0" y="15123"/>
          <a:ext cx="5610225" cy="8312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dirty="0" smtClean="0">
              <a:latin typeface="Times New Roman" panose="02020603050405020304" pitchFamily="18" charset="0"/>
              <a:cs typeface="Times New Roman" panose="02020603050405020304" pitchFamily="18" charset="0"/>
            </a:rPr>
            <a:t>Расчетные сроки географического прогноза могут быть самыми разными. Известны попытки сверхдолгосрочного прогноза на тысячелетия и даже на 1 млн. лет вперед.</a:t>
          </a:r>
          <a:endParaRPr lang="ru-RU" sz="1500" kern="1200" dirty="0">
            <a:latin typeface="Times New Roman" panose="02020603050405020304" pitchFamily="18" charset="0"/>
            <a:cs typeface="Times New Roman" panose="02020603050405020304" pitchFamily="18" charset="0"/>
          </a:endParaRPr>
        </a:p>
      </dsp:txBody>
      <dsp:txXfrm>
        <a:off x="40576" y="55699"/>
        <a:ext cx="5529073" cy="750054"/>
      </dsp:txXfrm>
    </dsp:sp>
    <dsp:sp modelId="{2FC164A8-6D6B-4123-B21C-C25457DFC576}">
      <dsp:nvSpPr>
        <dsp:cNvPr id="0" name=""/>
        <dsp:cNvSpPr/>
      </dsp:nvSpPr>
      <dsp:spPr>
        <a:xfrm>
          <a:off x="0" y="895290"/>
          <a:ext cx="5610225" cy="895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dirty="0" smtClean="0">
              <a:latin typeface="Times New Roman" panose="02020603050405020304" pitchFamily="18" charset="0"/>
              <a:cs typeface="Times New Roman" panose="02020603050405020304" pitchFamily="18" charset="0"/>
            </a:rPr>
            <a:t>Наиболее актуален ландшафтный прогноз на предвидимое будущее в пределах ближайших лет и десятилетий.</a:t>
          </a:r>
          <a:endParaRPr lang="ru-RU" sz="1500" kern="1200" dirty="0">
            <a:latin typeface="Times New Roman" panose="02020603050405020304" pitchFamily="18" charset="0"/>
            <a:cs typeface="Times New Roman" panose="02020603050405020304" pitchFamily="18" charset="0"/>
          </a:endParaRPr>
        </a:p>
      </dsp:txBody>
      <dsp:txXfrm>
        <a:off x="43693" y="938983"/>
        <a:ext cx="5522839" cy="807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708D2-B446-4AF9-8DEB-02DE646E3058}">
      <dsp:nvSpPr>
        <dsp:cNvPr id="0" name=""/>
        <dsp:cNvSpPr/>
      </dsp:nvSpPr>
      <dsp:spPr>
        <a:xfrm>
          <a:off x="0" y="3423"/>
          <a:ext cx="7740502" cy="106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smtClean="0">
              <a:latin typeface="Times New Roman" panose="02020603050405020304" pitchFamily="18" charset="0"/>
              <a:cs typeface="Times New Roman" panose="02020603050405020304" pitchFamily="18" charset="0"/>
            </a:rPr>
            <a:t>В зависимости от типа прогнозируемых процессов выделяют и два основных типы прогнозов.</a:t>
          </a:r>
          <a:endParaRPr lang="ru-RU" sz="1800" kern="1200" dirty="0">
            <a:latin typeface="Times New Roman" panose="02020603050405020304" pitchFamily="18" charset="0"/>
            <a:cs typeface="Times New Roman" panose="02020603050405020304" pitchFamily="18" charset="0"/>
          </a:endParaRPr>
        </a:p>
      </dsp:txBody>
      <dsp:txXfrm>
        <a:off x="52089" y="55512"/>
        <a:ext cx="7636324" cy="96286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F1C15-9851-47A1-888E-A677E2BA7531}">
      <dsp:nvSpPr>
        <dsp:cNvPr id="0" name=""/>
        <dsp:cNvSpPr/>
      </dsp:nvSpPr>
      <dsp:spPr>
        <a:xfrm>
          <a:off x="1950720" y="0"/>
          <a:ext cx="2194560" cy="729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rtl="0">
            <a:lnSpc>
              <a:spcPct val="90000"/>
            </a:lnSpc>
            <a:spcBef>
              <a:spcPct val="0"/>
            </a:spcBef>
            <a:spcAft>
              <a:spcPct val="35000"/>
            </a:spcAft>
          </a:pPr>
          <a:r>
            <a:rPr lang="ru-RU" sz="1300" b="1" kern="1200" dirty="0" smtClean="0">
              <a:latin typeface="Times New Roman" panose="02020603050405020304" pitchFamily="18" charset="0"/>
              <a:cs typeface="Times New Roman" panose="02020603050405020304" pitchFamily="18" charset="0"/>
            </a:rPr>
            <a:t>Точкой отсчета ландшафтного прогнозирования служат:</a:t>
          </a:r>
          <a:endParaRPr lang="ru-RU" sz="1300" kern="1200" dirty="0">
            <a:latin typeface="Times New Roman" panose="02020603050405020304" pitchFamily="18" charset="0"/>
            <a:cs typeface="Times New Roman" panose="02020603050405020304" pitchFamily="18" charset="0"/>
          </a:endParaRPr>
        </a:p>
      </dsp:txBody>
      <dsp:txXfrm>
        <a:off x="1986328" y="35608"/>
        <a:ext cx="2123344" cy="65821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5D1CE-BB02-4CAA-BD49-A11EDF3EF83A}">
      <dsp:nvSpPr>
        <dsp:cNvPr id="0" name=""/>
        <dsp:cNvSpPr/>
      </dsp:nvSpPr>
      <dsp:spPr>
        <a:xfrm>
          <a:off x="1272629" y="3185"/>
          <a:ext cx="7036890" cy="281475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just" defTabSz="666750" rtl="0">
            <a:lnSpc>
              <a:spcPct val="90000"/>
            </a:lnSpc>
            <a:spcBef>
              <a:spcPct val="0"/>
            </a:spcBef>
            <a:spcAft>
              <a:spcPct val="35000"/>
            </a:spcAft>
          </a:pPr>
          <a:r>
            <a:rPr lang="ru-RU" sz="1500" kern="1200" smtClean="0">
              <a:latin typeface="Times New Roman" panose="02020603050405020304" pitchFamily="18" charset="0"/>
              <a:cs typeface="Times New Roman" panose="02020603050405020304" pitchFamily="18" charset="0"/>
            </a:rPr>
            <a:t>Существенное практическое значение имеют кратко­срочные географические прогнозы, рассчитанные на один год, на предстоящий сезон или даже на более короткие сроки. С помощью фенологической индикации можно прогнозировать наступление природных явлений на 1-1,5 месяца вперед летом и на 1-2 недели весной.</a:t>
          </a:r>
          <a:endParaRPr lang="ru-RU" sz="1500" kern="1200">
            <a:latin typeface="Times New Roman" panose="02020603050405020304" pitchFamily="18" charset="0"/>
            <a:cs typeface="Times New Roman" panose="02020603050405020304" pitchFamily="18" charset="0"/>
          </a:endParaRPr>
        </a:p>
      </dsp:txBody>
      <dsp:txXfrm>
        <a:off x="2680007" y="3185"/>
        <a:ext cx="4222134" cy="2814756"/>
      </dsp:txXfrm>
    </dsp:sp>
    <dsp:sp modelId="{22D034CC-3C01-4A63-97C9-11FA022F6CA2}">
      <dsp:nvSpPr>
        <dsp:cNvPr id="0" name=""/>
        <dsp:cNvSpPr/>
      </dsp:nvSpPr>
      <dsp:spPr>
        <a:xfrm>
          <a:off x="1272629" y="3212007"/>
          <a:ext cx="7036890" cy="281475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just" defTabSz="666750" rtl="0">
            <a:lnSpc>
              <a:spcPct val="90000"/>
            </a:lnSpc>
            <a:spcBef>
              <a:spcPct val="0"/>
            </a:spcBef>
            <a:spcAft>
              <a:spcPct val="35000"/>
            </a:spcAft>
          </a:pPr>
          <a:r>
            <a:rPr lang="ru-RU" sz="1500" kern="1200" smtClean="0">
              <a:latin typeface="Times New Roman" panose="02020603050405020304" pitchFamily="18" charset="0"/>
              <a:cs typeface="Times New Roman" panose="02020603050405020304" pitchFamily="18" charset="0"/>
            </a:rPr>
            <a:t>Пространственные масштабы географического прогноза дифференцируются в соответствии с уровнями геосистем. Различаются прогнозы глобальные, региональные и ло­кальные. Примеры глобального прогноза касаются главным образом перспектив изменения климата. При региональном прогнозе может идти речь о будущем ландшафтных зон, провинций, отдельных ланд­шафтов. Объектами локального прогноза являются мор­фологические подразделения ландшафта вплоть до фаций, однако, ландшафтное прогнозирование для геосистем низших уровней должно разра­батываться на фоне высших территориальных единств.</a:t>
          </a:r>
          <a:endParaRPr lang="ru-RU" sz="1500" kern="1200">
            <a:latin typeface="Times New Roman" panose="02020603050405020304" pitchFamily="18" charset="0"/>
            <a:cs typeface="Times New Roman" panose="02020603050405020304" pitchFamily="18" charset="0"/>
          </a:endParaRPr>
        </a:p>
      </dsp:txBody>
      <dsp:txXfrm>
        <a:off x="2680007" y="3212007"/>
        <a:ext cx="4222134" cy="281475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8D683-1535-40C8-917C-878F493F4A49}">
      <dsp:nvSpPr>
        <dsp:cNvPr id="0" name=""/>
        <dsp:cNvSpPr/>
      </dsp:nvSpPr>
      <dsp:spPr>
        <a:xfrm>
          <a:off x="0" y="8142"/>
          <a:ext cx="6093618"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Типы географических прогнозов</a:t>
          </a:r>
          <a:endParaRPr lang="ru-RU" sz="1600" kern="1200">
            <a:latin typeface="Times New Roman" panose="02020603050405020304" pitchFamily="18" charset="0"/>
            <a:cs typeface="Times New Roman" panose="02020603050405020304" pitchFamily="18" charset="0"/>
          </a:endParaRPr>
        </a:p>
      </dsp:txBody>
      <dsp:txXfrm>
        <a:off x="18277" y="26419"/>
        <a:ext cx="6057064" cy="33784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3EF58-EECB-406A-9C46-753719689E2F}">
      <dsp:nvSpPr>
        <dsp:cNvPr id="0" name=""/>
        <dsp:cNvSpPr/>
      </dsp:nvSpPr>
      <dsp:spPr>
        <a:xfrm>
          <a:off x="756523" y="0"/>
          <a:ext cx="8573927" cy="59055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143C1E-34A0-4B93-8C52-E93E82A76D6B}">
      <dsp:nvSpPr>
        <dsp:cNvPr id="0" name=""/>
        <dsp:cNvSpPr/>
      </dsp:nvSpPr>
      <dsp:spPr>
        <a:xfrm>
          <a:off x="1434241" y="1771650"/>
          <a:ext cx="7218490" cy="23621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Принципы и методы ландшафтно-географического про­гнозирования опираются на структурно-динамическую трактовку геогра­фических явлений и на функциональные модели геосистем. Краткосрочное прогнозирование основывается на анализе динамики ландшафта, долгосрочное и сверхдолго­срочное - на исследовании закономерностей его историче­ского развития и эволюционных смен. Разработка средне­срочных и долгосрочных прогнозов требует наиболее всестороннего учета динамических и эво­люционных закономерностей и различных форм изменений ландшафта во времени: ритмических, необратимых, спон­танных, техногенных.</a:t>
          </a:r>
          <a:endParaRPr lang="ru-RU" sz="1600" kern="1200">
            <a:latin typeface="Times New Roman" panose="02020603050405020304" pitchFamily="18" charset="0"/>
            <a:cs typeface="Times New Roman" panose="02020603050405020304" pitchFamily="18" charset="0"/>
          </a:endParaRPr>
        </a:p>
      </dsp:txBody>
      <dsp:txXfrm>
        <a:off x="1549554" y="1886963"/>
        <a:ext cx="6987864" cy="21315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6DBA3-F05E-40E8-B350-6656BF533C2F}">
      <dsp:nvSpPr>
        <dsp:cNvPr id="0" name=""/>
        <dsp:cNvSpPr/>
      </dsp:nvSpPr>
      <dsp:spPr>
        <a:xfrm>
          <a:off x="0" y="0"/>
          <a:ext cx="5355312" cy="535531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8656F1-282A-4FD1-A21F-22D7E5DDF437}">
      <dsp:nvSpPr>
        <dsp:cNvPr id="0" name=""/>
        <dsp:cNvSpPr/>
      </dsp:nvSpPr>
      <dsp:spPr>
        <a:xfrm>
          <a:off x="2677656" y="0"/>
          <a:ext cx="7656969" cy="53553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just" defTabSz="666750" rtl="0">
            <a:lnSpc>
              <a:spcPct val="90000"/>
            </a:lnSpc>
            <a:spcBef>
              <a:spcPct val="0"/>
            </a:spcBef>
            <a:spcAft>
              <a:spcPct val="35000"/>
            </a:spcAft>
          </a:pPr>
          <a:r>
            <a:rPr lang="ru-RU" sz="1500" kern="1200" smtClean="0">
              <a:latin typeface="Times New Roman" panose="02020603050405020304" pitchFamily="18" charset="0"/>
              <a:cs typeface="Times New Roman" panose="02020603050405020304" pitchFamily="18" charset="0"/>
            </a:rPr>
            <a:t>Поисковые (генетические).</a:t>
          </a:r>
          <a:r>
            <a:rPr lang="ru-RU" sz="1500" i="1" kern="1200" smtClean="0">
              <a:latin typeface="Times New Roman" panose="02020603050405020304" pitchFamily="18" charset="0"/>
              <a:cs typeface="Times New Roman" panose="02020603050405020304" pitchFamily="18" charset="0"/>
            </a:rPr>
            <a:t> </a:t>
          </a:r>
          <a:r>
            <a:rPr lang="ru-RU" sz="1500" kern="1200" smtClean="0">
              <a:latin typeface="Times New Roman" panose="02020603050405020304" pitchFamily="18" charset="0"/>
              <a:cs typeface="Times New Roman" panose="02020603050405020304" pitchFamily="18" charset="0"/>
            </a:rPr>
            <a:t>Они направлены от прошлого-настоящего в будущее. Мы изучаем то, что происходило ранее, находим закономерности и, предполагая, что они сохранятся или изменятся предсказуемым образом, делаем вывод о будущем поведении системы. Этот тип прогнозов является единственно возможным для естествоведческого прогнозирования. Примером могут служить всем известные прогнозы погоды. Естественное развитие природы от нашего желания не зависит.</a:t>
          </a:r>
          <a:endParaRPr lang="ru-RU" sz="1500" kern="1200">
            <a:latin typeface="Times New Roman" panose="02020603050405020304" pitchFamily="18" charset="0"/>
            <a:cs typeface="Times New Roman" panose="02020603050405020304" pitchFamily="18" charset="0"/>
          </a:endParaRPr>
        </a:p>
      </dsp:txBody>
      <dsp:txXfrm>
        <a:off x="2677656" y="0"/>
        <a:ext cx="7656969" cy="2543773"/>
      </dsp:txXfrm>
    </dsp:sp>
    <dsp:sp modelId="{9C6AC0CE-603D-4F7D-8111-129F46C6FF76}">
      <dsp:nvSpPr>
        <dsp:cNvPr id="0" name=""/>
        <dsp:cNvSpPr/>
      </dsp:nvSpPr>
      <dsp:spPr>
        <a:xfrm>
          <a:off x="1405769" y="2543773"/>
          <a:ext cx="2543773" cy="254377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5F2F3E-97C0-4D0C-8AA6-CBD72C190172}">
      <dsp:nvSpPr>
        <dsp:cNvPr id="0" name=""/>
        <dsp:cNvSpPr/>
      </dsp:nvSpPr>
      <dsp:spPr>
        <a:xfrm>
          <a:off x="2677656" y="2543773"/>
          <a:ext cx="7656969" cy="254377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just" defTabSz="666750" rtl="0">
            <a:lnSpc>
              <a:spcPct val="90000"/>
            </a:lnSpc>
            <a:spcBef>
              <a:spcPct val="0"/>
            </a:spcBef>
            <a:spcAft>
              <a:spcPct val="35000"/>
            </a:spcAft>
          </a:pPr>
          <a:r>
            <a:rPr lang="ru-RU" sz="1500" kern="1200" smtClean="0">
              <a:latin typeface="Times New Roman" panose="02020603050405020304" pitchFamily="18" charset="0"/>
              <a:cs typeface="Times New Roman" panose="02020603050405020304" pitchFamily="18" charset="0"/>
            </a:rPr>
            <a:t>Нормативные (целевые).</a:t>
          </a:r>
          <a:r>
            <a:rPr lang="ru-RU" sz="1500" b="1" i="1" kern="1200" smtClean="0">
              <a:latin typeface="Times New Roman" panose="02020603050405020304" pitchFamily="18" charset="0"/>
              <a:cs typeface="Times New Roman" panose="02020603050405020304" pitchFamily="18" charset="0"/>
            </a:rPr>
            <a:t> </a:t>
          </a:r>
          <a:r>
            <a:rPr lang="ru-RU" sz="1500" kern="1200" smtClean="0">
              <a:latin typeface="Times New Roman" panose="02020603050405020304" pitchFamily="18" charset="0"/>
              <a:cs typeface="Times New Roman" panose="02020603050405020304" pitchFamily="18" charset="0"/>
            </a:rPr>
            <a:t>Эти прогнозы идут от будущего к настоящему. Здесь определяют пути и сроки достижения возможного состояния системы, принимаемого в качестве цели. Изучается ситуация в настоящем, выбирается ее желательное состояние в будущем и строится последовательность событий и действий, которые могли бы это состояние обеспечить. Например, мы хотим избежать глобального потепления. Предполагаем, что его причиной являются выбросы парниковых газов. Задаём цель - через </a:t>
          </a:r>
          <a:r>
            <a:rPr lang="ru-RU" sz="1500" b="1" i="1" kern="1200" smtClean="0">
              <a:latin typeface="Times New Roman" panose="02020603050405020304" pitchFamily="18" charset="0"/>
              <a:cs typeface="Times New Roman" panose="02020603050405020304" pitchFamily="18" charset="0"/>
            </a:rPr>
            <a:t>х </a:t>
          </a:r>
          <a:r>
            <a:rPr lang="ru-RU" sz="1500" kern="1200" smtClean="0">
              <a:latin typeface="Times New Roman" panose="02020603050405020304" pitchFamily="18" charset="0"/>
              <a:cs typeface="Times New Roman" panose="02020603050405020304" pitchFamily="18" charset="0"/>
            </a:rPr>
            <a:t>лет обеспечить их содержание в атмосфере </a:t>
          </a:r>
          <a:r>
            <a:rPr lang="ru-RU" sz="1500" b="1" i="1" kern="1200" smtClean="0">
              <a:latin typeface="Times New Roman" panose="02020603050405020304" pitchFamily="18" charset="0"/>
              <a:cs typeface="Times New Roman" panose="02020603050405020304" pitchFamily="18" charset="0"/>
            </a:rPr>
            <a:t>у </a:t>
          </a:r>
          <a:r>
            <a:rPr lang="ru-RU" sz="1500" i="1" kern="1200" smtClean="0">
              <a:latin typeface="Times New Roman" panose="02020603050405020304" pitchFamily="18" charset="0"/>
              <a:cs typeface="Times New Roman" panose="02020603050405020304" pitchFamily="18" charset="0"/>
            </a:rPr>
            <a:t>% </a:t>
          </a:r>
          <a:r>
            <a:rPr lang="ru-RU" sz="1500" kern="1200" smtClean="0">
              <a:latin typeface="Times New Roman" panose="02020603050405020304" pitchFamily="18" charset="0"/>
              <a:cs typeface="Times New Roman" panose="02020603050405020304" pitchFamily="18" charset="0"/>
            </a:rPr>
            <a:t>. Затем смотрим, какие меры могут обеспечить достижение этого результата и оцениваем реальность их осуществления при тех или иных условиях. На основе чего делаем вывод о вероятности достижения задуманного. Затем вносим изменения или в цели или в способы их достижения. Этот тип прогнозирования более приемлем в обществоведческих исследованиях.</a:t>
          </a:r>
          <a:endParaRPr lang="ru-RU" sz="1500" kern="1200">
            <a:latin typeface="Times New Roman" panose="02020603050405020304" pitchFamily="18" charset="0"/>
            <a:cs typeface="Times New Roman" panose="02020603050405020304" pitchFamily="18" charset="0"/>
          </a:endParaRPr>
        </a:p>
      </dsp:txBody>
      <dsp:txXfrm>
        <a:off x="2677656" y="2543773"/>
        <a:ext cx="7656969" cy="25437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415B7-4FB8-437D-8F3B-ABA731F95531}">
      <dsp:nvSpPr>
        <dsp:cNvPr id="0" name=""/>
        <dsp:cNvSpPr/>
      </dsp:nvSpPr>
      <dsp:spPr>
        <a:xfrm>
          <a:off x="0" y="1882771"/>
          <a:ext cx="10520030" cy="251036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0CB47B-5EAF-49D4-8C4F-BABC0310A29C}">
      <dsp:nvSpPr>
        <dsp:cNvPr id="0" name=""/>
        <dsp:cNvSpPr/>
      </dsp:nvSpPr>
      <dsp:spPr>
        <a:xfrm>
          <a:off x="4160" y="0"/>
          <a:ext cx="1819174" cy="251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just" defTabSz="622300" rtl="0">
            <a:lnSpc>
              <a:spcPct val="90000"/>
            </a:lnSpc>
            <a:spcBef>
              <a:spcPct val="0"/>
            </a:spcBef>
            <a:spcAft>
              <a:spcPct val="35000"/>
            </a:spcAft>
          </a:pPr>
          <a:r>
            <a:rPr lang="el-GR" sz="1400" kern="1200" dirty="0" smtClean="0">
              <a:latin typeface="Times New Roman" panose="02020603050405020304" pitchFamily="18" charset="0"/>
              <a:cs typeface="Times New Roman" panose="02020603050405020304" pitchFamily="18" charset="0"/>
            </a:rPr>
            <a:t>→</a:t>
          </a:r>
          <a:r>
            <a:rPr lang="ru-RU" sz="1400" kern="1200" dirty="0" smtClean="0">
              <a:latin typeface="Times New Roman" panose="02020603050405020304" pitchFamily="18" charset="0"/>
              <a:cs typeface="Times New Roman" panose="02020603050405020304" pitchFamily="18" charset="0"/>
            </a:rPr>
            <a:t>Географический прогноз в силу выше обозначенных особенностей, как правило, имеет смешанный характер с элементами обоих типов.</a:t>
          </a:r>
          <a:endParaRPr lang="ru-RU" sz="1400" kern="1200" dirty="0">
            <a:latin typeface="Times New Roman" panose="02020603050405020304" pitchFamily="18" charset="0"/>
            <a:cs typeface="Times New Roman" panose="02020603050405020304" pitchFamily="18" charset="0"/>
          </a:endParaRPr>
        </a:p>
      </dsp:txBody>
      <dsp:txXfrm>
        <a:off x="4160" y="0"/>
        <a:ext cx="1819174" cy="2510361"/>
      </dsp:txXfrm>
    </dsp:sp>
    <dsp:sp modelId="{52396907-18F9-49FB-91EF-FFF94194CA32}">
      <dsp:nvSpPr>
        <dsp:cNvPr id="0" name=""/>
        <dsp:cNvSpPr/>
      </dsp:nvSpPr>
      <dsp:spPr>
        <a:xfrm>
          <a:off x="599952" y="2824156"/>
          <a:ext cx="627590" cy="6275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F9E91E-6833-4C33-8CB5-F4F819F03F3D}">
      <dsp:nvSpPr>
        <dsp:cNvPr id="0" name=""/>
        <dsp:cNvSpPr/>
      </dsp:nvSpPr>
      <dsp:spPr>
        <a:xfrm>
          <a:off x="1914293" y="3765542"/>
          <a:ext cx="1819174" cy="251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just" defTabSz="622300" rtl="0">
            <a:lnSpc>
              <a:spcPct val="90000"/>
            </a:lnSpc>
            <a:spcBef>
              <a:spcPct val="0"/>
            </a:spcBef>
            <a:spcAft>
              <a:spcPct val="35000"/>
            </a:spcAft>
          </a:pPr>
          <a:r>
            <a:rPr lang="el-GR" sz="1400" kern="1200" dirty="0" smtClean="0">
              <a:latin typeface="Times New Roman" panose="02020603050405020304" pitchFamily="18" charset="0"/>
              <a:cs typeface="Times New Roman" panose="02020603050405020304" pitchFamily="18" charset="0"/>
            </a:rPr>
            <a:t>→</a:t>
          </a:r>
          <a:r>
            <a:rPr lang="ru-RU" sz="1400" kern="1200" dirty="0" smtClean="0">
              <a:latin typeface="Times New Roman" panose="02020603050405020304" pitchFamily="18" charset="0"/>
              <a:cs typeface="Times New Roman" panose="02020603050405020304" pitchFamily="18" charset="0"/>
            </a:rPr>
            <a:t>Для повышения надёжности прогнозов важно соблюдать их процедуру, которая включает следующие этапы.</a:t>
          </a:r>
          <a:endParaRPr lang="ru-RU" sz="1400" kern="1200" dirty="0">
            <a:latin typeface="Times New Roman" panose="02020603050405020304" pitchFamily="18" charset="0"/>
            <a:cs typeface="Times New Roman" panose="02020603050405020304" pitchFamily="18" charset="0"/>
          </a:endParaRPr>
        </a:p>
      </dsp:txBody>
      <dsp:txXfrm>
        <a:off x="1914293" y="3765542"/>
        <a:ext cx="1819174" cy="2510361"/>
      </dsp:txXfrm>
    </dsp:sp>
    <dsp:sp modelId="{6F258160-1719-4421-AA8D-58A42E616751}">
      <dsp:nvSpPr>
        <dsp:cNvPr id="0" name=""/>
        <dsp:cNvSpPr/>
      </dsp:nvSpPr>
      <dsp:spPr>
        <a:xfrm>
          <a:off x="2510085" y="2824156"/>
          <a:ext cx="627590" cy="6275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BB68C5-E442-48D5-9279-C9050B7A3E5D}">
      <dsp:nvSpPr>
        <dsp:cNvPr id="0" name=""/>
        <dsp:cNvSpPr/>
      </dsp:nvSpPr>
      <dsp:spPr>
        <a:xfrm>
          <a:off x="3824426" y="0"/>
          <a:ext cx="1819174" cy="251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just" defTabSz="622300" rtl="0">
            <a:lnSpc>
              <a:spcPct val="90000"/>
            </a:lnSpc>
            <a:spcBef>
              <a:spcPct val="0"/>
            </a:spcBef>
            <a:spcAft>
              <a:spcPct val="35000"/>
            </a:spcAft>
          </a:pPr>
          <a:r>
            <a:rPr lang="el-GR" sz="1400" kern="1200" dirty="0" smtClean="0">
              <a:latin typeface="Times New Roman" panose="02020603050405020304" pitchFamily="18" charset="0"/>
              <a:cs typeface="Times New Roman" panose="02020603050405020304" pitchFamily="18" charset="0"/>
            </a:rPr>
            <a:t>→</a:t>
          </a:r>
          <a:r>
            <a:rPr lang="ru-RU" sz="1400" kern="1200" dirty="0" smtClean="0">
              <a:latin typeface="Times New Roman" panose="02020603050405020304" pitchFamily="18" charset="0"/>
              <a:cs typeface="Times New Roman" panose="02020603050405020304" pitchFamily="18" charset="0"/>
            </a:rPr>
            <a:t> Постановка цели и задач. Это определяет все последующие действия. Если цель не сформулирована, то всё последующее окажется набором нескоординированных и нелогичных действий. </a:t>
          </a:r>
          <a:endParaRPr lang="ru-RU" sz="1400" kern="1200" dirty="0">
            <a:latin typeface="Times New Roman" panose="02020603050405020304" pitchFamily="18" charset="0"/>
            <a:cs typeface="Times New Roman" panose="02020603050405020304" pitchFamily="18" charset="0"/>
          </a:endParaRPr>
        </a:p>
      </dsp:txBody>
      <dsp:txXfrm>
        <a:off x="3824426" y="0"/>
        <a:ext cx="1819174" cy="2510361"/>
      </dsp:txXfrm>
    </dsp:sp>
    <dsp:sp modelId="{7BF91935-9805-48BD-8773-0C607330D29E}">
      <dsp:nvSpPr>
        <dsp:cNvPr id="0" name=""/>
        <dsp:cNvSpPr/>
      </dsp:nvSpPr>
      <dsp:spPr>
        <a:xfrm>
          <a:off x="4420218" y="2824156"/>
          <a:ext cx="627590" cy="6275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67B9BE-A178-4B3F-9883-3F920A469C83}">
      <dsp:nvSpPr>
        <dsp:cNvPr id="0" name=""/>
        <dsp:cNvSpPr/>
      </dsp:nvSpPr>
      <dsp:spPr>
        <a:xfrm>
          <a:off x="5925754" y="3854446"/>
          <a:ext cx="1354229" cy="1375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just" defTabSz="622300" rtl="0">
            <a:lnSpc>
              <a:spcPct val="90000"/>
            </a:lnSpc>
            <a:spcBef>
              <a:spcPct val="0"/>
            </a:spcBef>
            <a:spcAft>
              <a:spcPct val="35000"/>
            </a:spcAft>
          </a:pPr>
          <a:r>
            <a:rPr lang="el-GR" sz="1400" kern="1200" dirty="0" smtClean="0">
              <a:latin typeface="Times New Roman" panose="02020603050405020304" pitchFamily="18" charset="0"/>
              <a:cs typeface="Times New Roman" panose="02020603050405020304" pitchFamily="18" charset="0"/>
            </a:rPr>
            <a:t>→</a:t>
          </a:r>
          <a:r>
            <a:rPr lang="ru-RU" sz="1400" kern="1200" dirty="0" smtClean="0">
              <a:latin typeface="Times New Roman" panose="02020603050405020304" pitchFamily="18" charset="0"/>
              <a:cs typeface="Times New Roman" panose="02020603050405020304" pitchFamily="18" charset="0"/>
            </a:rPr>
            <a:t> Определение временных и пространственных границ прогноза. Они зависят от цели прогнозирования. </a:t>
          </a:r>
          <a:endParaRPr lang="ru-RU" sz="1400" kern="1200" dirty="0">
            <a:latin typeface="Times New Roman" panose="02020603050405020304" pitchFamily="18" charset="0"/>
            <a:cs typeface="Times New Roman" panose="02020603050405020304" pitchFamily="18" charset="0"/>
          </a:endParaRPr>
        </a:p>
      </dsp:txBody>
      <dsp:txXfrm>
        <a:off x="5925754" y="3854446"/>
        <a:ext cx="1354229" cy="1375828"/>
      </dsp:txXfrm>
    </dsp:sp>
    <dsp:sp modelId="{13196FAF-268D-4931-A75A-BD77B826146D}">
      <dsp:nvSpPr>
        <dsp:cNvPr id="0" name=""/>
        <dsp:cNvSpPr/>
      </dsp:nvSpPr>
      <dsp:spPr>
        <a:xfrm>
          <a:off x="6330351" y="3107790"/>
          <a:ext cx="627590" cy="6275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C7AF2D-7EAC-4718-8754-D7D1BEA2276C}">
      <dsp:nvSpPr>
        <dsp:cNvPr id="0" name=""/>
        <dsp:cNvSpPr/>
      </dsp:nvSpPr>
      <dsp:spPr>
        <a:xfrm>
          <a:off x="7210764" y="0"/>
          <a:ext cx="1819174" cy="251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just" defTabSz="622300" rtl="0">
            <a:lnSpc>
              <a:spcPct val="90000"/>
            </a:lnSpc>
            <a:spcBef>
              <a:spcPct val="0"/>
            </a:spcBef>
            <a:spcAft>
              <a:spcPct val="35000"/>
            </a:spcAft>
          </a:pPr>
          <a:r>
            <a:rPr lang="el-GR" sz="1400" kern="1200" dirty="0" smtClean="0">
              <a:latin typeface="Times New Roman" panose="02020603050405020304" pitchFamily="18" charset="0"/>
              <a:cs typeface="Times New Roman" panose="02020603050405020304" pitchFamily="18" charset="0"/>
            </a:rPr>
            <a:t>→ </a:t>
          </a:r>
          <a:r>
            <a:rPr lang="ru-RU" sz="1400" kern="1200" dirty="0" smtClean="0">
              <a:latin typeface="Times New Roman" panose="02020603050405020304" pitchFamily="18" charset="0"/>
              <a:cs typeface="Times New Roman" panose="02020603050405020304" pitchFamily="18" charset="0"/>
            </a:rPr>
            <a:t>Сбор и систематизация информации. Очевидна зависимость от того, что было задано по 1 и 2 </a:t>
          </a:r>
          <a:r>
            <a:rPr lang="ru-RU" sz="1400" kern="1200" dirty="0" err="1" smtClean="0">
              <a:latin typeface="Times New Roman" panose="02020603050405020304" pitchFamily="18" charset="0"/>
              <a:cs typeface="Times New Roman" panose="02020603050405020304" pitchFamily="18" charset="0"/>
            </a:rPr>
            <a:t>пп</a:t>
          </a:r>
          <a:r>
            <a:rPr lang="ru-RU" sz="1400" kern="1200" dirty="0" smtClean="0">
              <a:latin typeface="Times New Roman" panose="02020603050405020304" pitchFamily="18" charset="0"/>
              <a:cs typeface="Times New Roman" panose="02020603050405020304" pitchFamily="18" charset="0"/>
            </a:rPr>
            <a:t>.</a:t>
          </a:r>
          <a:endParaRPr lang="ru-RU" sz="1400" kern="1200" dirty="0">
            <a:latin typeface="Times New Roman" panose="02020603050405020304" pitchFamily="18" charset="0"/>
            <a:cs typeface="Times New Roman" panose="02020603050405020304" pitchFamily="18" charset="0"/>
          </a:endParaRPr>
        </a:p>
      </dsp:txBody>
      <dsp:txXfrm>
        <a:off x="7210764" y="0"/>
        <a:ext cx="1819174" cy="2510361"/>
      </dsp:txXfrm>
    </dsp:sp>
    <dsp:sp modelId="{DD747FB1-1BEB-408E-8839-4FE6A64CAA40}">
      <dsp:nvSpPr>
        <dsp:cNvPr id="0" name=""/>
        <dsp:cNvSpPr/>
      </dsp:nvSpPr>
      <dsp:spPr>
        <a:xfrm>
          <a:off x="8240483" y="2824156"/>
          <a:ext cx="627590" cy="6275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16B56-7BB1-4FE0-90F9-188470023378}">
      <dsp:nvSpPr>
        <dsp:cNvPr id="0" name=""/>
        <dsp:cNvSpPr/>
      </dsp:nvSpPr>
      <dsp:spPr>
        <a:xfrm rot="10800000">
          <a:off x="627099" y="1011"/>
          <a:ext cx="8934449" cy="252815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4529" tIns="60960" rIns="113792" bIns="60960" numCol="1" spcCol="1270" anchor="ctr" anchorCtr="0">
          <a:noAutofit/>
        </a:bodyPr>
        <a:lstStyle/>
        <a:p>
          <a:pPr lvl="0" algn="just" defTabSz="711200" rtl="0">
            <a:lnSpc>
              <a:spcPct val="90000"/>
            </a:lnSpc>
            <a:spcBef>
              <a:spcPct val="0"/>
            </a:spcBef>
            <a:spcAft>
              <a:spcPct val="35000"/>
            </a:spcAft>
          </a:pPr>
          <a:r>
            <a:rPr lang="el-GR" sz="1600" kern="1200" dirty="0" smtClean="0">
              <a:latin typeface="Times New Roman" panose="02020603050405020304" pitchFamily="18" charset="0"/>
              <a:cs typeface="Times New Roman" panose="02020603050405020304" pitchFamily="18" charset="0"/>
            </a:rPr>
            <a:t>→ </a:t>
          </a:r>
          <a:r>
            <a:rPr lang="ru-RU" sz="1600" kern="1200" dirty="0" smtClean="0">
              <a:latin typeface="Times New Roman" panose="02020603050405020304" pitchFamily="18" charset="0"/>
              <a:cs typeface="Times New Roman" panose="02020603050405020304" pitchFamily="18" charset="0"/>
            </a:rPr>
            <a:t>При использовании нормативного метода прогнозирования - построение дерева целей и ресурсов. В данном случае задаваемая цель и цель прогноза разные вещи. В приведённом примере нормативный метод может использоваться для любой цели прогнозирования. Но в случае с гидрологическим режимом в качестве генеральной цели должно быть задано какое-то нормативное состояние окружающей среды, а для социально-экономического прогноза какой-то уровень изменений в качестве жизни вовлеченного в зону влияния дороги населения. Генеральная цель в обоих случаях разбивается на подцели всё более низких уровней, пока мы не доходим до необходимых для их достижения ресурсов.</a:t>
          </a:r>
          <a:endParaRPr lang="ru-RU" sz="1600" kern="1200" dirty="0">
            <a:latin typeface="Times New Roman" panose="02020603050405020304" pitchFamily="18" charset="0"/>
            <a:cs typeface="Times New Roman" panose="02020603050405020304" pitchFamily="18" charset="0"/>
          </a:endParaRPr>
        </a:p>
      </dsp:txBody>
      <dsp:txXfrm rot="10800000">
        <a:off x="1259138" y="1011"/>
        <a:ext cx="8302410" cy="2528158"/>
      </dsp:txXfrm>
    </dsp:sp>
    <dsp:sp modelId="{8B8A59EC-8C20-40A7-BC9B-354F4A2D8BEA}">
      <dsp:nvSpPr>
        <dsp:cNvPr id="0" name=""/>
        <dsp:cNvSpPr/>
      </dsp:nvSpPr>
      <dsp:spPr>
        <a:xfrm>
          <a:off x="218228" y="522915"/>
          <a:ext cx="1461608" cy="1461608"/>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8D46D8-F169-4177-898B-5FC9049A1D9A}">
      <dsp:nvSpPr>
        <dsp:cNvPr id="0" name=""/>
        <dsp:cNvSpPr/>
      </dsp:nvSpPr>
      <dsp:spPr>
        <a:xfrm rot="10800000">
          <a:off x="553620" y="2965471"/>
          <a:ext cx="9081408" cy="266582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4529" tIns="60960" rIns="113792" bIns="60960" numCol="1" spcCol="1270" anchor="ctr" anchorCtr="0">
          <a:noAutofit/>
        </a:bodyPr>
        <a:lstStyle/>
        <a:p>
          <a:pPr lvl="0" algn="just" defTabSz="711200" rtl="0">
            <a:lnSpc>
              <a:spcPct val="90000"/>
            </a:lnSpc>
            <a:spcBef>
              <a:spcPct val="0"/>
            </a:spcBef>
            <a:spcAft>
              <a:spcPct val="35000"/>
            </a:spcAft>
          </a:pPr>
          <a:r>
            <a:rPr lang="el-GR" sz="1600" kern="1200" dirty="0" smtClean="0">
              <a:latin typeface="Times New Roman" panose="02020603050405020304" pitchFamily="18" charset="0"/>
              <a:cs typeface="Times New Roman" panose="02020603050405020304" pitchFamily="18" charset="0"/>
            </a:rPr>
            <a:t>→ </a:t>
          </a:r>
          <a:r>
            <a:rPr lang="ru-RU" sz="1600" kern="1200" dirty="0" smtClean="0">
              <a:latin typeface="Times New Roman" panose="02020603050405020304" pitchFamily="18" charset="0"/>
              <a:cs typeface="Times New Roman" panose="02020603050405020304" pitchFamily="18" charset="0"/>
            </a:rPr>
            <a:t>Выбор методов, выявление ограничений и инерционных аспектов. Здесь также очевидна зависимость от цели прогноза. В случае с гидрологией и краткосрочным прогнозом преимущественно будут использованы методы из геофизики ландшафта и инженерные расчёты. Во втором случае необходимо использование экономико-географических, экономических и социологических методов. Ограничения и инерционные аспекты тоже будут разные. Одним из ограничений при нормативном методе будет, например, объём средств, которые могут быть выделены для достижения цели. Инерционные аспекты увязываются со сроком прогноза. К ним относятся те, которые меняются за срок значительно больший, чем срок прогнозирования. </a:t>
          </a:r>
          <a:r>
            <a:rPr lang="ru-RU" sz="1600" kern="1200" dirty="0" err="1" smtClean="0">
              <a:latin typeface="Times New Roman" panose="02020603050405020304" pitchFamily="18" charset="0"/>
              <a:cs typeface="Times New Roman" panose="02020603050405020304" pitchFamily="18" charset="0"/>
            </a:rPr>
            <a:t>Неучет</a:t>
          </a:r>
          <a:r>
            <a:rPr lang="ru-RU" sz="1600" kern="1200" dirty="0" smtClean="0">
              <a:latin typeface="Times New Roman" panose="02020603050405020304" pitchFamily="18" charset="0"/>
              <a:cs typeface="Times New Roman" panose="02020603050405020304" pitchFamily="18" charset="0"/>
            </a:rPr>
            <a:t> инерционности часто приводит к необоснованным прогнозам. Характерный пример - это предсказания быстрого перехода на альтернативную энергетику. Это при том, что срок службы средней тепловой или </a:t>
          </a:r>
          <a:r>
            <a:rPr lang="ru-RU" sz="1600" kern="1200" dirty="0" smtClean="0">
              <a:latin typeface="Times New Roman" panose="02020603050405020304" pitchFamily="18" charset="0"/>
              <a:cs typeface="Times New Roman" panose="02020603050405020304" pitchFamily="18" charset="0"/>
              <a:hlinkClick xmlns:r="http://schemas.openxmlformats.org/officeDocument/2006/relationships" r:id="rId2"/>
            </a:rPr>
            <a:t>атомной</a:t>
          </a:r>
          <a:r>
            <a:rPr lang="ru-RU" sz="1600" kern="1200" dirty="0" smtClean="0">
              <a:latin typeface="Times New Roman" panose="02020603050405020304" pitchFamily="18" charset="0"/>
              <a:cs typeface="Times New Roman" panose="02020603050405020304" pitchFamily="18" charset="0"/>
            </a:rPr>
            <a:t> станции 50 лет, а ГЭС даже больше. Очевидно, что никто их уничтожать не будет, пока они свой ресурс не выработают.</a:t>
          </a:r>
          <a:endParaRPr lang="ru-RU" sz="1600" kern="1200" dirty="0">
            <a:latin typeface="Times New Roman" panose="02020603050405020304" pitchFamily="18" charset="0"/>
            <a:cs typeface="Times New Roman" panose="02020603050405020304" pitchFamily="18" charset="0"/>
          </a:endParaRPr>
        </a:p>
      </dsp:txBody>
      <dsp:txXfrm rot="10800000">
        <a:off x="1220077" y="2965471"/>
        <a:ext cx="8414951" cy="2665827"/>
      </dsp:txXfrm>
    </dsp:sp>
    <dsp:sp modelId="{3B948269-6C6E-4F58-AE4A-C84495C4E280}">
      <dsp:nvSpPr>
        <dsp:cNvPr id="0" name=""/>
        <dsp:cNvSpPr/>
      </dsp:nvSpPr>
      <dsp:spPr>
        <a:xfrm>
          <a:off x="122814" y="3503080"/>
          <a:ext cx="1461608" cy="1461608"/>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16B56-7BB1-4FE0-90F9-188470023378}">
      <dsp:nvSpPr>
        <dsp:cNvPr id="0" name=""/>
        <dsp:cNvSpPr/>
      </dsp:nvSpPr>
      <dsp:spPr>
        <a:xfrm rot="10800000">
          <a:off x="627099" y="1011"/>
          <a:ext cx="8934449" cy="252815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4529" tIns="60960" rIns="113792" bIns="60960" numCol="1" spcCol="1270" anchor="ctr" anchorCtr="0">
          <a:noAutofit/>
        </a:bodyPr>
        <a:lstStyle/>
        <a:p>
          <a:pPr lvl="0" defTabSz="711200" rtl="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 Разработка частных прогнозов. Начиная с прогнозов локального уровня сложности, может понадобиться прогноз поведения некоторых входных параметров. Например, при оценке последствий строительства магистралей по нашей территории на размещение населения нужно предвидеть изменения естественного прироста и миграционной подвижности населения.</a:t>
          </a:r>
        </a:p>
        <a:p>
          <a:pPr lvl="0" algn="just" defTabSz="711200" rtl="0">
            <a:lnSpc>
              <a:spcPct val="90000"/>
            </a:lnSpc>
            <a:spcBef>
              <a:spcPct val="0"/>
            </a:spcBef>
            <a:spcAft>
              <a:spcPct val="35000"/>
            </a:spcAft>
          </a:pPr>
          <a:endParaRPr lang="ru-RU" sz="1600" kern="1200" dirty="0">
            <a:latin typeface="Times New Roman" panose="02020603050405020304" pitchFamily="18" charset="0"/>
            <a:cs typeface="Times New Roman" panose="02020603050405020304" pitchFamily="18" charset="0"/>
          </a:endParaRPr>
        </a:p>
      </dsp:txBody>
      <dsp:txXfrm rot="10800000">
        <a:off x="1259138" y="1011"/>
        <a:ext cx="8302410" cy="2528158"/>
      </dsp:txXfrm>
    </dsp:sp>
    <dsp:sp modelId="{8B8A59EC-8C20-40A7-BC9B-354F4A2D8BEA}">
      <dsp:nvSpPr>
        <dsp:cNvPr id="0" name=""/>
        <dsp:cNvSpPr/>
      </dsp:nvSpPr>
      <dsp:spPr>
        <a:xfrm>
          <a:off x="218228" y="522915"/>
          <a:ext cx="1461608" cy="1461608"/>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8D46D8-F169-4177-898B-5FC9049A1D9A}">
      <dsp:nvSpPr>
        <dsp:cNvPr id="0" name=""/>
        <dsp:cNvSpPr/>
      </dsp:nvSpPr>
      <dsp:spPr>
        <a:xfrm rot="10800000">
          <a:off x="553620" y="2965471"/>
          <a:ext cx="9081408" cy="266582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4529" tIns="60960" rIns="113792" bIns="60960" numCol="1" spcCol="1270" anchor="ctr" anchorCtr="0">
          <a:noAutofit/>
        </a:bodyPr>
        <a:lstStyle/>
        <a:p>
          <a:pPr lvl="0" defTabSz="711200" rtl="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 Разработка основных вариантов прогноза. Осуществляется путём сведения воедино и увязки частных прогнозов. Рекомендуется составлять несколько вариантов для разных возможных условий и сценариев развития событий.</a:t>
          </a:r>
        </a:p>
        <a:p>
          <a:pPr lvl="0" algn="just" defTabSz="711200" rtl="0">
            <a:lnSpc>
              <a:spcPct val="90000"/>
            </a:lnSpc>
            <a:spcBef>
              <a:spcPct val="0"/>
            </a:spcBef>
            <a:spcAft>
              <a:spcPct val="35000"/>
            </a:spcAft>
          </a:pPr>
          <a:endParaRPr lang="ru-RU" sz="1600" kern="1200" dirty="0">
            <a:latin typeface="Times New Roman" panose="02020603050405020304" pitchFamily="18" charset="0"/>
            <a:cs typeface="Times New Roman" panose="02020603050405020304" pitchFamily="18" charset="0"/>
          </a:endParaRPr>
        </a:p>
      </dsp:txBody>
      <dsp:txXfrm rot="10800000">
        <a:off x="1220077" y="2965471"/>
        <a:ext cx="8414951" cy="2665827"/>
      </dsp:txXfrm>
    </dsp:sp>
    <dsp:sp modelId="{3B948269-6C6E-4F58-AE4A-C84495C4E280}">
      <dsp:nvSpPr>
        <dsp:cNvPr id="0" name=""/>
        <dsp:cNvSpPr/>
      </dsp:nvSpPr>
      <dsp:spPr>
        <a:xfrm>
          <a:off x="122814" y="3503080"/>
          <a:ext cx="1461608" cy="1461608"/>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16B56-7BB1-4FE0-90F9-188470023378}">
      <dsp:nvSpPr>
        <dsp:cNvPr id="0" name=""/>
        <dsp:cNvSpPr/>
      </dsp:nvSpPr>
      <dsp:spPr>
        <a:xfrm rot="10800000">
          <a:off x="627099" y="1011"/>
          <a:ext cx="8934449" cy="252815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4529" tIns="60960" rIns="113792" bIns="60960" numCol="1" spcCol="1270" anchor="ctr" anchorCtr="0">
          <a:noAutofit/>
        </a:bodyPr>
        <a:lstStyle/>
        <a:p>
          <a:pPr lvl="0" defTabSz="711200" rtl="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 Экспертиза разработанных вариантов и окончательный прогноз с учётом замечаний, поступивших в результате экспертизы.</a:t>
          </a:r>
        </a:p>
        <a:p>
          <a:pPr lvl="0" algn="just" defTabSz="711200" rtl="0">
            <a:lnSpc>
              <a:spcPct val="90000"/>
            </a:lnSpc>
            <a:spcBef>
              <a:spcPct val="0"/>
            </a:spcBef>
            <a:spcAft>
              <a:spcPct val="35000"/>
            </a:spcAft>
          </a:pPr>
          <a:endParaRPr lang="ru-RU" sz="1600" kern="1200" dirty="0">
            <a:latin typeface="Times New Roman" panose="02020603050405020304" pitchFamily="18" charset="0"/>
            <a:cs typeface="Times New Roman" panose="02020603050405020304" pitchFamily="18" charset="0"/>
          </a:endParaRPr>
        </a:p>
      </dsp:txBody>
      <dsp:txXfrm rot="10800000">
        <a:off x="1259138" y="1011"/>
        <a:ext cx="8302410" cy="2528158"/>
      </dsp:txXfrm>
    </dsp:sp>
    <dsp:sp modelId="{8B8A59EC-8C20-40A7-BC9B-354F4A2D8BEA}">
      <dsp:nvSpPr>
        <dsp:cNvPr id="0" name=""/>
        <dsp:cNvSpPr/>
      </dsp:nvSpPr>
      <dsp:spPr>
        <a:xfrm>
          <a:off x="218228" y="522915"/>
          <a:ext cx="1461608" cy="1461608"/>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8D46D8-F169-4177-898B-5FC9049A1D9A}">
      <dsp:nvSpPr>
        <dsp:cNvPr id="0" name=""/>
        <dsp:cNvSpPr/>
      </dsp:nvSpPr>
      <dsp:spPr>
        <a:xfrm rot="10800000">
          <a:off x="553620" y="2965471"/>
          <a:ext cx="9081408" cy="266582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4529" tIns="60960" rIns="113792" bIns="60960" numCol="1" spcCol="1270" anchor="ctr" anchorCtr="0">
          <a:noAutofit/>
        </a:bodyPr>
        <a:lstStyle/>
        <a:p>
          <a:pPr lvl="0" defTabSz="711200" rtl="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 Использование прогноза, отслеживание его соответствия фактическому течению событий и необходимые корректировки самого прогноза или мероприятий по его реализации, если это нормативный прогноз.</a:t>
          </a:r>
        </a:p>
        <a:p>
          <a:pPr lvl="0" algn="just" defTabSz="711200" rtl="0">
            <a:lnSpc>
              <a:spcPct val="90000"/>
            </a:lnSpc>
            <a:spcBef>
              <a:spcPct val="0"/>
            </a:spcBef>
            <a:spcAft>
              <a:spcPct val="35000"/>
            </a:spcAft>
          </a:pPr>
          <a:endParaRPr lang="ru-RU" sz="1600" kern="1200" dirty="0">
            <a:latin typeface="Times New Roman" panose="02020603050405020304" pitchFamily="18" charset="0"/>
            <a:cs typeface="Times New Roman" panose="02020603050405020304" pitchFamily="18" charset="0"/>
          </a:endParaRPr>
        </a:p>
      </dsp:txBody>
      <dsp:txXfrm rot="10800000">
        <a:off x="1220077" y="2965471"/>
        <a:ext cx="8414951" cy="2665827"/>
      </dsp:txXfrm>
    </dsp:sp>
    <dsp:sp modelId="{3B948269-6C6E-4F58-AE4A-C84495C4E280}">
      <dsp:nvSpPr>
        <dsp:cNvPr id="0" name=""/>
        <dsp:cNvSpPr/>
      </dsp:nvSpPr>
      <dsp:spPr>
        <a:xfrm>
          <a:off x="122814" y="3503080"/>
          <a:ext cx="1461608" cy="1461608"/>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DBBA2-972E-40C0-9023-A5C3CC5BCFC2}">
      <dsp:nvSpPr>
        <dsp:cNvPr id="0" name=""/>
        <dsp:cNvSpPr/>
      </dsp:nvSpPr>
      <dsp:spPr>
        <a:xfrm>
          <a:off x="5035" y="1069578"/>
          <a:ext cx="2201635" cy="32424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444500" rtl="0">
            <a:lnSpc>
              <a:spcPct val="90000"/>
            </a:lnSpc>
            <a:spcBef>
              <a:spcPct val="0"/>
            </a:spcBef>
            <a:spcAft>
              <a:spcPct val="35000"/>
            </a:spcAft>
          </a:pPr>
          <a:r>
            <a:rPr lang="ru-RU" sz="1000" kern="1200" smtClean="0">
              <a:latin typeface="Times New Roman" panose="02020603050405020304" pitchFamily="18" charset="0"/>
              <a:cs typeface="Times New Roman" panose="02020603050405020304" pitchFamily="18" charset="0"/>
            </a:rPr>
            <a:t>1. Постановка цели и задач. Это определяет все последующие действия. Если цель не сформулирована, то всё последующее окажется набором нескоординированных и нелогичных действий. К сожалению, далеко не всегда авторы прогнозов задают цель в явном виде.</a:t>
          </a:r>
          <a:endParaRPr lang="ru-RU" sz="1000" kern="1200">
            <a:latin typeface="Times New Roman" panose="02020603050405020304" pitchFamily="18" charset="0"/>
            <a:cs typeface="Times New Roman" panose="02020603050405020304" pitchFamily="18" charset="0"/>
          </a:endParaRPr>
        </a:p>
      </dsp:txBody>
      <dsp:txXfrm>
        <a:off x="69519" y="1134062"/>
        <a:ext cx="2072667" cy="3113499"/>
      </dsp:txXfrm>
    </dsp:sp>
    <dsp:sp modelId="{27D25E48-4E13-4738-8104-10E698D84654}">
      <dsp:nvSpPr>
        <dsp:cNvPr id="0" name=""/>
        <dsp:cNvSpPr/>
      </dsp:nvSpPr>
      <dsp:spPr>
        <a:xfrm>
          <a:off x="2426834" y="2417809"/>
          <a:ext cx="466746" cy="546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latin typeface="Times New Roman" panose="02020603050405020304" pitchFamily="18" charset="0"/>
            <a:cs typeface="Times New Roman" panose="02020603050405020304" pitchFamily="18" charset="0"/>
          </a:endParaRPr>
        </a:p>
      </dsp:txBody>
      <dsp:txXfrm>
        <a:off x="2426834" y="2527010"/>
        <a:ext cx="326722" cy="327603"/>
      </dsp:txXfrm>
    </dsp:sp>
    <dsp:sp modelId="{60A1A0F6-436D-4F81-9648-0CC90EF6FBC5}">
      <dsp:nvSpPr>
        <dsp:cNvPr id="0" name=""/>
        <dsp:cNvSpPr/>
      </dsp:nvSpPr>
      <dsp:spPr>
        <a:xfrm>
          <a:off x="3087325" y="1069578"/>
          <a:ext cx="2201635" cy="32424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444500" rtl="0">
            <a:lnSpc>
              <a:spcPct val="90000"/>
            </a:lnSpc>
            <a:spcBef>
              <a:spcPct val="0"/>
            </a:spcBef>
            <a:spcAft>
              <a:spcPct val="35000"/>
            </a:spcAft>
          </a:pPr>
          <a:r>
            <a:rPr lang="ru-RU" sz="1000" kern="1200" smtClean="0">
              <a:latin typeface="Times New Roman" panose="02020603050405020304" pitchFamily="18" charset="0"/>
              <a:cs typeface="Times New Roman" panose="02020603050405020304" pitchFamily="18" charset="0"/>
            </a:rPr>
            <a:t>2. Определение временных и пространственных границ прогноза. Они зависят от цели прогнозирования. Например, если целью является выявление последствий строительства вышеупомянутых магистралей для гидрологического режима, то прогноз может быть краткосрочный, а зона влияния ограничена первыми сотнями метров. Если же мы хотим предсказать социально-экономические изменения, то это будет означать и более длительный срок прогноза и более обширную территорию.</a:t>
          </a:r>
          <a:endParaRPr lang="ru-RU" sz="1000" kern="1200">
            <a:latin typeface="Times New Roman" panose="02020603050405020304" pitchFamily="18" charset="0"/>
            <a:cs typeface="Times New Roman" panose="02020603050405020304" pitchFamily="18" charset="0"/>
          </a:endParaRPr>
        </a:p>
      </dsp:txBody>
      <dsp:txXfrm>
        <a:off x="3151809" y="1134062"/>
        <a:ext cx="2072667" cy="3113499"/>
      </dsp:txXfrm>
    </dsp:sp>
    <dsp:sp modelId="{7F17BBF0-134D-4A76-91E2-0C8318684C38}">
      <dsp:nvSpPr>
        <dsp:cNvPr id="0" name=""/>
        <dsp:cNvSpPr/>
      </dsp:nvSpPr>
      <dsp:spPr>
        <a:xfrm>
          <a:off x="5509123" y="2417809"/>
          <a:ext cx="466746" cy="546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latin typeface="Times New Roman" panose="02020603050405020304" pitchFamily="18" charset="0"/>
            <a:cs typeface="Times New Roman" panose="02020603050405020304" pitchFamily="18" charset="0"/>
          </a:endParaRPr>
        </a:p>
      </dsp:txBody>
      <dsp:txXfrm>
        <a:off x="5509123" y="2527010"/>
        <a:ext cx="326722" cy="327603"/>
      </dsp:txXfrm>
    </dsp:sp>
    <dsp:sp modelId="{C71D425A-48C3-48E2-BF68-24B5BBEA86A4}">
      <dsp:nvSpPr>
        <dsp:cNvPr id="0" name=""/>
        <dsp:cNvSpPr/>
      </dsp:nvSpPr>
      <dsp:spPr>
        <a:xfrm>
          <a:off x="6169614" y="1069578"/>
          <a:ext cx="2201635" cy="32424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ru-RU" sz="1000" kern="1200" smtClean="0">
              <a:latin typeface="Times New Roman" panose="02020603050405020304" pitchFamily="18" charset="0"/>
              <a:cs typeface="Times New Roman" panose="02020603050405020304" pitchFamily="18" charset="0"/>
            </a:rPr>
            <a:t>3. Сбор и систематизация информации. Очевидна зависимость от того, что было задано по 1 и 2 пп.</a:t>
          </a:r>
          <a:endParaRPr lang="ru-RU" sz="1000" kern="1200">
            <a:latin typeface="Times New Roman" panose="02020603050405020304" pitchFamily="18" charset="0"/>
            <a:cs typeface="Times New Roman" panose="02020603050405020304" pitchFamily="18" charset="0"/>
          </a:endParaRPr>
        </a:p>
      </dsp:txBody>
      <dsp:txXfrm>
        <a:off x="6234098" y="1134062"/>
        <a:ext cx="2072667" cy="3113499"/>
      </dsp:txXfrm>
    </dsp:sp>
    <dsp:sp modelId="{D3BC2FA6-10D4-400B-AB5F-389476A97728}">
      <dsp:nvSpPr>
        <dsp:cNvPr id="0" name=""/>
        <dsp:cNvSpPr/>
      </dsp:nvSpPr>
      <dsp:spPr>
        <a:xfrm>
          <a:off x="8591413" y="2417809"/>
          <a:ext cx="466746" cy="546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latin typeface="Times New Roman" panose="02020603050405020304" pitchFamily="18" charset="0"/>
            <a:cs typeface="Times New Roman" panose="02020603050405020304" pitchFamily="18" charset="0"/>
          </a:endParaRPr>
        </a:p>
      </dsp:txBody>
      <dsp:txXfrm>
        <a:off x="8591413" y="2527010"/>
        <a:ext cx="326722" cy="327603"/>
      </dsp:txXfrm>
    </dsp:sp>
    <dsp:sp modelId="{4ADB0C8F-D383-43EA-A808-ECC50A163237}">
      <dsp:nvSpPr>
        <dsp:cNvPr id="0" name=""/>
        <dsp:cNvSpPr/>
      </dsp:nvSpPr>
      <dsp:spPr>
        <a:xfrm>
          <a:off x="9251904" y="1069578"/>
          <a:ext cx="2201635" cy="32424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444500" rtl="0">
            <a:lnSpc>
              <a:spcPct val="90000"/>
            </a:lnSpc>
            <a:spcBef>
              <a:spcPct val="0"/>
            </a:spcBef>
            <a:spcAft>
              <a:spcPct val="35000"/>
            </a:spcAft>
          </a:pPr>
          <a:r>
            <a:rPr lang="ru-RU" sz="1000" kern="1200" dirty="0" smtClean="0">
              <a:latin typeface="Times New Roman" panose="02020603050405020304" pitchFamily="18" charset="0"/>
              <a:cs typeface="Times New Roman" panose="02020603050405020304" pitchFamily="18" charset="0"/>
            </a:rPr>
            <a:t>4. При использовании нормативного метода прогнозирования - построение дерева целей и ресурсов. В данном случае задаваемая цель и цель прогноза разные вещи. В приведённом примере нормативный метод может использоваться для любой цели прогнозирования. Но в случае с гидрологическим режимом в качестве генеральной цели должно быть задано какое-то нормативное состояние окружающей среды, а для социально-экономического прогноза какой-то уровень изменений в качестве жизни вовлеченного в зону влияния дороги населения. Генеральная цель в обоих случаях разбивается на подцели всё более низких уровней, пока мы не доходим до необходимых для их достижения ресурсов.</a:t>
          </a:r>
          <a:endParaRPr lang="ru-RU" sz="1000" kern="1200" dirty="0">
            <a:latin typeface="Times New Roman" panose="02020603050405020304" pitchFamily="18" charset="0"/>
            <a:cs typeface="Times New Roman" panose="02020603050405020304" pitchFamily="18" charset="0"/>
          </a:endParaRPr>
        </a:p>
      </dsp:txBody>
      <dsp:txXfrm>
        <a:off x="9316388" y="1134062"/>
        <a:ext cx="2072667" cy="31134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CB4EB-8A6B-4206-AD81-9AD4A10C6264}">
      <dsp:nvSpPr>
        <dsp:cNvPr id="0" name=""/>
        <dsp:cNvSpPr/>
      </dsp:nvSpPr>
      <dsp:spPr>
        <a:xfrm>
          <a:off x="0" y="14285"/>
          <a:ext cx="6096000" cy="617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Для повышения надёжности прогнозов важно соблюдать их процедуру, которая включает следующие этапы.</a:t>
          </a:r>
          <a:endParaRPr lang="ru-RU" sz="1600" b="1" kern="1200" dirty="0">
            <a:latin typeface="Times New Roman" panose="02020603050405020304" pitchFamily="18" charset="0"/>
            <a:cs typeface="Times New Roman" panose="02020603050405020304" pitchFamily="18" charset="0"/>
          </a:endParaRPr>
        </a:p>
      </dsp:txBody>
      <dsp:txXfrm>
        <a:off x="30157" y="44442"/>
        <a:ext cx="6035686" cy="55744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3146B8-D64A-4D6B-913A-D84DDEF2B3C7}" type="datetimeFigureOut">
              <a:rPr lang="ru-RU" smtClean="0"/>
              <a:t>05.11.2023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93C18-D7A5-4646-B905-C0FDEFEB41A4}" type="slidenum">
              <a:rPr lang="ru-RU" smtClean="0"/>
              <a:t>‹#›</a:t>
            </a:fld>
            <a:endParaRPr lang="ru-RU"/>
          </a:p>
        </p:txBody>
      </p:sp>
    </p:spTree>
    <p:extLst>
      <p:ext uri="{BB962C8B-B14F-4D97-AF65-F5344CB8AC3E}">
        <p14:creationId xmlns:p14="http://schemas.microsoft.com/office/powerpoint/2010/main" val="944052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9393C18-D7A5-4646-B905-C0FDEFEB41A4}" type="slidenum">
              <a:rPr lang="ru-RU" smtClean="0"/>
              <a:t>3</a:t>
            </a:fld>
            <a:endParaRPr lang="ru-RU"/>
          </a:p>
        </p:txBody>
      </p:sp>
    </p:spTree>
    <p:extLst>
      <p:ext uri="{BB962C8B-B14F-4D97-AF65-F5344CB8AC3E}">
        <p14:creationId xmlns:p14="http://schemas.microsoft.com/office/powerpoint/2010/main" val="418255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04D851-590C-4BB2-BD00-FA3EB489767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0E8F854-DDE0-4BD7-BC5D-5328FA2AB4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B7214458-5E41-482F-997D-0475BEDFD508}"/>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8CFE572D-0060-47D1-AAE8-83CC0580D5B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66D2C9C-E398-4DF0-A1BD-615FE15D6F03}"/>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8126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9A21DE-2A19-4CEB-8456-9F2D3AE9A62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5DDB79B-18B9-4847-AD46-8D5F9106BFA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C13B994-6752-4380-8B8B-A62F5AAE240A}"/>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2DB4E197-A0BE-47AF-A15C-134D581E92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FC9820-2CD8-431B-AFA6-D1069F1D488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01871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390B8BE-A8E1-4E79-9D4F-453BB9181AC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9A0C363-5361-4F22-8BB9-3B81EB62942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B75A87-15B4-4FFE-9AC2-93EC45F8EBE4}"/>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3016054F-9106-4924-82E8-1450F79923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8F7352E-DF36-4E55-A9B8-F0EF391C7325}"/>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9189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A8FB4C-1CCD-48F2-9A72-11E9636F0BE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2D448F8-4AFC-4C52-9EAE-327C6F82CF6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EA5D8D6-2121-49AA-929E-9DFB6DE051C1}"/>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27D7E765-D4CC-46D4-B3FA-57960F9EC9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8AB4253-4EE4-473C-A940-8EFFE626CC96}"/>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45380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F3B11-3943-43E2-B336-D7871C9A2AC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8602908-15D2-455A-9CD1-26C7307E3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99D69D0-E8C6-4788-8DAF-5C8C7DB12F00}"/>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8B408BE3-70CA-49CA-81AE-F216390FB8E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FC1C431-1F42-4ECA-8443-B997DB28823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38220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5D208A-A84E-4839-834F-4D71351F1DD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9F28FBF-95B1-42C7-A707-F06D08F0D4F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DF7F000-DD93-43D4-BA2A-EA65A3D9270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3ABA5FC-953E-4A28-8A5A-2ACC9289C0BD}"/>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6" name="Нижний колонтитул 5">
            <a:extLst>
              <a:ext uri="{FF2B5EF4-FFF2-40B4-BE49-F238E27FC236}">
                <a16:creationId xmlns:a16="http://schemas.microsoft.com/office/drawing/2014/main" id="{9E5A8A4C-4BAA-4CE6-9FF5-72A4C77A678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D28C54A-D5EF-4137-97D3-9260F73F9CA9}"/>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69425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12B6A8-EF2E-41D6-9A5B-24E2F02306E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86CE926-D0C6-4D93-94C5-EADFD0221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8E60BE6-C397-481B-88BA-4F1805152BA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A81CDD5-8360-4ECF-8065-FF4C4C3D75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A92D018-14A0-429B-B637-B48B2723EA3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1BF73C8-590F-46D0-AAFC-C43B5E0C38BF}"/>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8" name="Нижний колонтитул 7">
            <a:extLst>
              <a:ext uri="{FF2B5EF4-FFF2-40B4-BE49-F238E27FC236}">
                <a16:creationId xmlns:a16="http://schemas.microsoft.com/office/drawing/2014/main" id="{C4D8E968-AA2C-418B-B38B-C5BFDA526E7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C533B56-93ED-47D0-9737-CA38BEB71350}"/>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410870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98C198-388A-4965-ACAC-B26D890BAF6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20F33F9-FCF2-41B7-AB20-AF85A777FC08}"/>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4" name="Нижний колонтитул 3">
            <a:extLst>
              <a:ext uri="{FF2B5EF4-FFF2-40B4-BE49-F238E27FC236}">
                <a16:creationId xmlns:a16="http://schemas.microsoft.com/office/drawing/2014/main" id="{2BF8E567-96A9-4166-BED2-0ADB0C3C1AF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BE7CBA4-FB5E-45A4-BF22-B5350A78B16E}"/>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3473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C643C07-5635-46D0-A345-E0BF55C338D6}"/>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3" name="Нижний колонтитул 2">
            <a:extLst>
              <a:ext uri="{FF2B5EF4-FFF2-40B4-BE49-F238E27FC236}">
                <a16:creationId xmlns:a16="http://schemas.microsoft.com/office/drawing/2014/main" id="{D0B390F4-B3AF-43D6-95A3-CCE1F61913C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E8AD44C-E320-4D18-B665-E34332CBF51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9595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843D55-F420-47F3-AC2A-C711974C891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BDD3792-764C-4928-85DB-7456EAECE0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B2BF33A-46DF-4B96-8112-F34D2AEDA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854F939-E308-47C0-9A47-F9F9677F6529}"/>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6" name="Нижний колонтитул 5">
            <a:extLst>
              <a:ext uri="{FF2B5EF4-FFF2-40B4-BE49-F238E27FC236}">
                <a16:creationId xmlns:a16="http://schemas.microsoft.com/office/drawing/2014/main" id="{1C41AF1B-71F7-4960-B0F2-B7359ECF17D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4C3221E-B437-402F-A74A-7FD1A9E6C75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1595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1D4270-31E6-4B6D-8C85-F11EF4273A3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587B729-62D4-48D4-B6E6-F42117D75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CC1A58A-5E0E-433C-A6F4-90CA5DD83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B377EF4-DA24-4E98-8DEF-410A5781C3B9}"/>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6" name="Нижний колонтитул 5">
            <a:extLst>
              <a:ext uri="{FF2B5EF4-FFF2-40B4-BE49-F238E27FC236}">
                <a16:creationId xmlns:a16="http://schemas.microsoft.com/office/drawing/2014/main" id="{ED413895-7291-42A3-BC22-82496E7DDDE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AF20F84-AD49-4779-8F16-5C7A4C55A3E4}"/>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7263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1DD4F2-3184-4F0B-A08F-936ED59FD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172661A-0039-4DC1-AB89-25B10B2F1C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B505A5D-EE1B-4120-854B-289AE35979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8ACC9EE5-94D7-4746-B623-AAE03689D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934817C-6846-4E0A-BC7B-7D40B4E10E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7E825-1EE1-4838-B75E-5EAF7A08159C}" type="slidenum">
              <a:rPr lang="ru-RU" smtClean="0"/>
              <a:t>‹#›</a:t>
            </a:fld>
            <a:endParaRPr lang="ru-RU"/>
          </a:p>
        </p:txBody>
      </p:sp>
    </p:spTree>
    <p:extLst>
      <p:ext uri="{BB962C8B-B14F-4D97-AF65-F5344CB8AC3E}">
        <p14:creationId xmlns:p14="http://schemas.microsoft.com/office/powerpoint/2010/main" val="496212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4.pn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diagramLayout" Target="../diagrams/layout20.xml"/><Relationship Id="rId3" Type="http://schemas.openxmlformats.org/officeDocument/2006/relationships/diagramLayout" Target="../diagrams/layout18.xml"/><Relationship Id="rId7" Type="http://schemas.openxmlformats.org/officeDocument/2006/relationships/diagramData" Target="../diagrams/data19.xml"/><Relationship Id="rId12" Type="http://schemas.openxmlformats.org/officeDocument/2006/relationships/diagramData" Target="../diagrams/data20.xml"/><Relationship Id="rId2" Type="http://schemas.openxmlformats.org/officeDocument/2006/relationships/diagramData" Target="../diagrams/data18.xml"/><Relationship Id="rId16" Type="http://schemas.microsoft.com/office/2007/relationships/diagramDrawing" Target="../diagrams/drawing20.xml"/><Relationship Id="rId1" Type="http://schemas.openxmlformats.org/officeDocument/2006/relationships/slideLayout" Target="../slideLayouts/slideLayout7.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5" Type="http://schemas.openxmlformats.org/officeDocument/2006/relationships/diagramColors" Target="../diagrams/colors20.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 Id="rId1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k-ptz.ru/dictations-on-the-russian-language--grade-4/rannee-novoe-vremya-opredelenie-kultura-novogo-vremeni-harakternye.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3F7F520D-813F-4AB8-A88C-70F2B34D54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a:extLst>
              <a:ext uri="{FF2B5EF4-FFF2-40B4-BE49-F238E27FC236}">
                <a16:creationId xmlns:a16="http://schemas.microsoft.com/office/drawing/2014/main" id="{675251FC-BDEA-4BBB-A75B-0696FB884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0"/>
            <a:ext cx="11166368" cy="6857998"/>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11">
            <a:extLst>
              <a:ext uri="{FF2B5EF4-FFF2-40B4-BE49-F238E27FC236}">
                <a16:creationId xmlns:a16="http://schemas.microsoft.com/office/drawing/2014/main" id="{352F6AC8-DE93-42EE-BBAE-B6324FFAC36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69875" y="44817"/>
            <a:chExt cx="233303" cy="772404"/>
          </a:xfrm>
        </p:grpSpPr>
        <p:sp>
          <p:nvSpPr>
            <p:cNvPr id="13" name="Rectangle 64">
              <a:extLst>
                <a:ext uri="{FF2B5EF4-FFF2-40B4-BE49-F238E27FC236}">
                  <a16:creationId xmlns:a16="http://schemas.microsoft.com/office/drawing/2014/main" id="{6441AB31-5A6F-486C-8AE8-6E04398B39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0062"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29669355-73FD-40E2-9E44-DC03FBA9CA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572"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id="{9ECB0561-E50E-4875-8B82-4405160774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2648"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32EDEC5-1B46-4575-8975-3286C47437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912"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BDFBD4DE-5B85-4C02-876E-4364399C82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2648"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F964221E-D757-45C1-B24B-967DE63192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912"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2854498-7E09-404F-8D8B-4022EB1C9B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2648"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D82220A-E645-4062-A26A-DF19F2E11A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912"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366B8029-4DAB-439E-B861-E11E5AA3A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2648"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69215D8-066B-481E-A2FB-9D6DB4EB6C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912"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07A2094-FE71-4F84-8589-31B213FEC8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2648"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52C000FC-4146-4B1A-8CFF-26FFF1C7E6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912"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09096C9F-D4A4-4FDA-B7E7-8D83301948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3939" y="1294357"/>
            <a:ext cx="10011089" cy="4299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1172D0-DAE3-4130-9009-0B02351A54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925" y="3505936"/>
            <a:ext cx="2177162" cy="2367104"/>
            <a:chOff x="687925" y="3505936"/>
            <a:chExt cx="2177162" cy="2367104"/>
          </a:xfrm>
        </p:grpSpPr>
        <p:sp>
          <p:nvSpPr>
            <p:cNvPr id="29" name="Rectangle 66">
              <a:extLst>
                <a:ext uri="{FF2B5EF4-FFF2-40B4-BE49-F238E27FC236}">
                  <a16:creationId xmlns:a16="http://schemas.microsoft.com/office/drawing/2014/main" id="{E6EE5CBA-2D94-4CCF-BE0B-DC97A6B49F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35215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5347D002-C822-4662-BECD-704DDCA78E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210041"/>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2AFA2F2E-EFC8-4E70-87F4-4269B96E7B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06792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BB7EABB-8135-4B8E-BF0C-A7C891E3A7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39258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36B100CF-968D-4856-95C0-C72FD2DC5D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77849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F75765D6-C293-4ACF-BD5E-BB66EF7570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63638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CFF6D54-51B6-4120-A74E-41A729458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4942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62EE344F-8E78-473F-8CD3-E6D1B66AAE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35215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2E173FC-1DF7-4951-906C-1390F27C2A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21004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C709EA9D-08FD-4F76-A336-772250C78E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06792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8C5FFEDC-1BC0-4CB0-9FD4-EDE7AF4C35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63638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D6A72BC6-FA35-4F45-A7BA-0BEB7B205F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49426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919B69A1-EBB1-45F8-8791-016BCF7BD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391809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0B530BD1-86A8-414D-A004-D9954B038C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378369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9">
              <a:extLst>
                <a:ext uri="{FF2B5EF4-FFF2-40B4-BE49-F238E27FC236}">
                  <a16:creationId xmlns:a16="http://schemas.microsoft.com/office/drawing/2014/main" id="{FAE5BC0C-0D05-49E2-9DB9-54049A23EC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2">
              <a:extLst>
                <a:ext uri="{FF2B5EF4-FFF2-40B4-BE49-F238E27FC236}">
                  <a16:creationId xmlns:a16="http://schemas.microsoft.com/office/drawing/2014/main" id="{5CE98A12-A684-4846-B6C3-F2A43AC2AD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28A5BB04-DD41-49FE-8387-318BCC75BA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7753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3EE3B3CB-71BA-44FD-B0E4-D9A61B5738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B1C7399A-7B9C-42BB-A79E-51653F21C1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413FA7F4-41B4-4942-83F6-8B7A99306A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2">
              <a:extLst>
                <a:ext uri="{FF2B5EF4-FFF2-40B4-BE49-F238E27FC236}">
                  <a16:creationId xmlns:a16="http://schemas.microsoft.com/office/drawing/2014/main" id="{A781A10B-D948-4231-B95B-3717ABD5DB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ED823F90-3595-4102-9F05-3F640079C4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379031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072EE8BA-C999-40B7-8E23-682F60AE2B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2">
              <a:extLst>
                <a:ext uri="{FF2B5EF4-FFF2-40B4-BE49-F238E27FC236}">
                  <a16:creationId xmlns:a16="http://schemas.microsoft.com/office/drawing/2014/main" id="{09B345B3-4E84-41B3-B95F-6C9DA80847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8C487E2F-6F42-4A25-966B-9B02CF4C0F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2">
              <a:extLst>
                <a:ext uri="{FF2B5EF4-FFF2-40B4-BE49-F238E27FC236}">
                  <a16:creationId xmlns:a16="http://schemas.microsoft.com/office/drawing/2014/main" id="{6D86BDF0-16A6-4CE2-98EB-8C2C5D3824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27929C7D-FFA5-4CF1-BF99-B4694DFC04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368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2622FE45-29EC-40C6-8756-57127608B7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2">
              <a:extLst>
                <a:ext uri="{FF2B5EF4-FFF2-40B4-BE49-F238E27FC236}">
                  <a16:creationId xmlns:a16="http://schemas.microsoft.com/office/drawing/2014/main" id="{3DBACFBF-2B6F-42DE-A4C1-24F9CB77B9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7E00D7AA-B9A3-43BE-A9C7-2DEF2F8F89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3658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
              <a:extLst>
                <a:ext uri="{FF2B5EF4-FFF2-40B4-BE49-F238E27FC236}">
                  <a16:creationId xmlns:a16="http://schemas.microsoft.com/office/drawing/2014/main" id="{AD9C42ED-BB25-42B5-A22D-938ED17197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766051"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56D4244-BB50-4726-8F99-AF9734E044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58493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2">
              <a:extLst>
                <a:ext uri="{FF2B5EF4-FFF2-40B4-BE49-F238E27FC236}">
                  <a16:creationId xmlns:a16="http://schemas.microsoft.com/office/drawing/2014/main" id="{56A6F39E-0EBB-4392-90BB-2590C81F47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40381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45B09FF7-8FBE-4F42-8275-8E56C32C2D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22694"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FC78768D-9FA0-45A3-9686-473894D876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041575"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03C6263C-2F04-4160-BAB3-93F166039B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113298"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7D54F6C2-0EC0-4D1C-A121-563C1B3ED7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932179"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9">
              <a:extLst>
                <a:ext uri="{FF2B5EF4-FFF2-40B4-BE49-F238E27FC236}">
                  <a16:creationId xmlns:a16="http://schemas.microsoft.com/office/drawing/2014/main" id="{E35A171E-850C-4714-A0A4-6CD1830596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2">
              <a:extLst>
                <a:ext uri="{FF2B5EF4-FFF2-40B4-BE49-F238E27FC236}">
                  <a16:creationId xmlns:a16="http://schemas.microsoft.com/office/drawing/2014/main" id="{745EB765-69E1-4FB7-BEA0-AF2F04919B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83F43793-41FE-49A7-9F05-3D49899A45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456536"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B0A53DAF-BC4D-4849-800D-538D222074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275417"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D1A1C417-39D0-4ED4-B74E-9F19F25DE3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80378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8826C125-5D9A-4D06-A2C9-389A737005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62266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F5596270-3998-4D23-86B6-85A6B62BF5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762372"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021CC68A-939D-4235-B3EA-88498DC233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58125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2">
              <a:extLst>
                <a:ext uri="{FF2B5EF4-FFF2-40B4-BE49-F238E27FC236}">
                  <a16:creationId xmlns:a16="http://schemas.microsoft.com/office/drawing/2014/main" id="{394C50BF-C63F-475F-9198-B637A83290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40013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F74B5CFE-DE1E-470F-82D6-6BCDE5C4DA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1901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5DDA4EA2-B7AB-46E9-9246-FC23E722B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03789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64">
              <a:extLst>
                <a:ext uri="{FF2B5EF4-FFF2-40B4-BE49-F238E27FC236}">
                  <a16:creationId xmlns:a16="http://schemas.microsoft.com/office/drawing/2014/main" id="{A2DE2AF5-13E8-4174-9EC4-724DEB88DC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10962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360555BC-5949-427F-B107-D944CA221B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92850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F6C67CEF-7906-4D52-B541-B06109BE87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2">
              <a:extLst>
                <a:ext uri="{FF2B5EF4-FFF2-40B4-BE49-F238E27FC236}">
                  <a16:creationId xmlns:a16="http://schemas.microsoft.com/office/drawing/2014/main" id="{13551754-DE8E-4F60-B17A-3592B8E79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2">
              <a:extLst>
                <a:ext uri="{FF2B5EF4-FFF2-40B4-BE49-F238E27FC236}">
                  <a16:creationId xmlns:a16="http://schemas.microsoft.com/office/drawing/2014/main" id="{D7B0D877-545F-4CA5-BB7B-A21E413CD5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452857"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59">
              <a:extLst>
                <a:ext uri="{FF2B5EF4-FFF2-40B4-BE49-F238E27FC236}">
                  <a16:creationId xmlns:a16="http://schemas.microsoft.com/office/drawing/2014/main" id="{D25743C3-6C94-4F58-83A5-5F610DA5D3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271738"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3CD412E9-0E9C-460C-9FC6-C765F5BCC3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800104"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B26AB043-5417-4498-90CE-3A7C36B09E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618985"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itle 1">
            <a:extLst>
              <a:ext uri="{FF2B5EF4-FFF2-40B4-BE49-F238E27FC236}">
                <a16:creationId xmlns:a16="http://schemas.microsoft.com/office/drawing/2014/main" id="{C50D168F-BA59-4A8F-A3F1-2AB5040FB3FE}"/>
              </a:ext>
            </a:extLst>
          </p:cNvPr>
          <p:cNvSpPr txBox="1">
            <a:spLocks/>
          </p:cNvSpPr>
          <p:nvPr/>
        </p:nvSpPr>
        <p:spPr>
          <a:xfrm>
            <a:off x="1612171" y="1599518"/>
            <a:ext cx="9123263"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200" b="1" dirty="0">
                <a:solidFill>
                  <a:schemeClr val="bg1"/>
                </a:solidFill>
                <a:latin typeface="Times New Roman" panose="02020603050405020304" pitchFamily="18" charset="0"/>
                <a:cs typeface="Times New Roman" panose="02020603050405020304" pitchFamily="18" charset="0"/>
              </a:rPr>
              <a:t>Лекция 14</a:t>
            </a:r>
            <a:r>
              <a:rPr lang="ru-RU" sz="4800" dirty="0">
                <a:solidFill>
                  <a:schemeClr val="bg1"/>
                </a:solidFill>
                <a:latin typeface="Arial" panose="020B0604020202020204" pitchFamily="34" charset="0"/>
                <a:cs typeface="Arial" panose="020B0604020202020204" pitchFamily="34" charset="0"/>
              </a:rPr>
              <a:t/>
            </a:r>
            <a:br>
              <a:rPr lang="ru-RU" sz="4800" dirty="0">
                <a:solidFill>
                  <a:schemeClr val="bg1"/>
                </a:solidFill>
                <a:latin typeface="Arial" panose="020B0604020202020204" pitchFamily="34" charset="0"/>
                <a:cs typeface="Arial" panose="020B0604020202020204" pitchFamily="34" charset="0"/>
              </a:rPr>
            </a:br>
            <a:r>
              <a:rPr lang="ru-RU" sz="2800" dirty="0">
                <a:solidFill>
                  <a:schemeClr val="bg1"/>
                </a:solidFill>
                <a:latin typeface="Arial" panose="020B0604020202020204" pitchFamily="34" charset="0"/>
                <a:cs typeface="Arial" panose="020B0604020202020204" pitchFamily="34" charset="0"/>
              </a:rPr>
              <a:t/>
            </a:r>
            <a:br>
              <a:rPr lang="ru-RU" sz="2800" dirty="0">
                <a:solidFill>
                  <a:schemeClr val="bg1"/>
                </a:solidFill>
                <a:latin typeface="Arial" panose="020B0604020202020204" pitchFamily="34" charset="0"/>
                <a:cs typeface="Arial" panose="020B0604020202020204" pitchFamily="34" charset="0"/>
              </a:rPr>
            </a:br>
            <a:r>
              <a:rPr lang="ru-RU"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Тема: </a:t>
            </a:r>
          </a:p>
          <a:p>
            <a:r>
              <a:rPr lang="ru-RU" sz="3200" b="1" dirty="0">
                <a:solidFill>
                  <a:schemeClr val="bg1"/>
                </a:solidFill>
                <a:latin typeface="Times New Roman" panose="02020603050405020304" pitchFamily="18" charset="0"/>
                <a:cs typeface="Times New Roman" panose="02020603050405020304" pitchFamily="18" charset="0"/>
              </a:rPr>
              <a:t>Ландшафтно-географическое прогнозирование </a:t>
            </a:r>
            <a:endParaRPr lang="ru-RU"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9" name="Заголовок 1">
            <a:extLst>
              <a:ext uri="{FF2B5EF4-FFF2-40B4-BE49-F238E27FC236}">
                <a16:creationId xmlns:a16="http://schemas.microsoft.com/office/drawing/2014/main" id="{D4FCA33A-9AB4-4BAA-800D-BE7BCBF45CA7}"/>
              </a:ext>
            </a:extLst>
          </p:cNvPr>
          <p:cNvSpPr txBox="1">
            <a:spLocks/>
          </p:cNvSpPr>
          <p:nvPr/>
        </p:nvSpPr>
        <p:spPr>
          <a:xfrm>
            <a:off x="1360740" y="239990"/>
            <a:ext cx="9719853" cy="5883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ru-RU" sz="2000" b="1" dirty="0">
                <a:latin typeface="Times New Roman" panose="02020603050405020304" pitchFamily="18" charset="0"/>
                <a:cs typeface="Times New Roman" panose="02020603050405020304" pitchFamily="18" charset="0"/>
              </a:rPr>
              <a:t>НАО «Евразийский национальный университет имени Л.Н. Гумилева»</a:t>
            </a:r>
            <a:r>
              <a:rPr lang="ru-RU" sz="1200" b="1" dirty="0">
                <a:latin typeface="Arial" panose="020B0604020202020204" pitchFamily="34" charset="0"/>
                <a:cs typeface="Arial" panose="020B0604020202020204" pitchFamily="34" charset="0"/>
              </a:rPr>
              <a:t/>
            </a:r>
            <a:br>
              <a:rPr lang="ru-RU" sz="1200" b="1" dirty="0">
                <a:latin typeface="Arial" panose="020B0604020202020204" pitchFamily="34" charset="0"/>
                <a:cs typeface="Arial" panose="020B0604020202020204" pitchFamily="34" charset="0"/>
              </a:rPr>
            </a:br>
            <a:endParaRPr lang="ru-RU"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28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413909642"/>
              </p:ext>
            </p:extLst>
          </p:nvPr>
        </p:nvGraphicFramePr>
        <p:xfrm>
          <a:off x="1001675" y="612844"/>
          <a:ext cx="10188649" cy="5632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1917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680457792"/>
              </p:ext>
            </p:extLst>
          </p:nvPr>
        </p:nvGraphicFramePr>
        <p:xfrm>
          <a:off x="1001675" y="612844"/>
          <a:ext cx="10188649" cy="5632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1650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454541513"/>
              </p:ext>
            </p:extLst>
          </p:nvPr>
        </p:nvGraphicFramePr>
        <p:xfrm>
          <a:off x="1001675" y="612844"/>
          <a:ext cx="10188649" cy="5632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0453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AB0FD5-ACA9-471C-9666-88BC7C662DDF}"/>
              </a:ext>
            </a:extLst>
          </p:cNvPr>
          <p:cNvSpPr txBox="1"/>
          <p:nvPr/>
        </p:nvSpPr>
        <p:spPr>
          <a:xfrm>
            <a:off x="563526" y="32644"/>
            <a:ext cx="11504428" cy="2585323"/>
          </a:xfrm>
          <a:prstGeom prst="rect">
            <a:avLst/>
          </a:prstGeom>
          <a:noFill/>
        </p:spPr>
        <p:txBody>
          <a:bodyPr wrap="square">
            <a:spAutoFit/>
          </a:bodyPr>
          <a:lstStyle/>
          <a:p>
            <a:pPr indent="449580" algn="just"/>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Прогнозирование состояния природной среды —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необходимое условие</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решения задач рационального . Особое значение имеет географическое прогнозирование, так как оно является комплексным и предполагает оценку динамики природных и природно-хозяйственных систем в будущем с использованием как компонентных, так и интегральных показателей.</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Под географическим прогнозированием понимается разработка научно обоснованных суждений о состоянии и тенденциях развития природной среды в будущем для принятия решений по ее рациональному использованию. Можно определить это направление географических исследований и проще — как предвидение будущего состояния природной среды. В его разработку внесли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большой вклад</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труды И.П. Герасимова, Т.В. Звонковой, В.Б.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Сочавы</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Ф.Н. Милькова, А.Г. Исаченко, А.Г. Емельянова, Н.И.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Коронкевича</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К.Н. Дьяконова и др. исследователей.</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A40BC63-98C2-459D-A9DB-84F2ABF95D04}"/>
              </a:ext>
            </a:extLst>
          </p:cNvPr>
          <p:cNvSpPr txBox="1"/>
          <p:nvPr/>
        </p:nvSpPr>
        <p:spPr>
          <a:xfrm>
            <a:off x="489098" y="3709813"/>
            <a:ext cx="2987749" cy="830997"/>
          </a:xfrm>
          <a:prstGeom prst="rect">
            <a:avLst/>
          </a:prstGeom>
          <a:noFill/>
        </p:spPr>
        <p:txBody>
          <a:bodyPr wrap="square">
            <a:spAutoFit/>
          </a:bodyPr>
          <a:lstStyle/>
          <a:p>
            <a:r>
              <a:rPr lang="ru-RU" sz="2400" b="1"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Прогнозы классифицируются: </a:t>
            </a:r>
            <a:endParaRPr lang="ru-RU" sz="2400" b="1" dirty="0">
              <a:solidFill>
                <a:schemeClr val="tx1">
                  <a:lumMod val="95000"/>
                  <a:lumOff val="5000"/>
                </a:schemeClr>
              </a:solidFill>
            </a:endParaRPr>
          </a:p>
        </p:txBody>
      </p:sp>
      <p:sp>
        <p:nvSpPr>
          <p:cNvPr id="6" name="Прямоугольник 5">
            <a:extLst>
              <a:ext uri="{FF2B5EF4-FFF2-40B4-BE49-F238E27FC236}">
                <a16:creationId xmlns:a16="http://schemas.microsoft.com/office/drawing/2014/main" id="{E328F3D3-A338-4DA5-949E-8D58036CC879}"/>
              </a:ext>
            </a:extLst>
          </p:cNvPr>
          <p:cNvSpPr/>
          <p:nvPr/>
        </p:nvSpPr>
        <p:spPr>
          <a:xfrm>
            <a:off x="3726711" y="2802030"/>
            <a:ext cx="8102010" cy="946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на компонентные (отраслевые) — гидрологические, метеорологические, и др.; комплексные — оценивается динамика состояния природного комплекса в целом;</a:t>
            </a:r>
            <a:endParaRPr lang="ru-RU" dirty="0"/>
          </a:p>
        </p:txBody>
      </p:sp>
      <p:sp>
        <p:nvSpPr>
          <p:cNvPr id="7" name="Прямоугольник 6">
            <a:extLst>
              <a:ext uri="{FF2B5EF4-FFF2-40B4-BE49-F238E27FC236}">
                <a16:creationId xmlns:a16="http://schemas.microsoft.com/office/drawing/2014/main" id="{E8B313E2-D769-4D7F-9407-42C7B39CA967}"/>
              </a:ext>
            </a:extLst>
          </p:cNvPr>
          <p:cNvSpPr/>
          <p:nvPr/>
        </p:nvSpPr>
        <p:spPr>
          <a:xfrm>
            <a:off x="3726711" y="3935450"/>
            <a:ext cx="8102010" cy="1456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на локальные (пространственный от нескольких квадратных километров до нескольких тысяч квадратных километров), региональные (от нескольких тысяч квадратных километров до сотен тысяч квадратных километров), глобальные (от сотен тысяч квадратных километров до территориального уровня систем образующих );</a:t>
            </a:r>
            <a:endParaRPr lang="ru-RU" dirty="0"/>
          </a:p>
        </p:txBody>
      </p:sp>
      <p:sp>
        <p:nvSpPr>
          <p:cNvPr id="8" name="Прямоугольник 7">
            <a:extLst>
              <a:ext uri="{FF2B5EF4-FFF2-40B4-BE49-F238E27FC236}">
                <a16:creationId xmlns:a16="http://schemas.microsoft.com/office/drawing/2014/main" id="{CCEE95BE-AD39-4129-AB41-9C3A8FE1B49E}"/>
              </a:ext>
            </a:extLst>
          </p:cNvPr>
          <p:cNvSpPr/>
          <p:nvPr/>
        </p:nvSpPr>
        <p:spPr>
          <a:xfrm>
            <a:off x="3726710" y="5576173"/>
            <a:ext cx="8102009" cy="1130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на краткосрочные (временной масштаб от нескольких до нескольких суток); среднесрочные (от нескольких суток до года); долгосрочные (от года до столетий и тысячелетий).</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938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859615649"/>
              </p:ext>
            </p:extLst>
          </p:nvPr>
        </p:nvGraphicFramePr>
        <p:xfrm>
          <a:off x="314324" y="1181100"/>
          <a:ext cx="11458575" cy="5381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Схема 1"/>
          <p:cNvGraphicFramePr/>
          <p:nvPr>
            <p:extLst>
              <p:ext uri="{D42A27DB-BD31-4B8C-83A1-F6EECF244321}">
                <p14:modId xmlns:p14="http://schemas.microsoft.com/office/powerpoint/2010/main" val="3307810616"/>
              </p:ext>
            </p:extLst>
          </p:nvPr>
        </p:nvGraphicFramePr>
        <p:xfrm>
          <a:off x="2667000" y="534769"/>
          <a:ext cx="6096000" cy="6463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61844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969384407"/>
              </p:ext>
            </p:extLst>
          </p:nvPr>
        </p:nvGraphicFramePr>
        <p:xfrm>
          <a:off x="314324" y="1181100"/>
          <a:ext cx="11458575" cy="5381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Схема 1"/>
          <p:cNvGraphicFramePr/>
          <p:nvPr/>
        </p:nvGraphicFramePr>
        <p:xfrm>
          <a:off x="2667000" y="534769"/>
          <a:ext cx="6096000" cy="6463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65955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423827022"/>
              </p:ext>
            </p:extLst>
          </p:nvPr>
        </p:nvGraphicFramePr>
        <p:xfrm>
          <a:off x="1160859" y="334912"/>
          <a:ext cx="6468665" cy="2301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stretch>
            <a:fillRect/>
          </a:stretch>
        </p:blipFill>
        <p:spPr>
          <a:xfrm>
            <a:off x="5700712" y="2843212"/>
            <a:ext cx="5376863" cy="3578058"/>
          </a:xfrm>
          <a:prstGeom prst="rect">
            <a:avLst/>
          </a:prstGeom>
        </p:spPr>
      </p:pic>
    </p:spTree>
    <p:extLst>
      <p:ext uri="{BB962C8B-B14F-4D97-AF65-F5344CB8AC3E}">
        <p14:creationId xmlns:p14="http://schemas.microsoft.com/office/powerpoint/2010/main" val="2629327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023324152"/>
              </p:ext>
            </p:extLst>
          </p:nvPr>
        </p:nvGraphicFramePr>
        <p:xfrm>
          <a:off x="1046560" y="1640914"/>
          <a:ext cx="6093618" cy="3576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Рисунок 1"/>
          <p:cNvPicPr>
            <a:picLocks noChangeAspect="1"/>
          </p:cNvPicPr>
          <p:nvPr/>
        </p:nvPicPr>
        <p:blipFill>
          <a:blip r:embed="rId7"/>
          <a:stretch>
            <a:fillRect/>
          </a:stretch>
        </p:blipFill>
        <p:spPr>
          <a:xfrm>
            <a:off x="7610474" y="1773530"/>
            <a:ext cx="3400425" cy="3310940"/>
          </a:xfrm>
          <a:prstGeom prst="rect">
            <a:avLst/>
          </a:prstGeom>
        </p:spPr>
      </p:pic>
    </p:spTree>
    <p:extLst>
      <p:ext uri="{BB962C8B-B14F-4D97-AF65-F5344CB8AC3E}">
        <p14:creationId xmlns:p14="http://schemas.microsoft.com/office/powerpoint/2010/main" val="3544169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135713906"/>
              </p:ext>
            </p:extLst>
          </p:nvPr>
        </p:nvGraphicFramePr>
        <p:xfrm>
          <a:off x="1047751" y="1276350"/>
          <a:ext cx="9610724" cy="5353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1819275" y="304800"/>
            <a:ext cx="8582025"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anose="02020603050405020304" pitchFamily="18" charset="0"/>
                <a:cs typeface="Times New Roman" panose="02020603050405020304" pitchFamily="18" charset="0"/>
              </a:rPr>
              <a:t>Прогнозы классифицируются:</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8053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87954789"/>
              </p:ext>
            </p:extLst>
          </p:nvPr>
        </p:nvGraphicFramePr>
        <p:xfrm>
          <a:off x="714375" y="609601"/>
          <a:ext cx="10563225" cy="5862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49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Объект 2"/>
          <p:cNvSpPr>
            <a:spLocks noGrp="1"/>
          </p:cNvSpPr>
          <p:nvPr>
            <p:ph idx="1"/>
          </p:nvPr>
        </p:nvSpPr>
        <p:spPr>
          <a:xfrm>
            <a:off x="5394301" y="1719618"/>
            <a:ext cx="5976426" cy="4334629"/>
          </a:xfrm>
        </p:spPr>
        <p:txBody>
          <a:bodyPr anchor="t">
            <a:normAutofit/>
          </a:bodyPr>
          <a:lstStyle/>
          <a:p>
            <a:pPr marL="0" indent="0">
              <a:buNone/>
            </a:pPr>
            <a:endParaRPr lang="ru-RU" sz="3200" dirty="0">
              <a:solidFill>
                <a:srgbClr val="FEFFFF"/>
              </a:solidFill>
              <a:latin typeface="Arial" panose="020B0604020202020204" pitchFamily="34" charset="0"/>
              <a:cs typeface="Arial" panose="020B0604020202020204" pitchFamily="34" charset="0"/>
            </a:endParaRPr>
          </a:p>
          <a:p>
            <a:pPr marL="0" indent="0" algn="just">
              <a:buNone/>
            </a:pPr>
            <a:r>
              <a:rPr lang="ru-RU" sz="3200" b="1" dirty="0" smtClean="0">
                <a:solidFill>
                  <a:schemeClr val="bg1"/>
                </a:solidFill>
                <a:latin typeface="Times New Roman" panose="02020603050405020304" pitchFamily="18" charset="0"/>
                <a:cs typeface="Times New Roman" panose="02020603050405020304" pitchFamily="18" charset="0"/>
              </a:rPr>
              <a:t>1. Задачи</a:t>
            </a:r>
            <a:r>
              <a:rPr lang="ru-RU" sz="3200" b="1" dirty="0">
                <a:solidFill>
                  <a:schemeClr val="bg1"/>
                </a:solidFill>
                <a:latin typeface="Times New Roman" panose="02020603050405020304" pitchFamily="18" charset="0"/>
                <a:cs typeface="Times New Roman" panose="02020603050405020304" pitchFamily="18" charset="0"/>
              </a:rPr>
              <a:t>, проблемы и значимость ландшафтно-географического прогнозирования.</a:t>
            </a:r>
          </a:p>
          <a:p>
            <a:pPr marL="0" indent="0" algn="just">
              <a:buNone/>
            </a:pPr>
            <a:r>
              <a:rPr lang="ru-RU" sz="3200" b="1" dirty="0" smtClean="0">
                <a:solidFill>
                  <a:schemeClr val="bg1"/>
                </a:solidFill>
                <a:latin typeface="Times New Roman" panose="02020603050405020304" pitchFamily="18" charset="0"/>
                <a:cs typeface="Times New Roman" panose="02020603050405020304" pitchFamily="18" charset="0"/>
              </a:rPr>
              <a:t>2. Типы </a:t>
            </a:r>
            <a:r>
              <a:rPr lang="ru-RU" sz="3200" b="1" dirty="0">
                <a:solidFill>
                  <a:schemeClr val="bg1"/>
                </a:solidFill>
                <a:latin typeface="Times New Roman" panose="02020603050405020304" pitchFamily="18" charset="0"/>
                <a:cs typeface="Times New Roman" panose="02020603050405020304" pitchFamily="18" charset="0"/>
              </a:rPr>
              <a:t>географических прогнозов.</a:t>
            </a:r>
          </a:p>
          <a:p>
            <a:pPr marL="0" indent="0">
              <a:buNone/>
            </a:pPr>
            <a:endParaRPr lang="ru-RU" sz="3200" dirty="0">
              <a:solidFill>
                <a:srgbClr val="FEFF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A7134B2-3F4C-4032-91C7-EE8B2626C099}"/>
              </a:ext>
            </a:extLst>
          </p:cNvPr>
          <p:cNvSpPr txBox="1"/>
          <p:nvPr/>
        </p:nvSpPr>
        <p:spPr>
          <a:xfrm>
            <a:off x="821273" y="1719618"/>
            <a:ext cx="6097772" cy="707886"/>
          </a:xfrm>
          <a:prstGeom prst="rect">
            <a:avLst/>
          </a:prstGeom>
          <a:noFill/>
        </p:spPr>
        <p:txBody>
          <a:bodyPr wrap="square">
            <a:spAutoFit/>
          </a:bodyPr>
          <a:lstStyle/>
          <a:p>
            <a:pPr marL="0" indent="0">
              <a:buNone/>
            </a:pPr>
            <a:r>
              <a:rPr lang="ru-RU" sz="4000" b="1" dirty="0">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План лекции:</a:t>
            </a:r>
          </a:p>
        </p:txBody>
      </p:sp>
    </p:spTree>
    <p:extLst>
      <p:ext uri="{BB962C8B-B14F-4D97-AF65-F5344CB8AC3E}">
        <p14:creationId xmlns:p14="http://schemas.microsoft.com/office/powerpoint/2010/main" val="118654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110797881"/>
              </p:ext>
            </p:extLst>
          </p:nvPr>
        </p:nvGraphicFramePr>
        <p:xfrm>
          <a:off x="533400" y="1035039"/>
          <a:ext cx="10229850" cy="5356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8885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204235440"/>
              </p:ext>
            </p:extLst>
          </p:nvPr>
        </p:nvGraphicFramePr>
        <p:xfrm>
          <a:off x="838199" y="685801"/>
          <a:ext cx="10106025" cy="5697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2227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843256227"/>
              </p:ext>
            </p:extLst>
          </p:nvPr>
        </p:nvGraphicFramePr>
        <p:xfrm>
          <a:off x="1265635" y="663185"/>
          <a:ext cx="6093618" cy="3662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3755378152"/>
              </p:ext>
            </p:extLst>
          </p:nvPr>
        </p:nvGraphicFramePr>
        <p:xfrm>
          <a:off x="6391275" y="4157186"/>
          <a:ext cx="5610225" cy="18054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Схема 2"/>
          <p:cNvGraphicFramePr/>
          <p:nvPr>
            <p:extLst>
              <p:ext uri="{D42A27DB-BD31-4B8C-83A1-F6EECF244321}">
                <p14:modId xmlns:p14="http://schemas.microsoft.com/office/powerpoint/2010/main" val="382414440"/>
              </p:ext>
            </p:extLst>
          </p:nvPr>
        </p:nvGraphicFramePr>
        <p:xfrm>
          <a:off x="1352550" y="-83731"/>
          <a:ext cx="6096000" cy="72943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8" name="Группа 7"/>
          <p:cNvGrpSpPr/>
          <p:nvPr/>
        </p:nvGrpSpPr>
        <p:grpSpPr>
          <a:xfrm>
            <a:off x="477441" y="4431982"/>
            <a:ext cx="5449201" cy="2223000"/>
            <a:chOff x="-3854236" y="2114482"/>
            <a:chExt cx="6093618" cy="2223000"/>
          </a:xfrm>
        </p:grpSpPr>
        <p:sp>
          <p:nvSpPr>
            <p:cNvPr id="9" name="Скругленный прямоугольник 8"/>
            <p:cNvSpPr/>
            <p:nvPr/>
          </p:nvSpPr>
          <p:spPr>
            <a:xfrm>
              <a:off x="-3854236" y="2114482"/>
              <a:ext cx="6093618" cy="2223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Скругленный прямоугольник 4"/>
            <p:cNvSpPr txBox="1"/>
            <p:nvPr/>
          </p:nvSpPr>
          <p:spPr>
            <a:xfrm>
              <a:off x="-3637200" y="2314032"/>
              <a:ext cx="5876582" cy="2005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Ландшафтно-географическое прогнозирование играет огромную роль в организации природно-хозяйственной деятельности, т.к. оно направленно на эффективное использование и сохранение природных ресурсов, а также на материальную, экологическую и эстетическую оптимизацию условий жизнедеятельности человека в природе.</a:t>
              </a:r>
              <a:endParaRPr lang="ru-RU" sz="14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33065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05298870"/>
              </p:ext>
            </p:extLst>
          </p:nvPr>
        </p:nvGraphicFramePr>
        <p:xfrm>
          <a:off x="952500" y="495301"/>
          <a:ext cx="9582149" cy="602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1855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341816595"/>
              </p:ext>
            </p:extLst>
          </p:nvPr>
        </p:nvGraphicFramePr>
        <p:xfrm>
          <a:off x="3049191" y="390446"/>
          <a:ext cx="6093618" cy="390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Таблица 3">
            <a:extLst>
              <a:ext uri="{FF2B5EF4-FFF2-40B4-BE49-F238E27FC236}">
                <a16:creationId xmlns:a16="http://schemas.microsoft.com/office/drawing/2014/main" id="{221AED73-E0DE-42A3-9F28-9E0FECC18246}"/>
              </a:ext>
            </a:extLst>
          </p:cNvPr>
          <p:cNvGraphicFramePr>
            <a:graphicFrameLocks noGrp="1"/>
          </p:cNvGraphicFramePr>
          <p:nvPr>
            <p:extLst>
              <p:ext uri="{D42A27DB-BD31-4B8C-83A1-F6EECF244321}">
                <p14:modId xmlns:p14="http://schemas.microsoft.com/office/powerpoint/2010/main" val="3467193091"/>
              </p:ext>
            </p:extLst>
          </p:nvPr>
        </p:nvGraphicFramePr>
        <p:xfrm>
          <a:off x="838200" y="1152526"/>
          <a:ext cx="10515600" cy="5248274"/>
        </p:xfrm>
        <a:graphic>
          <a:graphicData uri="http://schemas.openxmlformats.org/drawingml/2006/table">
            <a:tbl>
              <a:tblPr firstRow="1" firstCol="1" bandRow="1">
                <a:tableStyleId>{5C22544A-7EE6-4342-B048-85BDC9FD1C3A}</a:tableStyleId>
              </a:tblPr>
              <a:tblGrid>
                <a:gridCol w="3505200">
                  <a:extLst>
                    <a:ext uri="{9D8B030D-6E8A-4147-A177-3AD203B41FA5}">
                      <a16:colId xmlns:a16="http://schemas.microsoft.com/office/drawing/2014/main" val="3633626613"/>
                    </a:ext>
                  </a:extLst>
                </a:gridCol>
                <a:gridCol w="3505200">
                  <a:extLst>
                    <a:ext uri="{9D8B030D-6E8A-4147-A177-3AD203B41FA5}">
                      <a16:colId xmlns:a16="http://schemas.microsoft.com/office/drawing/2014/main" val="458869603"/>
                    </a:ext>
                  </a:extLst>
                </a:gridCol>
                <a:gridCol w="3505200">
                  <a:extLst>
                    <a:ext uri="{9D8B030D-6E8A-4147-A177-3AD203B41FA5}">
                      <a16:colId xmlns:a16="http://schemas.microsoft.com/office/drawing/2014/main" val="2651379488"/>
                    </a:ext>
                  </a:extLst>
                </a:gridCol>
              </a:tblGrid>
              <a:tr h="561961">
                <a:tc>
                  <a:txBody>
                    <a:bodyPr/>
                    <a:lstStyle/>
                    <a:p>
                      <a:pPr>
                        <a:lnSpc>
                          <a:spcPct val="115000"/>
                        </a:lnSpc>
                        <a:spcAft>
                          <a:spcPts val="1000"/>
                        </a:spcAft>
                      </a:pPr>
                      <a:r>
                        <a:rPr lang="ru-RU" sz="1400">
                          <a:effectLst/>
                          <a:latin typeface="Times New Roman" panose="02020603050405020304" pitchFamily="18" charset="0"/>
                          <a:cs typeface="Times New Roman" panose="02020603050405020304" pitchFamily="18" charset="0"/>
                        </a:rPr>
                        <a:t>Временные типы и расчетные сроки прогноза</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ru-RU" sz="1400">
                          <a:effectLst/>
                          <a:latin typeface="Times New Roman" panose="02020603050405020304" pitchFamily="18" charset="0"/>
                          <a:cs typeface="Times New Roman" panose="02020603050405020304" pitchFamily="18" charset="0"/>
                        </a:rPr>
                        <a:t>Оптимальные пространственные единицы</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ru-RU" sz="1400">
                          <a:effectLst/>
                          <a:latin typeface="Times New Roman" panose="02020603050405020304" pitchFamily="18" charset="0"/>
                          <a:cs typeface="Times New Roman" panose="02020603050405020304" pitchFamily="18" charset="0"/>
                        </a:rPr>
                        <a:t>Исходные основания (факторы) прогнозирования</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95508092"/>
                  </a:ext>
                </a:extLst>
              </a:tr>
              <a:tr h="446245">
                <a:tc>
                  <a:txBody>
                    <a:bodyPr/>
                    <a:lstStyle/>
                    <a:p>
                      <a:pPr>
                        <a:lnSpc>
                          <a:spcPct val="115000"/>
                        </a:lnSpc>
                        <a:spcAft>
                          <a:spcPts val="1000"/>
                        </a:spcAft>
                      </a:pPr>
                      <a:r>
                        <a:rPr lang="ru-RU" sz="1400">
                          <a:effectLst/>
                          <a:latin typeface="Times New Roman" panose="02020603050405020304" pitchFamily="18" charset="0"/>
                          <a:cs typeface="Times New Roman" panose="02020603050405020304" pitchFamily="18" charset="0"/>
                        </a:rPr>
                        <a:t>Сверхкраткосрочный (до 1 года)</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ru-RU" sz="1400">
                          <a:effectLst/>
                          <a:latin typeface="Times New Roman" panose="02020603050405020304" pitchFamily="18" charset="0"/>
                          <a:cs typeface="Times New Roman" panose="02020603050405020304" pitchFamily="18" charset="0"/>
                        </a:rPr>
                        <a:t>Локальные геосистемы</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ru-RU" sz="1400">
                          <a:effectLst/>
                          <a:latin typeface="Times New Roman" panose="02020603050405020304" pitchFamily="18" charset="0"/>
                          <a:cs typeface="Times New Roman" panose="02020603050405020304" pitchFamily="18" charset="0"/>
                        </a:rPr>
                        <a:t>Изменения погодных условий</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98479866"/>
                  </a:ext>
                </a:extLst>
              </a:tr>
              <a:tr h="855426">
                <a:tc>
                  <a:txBody>
                    <a:bodyPr/>
                    <a:lstStyle/>
                    <a:p>
                      <a:pPr>
                        <a:lnSpc>
                          <a:spcPct val="115000"/>
                        </a:lnSpc>
                        <a:spcAft>
                          <a:spcPts val="1000"/>
                        </a:spcAft>
                      </a:pPr>
                      <a:r>
                        <a:rPr lang="ru-RU" sz="1400">
                          <a:effectLst/>
                          <a:latin typeface="Times New Roman" panose="02020603050405020304" pitchFamily="18" charset="0"/>
                          <a:cs typeface="Times New Roman" panose="02020603050405020304" pitchFamily="18" charset="0"/>
                        </a:rPr>
                        <a:t>Краткосрочный (до 3 – 5 лет)</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ru-RU" sz="1400">
                          <a:effectLst/>
                          <a:latin typeface="Times New Roman" panose="02020603050405020304" pitchFamily="18" charset="0"/>
                          <a:cs typeface="Times New Roman" panose="02020603050405020304" pitchFamily="18" charset="0"/>
                        </a:rPr>
                        <a:t>Ландшафт, локальные геосистемы</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ru-RU" sz="1400">
                          <a:effectLst/>
                          <a:latin typeface="Times New Roman" panose="02020603050405020304" pitchFamily="18" charset="0"/>
                          <a:cs typeface="Times New Roman" panose="02020603050405020304" pitchFamily="18" charset="0"/>
                        </a:rPr>
                        <a:t>Внутривековые природные ритмы, техногенные факторы</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94332740"/>
                  </a:ext>
                </a:extLst>
              </a:tr>
              <a:tr h="1264608">
                <a:tc>
                  <a:txBody>
                    <a:bodyPr/>
                    <a:lstStyle/>
                    <a:p>
                      <a:pPr>
                        <a:lnSpc>
                          <a:spcPct val="115000"/>
                        </a:lnSpc>
                        <a:spcAft>
                          <a:spcPts val="1000"/>
                        </a:spcAft>
                      </a:pPr>
                      <a:r>
                        <a:rPr lang="ru-RU" sz="1400">
                          <a:effectLst/>
                          <a:latin typeface="Times New Roman" panose="02020603050405020304" pitchFamily="18" charset="0"/>
                          <a:cs typeface="Times New Roman" panose="02020603050405020304" pitchFamily="18" charset="0"/>
                        </a:rPr>
                        <a:t>Среднесрочный (до 10 – 15 лет)</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ru-RU" sz="1400">
                          <a:effectLst/>
                          <a:latin typeface="Times New Roman" panose="02020603050405020304" pitchFamily="18" charset="0"/>
                          <a:cs typeface="Times New Roman" panose="02020603050405020304" pitchFamily="18" charset="0"/>
                        </a:rPr>
                        <a:t>Ландшафт</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ru-RU" sz="1400">
                          <a:effectLst/>
                          <a:latin typeface="Times New Roman" panose="02020603050405020304" pitchFamily="18" charset="0"/>
                          <a:cs typeface="Times New Roman" panose="02020603050405020304" pitchFamily="18" charset="0"/>
                        </a:rPr>
                        <a:t>Вековые и внутривековые природные ритмы, техногенные факторы, тенденции спонтанного развития</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23020083"/>
                  </a:ext>
                </a:extLst>
              </a:tr>
              <a:tr h="1264608">
                <a:tc>
                  <a:txBody>
                    <a:bodyPr/>
                    <a:lstStyle/>
                    <a:p>
                      <a:pPr>
                        <a:lnSpc>
                          <a:spcPct val="115000"/>
                        </a:lnSpc>
                        <a:spcAft>
                          <a:spcPts val="1000"/>
                        </a:spcAft>
                      </a:pPr>
                      <a:r>
                        <a:rPr lang="ru-RU" sz="1400">
                          <a:effectLst/>
                          <a:latin typeface="Times New Roman" panose="02020603050405020304" pitchFamily="18" charset="0"/>
                          <a:cs typeface="Times New Roman" panose="02020603050405020304" pitchFamily="18" charset="0"/>
                        </a:rPr>
                        <a:t>Долгосрочный (несколько десятилетий)</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ru-RU" sz="1400">
                          <a:effectLst/>
                          <a:latin typeface="Times New Roman" panose="02020603050405020304" pitchFamily="18" charset="0"/>
                          <a:cs typeface="Times New Roman" panose="02020603050405020304" pitchFamily="18" charset="0"/>
                        </a:rPr>
                        <a:t>Ландшафт, региональные геосистемы высших рангов Эпигеосфера</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ru-RU" sz="1400">
                          <a:effectLst/>
                          <a:latin typeface="Times New Roman" panose="02020603050405020304" pitchFamily="18" charset="0"/>
                          <a:cs typeface="Times New Roman" panose="02020603050405020304" pitchFamily="18" charset="0"/>
                        </a:rPr>
                        <a:t>Вековые природные ритмы, техногенные факторы, тенденции спонтанного развития Вековые природные ритмы, техногенные факторы</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09929726"/>
                  </a:ext>
                </a:extLst>
              </a:tr>
              <a:tr h="855426">
                <a:tc>
                  <a:txBody>
                    <a:bodyPr/>
                    <a:lstStyle/>
                    <a:p>
                      <a:pPr>
                        <a:lnSpc>
                          <a:spcPct val="115000"/>
                        </a:lnSpc>
                        <a:spcAft>
                          <a:spcPts val="1000"/>
                        </a:spcAft>
                      </a:pPr>
                      <a:r>
                        <a:rPr lang="ru-RU" sz="1400" dirty="0">
                          <a:effectLst/>
                          <a:latin typeface="Times New Roman" panose="02020603050405020304" pitchFamily="18" charset="0"/>
                          <a:cs typeface="Times New Roman" panose="02020603050405020304" pitchFamily="18" charset="0"/>
                        </a:rPr>
                        <a:t>Сверхдолгосрочный (тысячелетия и более)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ru-RU" sz="1400">
                          <a:effectLst/>
                          <a:latin typeface="Times New Roman" panose="02020603050405020304" pitchFamily="18" charset="0"/>
                          <a:cs typeface="Times New Roman" panose="02020603050405020304" pitchFamily="18" charset="0"/>
                        </a:rPr>
                        <a:t>Региональные геосистемы высших рангов Эпигеосфера</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ru-RU" sz="1400" dirty="0">
                          <a:effectLst/>
                          <a:latin typeface="Times New Roman" panose="02020603050405020304" pitchFamily="18" charset="0"/>
                          <a:cs typeface="Times New Roman" panose="02020603050405020304" pitchFamily="18" charset="0"/>
                        </a:rPr>
                        <a:t>Тенденции тектонического развития, </a:t>
                      </a:r>
                      <a:r>
                        <a:rPr lang="ru-RU" sz="1400" dirty="0" err="1">
                          <a:effectLst/>
                          <a:latin typeface="Times New Roman" panose="02020603050405020304" pitchFamily="18" charset="0"/>
                          <a:cs typeface="Times New Roman" panose="02020603050405020304" pitchFamily="18" charset="0"/>
                        </a:rPr>
                        <a:t>сверхвековые</a:t>
                      </a:r>
                      <a:r>
                        <a:rPr lang="ru-RU" sz="1400" dirty="0">
                          <a:effectLst/>
                          <a:latin typeface="Times New Roman" panose="02020603050405020304" pitchFamily="18" charset="0"/>
                          <a:cs typeface="Times New Roman" panose="02020603050405020304" pitchFamily="18" charset="0"/>
                        </a:rPr>
                        <a:t> ритмы </a:t>
                      </a:r>
                      <a:r>
                        <a:rPr lang="ru-RU" sz="1400" dirty="0" err="1">
                          <a:effectLst/>
                          <a:latin typeface="Times New Roman" panose="02020603050405020304" pitchFamily="18" charset="0"/>
                          <a:cs typeface="Times New Roman" panose="02020603050405020304" pitchFamily="18" charset="0"/>
                        </a:rPr>
                        <a:t>Сверхвековые</a:t>
                      </a:r>
                      <a:r>
                        <a:rPr lang="ru-RU" sz="1400" dirty="0">
                          <a:effectLst/>
                          <a:latin typeface="Times New Roman" panose="02020603050405020304" pitchFamily="18" charset="0"/>
                          <a:cs typeface="Times New Roman" panose="02020603050405020304" pitchFamily="18" charset="0"/>
                        </a:rPr>
                        <a:t> и геологические ритмы</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57290444"/>
                  </a:ext>
                </a:extLst>
              </a:tr>
            </a:tbl>
          </a:graphicData>
        </a:graphic>
      </p:graphicFrame>
    </p:spTree>
    <p:extLst>
      <p:ext uri="{BB962C8B-B14F-4D97-AF65-F5344CB8AC3E}">
        <p14:creationId xmlns:p14="http://schemas.microsoft.com/office/powerpoint/2010/main" val="2907702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694891570"/>
              </p:ext>
            </p:extLst>
          </p:nvPr>
        </p:nvGraphicFramePr>
        <p:xfrm>
          <a:off x="1104900" y="523875"/>
          <a:ext cx="10086974" cy="5905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4584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7">
            <a:extLst>
              <a:ext uri="{FF2B5EF4-FFF2-40B4-BE49-F238E27FC236}">
                <a16:creationId xmlns:a16="http://schemas.microsoft.com/office/drawing/2014/main" id="{7608836D-C7CD-485D-A3EE-F45976D92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9">
            <a:extLst>
              <a:ext uri="{FF2B5EF4-FFF2-40B4-BE49-F238E27FC236}">
                <a16:creationId xmlns:a16="http://schemas.microsoft.com/office/drawing/2014/main" id="{E5829972-04AB-4FA5-807B-D16B84C8FE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1">
            <a:extLst>
              <a:ext uri="{FF2B5EF4-FFF2-40B4-BE49-F238E27FC236}">
                <a16:creationId xmlns:a16="http://schemas.microsoft.com/office/drawing/2014/main" id="{08825D8A-33EB-4232-B2F4-F9F0A23B8E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3">
            <a:extLst>
              <a:ext uri="{FF2B5EF4-FFF2-40B4-BE49-F238E27FC236}">
                <a16:creationId xmlns:a16="http://schemas.microsoft.com/office/drawing/2014/main" id="{37ECC478-556B-4732-A558-70E89B6614E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8" name="Rectangle 64">
              <a:extLst>
                <a:ext uri="{FF2B5EF4-FFF2-40B4-BE49-F238E27FC236}">
                  <a16:creationId xmlns:a16="http://schemas.microsoft.com/office/drawing/2014/main" id="{2569EEB1-2A6F-46C7-AAEA-CD1B676E48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6">
              <a:extLst>
                <a:ext uri="{FF2B5EF4-FFF2-40B4-BE49-F238E27FC236}">
                  <a16:creationId xmlns:a16="http://schemas.microsoft.com/office/drawing/2014/main" id="{3439FD61-F1F1-466A-9CE6-0607225490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4">
              <a:extLst>
                <a:ext uri="{FF2B5EF4-FFF2-40B4-BE49-F238E27FC236}">
                  <a16:creationId xmlns:a16="http://schemas.microsoft.com/office/drawing/2014/main" id="{BB5C3D91-969C-49DE-81A1-EED0E9FAD7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6">
              <a:extLst>
                <a:ext uri="{FF2B5EF4-FFF2-40B4-BE49-F238E27FC236}">
                  <a16:creationId xmlns:a16="http://schemas.microsoft.com/office/drawing/2014/main" id="{14FDF799-8DBD-465A-BFCD-B8D2F86443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4">
              <a:extLst>
                <a:ext uri="{FF2B5EF4-FFF2-40B4-BE49-F238E27FC236}">
                  <a16:creationId xmlns:a16="http://schemas.microsoft.com/office/drawing/2014/main" id="{4ED0DC5F-645A-4A94-A3C6-9ABA8BEA81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987528AE-1A5D-4EAD-9B8F-F27DC6D71B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3EC03E9D-7957-42F3-B30E-B17E1BD9C2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8500EA75-AD80-4038-B7BA-18101069CA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A8518B9B-2CF4-499C-8869-53DAF713C7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8A0105D1-8B0F-48FB-99CE-F317FC01C6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CE0072A9-6AA2-4FFD-B286-2F7C4D0B86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41208B1A-BDF4-454C-8F35-5FCB2A815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7">
            <a:extLst>
              <a:ext uri="{FF2B5EF4-FFF2-40B4-BE49-F238E27FC236}">
                <a16:creationId xmlns:a16="http://schemas.microsoft.com/office/drawing/2014/main" id="{DD732156-DC6C-48BB-B708-B6FF3392091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1" name="Rectangle 2">
              <a:extLst>
                <a:ext uri="{FF2B5EF4-FFF2-40B4-BE49-F238E27FC236}">
                  <a16:creationId xmlns:a16="http://schemas.microsoft.com/office/drawing/2014/main" id="{D12F30BB-247F-4C07-8FD1-B4A17BED78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D9B72407-7C8E-411C-A298-DAA3D3AEB3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A8908A40-3CE7-49FC-930D-8343D2C68B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A163286E-D081-420D-9CFB-F64ABF859A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DE8A6DD8-B1A0-4844-9E93-5B435CE9FB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7E544615-AC20-41F2-9486-24FFC303D9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E57712DD-706E-4BA7-996F-289DBF017D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21F827BF-3A54-4951-B69B-2B7644AECD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9AA089BA-3050-459A-9FE4-6BAA2CBECF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186178A2-1581-4172-819F-C39E773D6A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1487A9E8-2A20-4ED4-A785-7E71AE0B9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041FDCC3-881A-4FD0-8124-0B552A4CF9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2">
              <a:extLst>
                <a:ext uri="{FF2B5EF4-FFF2-40B4-BE49-F238E27FC236}">
                  <a16:creationId xmlns:a16="http://schemas.microsoft.com/office/drawing/2014/main" id="{0E834240-9B67-4663-9EBD-47272D03A9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F9458DA-D11F-4E18-9157-33692F3731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91081F6-440A-4AA3-9B72-3F5D9CC2B4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
              <a:extLst>
                <a:ext uri="{FF2B5EF4-FFF2-40B4-BE49-F238E27FC236}">
                  <a16:creationId xmlns:a16="http://schemas.microsoft.com/office/drawing/2014/main" id="{9EBE463D-7A93-417C-9D3C-97B0A4623D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212DD3DC-0710-4F07-A622-FC8E0555A4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2">
              <a:extLst>
                <a:ext uri="{FF2B5EF4-FFF2-40B4-BE49-F238E27FC236}">
                  <a16:creationId xmlns:a16="http://schemas.microsoft.com/office/drawing/2014/main" id="{8784D3F6-706C-4925-A0C5-923284A912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4FDA8F6E-612C-41A5-98E3-7605FA7E74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3D541228-2F26-430A-8962-E1148FB4A3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6112C289-AABF-405B-8B79-BDE5E511D7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D7447B8D-AE88-4614-93EA-CFF096AA39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2">
              <a:extLst>
                <a:ext uri="{FF2B5EF4-FFF2-40B4-BE49-F238E27FC236}">
                  <a16:creationId xmlns:a16="http://schemas.microsoft.com/office/drawing/2014/main" id="{B7F02231-97A6-46A8-B388-35730D70EC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4F231344-6DAB-48BD-9121-995A1C79A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F7FA72A2-3D92-4B88-A004-95272D49BB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Скругленный прямоугольник 4">
            <a:extLst>
              <a:ext uri="{FF2B5EF4-FFF2-40B4-BE49-F238E27FC236}">
                <a16:creationId xmlns:a16="http://schemas.microsoft.com/office/drawing/2014/main" id="{48BE2435-1AF6-498A-B630-39CE5DCECAFB}"/>
              </a:ext>
            </a:extLst>
          </p:cNvPr>
          <p:cNvSpPr/>
          <p:nvPr/>
        </p:nvSpPr>
        <p:spPr>
          <a:xfrm>
            <a:off x="2003488" y="366533"/>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49" name="Рисунок 48">
            <a:extLst>
              <a:ext uri="{FF2B5EF4-FFF2-40B4-BE49-F238E27FC236}">
                <a16:creationId xmlns:a16="http://schemas.microsoft.com/office/drawing/2014/main" id="{FE353B45-DB49-4261-B4C6-7E9746590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9736" y="1976610"/>
            <a:ext cx="3105150" cy="3881438"/>
          </a:xfrm>
          <a:prstGeom prst="rect">
            <a:avLst/>
          </a:prstGeom>
        </p:spPr>
      </p:pic>
      <p:sp>
        <p:nvSpPr>
          <p:cNvPr id="51" name="Заголовок 1">
            <a:extLst>
              <a:ext uri="{FF2B5EF4-FFF2-40B4-BE49-F238E27FC236}">
                <a16:creationId xmlns:a16="http://schemas.microsoft.com/office/drawing/2014/main" id="{26782FEF-BB68-46F0-BA44-140034972F53}"/>
              </a:ext>
            </a:extLst>
          </p:cNvPr>
          <p:cNvSpPr>
            <a:spLocks noGrp="1"/>
          </p:cNvSpPr>
          <p:nvPr>
            <p:ph type="title"/>
          </p:nvPr>
        </p:nvSpPr>
        <p:spPr>
          <a:xfrm>
            <a:off x="609600" y="513993"/>
            <a:ext cx="10972800" cy="348648"/>
          </a:xfrm>
        </p:spPr>
        <p:txBody>
          <a:bodyPr>
            <a:normAutofit fontScale="90000"/>
          </a:bodyPr>
          <a:lstStyle/>
          <a:p>
            <a:pPr algn="ctr"/>
            <a:r>
              <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Обзорные вопросы</a:t>
            </a:r>
          </a:p>
        </p:txBody>
      </p:sp>
      <p:sp>
        <p:nvSpPr>
          <p:cNvPr id="46" name="Прямоугольник 45">
            <a:extLst>
              <a:ext uri="{FF2B5EF4-FFF2-40B4-BE49-F238E27FC236}">
                <a16:creationId xmlns:a16="http://schemas.microsoft.com/office/drawing/2014/main" id="{771EF76B-1D00-459D-879C-636C3876B6CE}"/>
              </a:ext>
            </a:extLst>
          </p:cNvPr>
          <p:cNvSpPr/>
          <p:nvPr/>
        </p:nvSpPr>
        <p:spPr>
          <a:xfrm>
            <a:off x="908540" y="1287013"/>
            <a:ext cx="7395634" cy="2343014"/>
          </a:xfrm>
          <a:prstGeom prst="rect">
            <a:avLst/>
          </a:prstGeom>
        </p:spPr>
        <p:txBody>
          <a:bodyPr wrap="square">
            <a:spAutoFit/>
          </a:bodyPr>
          <a:lstStyle/>
          <a:p>
            <a:pPr marL="342900" indent="-342900" algn="just">
              <a:lnSpc>
                <a:spcPct val="115000"/>
              </a:lnSpc>
              <a:buFont typeface="+mj-lt"/>
              <a:buAutoNum type="arabicPeriod"/>
            </a:pPr>
            <a:r>
              <a:rPr lang="ru-RU" sz="2400" dirty="0">
                <a:solidFill>
                  <a:srgbClr val="000000"/>
                </a:solidFill>
                <a:effectLst/>
                <a:latin typeface="Times New Roman" panose="02020603050405020304" pitchFamily="18" charset="0"/>
                <a:ea typeface="Times New Roman" panose="02020603050405020304" pitchFamily="18" charset="0"/>
              </a:rPr>
              <a:t>Исходные основания (факторы) прогнозирования</a:t>
            </a:r>
            <a:r>
              <a:rPr lang="ru-RU" sz="2400" dirty="0">
                <a:latin typeface="Times New Roman" panose="02020603050405020304" pitchFamily="18" charset="0"/>
                <a:cs typeface="Times New Roman" panose="02020603050405020304" pitchFamily="18" charset="0"/>
              </a:rPr>
              <a:t>?</a:t>
            </a:r>
          </a:p>
          <a:p>
            <a:pPr marL="342900" indent="-342900" algn="just">
              <a:lnSpc>
                <a:spcPct val="115000"/>
              </a:lnSpc>
              <a:buFont typeface="+mj-lt"/>
              <a:buAutoNum type="arabicPeriod"/>
            </a:pPr>
            <a:r>
              <a:rPr lang="ru-RU" sz="2400" dirty="0">
                <a:solidFill>
                  <a:srgbClr val="000000"/>
                </a:solidFill>
                <a:effectLst/>
                <a:latin typeface="Times New Roman" panose="02020603050405020304" pitchFamily="18" charset="0"/>
                <a:ea typeface="Times New Roman" panose="02020603050405020304" pitchFamily="18" charset="0"/>
              </a:rPr>
              <a:t>Временные типы и расчетные сроки прогноза</a:t>
            </a:r>
            <a:r>
              <a:rPr lang="ru-RU" sz="2400" dirty="0">
                <a:latin typeface="Times New Roman" panose="02020603050405020304" pitchFamily="18" charset="0"/>
                <a:cs typeface="Times New Roman" panose="02020603050405020304" pitchFamily="18" charset="0"/>
              </a:rPr>
              <a:t>?</a:t>
            </a:r>
          </a:p>
          <a:p>
            <a:pPr marL="342900" indent="-342900" algn="just">
              <a:lnSpc>
                <a:spcPct val="115000"/>
              </a:lnSpc>
              <a:buFont typeface="+mj-lt"/>
              <a:buAutoNum type="arabicPeriod"/>
            </a:pPr>
            <a:r>
              <a:rPr lang="ru-RU" sz="2400" dirty="0">
                <a:latin typeface="Times New Roman" panose="02020603050405020304" pitchFamily="18" charset="0"/>
                <a:cs typeface="Times New Roman" panose="02020603050405020304" pitchFamily="18" charset="0"/>
              </a:rPr>
              <a:t>Этапы прогнозирования?</a:t>
            </a:r>
          </a:p>
          <a:p>
            <a:pPr marL="342900" indent="-342900" algn="just">
              <a:lnSpc>
                <a:spcPct val="115000"/>
              </a:lnSpc>
              <a:buFont typeface="+mj-lt"/>
              <a:buAutoNum type="arabicPeriod"/>
            </a:pPr>
            <a:r>
              <a:rPr lang="ru-RU" sz="2400" dirty="0">
                <a:solidFill>
                  <a:srgbClr val="000000"/>
                </a:solidFill>
                <a:effectLst/>
                <a:latin typeface="Times New Roman" panose="02020603050405020304" pitchFamily="18" charset="0"/>
                <a:ea typeface="Times New Roman" panose="02020603050405020304" pitchFamily="18" charset="0"/>
              </a:rPr>
              <a:t>Типы географических прогнозов</a:t>
            </a:r>
            <a:r>
              <a:rPr lang="ru-RU" sz="2400" dirty="0">
                <a:latin typeface="Times New Roman" panose="02020603050405020304" pitchFamily="18" charset="0"/>
                <a:cs typeface="Times New Roman" panose="02020603050405020304" pitchFamily="18" charset="0"/>
              </a:rPr>
              <a:t>?</a:t>
            </a:r>
          </a:p>
          <a:p>
            <a:pPr marL="342900" lvl="0" indent="-342900" algn="just">
              <a:lnSpc>
                <a:spcPct val="115000"/>
              </a:lnSpc>
              <a:spcAft>
                <a:spcPts val="0"/>
              </a:spcAft>
              <a:buFont typeface="+mj-lt"/>
              <a:buAutoNum type="arabicPeriod"/>
            </a:pPr>
            <a:endParaRPr lang="ru-RU"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4232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56"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Объект 2">
            <a:extLst>
              <a:ext uri="{FF2B5EF4-FFF2-40B4-BE49-F238E27FC236}">
                <a16:creationId xmlns:a16="http://schemas.microsoft.com/office/drawing/2014/main" id="{E3583ABC-46FC-4852-83A9-ECDF4BEAA8DB}"/>
              </a:ext>
            </a:extLst>
          </p:cNvPr>
          <p:cNvSpPr>
            <a:spLocks noGrp="1"/>
          </p:cNvSpPr>
          <p:nvPr>
            <p:ph idx="1"/>
          </p:nvPr>
        </p:nvSpPr>
        <p:spPr>
          <a:xfrm>
            <a:off x="1015091" y="1225845"/>
            <a:ext cx="10343472" cy="4351338"/>
          </a:xfrm>
        </p:spPr>
        <p:txBody>
          <a:bodyPr>
            <a:normAutofit/>
          </a:bodyPr>
          <a:lstStyle/>
          <a:p>
            <a:pPr marL="0" lvl="0" indent="0" algn="just">
              <a:spcBef>
                <a:spcPts val="0"/>
              </a:spcBef>
              <a:buNone/>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Аношко</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B.C., Трофимов А.М., В.М. Широков. Основы географического прогнозирования. Минск, 198S. 240 с.</a:t>
            </a:r>
          </a:p>
          <a:p>
            <a:pPr marL="0" indent="0" algn="just">
              <a:lnSpc>
                <a:spcPct val="115000"/>
              </a:lnSpc>
              <a:spcBef>
                <a:spcPts val="0"/>
              </a:spcBef>
              <a:buNone/>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2. Емельянов А.Г. Теоретические основы комплексного физико-географического прогнозирования. Калинин, 1982. 84 с.</a:t>
            </a:r>
          </a:p>
          <a:p>
            <a:pPr marL="0" indent="0" algn="just">
              <a:lnSpc>
                <a:spcPct val="115000"/>
              </a:lnSpc>
              <a:spcBef>
                <a:spcPts val="0"/>
              </a:spcBef>
              <a:buNone/>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3. Исаченко А.Г. Попов Б.А Проблемы ландшафтно-географического прогнозирования. Известия Всесоюзного географического общества. 1979. №6. С. 469-475.</a:t>
            </a:r>
          </a:p>
          <a:p>
            <a:pPr marL="0" indent="0" algn="just">
              <a:lnSpc>
                <a:spcPct val="115000"/>
              </a:lnSpc>
              <a:spcBef>
                <a:spcPts val="0"/>
              </a:spcBef>
              <a:buNone/>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4. Космачёв СП.</a:t>
            </a:r>
            <a:r>
              <a:rPr lang="ru-RU"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Географическая экспертиза: методические аспекты. Новосибирск, 1981. 109 с.</a:t>
            </a:r>
          </a:p>
          <a:p>
            <a:pPr marL="514350" lvl="0" indent="-514350" algn="just">
              <a:buFont typeface="+mj-lt"/>
              <a:buAutoNum type="arabicPeriod"/>
            </a:pPr>
            <a:endParaRPr lang="ru-RU" sz="1800" dirty="0">
              <a:latin typeface="Times New Roman" panose="02020603050405020304" pitchFamily="18" charset="0"/>
              <a:cs typeface="Times New Roman" panose="02020603050405020304" pitchFamily="18" charset="0"/>
            </a:endParaRPr>
          </a:p>
        </p:txBody>
      </p:sp>
      <p:sp>
        <p:nvSpPr>
          <p:cNvPr id="64" name="Скругленный прямоугольник 4">
            <a:extLst>
              <a:ext uri="{FF2B5EF4-FFF2-40B4-BE49-F238E27FC236}">
                <a16:creationId xmlns:a16="http://schemas.microsoft.com/office/drawing/2014/main" id="{0D509619-83D1-4D50-8E2B-1F85468B7A12}"/>
              </a:ext>
            </a:extLst>
          </p:cNvPr>
          <p:cNvSpPr/>
          <p:nvPr/>
        </p:nvSpPr>
        <p:spPr>
          <a:xfrm>
            <a:off x="2003488" y="322759"/>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2" name="Заголовок 1">
            <a:extLst>
              <a:ext uri="{FF2B5EF4-FFF2-40B4-BE49-F238E27FC236}">
                <a16:creationId xmlns:a16="http://schemas.microsoft.com/office/drawing/2014/main" id="{028D9DAB-6A13-4E4A-B7F3-5A84D35BB295}"/>
              </a:ext>
            </a:extLst>
          </p:cNvPr>
          <p:cNvSpPr>
            <a:spLocks noGrp="1"/>
          </p:cNvSpPr>
          <p:nvPr>
            <p:ph type="title"/>
          </p:nvPr>
        </p:nvSpPr>
        <p:spPr>
          <a:xfrm>
            <a:off x="861654" y="336282"/>
            <a:ext cx="10972800" cy="564672"/>
          </a:xfrm>
        </p:spPr>
        <p:txBody>
          <a:bodyPr>
            <a:normAutofit/>
          </a:bodyPr>
          <a:lstStyle/>
          <a:p>
            <a:pPr algn="ct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Список использованных источников</a:t>
            </a:r>
          </a:p>
        </p:txBody>
      </p:sp>
    </p:spTree>
    <p:extLst>
      <p:ext uri="{BB962C8B-B14F-4D97-AF65-F5344CB8AC3E}">
        <p14:creationId xmlns:p14="http://schemas.microsoft.com/office/powerpoint/2010/main" val="824872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66749" y="1427667"/>
            <a:ext cx="11423267" cy="762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Прогнозирование по предмету могут быть выделены:</a:t>
            </a:r>
          </a:p>
        </p:txBody>
      </p:sp>
      <p:cxnSp>
        <p:nvCxnSpPr>
          <p:cNvPr id="6" name="Прямая со стрелкой 5"/>
          <p:cNvCxnSpPr>
            <a:cxnSpLocks/>
          </p:cNvCxnSpPr>
          <p:nvPr/>
        </p:nvCxnSpPr>
        <p:spPr>
          <a:xfrm flipH="1">
            <a:off x="1962150" y="2190338"/>
            <a:ext cx="1625506" cy="9866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a:cxnSpLocks/>
          </p:cNvCxnSpPr>
          <p:nvPr/>
        </p:nvCxnSpPr>
        <p:spPr>
          <a:xfrm>
            <a:off x="7353300" y="2190338"/>
            <a:ext cx="2667000" cy="9866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Скругленный прямоугольник 8"/>
          <p:cNvSpPr/>
          <p:nvPr/>
        </p:nvSpPr>
        <p:spPr>
          <a:xfrm>
            <a:off x="336560" y="3203967"/>
            <a:ext cx="4551174" cy="737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естествоведческое</a:t>
            </a:r>
          </a:p>
        </p:txBody>
      </p:sp>
      <p:sp>
        <p:nvSpPr>
          <p:cNvPr id="10" name="Скругленный прямоугольник 9"/>
          <p:cNvSpPr/>
          <p:nvPr/>
        </p:nvSpPr>
        <p:spPr>
          <a:xfrm>
            <a:off x="7196323" y="3223537"/>
            <a:ext cx="4779394" cy="798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обществоведческое</a:t>
            </a:r>
          </a:p>
        </p:txBody>
      </p:sp>
      <p:sp>
        <p:nvSpPr>
          <p:cNvPr id="12" name="Скругленный прямоугольник 8">
            <a:extLst>
              <a:ext uri="{FF2B5EF4-FFF2-40B4-BE49-F238E27FC236}">
                <a16:creationId xmlns:a16="http://schemas.microsoft.com/office/drawing/2014/main" id="{492DEC94-B584-4BDE-984B-09BB2A27C209}"/>
              </a:ext>
            </a:extLst>
          </p:cNvPr>
          <p:cNvSpPr/>
          <p:nvPr/>
        </p:nvSpPr>
        <p:spPr>
          <a:xfrm>
            <a:off x="336560" y="4200525"/>
            <a:ext cx="4818402" cy="2547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Объекты естествоведческого </a:t>
            </a:r>
            <a:r>
              <a:rPr lang="ru-RU" dirty="0" err="1">
                <a:latin typeface="Times New Roman" panose="02020603050405020304" pitchFamily="18" charset="0"/>
                <a:cs typeface="Times New Roman" panose="02020603050405020304" pitchFamily="18" charset="0"/>
              </a:rPr>
              <a:t>прогнози-рования</a:t>
            </a:r>
            <a:r>
              <a:rPr lang="ru-RU" dirty="0">
                <a:latin typeface="Times New Roman" panose="02020603050405020304" pitchFamily="18" charset="0"/>
                <a:cs typeface="Times New Roman" panose="02020603050405020304" pitchFamily="18" charset="0"/>
              </a:rPr>
              <a:t> характеризуются </a:t>
            </a:r>
            <a:r>
              <a:rPr lang="ru-RU" dirty="0" err="1">
                <a:latin typeface="Times New Roman" panose="02020603050405020304" pitchFamily="18" charset="0"/>
                <a:cs typeface="Times New Roman" panose="02020603050405020304" pitchFamily="18" charset="0"/>
              </a:rPr>
              <a:t>неуправляе</a:t>
            </a:r>
            <a:r>
              <a:rPr lang="ru-RU" dirty="0">
                <a:latin typeface="Times New Roman" panose="02020603050405020304" pitchFamily="18" charset="0"/>
                <a:cs typeface="Times New Roman" panose="02020603050405020304" pitchFamily="18" charset="0"/>
              </a:rPr>
              <a:t>-</a:t>
            </a:r>
          </a:p>
          <a:p>
            <a:pPr algn="ctr"/>
            <a:r>
              <a:rPr lang="ru-RU" dirty="0" err="1">
                <a:latin typeface="Times New Roman" panose="02020603050405020304" pitchFamily="18" charset="0"/>
                <a:cs typeface="Times New Roman" panose="02020603050405020304" pitchFamily="18" charset="0"/>
              </a:rPr>
              <a:t>мостью</a:t>
            </a:r>
            <a:r>
              <a:rPr lang="ru-RU" dirty="0">
                <a:latin typeface="Times New Roman" panose="02020603050405020304" pitchFamily="18" charset="0"/>
                <a:cs typeface="Times New Roman" panose="02020603050405020304" pitchFamily="18" charset="0"/>
              </a:rPr>
              <a:t> или незначительной степенью </a:t>
            </a:r>
          </a:p>
          <a:p>
            <a:pPr algn="ctr"/>
            <a:r>
              <a:rPr lang="ru-RU" dirty="0">
                <a:latin typeface="Times New Roman" panose="02020603050405020304" pitchFamily="18" charset="0"/>
                <a:cs typeface="Times New Roman" panose="02020603050405020304" pitchFamily="18" charset="0"/>
              </a:rPr>
              <a:t>управляемости; </a:t>
            </a:r>
          </a:p>
          <a:p>
            <a:pPr algn="ctr"/>
            <a:r>
              <a:rPr lang="ru-RU" dirty="0">
                <a:latin typeface="Times New Roman" panose="02020603050405020304" pitchFamily="18" charset="0"/>
                <a:cs typeface="Times New Roman" panose="02020603050405020304" pitchFamily="18" charset="0"/>
              </a:rPr>
              <a:t>предсказание в рамках </a:t>
            </a:r>
            <a:r>
              <a:rPr lang="ru-RU" dirty="0" err="1">
                <a:latin typeface="Times New Roman" panose="02020603050405020304" pitchFamily="18" charset="0"/>
                <a:cs typeface="Times New Roman" panose="02020603050405020304" pitchFamily="18" charset="0"/>
              </a:rPr>
              <a:t>естествоведчес</a:t>
            </a:r>
            <a:r>
              <a:rPr lang="ru-RU" dirty="0">
                <a:latin typeface="Times New Roman" panose="02020603050405020304" pitchFamily="18" charset="0"/>
                <a:cs typeface="Times New Roman" panose="02020603050405020304" pitchFamily="18" charset="0"/>
              </a:rPr>
              <a:t>-кого прогнозирования является безус</a:t>
            </a:r>
          </a:p>
          <a:p>
            <a:pPr algn="ctr"/>
            <a:r>
              <a:rPr lang="ru-RU" dirty="0" err="1">
                <a:latin typeface="Times New Roman" panose="02020603050405020304" pitchFamily="18" charset="0"/>
                <a:cs typeface="Times New Roman" panose="02020603050405020304" pitchFamily="18" charset="0"/>
              </a:rPr>
              <a:t>ловным</a:t>
            </a:r>
            <a:r>
              <a:rPr lang="ru-RU" dirty="0">
                <a:latin typeface="Times New Roman" panose="02020603050405020304" pitchFamily="18" charset="0"/>
                <a:cs typeface="Times New Roman" panose="02020603050405020304" pitchFamily="18" charset="0"/>
              </a:rPr>
              <a:t> и ориентированным на </a:t>
            </a:r>
            <a:r>
              <a:rPr lang="ru-RU" dirty="0" err="1">
                <a:latin typeface="Times New Roman" panose="02020603050405020304" pitchFamily="18" charset="0"/>
                <a:cs typeface="Times New Roman" panose="02020603050405020304" pitchFamily="18" charset="0"/>
              </a:rPr>
              <a:t>приспо-собление</a:t>
            </a:r>
            <a:r>
              <a:rPr lang="ru-RU" dirty="0">
                <a:latin typeface="Times New Roman" panose="02020603050405020304" pitchFamily="18" charset="0"/>
                <a:cs typeface="Times New Roman" panose="02020603050405020304" pitchFamily="18" charset="0"/>
              </a:rPr>
              <a:t> действий к ожидаемому </a:t>
            </a:r>
            <a:r>
              <a:rPr lang="ru-RU" dirty="0" err="1">
                <a:latin typeface="Times New Roman" panose="02020603050405020304" pitchFamily="18" charset="0"/>
                <a:cs typeface="Times New Roman" panose="02020603050405020304" pitchFamily="18" charset="0"/>
              </a:rPr>
              <a:t>сос</a:t>
            </a:r>
            <a:r>
              <a:rPr lang="ru-RU" dirty="0">
                <a:latin typeface="Times New Roman" panose="02020603050405020304" pitchFamily="18" charset="0"/>
                <a:cs typeface="Times New Roman" panose="02020603050405020304" pitchFamily="18" charset="0"/>
              </a:rPr>
              <a:t>-</a:t>
            </a:r>
          </a:p>
          <a:p>
            <a:pPr algn="ctr"/>
            <a:r>
              <a:rPr lang="ru-RU" dirty="0" err="1">
                <a:latin typeface="Times New Roman" panose="02020603050405020304" pitchFamily="18" charset="0"/>
                <a:cs typeface="Times New Roman" panose="02020603050405020304" pitchFamily="18" charset="0"/>
              </a:rPr>
              <a:t>тоянию</a:t>
            </a:r>
            <a:r>
              <a:rPr lang="ru-RU" dirty="0">
                <a:latin typeface="Times New Roman" panose="02020603050405020304" pitchFamily="18" charset="0"/>
                <a:cs typeface="Times New Roman" panose="02020603050405020304" pitchFamily="18" charset="0"/>
              </a:rPr>
              <a:t> объекта. </a:t>
            </a:r>
          </a:p>
        </p:txBody>
      </p:sp>
      <p:sp>
        <p:nvSpPr>
          <p:cNvPr id="13" name="Скругленный прямоугольник 8">
            <a:extLst>
              <a:ext uri="{FF2B5EF4-FFF2-40B4-BE49-F238E27FC236}">
                <a16:creationId xmlns:a16="http://schemas.microsoft.com/office/drawing/2014/main" id="{AAB3331E-C8F8-4C64-9FA6-51C6CFD98BAF}"/>
              </a:ext>
            </a:extLst>
          </p:cNvPr>
          <p:cNvSpPr/>
          <p:nvPr/>
        </p:nvSpPr>
        <p:spPr>
          <a:xfrm>
            <a:off x="7058025" y="4255397"/>
            <a:ext cx="4917691" cy="26026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anose="02020603050405020304" pitchFamily="18" charset="0"/>
                <a:cs typeface="Times New Roman" panose="02020603050405020304" pitchFamily="18" charset="0"/>
              </a:rPr>
              <a:t>В рамках обществоведческого прогнозирования может иметь место самоосуществление либо саморазрушение прогноза как результат его учета. </a:t>
            </a:r>
          </a:p>
        </p:txBody>
      </p:sp>
      <p:sp>
        <p:nvSpPr>
          <p:cNvPr id="18" name="Заголовок 1">
            <a:extLst>
              <a:ext uri="{FF2B5EF4-FFF2-40B4-BE49-F238E27FC236}">
                <a16:creationId xmlns:a16="http://schemas.microsoft.com/office/drawing/2014/main" id="{5D0CCDB2-56D7-4A96-16FA-C6541A3284EA}"/>
              </a:ext>
            </a:extLst>
          </p:cNvPr>
          <p:cNvSpPr>
            <a:spLocks noGrp="1"/>
          </p:cNvSpPr>
          <p:nvPr>
            <p:ph type="title"/>
          </p:nvPr>
        </p:nvSpPr>
        <p:spPr>
          <a:xfrm>
            <a:off x="1057275" y="0"/>
            <a:ext cx="10258425" cy="1359842"/>
          </a:xfrm>
        </p:spPr>
        <p:style>
          <a:lnRef idx="3">
            <a:schemeClr val="lt1"/>
          </a:lnRef>
          <a:fillRef idx="1">
            <a:schemeClr val="accent1"/>
          </a:fillRef>
          <a:effectRef idx="1">
            <a:schemeClr val="accent1"/>
          </a:effectRef>
          <a:fontRef idx="minor">
            <a:schemeClr val="lt1"/>
          </a:fontRef>
        </p:style>
        <p:txBody>
          <a:bodyPr>
            <a:noAutofit/>
          </a:bodyPr>
          <a:lstStyle/>
          <a:p>
            <a:pPr algn="ct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Прогноз</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 вероятностное суждение о состоянии какого-либо явления в будущем, основанное на специальном научном исследовании (прогнозировании).</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4856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Скругленный прямоугольник 4">
            <a:extLst>
              <a:ext uri="{FF2B5EF4-FFF2-40B4-BE49-F238E27FC236}">
                <a16:creationId xmlns:a16="http://schemas.microsoft.com/office/drawing/2014/main" id="{0A4BBE80-208C-4177-ACF4-5238F76F7F19}"/>
              </a:ext>
            </a:extLst>
          </p:cNvPr>
          <p:cNvSpPr/>
          <p:nvPr/>
        </p:nvSpPr>
        <p:spPr>
          <a:xfrm>
            <a:off x="2109741" y="568072"/>
            <a:ext cx="8181975" cy="81671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0" name="Скругленный прямоугольник 4">
            <a:extLst>
              <a:ext uri="{FF2B5EF4-FFF2-40B4-BE49-F238E27FC236}">
                <a16:creationId xmlns:a16="http://schemas.microsoft.com/office/drawing/2014/main" id="{06CB4EFE-D685-4A6E-9495-18DF9A180BDC}"/>
              </a:ext>
            </a:extLst>
          </p:cNvPr>
          <p:cNvSpPr/>
          <p:nvPr/>
        </p:nvSpPr>
        <p:spPr>
          <a:xfrm>
            <a:off x="481207" y="477581"/>
            <a:ext cx="11247894" cy="81671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Прямоугольник: скругленные углы 53">
            <a:extLst>
              <a:ext uri="{FF2B5EF4-FFF2-40B4-BE49-F238E27FC236}">
                <a16:creationId xmlns:a16="http://schemas.microsoft.com/office/drawing/2014/main" id="{57E08D19-53D5-4ED3-9AF0-C391FA6FA6C0}"/>
              </a:ext>
            </a:extLst>
          </p:cNvPr>
          <p:cNvSpPr/>
          <p:nvPr/>
        </p:nvSpPr>
        <p:spPr>
          <a:xfrm>
            <a:off x="623319" y="803049"/>
            <a:ext cx="10707514" cy="1153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Для целей регионального природопользования лучше всего подходят рекомендации по прогнозированию антропогенных ландшафтов. Здесь выделяют прогнозы:</a:t>
            </a:r>
            <a:endParaRPr lang="LID4096" sz="2000" dirty="0">
              <a:solidFill>
                <a:schemeClr val="bg1"/>
              </a:solidFill>
              <a:latin typeface="Times New Roman" panose="02020603050405020304" pitchFamily="18" charset="0"/>
              <a:cs typeface="Times New Roman" panose="02020603050405020304" pitchFamily="18" charset="0"/>
            </a:endParaRPr>
          </a:p>
        </p:txBody>
      </p:sp>
      <p:grpSp>
        <p:nvGrpSpPr>
          <p:cNvPr id="2" name="Группа 1">
            <a:extLst>
              <a:ext uri="{FF2B5EF4-FFF2-40B4-BE49-F238E27FC236}">
                <a16:creationId xmlns:a16="http://schemas.microsoft.com/office/drawing/2014/main" id="{4A636F2E-3CD7-454D-B6E1-D332A619111D}"/>
              </a:ext>
            </a:extLst>
          </p:cNvPr>
          <p:cNvGrpSpPr/>
          <p:nvPr/>
        </p:nvGrpSpPr>
        <p:grpSpPr>
          <a:xfrm>
            <a:off x="-3730403" y="1610574"/>
            <a:ext cx="14565738" cy="5772166"/>
            <a:chOff x="-2916406" y="990351"/>
            <a:chExt cx="14565738" cy="5772166"/>
          </a:xfrm>
        </p:grpSpPr>
        <p:sp>
          <p:nvSpPr>
            <p:cNvPr id="4" name="Арка 3">
              <a:extLst>
                <a:ext uri="{FF2B5EF4-FFF2-40B4-BE49-F238E27FC236}">
                  <a16:creationId xmlns:a16="http://schemas.microsoft.com/office/drawing/2014/main" id="{7D6C3E2F-C304-44D8-A262-5322F3E905CA}"/>
                </a:ext>
              </a:extLst>
            </p:cNvPr>
            <p:cNvSpPr/>
            <p:nvPr/>
          </p:nvSpPr>
          <p:spPr>
            <a:xfrm>
              <a:off x="-2916406" y="990351"/>
              <a:ext cx="5772166" cy="5772166"/>
            </a:xfrm>
            <a:prstGeom prst="blockArc">
              <a:avLst>
                <a:gd name="adj1" fmla="val 18900000"/>
                <a:gd name="adj2" fmla="val 425411"/>
                <a:gd name="adj3" fmla="val 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 name="Полилиния: фигура 4">
              <a:extLst>
                <a:ext uri="{FF2B5EF4-FFF2-40B4-BE49-F238E27FC236}">
                  <a16:creationId xmlns:a16="http://schemas.microsoft.com/office/drawing/2014/main" id="{A792E409-C2C6-43D9-A11B-519327754357}"/>
                </a:ext>
              </a:extLst>
            </p:cNvPr>
            <p:cNvSpPr/>
            <p:nvPr/>
          </p:nvSpPr>
          <p:spPr>
            <a:xfrm>
              <a:off x="2229161" y="1927942"/>
              <a:ext cx="9420170" cy="389578"/>
            </a:xfrm>
            <a:custGeom>
              <a:avLst/>
              <a:gdLst>
                <a:gd name="connsiteX0" fmla="*/ 0 w 9420170"/>
                <a:gd name="connsiteY0" fmla="*/ 0 h 389578"/>
                <a:gd name="connsiteX1" fmla="*/ 9420170 w 9420170"/>
                <a:gd name="connsiteY1" fmla="*/ 0 h 389578"/>
                <a:gd name="connsiteX2" fmla="*/ 9420170 w 9420170"/>
                <a:gd name="connsiteY2" fmla="*/ 389578 h 389578"/>
                <a:gd name="connsiteX3" fmla="*/ 0 w 9420170"/>
                <a:gd name="connsiteY3" fmla="*/ 389578 h 389578"/>
                <a:gd name="connsiteX4" fmla="*/ 0 w 9420170"/>
                <a:gd name="connsiteY4" fmla="*/ 0 h 389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0170" h="389578">
                  <a:moveTo>
                    <a:pt x="0" y="0"/>
                  </a:moveTo>
                  <a:lnTo>
                    <a:pt x="9420170" y="0"/>
                  </a:lnTo>
                  <a:lnTo>
                    <a:pt x="9420170" y="389578"/>
                  </a:lnTo>
                  <a:lnTo>
                    <a:pt x="0" y="38957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228" tIns="45720" rIns="45720" bIns="45720" numCol="1" spcCol="1270" anchor="ctr" anchorCtr="0">
              <a:noAutofit/>
            </a:bodyPr>
            <a:lstStyle/>
            <a:p>
              <a:pPr marL="0" lvl="0" indent="0" algn="l" defTabSz="800100">
                <a:lnSpc>
                  <a:spcPct val="90000"/>
                </a:lnSpc>
                <a:spcBef>
                  <a:spcPct val="0"/>
                </a:spcBef>
                <a:spcAft>
                  <a:spcPct val="35000"/>
                </a:spcAft>
                <a:buNone/>
              </a:pPr>
              <a:endParaRPr lang="LID4096" sz="18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Овал 5">
              <a:extLst>
                <a:ext uri="{FF2B5EF4-FFF2-40B4-BE49-F238E27FC236}">
                  <a16:creationId xmlns:a16="http://schemas.microsoft.com/office/drawing/2014/main" id="{1CB567E9-F43E-487F-A9A0-EDAE988F311E}"/>
                </a:ext>
              </a:extLst>
            </p:cNvPr>
            <p:cNvSpPr/>
            <p:nvPr/>
          </p:nvSpPr>
          <p:spPr>
            <a:xfrm>
              <a:off x="1985674" y="1879245"/>
              <a:ext cx="486972" cy="486972"/>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Полилиния: фигура 6">
              <a:extLst>
                <a:ext uri="{FF2B5EF4-FFF2-40B4-BE49-F238E27FC236}">
                  <a16:creationId xmlns:a16="http://schemas.microsoft.com/office/drawing/2014/main" id="{F9BEC3E1-6855-45F6-800E-2F9B920DA911}"/>
                </a:ext>
              </a:extLst>
            </p:cNvPr>
            <p:cNvSpPr/>
            <p:nvPr/>
          </p:nvSpPr>
          <p:spPr>
            <a:xfrm>
              <a:off x="2581959" y="2512652"/>
              <a:ext cx="9067373" cy="389578"/>
            </a:xfrm>
            <a:custGeom>
              <a:avLst/>
              <a:gdLst>
                <a:gd name="connsiteX0" fmla="*/ 0 w 9067373"/>
                <a:gd name="connsiteY0" fmla="*/ 0 h 389578"/>
                <a:gd name="connsiteX1" fmla="*/ 9067373 w 9067373"/>
                <a:gd name="connsiteY1" fmla="*/ 0 h 389578"/>
                <a:gd name="connsiteX2" fmla="*/ 9067373 w 9067373"/>
                <a:gd name="connsiteY2" fmla="*/ 389578 h 389578"/>
                <a:gd name="connsiteX3" fmla="*/ 0 w 9067373"/>
                <a:gd name="connsiteY3" fmla="*/ 389578 h 389578"/>
                <a:gd name="connsiteX4" fmla="*/ 0 w 9067373"/>
                <a:gd name="connsiteY4" fmla="*/ 0 h 389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373" h="389578">
                  <a:moveTo>
                    <a:pt x="0" y="0"/>
                  </a:moveTo>
                  <a:lnTo>
                    <a:pt x="9067373" y="0"/>
                  </a:lnTo>
                  <a:lnTo>
                    <a:pt x="9067373" y="389578"/>
                  </a:lnTo>
                  <a:lnTo>
                    <a:pt x="0" y="38957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228" tIns="50800" rIns="50800" bIns="50800" numCol="1" spcCol="1270" anchor="ctr" anchorCtr="0">
              <a:noAutofit/>
            </a:bodyPr>
            <a:lstStyle/>
            <a:p>
              <a:pPr marL="0" lvl="0" indent="0" algn="l" defTabSz="889000">
                <a:lnSpc>
                  <a:spcPct val="90000"/>
                </a:lnSpc>
                <a:spcBef>
                  <a:spcPct val="0"/>
                </a:spcBef>
                <a:spcAft>
                  <a:spcPct val="35000"/>
                </a:spcAft>
                <a:buNone/>
              </a:pPr>
              <a:endParaRPr lang="ru-RU" sz="20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Овал 8">
              <a:extLst>
                <a:ext uri="{FF2B5EF4-FFF2-40B4-BE49-F238E27FC236}">
                  <a16:creationId xmlns:a16="http://schemas.microsoft.com/office/drawing/2014/main" id="{DFA781B4-1C78-4D19-83E9-B8BBCD2E6621}"/>
                </a:ext>
              </a:extLst>
            </p:cNvPr>
            <p:cNvSpPr/>
            <p:nvPr/>
          </p:nvSpPr>
          <p:spPr>
            <a:xfrm>
              <a:off x="2338472" y="2463955"/>
              <a:ext cx="486972" cy="486972"/>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Полилиния: фигура 10">
              <a:extLst>
                <a:ext uri="{FF2B5EF4-FFF2-40B4-BE49-F238E27FC236}">
                  <a16:creationId xmlns:a16="http://schemas.microsoft.com/office/drawing/2014/main" id="{13904473-1D76-4297-BEF5-57DEACB99E35}"/>
                </a:ext>
              </a:extLst>
            </p:cNvPr>
            <p:cNvSpPr/>
            <p:nvPr/>
          </p:nvSpPr>
          <p:spPr>
            <a:xfrm>
              <a:off x="2775290" y="3096934"/>
              <a:ext cx="8874041" cy="389578"/>
            </a:xfrm>
            <a:custGeom>
              <a:avLst/>
              <a:gdLst>
                <a:gd name="connsiteX0" fmla="*/ 0 w 8874041"/>
                <a:gd name="connsiteY0" fmla="*/ 0 h 389578"/>
                <a:gd name="connsiteX1" fmla="*/ 8874041 w 8874041"/>
                <a:gd name="connsiteY1" fmla="*/ 0 h 389578"/>
                <a:gd name="connsiteX2" fmla="*/ 8874041 w 8874041"/>
                <a:gd name="connsiteY2" fmla="*/ 389578 h 389578"/>
                <a:gd name="connsiteX3" fmla="*/ 0 w 8874041"/>
                <a:gd name="connsiteY3" fmla="*/ 389578 h 389578"/>
                <a:gd name="connsiteX4" fmla="*/ 0 w 8874041"/>
                <a:gd name="connsiteY4" fmla="*/ 0 h 389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4041" h="389578">
                  <a:moveTo>
                    <a:pt x="0" y="0"/>
                  </a:moveTo>
                  <a:lnTo>
                    <a:pt x="8874041" y="0"/>
                  </a:lnTo>
                  <a:lnTo>
                    <a:pt x="8874041" y="389578"/>
                  </a:lnTo>
                  <a:lnTo>
                    <a:pt x="0" y="38957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228" tIns="45720" rIns="45720" bIns="45720" numCol="1" spcCol="1270" anchor="ctr" anchorCtr="0">
              <a:noAutofit/>
            </a:bodyPr>
            <a:lstStyle/>
            <a:p>
              <a:pPr marL="0" lvl="0" indent="0" algn="just" defTabSz="800100">
                <a:lnSpc>
                  <a:spcPct val="90000"/>
                </a:lnSpc>
                <a:spcBef>
                  <a:spcPct val="0"/>
                </a:spcBef>
                <a:spcAft>
                  <a:spcPct val="35000"/>
                </a:spcAft>
                <a:buNone/>
              </a:pPr>
              <a:endParaRPr lang="ru-RU" sz="1800" b="1" kern="1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Овал 12">
              <a:extLst>
                <a:ext uri="{FF2B5EF4-FFF2-40B4-BE49-F238E27FC236}">
                  <a16:creationId xmlns:a16="http://schemas.microsoft.com/office/drawing/2014/main" id="{D7E577D5-7F99-447C-92D8-01FC5889084A}"/>
                </a:ext>
              </a:extLst>
            </p:cNvPr>
            <p:cNvSpPr/>
            <p:nvPr/>
          </p:nvSpPr>
          <p:spPr>
            <a:xfrm>
              <a:off x="2531804" y="3048237"/>
              <a:ext cx="486972" cy="486972"/>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Полилиния: фигура 26">
              <a:extLst>
                <a:ext uri="{FF2B5EF4-FFF2-40B4-BE49-F238E27FC236}">
                  <a16:creationId xmlns:a16="http://schemas.microsoft.com/office/drawing/2014/main" id="{BEFDDA46-1A33-4294-805D-74904FC9DC1E}"/>
                </a:ext>
              </a:extLst>
            </p:cNvPr>
            <p:cNvSpPr/>
            <p:nvPr/>
          </p:nvSpPr>
          <p:spPr>
            <a:xfrm>
              <a:off x="2837019" y="3658664"/>
              <a:ext cx="8812312" cy="389578"/>
            </a:xfrm>
            <a:custGeom>
              <a:avLst/>
              <a:gdLst>
                <a:gd name="connsiteX0" fmla="*/ 0 w 8812312"/>
                <a:gd name="connsiteY0" fmla="*/ 0 h 389578"/>
                <a:gd name="connsiteX1" fmla="*/ 8812312 w 8812312"/>
                <a:gd name="connsiteY1" fmla="*/ 0 h 389578"/>
                <a:gd name="connsiteX2" fmla="*/ 8812312 w 8812312"/>
                <a:gd name="connsiteY2" fmla="*/ 389578 h 389578"/>
                <a:gd name="connsiteX3" fmla="*/ 0 w 8812312"/>
                <a:gd name="connsiteY3" fmla="*/ 389578 h 389578"/>
                <a:gd name="connsiteX4" fmla="*/ 0 w 8812312"/>
                <a:gd name="connsiteY4" fmla="*/ 0 h 389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2312" h="389578">
                  <a:moveTo>
                    <a:pt x="0" y="0"/>
                  </a:moveTo>
                  <a:lnTo>
                    <a:pt x="8812312" y="0"/>
                  </a:lnTo>
                  <a:lnTo>
                    <a:pt x="8812312" y="389578"/>
                  </a:lnTo>
                  <a:lnTo>
                    <a:pt x="0" y="38957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228" tIns="45720" rIns="45720" bIns="45720" numCol="1" spcCol="1270" anchor="ctr" anchorCtr="0">
              <a:noAutofit/>
            </a:bodyPr>
            <a:lstStyle/>
            <a:p>
              <a:pPr marL="0" lvl="0" indent="0" algn="l" defTabSz="800100">
                <a:lnSpc>
                  <a:spcPct val="90000"/>
                </a:lnSpc>
                <a:spcBef>
                  <a:spcPct val="0"/>
                </a:spcBef>
                <a:spcAft>
                  <a:spcPct val="35000"/>
                </a:spcAft>
                <a:buNone/>
              </a:pPr>
              <a:endParaRPr lang="ru-RU" sz="1800" b="1" kern="1200" dirty="0">
                <a:latin typeface="Times New Roman" panose="02020603050405020304" pitchFamily="18" charset="0"/>
                <a:cs typeface="Times New Roman" panose="02020603050405020304" pitchFamily="18" charset="0"/>
              </a:endParaRPr>
            </a:p>
          </p:txBody>
        </p:sp>
        <p:sp>
          <p:nvSpPr>
            <p:cNvPr id="61" name="Овал 60">
              <a:extLst>
                <a:ext uri="{FF2B5EF4-FFF2-40B4-BE49-F238E27FC236}">
                  <a16:creationId xmlns:a16="http://schemas.microsoft.com/office/drawing/2014/main" id="{B335E639-2335-4C98-9493-E67F9108E376}"/>
                </a:ext>
              </a:extLst>
            </p:cNvPr>
            <p:cNvSpPr/>
            <p:nvPr/>
          </p:nvSpPr>
          <p:spPr>
            <a:xfrm>
              <a:off x="2593533" y="3632947"/>
              <a:ext cx="486972" cy="486972"/>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70" name="TextBox 69">
            <a:extLst>
              <a:ext uri="{FF2B5EF4-FFF2-40B4-BE49-F238E27FC236}">
                <a16:creationId xmlns:a16="http://schemas.microsoft.com/office/drawing/2014/main" id="{7461CBF7-1FFB-460D-8DFB-D3EF735C92FF}"/>
              </a:ext>
            </a:extLst>
          </p:cNvPr>
          <p:cNvSpPr txBox="1"/>
          <p:nvPr/>
        </p:nvSpPr>
        <p:spPr>
          <a:xfrm>
            <a:off x="1767961" y="2552612"/>
            <a:ext cx="8086724" cy="369332"/>
          </a:xfrm>
          <a:prstGeom prst="rect">
            <a:avLst/>
          </a:prstGeom>
          <a:noFill/>
        </p:spPr>
        <p:txBody>
          <a:bodyPr wrap="square">
            <a:spAutoFit/>
          </a:bodyPr>
          <a:lstStyle/>
          <a:p>
            <a:r>
              <a:rPr lang="ru-RU" dirty="0">
                <a:solidFill>
                  <a:schemeClr val="bg1"/>
                </a:solidFill>
                <a:latin typeface="Times New Roman" panose="02020603050405020304" pitchFamily="18" charset="0"/>
                <a:cs typeface="Times New Roman" panose="02020603050405020304" pitchFamily="18" charset="0"/>
              </a:rPr>
              <a:t>Краткосрочные на срок 10-15 лет</a:t>
            </a:r>
          </a:p>
        </p:txBody>
      </p:sp>
      <p:sp>
        <p:nvSpPr>
          <p:cNvPr id="74" name="TextBox 73">
            <a:extLst>
              <a:ext uri="{FF2B5EF4-FFF2-40B4-BE49-F238E27FC236}">
                <a16:creationId xmlns:a16="http://schemas.microsoft.com/office/drawing/2014/main" id="{6AF52A70-BA17-40B0-B6E7-33809B53DF3F}"/>
              </a:ext>
            </a:extLst>
          </p:cNvPr>
          <p:cNvSpPr txBox="1"/>
          <p:nvPr/>
        </p:nvSpPr>
        <p:spPr>
          <a:xfrm>
            <a:off x="2072921" y="3116648"/>
            <a:ext cx="6136480" cy="369332"/>
          </a:xfrm>
          <a:prstGeom prst="rect">
            <a:avLst/>
          </a:prstGeom>
          <a:noFill/>
        </p:spPr>
        <p:txBody>
          <a:bodyPr wrap="square">
            <a:spAutoFit/>
          </a:bodyPr>
          <a:lstStyle/>
          <a:p>
            <a:r>
              <a:rPr lang="ru-RU" dirty="0">
                <a:solidFill>
                  <a:schemeClr val="bg1"/>
                </a:solidFill>
                <a:latin typeface="Times New Roman" panose="02020603050405020304" pitchFamily="18" charset="0"/>
                <a:cs typeface="Times New Roman" panose="02020603050405020304" pitchFamily="18" charset="0"/>
              </a:rPr>
              <a:t>Среднесрочные</a:t>
            </a:r>
            <a:r>
              <a:rPr lang="ru-RU" dirty="0">
                <a:solidFill>
                  <a:schemeClr val="bg1"/>
                </a:solidFill>
              </a:rPr>
              <a:t> на 15-25 лет</a:t>
            </a:r>
          </a:p>
        </p:txBody>
      </p:sp>
      <p:sp>
        <p:nvSpPr>
          <p:cNvPr id="78" name="TextBox 77">
            <a:extLst>
              <a:ext uri="{FF2B5EF4-FFF2-40B4-BE49-F238E27FC236}">
                <a16:creationId xmlns:a16="http://schemas.microsoft.com/office/drawing/2014/main" id="{1C2DF150-7FC5-4504-B2A9-C7D603114EA1}"/>
              </a:ext>
            </a:extLst>
          </p:cNvPr>
          <p:cNvSpPr txBox="1"/>
          <p:nvPr/>
        </p:nvSpPr>
        <p:spPr>
          <a:xfrm>
            <a:off x="2285249" y="3715375"/>
            <a:ext cx="6136480" cy="369332"/>
          </a:xfrm>
          <a:prstGeom prst="rect">
            <a:avLst/>
          </a:prstGeom>
          <a:noFill/>
        </p:spPr>
        <p:txBody>
          <a:bodyPr wrap="square">
            <a:spAutoFit/>
          </a:bodyPr>
          <a:lstStyle/>
          <a:p>
            <a:r>
              <a:rPr lang="ru-RU" dirty="0">
                <a:solidFill>
                  <a:schemeClr val="bg1"/>
                </a:solidFill>
                <a:latin typeface="Times New Roman" panose="02020603050405020304" pitchFamily="18" charset="0"/>
                <a:cs typeface="Times New Roman" panose="02020603050405020304" pitchFamily="18" charset="0"/>
              </a:rPr>
              <a:t>Долгосрочные - 25-50 лет</a:t>
            </a:r>
          </a:p>
        </p:txBody>
      </p:sp>
      <p:sp>
        <p:nvSpPr>
          <p:cNvPr id="80" name="TextBox 79">
            <a:extLst>
              <a:ext uri="{FF2B5EF4-FFF2-40B4-BE49-F238E27FC236}">
                <a16:creationId xmlns:a16="http://schemas.microsoft.com/office/drawing/2014/main" id="{6686E6F7-4F84-4155-AA94-6F2893E88F7B}"/>
              </a:ext>
            </a:extLst>
          </p:cNvPr>
          <p:cNvSpPr txBox="1"/>
          <p:nvPr/>
        </p:nvSpPr>
        <p:spPr>
          <a:xfrm>
            <a:off x="2337633" y="4289010"/>
            <a:ext cx="6093618" cy="369332"/>
          </a:xfrm>
          <a:prstGeom prst="rect">
            <a:avLst/>
          </a:prstGeom>
          <a:noFill/>
        </p:spPr>
        <p:txBody>
          <a:bodyPr wrap="square">
            <a:spAutoFit/>
          </a:bodyPr>
          <a:lstStyle/>
          <a:p>
            <a:r>
              <a:rPr lang="ru-RU"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Дальнесрочные более 50 лет</a:t>
            </a:r>
            <a:endParaRPr lang="ru-RU" dirty="0">
              <a:solidFill>
                <a:schemeClr val="bg1"/>
              </a:solidFill>
            </a:endParaRPr>
          </a:p>
        </p:txBody>
      </p:sp>
      <p:sp>
        <p:nvSpPr>
          <p:cNvPr id="83" name="Прямоугольник: скругленные углы 82">
            <a:extLst>
              <a:ext uri="{FF2B5EF4-FFF2-40B4-BE49-F238E27FC236}">
                <a16:creationId xmlns:a16="http://schemas.microsoft.com/office/drawing/2014/main" id="{D81E186E-046B-424D-B5C5-AB3EB59BE0B5}"/>
              </a:ext>
            </a:extLst>
          </p:cNvPr>
          <p:cNvSpPr/>
          <p:nvPr/>
        </p:nvSpPr>
        <p:spPr>
          <a:xfrm>
            <a:off x="258812" y="5047039"/>
            <a:ext cx="11310692" cy="1777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В этом отношении географический прогноз отличается своеобразием, находясь на стыке естествоведческого и обществоведческого. Какие-то процессы мы направлять можем, а к каким-то должны только приспосабливаться. При этом не всегда очевидна разница между теми и другими. Ещё одна проблема в том, что все остальные науки имеют дело с довольно узким предметом исследований и процессы протекают там в </a:t>
            </a:r>
            <a:r>
              <a:rPr lang="ru-RU" sz="1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однопорядковых</a:t>
            </a:r>
            <a:r>
              <a:rPr lang="ru-RU"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интервалах времён. Например, геология имеет дело с процессами длящимися сотни и миллионы лет, метеорология с интервалами от часов до нескольких суток. Соответственно выглядят и горизонты прогнозирования. В географических системах сочетаются процессы с совершенно разными </a:t>
            </a:r>
            <a:r>
              <a:rPr lang="ru-RU"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характерными временами</a:t>
            </a:r>
            <a:r>
              <a:rPr lang="ru-RU"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Поэтому трудности начинаются уже с определения разумной продолжительности, на которую можно давать прогноз.</a:t>
            </a:r>
            <a:endParaRPr lang="ru-RU" sz="1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gn="ctr"/>
            <a:endParaRPr lang="LID4096"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656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Прямоугольник 4">
            <a:extLst>
              <a:ext uri="{FF2B5EF4-FFF2-40B4-BE49-F238E27FC236}">
                <a16:creationId xmlns:a16="http://schemas.microsoft.com/office/drawing/2014/main" id="{902CAED2-CA38-4C92-BE64-FA27F0CF9F26}"/>
              </a:ext>
            </a:extLst>
          </p:cNvPr>
          <p:cNvSpPr/>
          <p:nvPr/>
        </p:nvSpPr>
        <p:spPr>
          <a:xfrm>
            <a:off x="836421" y="301517"/>
            <a:ext cx="4584102" cy="321755"/>
          </a:xfrm>
          <a:prstGeom prst="rect">
            <a:avLst/>
          </a:prstGeom>
        </p:spPr>
        <p:txBody>
          <a:bodyPr wrap="square">
            <a:spAutoFit/>
          </a:bodyPr>
          <a:lstStyle/>
          <a:p>
            <a:pPr algn="just">
              <a:lnSpc>
                <a:spcPct val="115000"/>
              </a:lnSpc>
              <a:spcAft>
                <a:spcPts val="0"/>
              </a:spcAft>
            </a:pP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3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ru-RU" sz="13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Схема 5">
            <a:extLst>
              <a:ext uri="{FF2B5EF4-FFF2-40B4-BE49-F238E27FC236}">
                <a16:creationId xmlns:a16="http://schemas.microsoft.com/office/drawing/2014/main" id="{EE195A66-D779-4CF9-B071-CF5E27A32F98}"/>
              </a:ext>
            </a:extLst>
          </p:cNvPr>
          <p:cNvGraphicFramePr/>
          <p:nvPr>
            <p:extLst>
              <p:ext uri="{D42A27DB-BD31-4B8C-83A1-F6EECF244321}">
                <p14:modId xmlns:p14="http://schemas.microsoft.com/office/powerpoint/2010/main" val="3475335329"/>
              </p:ext>
            </p:extLst>
          </p:nvPr>
        </p:nvGraphicFramePr>
        <p:xfrm>
          <a:off x="1985963" y="710270"/>
          <a:ext cx="10283268" cy="5268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5" name="Скругленный прямоугольник 4">
            <a:extLst>
              <a:ext uri="{FF2B5EF4-FFF2-40B4-BE49-F238E27FC236}">
                <a16:creationId xmlns:a16="http://schemas.microsoft.com/office/drawing/2014/main" id="{3743CBCD-9278-4A12-9A15-9FCB629CD891}"/>
              </a:ext>
            </a:extLst>
          </p:cNvPr>
          <p:cNvSpPr/>
          <p:nvPr/>
        </p:nvSpPr>
        <p:spPr>
          <a:xfrm>
            <a:off x="993914" y="86997"/>
            <a:ext cx="10250104" cy="53627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Прямоугольник 8">
            <a:extLst>
              <a:ext uri="{FF2B5EF4-FFF2-40B4-BE49-F238E27FC236}">
                <a16:creationId xmlns:a16="http://schemas.microsoft.com/office/drawing/2014/main" id="{E57DB368-AA5D-40B9-B343-4AD0E476A2A0}"/>
              </a:ext>
            </a:extLst>
          </p:cNvPr>
          <p:cNvSpPr/>
          <p:nvPr/>
        </p:nvSpPr>
        <p:spPr>
          <a:xfrm>
            <a:off x="2634582" y="-63697"/>
            <a:ext cx="8634537" cy="707886"/>
          </a:xfrm>
          <a:prstGeom prst="rect">
            <a:avLst/>
          </a:prstGeom>
        </p:spPr>
        <p:txBody>
          <a:bodyPr wrap="square">
            <a:spAutoFit/>
          </a:bodyPr>
          <a:lstStyle/>
          <a:p>
            <a:pPr algn="just"/>
            <a:r>
              <a:rPr lang="ru-RU" sz="4000" b="1" i="1" dirty="0">
                <a:latin typeface="Times New Roman" panose="02020603050405020304" pitchFamily="18" charset="0"/>
                <a:cs typeface="Times New Roman" panose="02020603050405020304" pitchFamily="18" charset="0"/>
              </a:rPr>
              <a:t>Успешность прогноза зависит:</a:t>
            </a:r>
            <a:endParaRPr lang="LID4096" sz="4000" b="1" i="1" dirty="0">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ECF92561-B144-40D6-9729-A6062B4F5328}"/>
              </a:ext>
            </a:extLst>
          </p:cNvPr>
          <p:cNvSpPr txBox="1"/>
          <p:nvPr/>
        </p:nvSpPr>
        <p:spPr>
          <a:xfrm>
            <a:off x="6885770" y="854443"/>
            <a:ext cx="4905301" cy="2939074"/>
          </a:xfrm>
          <a:prstGeom prst="rect">
            <a:avLst/>
          </a:prstGeom>
          <a:noFill/>
        </p:spPr>
        <p:txBody>
          <a:bodyPr wrap="square">
            <a:spAutoFit/>
          </a:bodyPr>
          <a:lstStyle/>
          <a:p>
            <a:pPr marL="0" marR="0" lvl="0" indent="449580" algn="just" defTabSz="914400" rtl="0" eaLnBrk="1" fontAlgn="auto" latinLnBrk="0" hangingPunct="1">
              <a:lnSpc>
                <a:spcPct val="115000"/>
              </a:lnSpc>
              <a:spcBef>
                <a:spcPts val="0"/>
              </a:spcBef>
              <a:spcAft>
                <a:spcPts val="100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Срочность прогноза здесь привязана преимущественно к скорости процессов в общественной сфере, но учитываются только сравнительно медленные процессы, происходящие в материальной основе производства сопоставимые с динамикой длинных циклов Кондратьева. В специальных исследованиях региональных систем природопользования могут приниматься и другие сроки .</a:t>
            </a:r>
            <a:endParaRPr kumimoji="0" lang="ru-RU"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3490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id="{6CC54634-8D29-4C23-8A2F-4E648875FF24}"/>
              </a:ext>
            </a:extLst>
          </p:cNvPr>
          <p:cNvGrpSpPr/>
          <p:nvPr/>
        </p:nvGrpSpPr>
        <p:grpSpPr>
          <a:xfrm>
            <a:off x="244549" y="-100036"/>
            <a:ext cx="11495423" cy="1839161"/>
            <a:chOff x="6158085" y="824078"/>
            <a:chExt cx="3853289" cy="3510799"/>
          </a:xfrm>
        </p:grpSpPr>
        <p:sp>
          <p:nvSpPr>
            <p:cNvPr id="5" name="Прямоугольник: скругленные углы 4">
              <a:extLst>
                <a:ext uri="{FF2B5EF4-FFF2-40B4-BE49-F238E27FC236}">
                  <a16:creationId xmlns:a16="http://schemas.microsoft.com/office/drawing/2014/main" id="{69B2B5FD-4C58-4446-ADFD-9064D700204E}"/>
                </a:ext>
              </a:extLst>
            </p:cNvPr>
            <p:cNvSpPr/>
            <p:nvPr/>
          </p:nvSpPr>
          <p:spPr>
            <a:xfrm>
              <a:off x="6158085" y="1212913"/>
              <a:ext cx="3853289" cy="3121964"/>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Прямоугольник: скругленные углы 4">
              <a:extLst>
                <a:ext uri="{FF2B5EF4-FFF2-40B4-BE49-F238E27FC236}">
                  <a16:creationId xmlns:a16="http://schemas.microsoft.com/office/drawing/2014/main" id="{6C041DCB-9860-419E-A7B9-EC27EA23FD9C}"/>
                </a:ext>
              </a:extLst>
            </p:cNvPr>
            <p:cNvSpPr txBox="1"/>
            <p:nvPr/>
          </p:nvSpPr>
          <p:spPr>
            <a:xfrm>
              <a:off x="6332121" y="824078"/>
              <a:ext cx="3679253" cy="33345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Географический прогноз касается весьма сложных объектов. Но в некоторых случаях задачу удаётся упростить без значительной потери надёжности прогноза, а иногда нас интересует только поведение немногих параметров. </a:t>
              </a:r>
            </a:p>
            <a:p>
              <a:pPr marL="0" lvl="0" indent="0" algn="ctr" defTabSz="666750">
                <a:lnSpc>
                  <a:spcPct val="90000"/>
                </a:lnSpc>
                <a:spcBef>
                  <a:spcPct val="0"/>
                </a:spcBef>
                <a:spcAft>
                  <a:spcPct val="35000"/>
                </a:spcAft>
                <a:buNone/>
              </a:pPr>
              <a:r>
                <a:rPr lang="ru-RU" sz="20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результате в зависимости от сложности и размерности объекта выделяют прогнозы:</a:t>
              </a:r>
              <a:endParaRPr lang="ru-RU" sz="2000" i="1" kern="1200" dirty="0"/>
            </a:p>
          </p:txBody>
        </p:sp>
      </p:grpSp>
      <p:sp>
        <p:nvSpPr>
          <p:cNvPr id="10" name="Прямоугольник: скругленные углы 9">
            <a:extLst>
              <a:ext uri="{FF2B5EF4-FFF2-40B4-BE49-F238E27FC236}">
                <a16:creationId xmlns:a16="http://schemas.microsoft.com/office/drawing/2014/main" id="{2A9E0405-0E93-4E30-BC0D-09E2C3621CDD}"/>
              </a:ext>
            </a:extLst>
          </p:cNvPr>
          <p:cNvSpPr/>
          <p:nvPr/>
        </p:nvSpPr>
        <p:spPr>
          <a:xfrm>
            <a:off x="7752570" y="3413931"/>
            <a:ext cx="3855345" cy="59848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Локальные по 4-14 переменным.</a:t>
            </a:r>
            <a:endParaRPr lang="ru-RU" sz="2000" dirty="0">
              <a:latin typeface="Times New Roman" panose="02020603050405020304" pitchFamily="18" charset="0"/>
              <a:cs typeface="Times New Roman" panose="02020603050405020304" pitchFamily="18" charset="0"/>
            </a:endParaRPr>
          </a:p>
          <a:p>
            <a:endParaRPr lang="ru-RU" dirty="0"/>
          </a:p>
        </p:txBody>
      </p:sp>
      <p:grpSp>
        <p:nvGrpSpPr>
          <p:cNvPr id="12" name="Группа 11">
            <a:extLst>
              <a:ext uri="{FF2B5EF4-FFF2-40B4-BE49-F238E27FC236}">
                <a16:creationId xmlns:a16="http://schemas.microsoft.com/office/drawing/2014/main" id="{92DD474C-ABC7-496F-AE0A-9CC91AE97082}"/>
              </a:ext>
            </a:extLst>
          </p:cNvPr>
          <p:cNvGrpSpPr/>
          <p:nvPr/>
        </p:nvGrpSpPr>
        <p:grpSpPr>
          <a:xfrm>
            <a:off x="7559749" y="4413133"/>
            <a:ext cx="4365045" cy="837473"/>
            <a:chOff x="117370" y="148979"/>
            <a:chExt cx="8006260" cy="885600"/>
          </a:xfrm>
        </p:grpSpPr>
        <p:sp>
          <p:nvSpPr>
            <p:cNvPr id="13" name="Прямоугольник: скругленные углы 12">
              <a:extLst>
                <a:ext uri="{FF2B5EF4-FFF2-40B4-BE49-F238E27FC236}">
                  <a16:creationId xmlns:a16="http://schemas.microsoft.com/office/drawing/2014/main" id="{E9B628A6-4047-44BB-B9BE-5C60AD7EC1C1}"/>
                </a:ext>
              </a:extLst>
            </p:cNvPr>
            <p:cNvSpPr/>
            <p:nvPr/>
          </p:nvSpPr>
          <p:spPr>
            <a:xfrm>
              <a:off x="117370" y="148979"/>
              <a:ext cx="7739054" cy="8856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Прямоугольник: скругленные углы 4">
              <a:extLst>
                <a:ext uri="{FF2B5EF4-FFF2-40B4-BE49-F238E27FC236}">
                  <a16:creationId xmlns:a16="http://schemas.microsoft.com/office/drawing/2014/main" id="{1F940647-DD14-46BA-8607-18D261ABBE1F}"/>
                </a:ext>
              </a:extLst>
            </p:cNvPr>
            <p:cNvSpPr txBox="1"/>
            <p:nvPr/>
          </p:nvSpPr>
          <p:spPr>
            <a:xfrm>
              <a:off x="471038" y="235441"/>
              <a:ext cx="7652592" cy="799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ru-RU"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Локальные по 4-14 переменным.</a:t>
              </a:r>
              <a:endParaRPr lang="ru-RU" sz="2000" kern="1200" dirty="0">
                <a:latin typeface="Times New Roman" panose="02020603050405020304" pitchFamily="18" charset="0"/>
                <a:cs typeface="Times New Roman" panose="02020603050405020304" pitchFamily="18" charset="0"/>
              </a:endParaRPr>
            </a:p>
          </p:txBody>
        </p:sp>
      </p:grpSp>
      <p:grpSp>
        <p:nvGrpSpPr>
          <p:cNvPr id="15" name="Группа 14">
            <a:extLst>
              <a:ext uri="{FF2B5EF4-FFF2-40B4-BE49-F238E27FC236}">
                <a16:creationId xmlns:a16="http://schemas.microsoft.com/office/drawing/2014/main" id="{BCADD7B3-D7F8-4212-9130-52BBCA7A5473}"/>
              </a:ext>
            </a:extLst>
          </p:cNvPr>
          <p:cNvGrpSpPr/>
          <p:nvPr/>
        </p:nvGrpSpPr>
        <p:grpSpPr>
          <a:xfrm>
            <a:off x="351236" y="3371487"/>
            <a:ext cx="4313702" cy="827687"/>
            <a:chOff x="159486" y="3034968"/>
            <a:chExt cx="7739054" cy="944640"/>
          </a:xfrm>
        </p:grpSpPr>
        <p:sp>
          <p:nvSpPr>
            <p:cNvPr id="16" name="Прямоугольник: скругленные углы 15">
              <a:extLst>
                <a:ext uri="{FF2B5EF4-FFF2-40B4-BE49-F238E27FC236}">
                  <a16:creationId xmlns:a16="http://schemas.microsoft.com/office/drawing/2014/main" id="{5FA04330-553D-4B17-BA93-C4231CDE5FF2}"/>
                </a:ext>
              </a:extLst>
            </p:cNvPr>
            <p:cNvSpPr/>
            <p:nvPr/>
          </p:nvSpPr>
          <p:spPr>
            <a:xfrm>
              <a:off x="159486" y="3034968"/>
              <a:ext cx="7739054" cy="9446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Прямоугольник: скругленные углы 4">
              <a:extLst>
                <a:ext uri="{FF2B5EF4-FFF2-40B4-BE49-F238E27FC236}">
                  <a16:creationId xmlns:a16="http://schemas.microsoft.com/office/drawing/2014/main" id="{F87B84D5-1093-4FDF-A5D6-3CDFF5284BAF}"/>
                </a:ext>
              </a:extLst>
            </p:cNvPr>
            <p:cNvSpPr txBox="1"/>
            <p:nvPr/>
          </p:nvSpPr>
          <p:spPr>
            <a:xfrm>
              <a:off x="205599" y="3066175"/>
              <a:ext cx="7646827" cy="8524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ru-RU" sz="1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lang="ru-RU" sz="2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Субглобальные</a:t>
              </a:r>
              <a:r>
                <a:rPr lang="ru-RU"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15-35 переменным.</a:t>
              </a:r>
              <a:endParaRPr lang="ru-RU" sz="2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algn="just" defTabSz="800100">
                <a:spcBef>
                  <a:spcPct val="0"/>
                </a:spcBef>
                <a:buNone/>
              </a:pPr>
              <a:endParaRPr lang="ru-RU" sz="1600" kern="1200" dirty="0">
                <a:latin typeface="Times New Roman" panose="02020603050405020304" pitchFamily="18" charset="0"/>
                <a:cs typeface="Times New Roman" panose="02020603050405020304" pitchFamily="18" charset="0"/>
              </a:endParaRPr>
            </a:p>
          </p:txBody>
        </p:sp>
      </p:grpSp>
      <p:grpSp>
        <p:nvGrpSpPr>
          <p:cNvPr id="18" name="Группа 17">
            <a:extLst>
              <a:ext uri="{FF2B5EF4-FFF2-40B4-BE49-F238E27FC236}">
                <a16:creationId xmlns:a16="http://schemas.microsoft.com/office/drawing/2014/main" id="{1DB03B90-CAD0-42B8-B446-D37A2DA76AA3}"/>
              </a:ext>
            </a:extLst>
          </p:cNvPr>
          <p:cNvGrpSpPr/>
          <p:nvPr/>
        </p:nvGrpSpPr>
        <p:grpSpPr>
          <a:xfrm>
            <a:off x="386436" y="2089084"/>
            <a:ext cx="4278502" cy="931564"/>
            <a:chOff x="388945" y="2444568"/>
            <a:chExt cx="7739054" cy="1535040"/>
          </a:xfrm>
        </p:grpSpPr>
        <p:sp>
          <p:nvSpPr>
            <p:cNvPr id="19" name="Прямоугольник: скругленные углы 18">
              <a:extLst>
                <a:ext uri="{FF2B5EF4-FFF2-40B4-BE49-F238E27FC236}">
                  <a16:creationId xmlns:a16="http://schemas.microsoft.com/office/drawing/2014/main" id="{DBEDA6CB-631B-483E-828F-B0CF26AB0A03}"/>
                </a:ext>
              </a:extLst>
            </p:cNvPr>
            <p:cNvSpPr/>
            <p:nvPr/>
          </p:nvSpPr>
          <p:spPr>
            <a:xfrm>
              <a:off x="388945" y="2444568"/>
              <a:ext cx="7739054" cy="1535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Прямоугольник: скругленные углы 4">
              <a:extLst>
                <a:ext uri="{FF2B5EF4-FFF2-40B4-BE49-F238E27FC236}">
                  <a16:creationId xmlns:a16="http://schemas.microsoft.com/office/drawing/2014/main" id="{8F82D410-9338-4E05-A640-68D291AE265D}"/>
                </a:ext>
              </a:extLst>
            </p:cNvPr>
            <p:cNvSpPr txBox="1"/>
            <p:nvPr/>
          </p:nvSpPr>
          <p:spPr>
            <a:xfrm>
              <a:off x="538812" y="2476506"/>
              <a:ext cx="7589187" cy="13851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ru-RU"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Локальные по 4-14 переменным.</a:t>
              </a:r>
              <a:endParaRPr lang="ru-RU" sz="2000" kern="1200" dirty="0">
                <a:latin typeface="Times New Roman" panose="02020603050405020304" pitchFamily="18" charset="0"/>
                <a:cs typeface="Times New Roman" panose="02020603050405020304" pitchFamily="18" charset="0"/>
              </a:endParaRPr>
            </a:p>
          </p:txBody>
        </p:sp>
      </p:grpSp>
      <p:grpSp>
        <p:nvGrpSpPr>
          <p:cNvPr id="21" name="Группа 20">
            <a:extLst>
              <a:ext uri="{FF2B5EF4-FFF2-40B4-BE49-F238E27FC236}">
                <a16:creationId xmlns:a16="http://schemas.microsoft.com/office/drawing/2014/main" id="{7DB0AFF6-F89D-4F01-98D3-96207B11874D}"/>
              </a:ext>
            </a:extLst>
          </p:cNvPr>
          <p:cNvGrpSpPr/>
          <p:nvPr/>
        </p:nvGrpSpPr>
        <p:grpSpPr>
          <a:xfrm>
            <a:off x="7362727" y="1992760"/>
            <a:ext cx="4365879" cy="996759"/>
            <a:chOff x="-223146" y="2684130"/>
            <a:chExt cx="7897103" cy="1333527"/>
          </a:xfrm>
        </p:grpSpPr>
        <p:sp>
          <p:nvSpPr>
            <p:cNvPr id="22" name="Прямоугольник: скругленные углы 21">
              <a:extLst>
                <a:ext uri="{FF2B5EF4-FFF2-40B4-BE49-F238E27FC236}">
                  <a16:creationId xmlns:a16="http://schemas.microsoft.com/office/drawing/2014/main" id="{B20EA0E5-E38B-446F-BADD-5412234559B0}"/>
                </a:ext>
              </a:extLst>
            </p:cNvPr>
            <p:cNvSpPr/>
            <p:nvPr/>
          </p:nvSpPr>
          <p:spPr>
            <a:xfrm>
              <a:off x="-223146" y="2684130"/>
              <a:ext cx="7739054" cy="133352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Прямоугольник: скругленные углы 4">
              <a:extLst>
                <a:ext uri="{FF2B5EF4-FFF2-40B4-BE49-F238E27FC236}">
                  <a16:creationId xmlns:a16="http://schemas.microsoft.com/office/drawing/2014/main" id="{9EBCFF95-9CC3-4E84-845D-DF98ADDC9616}"/>
                </a:ext>
              </a:extLst>
            </p:cNvPr>
            <p:cNvSpPr txBox="1"/>
            <p:nvPr/>
          </p:nvSpPr>
          <p:spPr>
            <a:xfrm>
              <a:off x="65097" y="2711177"/>
              <a:ext cx="7608860" cy="12033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ctr" defTabSz="889000">
                <a:lnSpc>
                  <a:spcPct val="90000"/>
                </a:lnSpc>
                <a:spcBef>
                  <a:spcPct val="0"/>
                </a:spcBef>
                <a:spcAft>
                  <a:spcPct val="35000"/>
                </a:spcAft>
                <a:buNone/>
              </a:pPr>
              <a:r>
                <a:rPr lang="ru-RU" sz="2000" kern="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Сублокальные</a:t>
              </a:r>
              <a:r>
                <a:rPr lang="ru-RU" sz="20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 предсказанием по 1-3 переменным.</a:t>
              </a:r>
              <a:endParaRPr lang="ru-RU" sz="2000" kern="1200" dirty="0">
                <a:solidFill>
                  <a:schemeClr val="tx1"/>
                </a:solidFill>
                <a:latin typeface="Times New Roman" panose="02020603050405020304" pitchFamily="18" charset="0"/>
                <a:cs typeface="Times New Roman" panose="02020603050405020304" pitchFamily="18" charset="0"/>
              </a:endParaRPr>
            </a:p>
          </p:txBody>
        </p:sp>
      </p:grpSp>
      <p:grpSp>
        <p:nvGrpSpPr>
          <p:cNvPr id="25" name="Группа 24">
            <a:extLst>
              <a:ext uri="{FF2B5EF4-FFF2-40B4-BE49-F238E27FC236}">
                <a16:creationId xmlns:a16="http://schemas.microsoft.com/office/drawing/2014/main" id="{30CB8C65-C1CB-4046-9A9D-1AC6C45C15BC}"/>
              </a:ext>
            </a:extLst>
          </p:cNvPr>
          <p:cNvGrpSpPr/>
          <p:nvPr/>
        </p:nvGrpSpPr>
        <p:grpSpPr>
          <a:xfrm>
            <a:off x="445576" y="4454014"/>
            <a:ext cx="4219362" cy="837473"/>
            <a:chOff x="159486" y="2983053"/>
            <a:chExt cx="7881630" cy="996555"/>
          </a:xfrm>
        </p:grpSpPr>
        <p:sp>
          <p:nvSpPr>
            <p:cNvPr id="26" name="Прямоугольник: скругленные углы 25">
              <a:extLst>
                <a:ext uri="{FF2B5EF4-FFF2-40B4-BE49-F238E27FC236}">
                  <a16:creationId xmlns:a16="http://schemas.microsoft.com/office/drawing/2014/main" id="{1936D055-63B3-430A-B4F1-7B59F50B81A6}"/>
                </a:ext>
              </a:extLst>
            </p:cNvPr>
            <p:cNvSpPr/>
            <p:nvPr/>
          </p:nvSpPr>
          <p:spPr>
            <a:xfrm>
              <a:off x="159486" y="3034968"/>
              <a:ext cx="7739054" cy="9446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Прямоугольник: скругленные углы 4">
              <a:extLst>
                <a:ext uri="{FF2B5EF4-FFF2-40B4-BE49-F238E27FC236}">
                  <a16:creationId xmlns:a16="http://schemas.microsoft.com/office/drawing/2014/main" id="{8129562D-0F4D-4259-BF25-6AEEF83D1E3E}"/>
                </a:ext>
              </a:extLst>
            </p:cNvPr>
            <p:cNvSpPr txBox="1"/>
            <p:nvPr/>
          </p:nvSpPr>
          <p:spPr>
            <a:xfrm>
              <a:off x="394290" y="2983053"/>
              <a:ext cx="7646826" cy="8524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algn="just">
                <a:lnSpc>
                  <a:spcPct val="115000"/>
                </a:lnSpc>
                <a:spcAft>
                  <a:spcPts val="1000"/>
                </a:spcAft>
              </a:pP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Глобальные 36-100 переменным.</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algn="just" defTabSz="800100">
                <a:spcBef>
                  <a:spcPct val="0"/>
                </a:spcBef>
                <a:buNone/>
              </a:pPr>
              <a:endParaRPr lang="ru-RU" sz="1600" kern="1200" dirty="0">
                <a:latin typeface="Times New Roman" panose="02020603050405020304" pitchFamily="18" charset="0"/>
                <a:cs typeface="Times New Roman" panose="02020603050405020304" pitchFamily="18" charset="0"/>
              </a:endParaRPr>
            </a:p>
          </p:txBody>
        </p:sp>
      </p:grpSp>
      <p:sp>
        <p:nvSpPr>
          <p:cNvPr id="28" name="Прямоугольник: скругленные углы 27">
            <a:extLst>
              <a:ext uri="{FF2B5EF4-FFF2-40B4-BE49-F238E27FC236}">
                <a16:creationId xmlns:a16="http://schemas.microsoft.com/office/drawing/2014/main" id="{0398E4B1-8309-44FD-BA08-3753A57E39F0}"/>
              </a:ext>
            </a:extLst>
          </p:cNvPr>
          <p:cNvSpPr/>
          <p:nvPr/>
        </p:nvSpPr>
        <p:spPr>
          <a:xfrm>
            <a:off x="3859866" y="5999312"/>
            <a:ext cx="4783986" cy="50927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just">
              <a:lnSpc>
                <a:spcPct val="115000"/>
              </a:lnSpc>
              <a:spcAft>
                <a:spcPts val="1000"/>
              </a:spcAft>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Суперглобальные более 100 переменным.</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273452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54415024"/>
              </p:ext>
            </p:extLst>
          </p:nvPr>
        </p:nvGraphicFramePr>
        <p:xfrm>
          <a:off x="2694468" y="105244"/>
          <a:ext cx="7740502" cy="1073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1464501083"/>
              </p:ext>
            </p:extLst>
          </p:nvPr>
        </p:nvGraphicFramePr>
        <p:xfrm>
          <a:off x="628650" y="1588264"/>
          <a:ext cx="10334625" cy="53553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88156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один верхний угол скругленный, другой — усеченный 3">
            <a:extLst>
              <a:ext uri="{FF2B5EF4-FFF2-40B4-BE49-F238E27FC236}">
                <a16:creationId xmlns:a16="http://schemas.microsoft.com/office/drawing/2014/main" id="{A7E1BB6C-C21A-439C-84CF-F191BCEB7554}"/>
              </a:ext>
            </a:extLst>
          </p:cNvPr>
          <p:cNvSpPr/>
          <p:nvPr/>
        </p:nvSpPr>
        <p:spPr>
          <a:xfrm>
            <a:off x="634407" y="1347135"/>
            <a:ext cx="11352030" cy="2015952"/>
          </a:xfrm>
          <a:prstGeom prst="snipRoundRect">
            <a:avLst/>
          </a:prstGeom>
        </p:spPr>
        <p:style>
          <a:lnRef idx="1">
            <a:schemeClr val="accent1"/>
          </a:lnRef>
          <a:fillRef idx="2">
            <a:schemeClr val="accent1"/>
          </a:fillRef>
          <a:effectRef idx="1">
            <a:schemeClr val="accent1"/>
          </a:effectRef>
          <a:fontRef idx="minor">
            <a:schemeClr val="dk1"/>
          </a:fontRef>
        </p:style>
        <p:txBody>
          <a:bodyPr rtlCol="0" anchor="ctr"/>
          <a:lstStyle/>
          <a:p>
            <a:pPr indent="449580"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Поисковые (генетические).</a:t>
            </a: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Они направлены от прошлого-настоящего в будущее. Мы изучаем то, что происходило ранее, находим закономерности и, предполагая, что они сохранятся или изменятся предсказуемым образом, делаем вывод о будущем поведении системы. Этот тип прогнозов является единственно возможным для естествоведческого прогнозирования. Примером могут служить всем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известные прогнозы</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погоды.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Естественное развитие</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природы от нашего желания не зависит.</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8FA488FB-EA8F-486F-B259-07D05CF5E3D2}"/>
              </a:ext>
            </a:extLst>
          </p:cNvPr>
          <p:cNvSpPr/>
          <p:nvPr/>
        </p:nvSpPr>
        <p:spPr>
          <a:xfrm>
            <a:off x="2694468" y="105244"/>
            <a:ext cx="7740502" cy="10738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15000"/>
              </a:lnSpc>
              <a:spcAft>
                <a:spcPts val="1000"/>
              </a:spcAft>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зависимости от типа прогнозируемых процессов выделяют и два основных типы прогнозов.</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Прямоугольник: скругленные противолежащие углы 7">
            <a:extLst>
              <a:ext uri="{FF2B5EF4-FFF2-40B4-BE49-F238E27FC236}">
                <a16:creationId xmlns:a16="http://schemas.microsoft.com/office/drawing/2014/main" id="{17E50034-BF4E-41AB-99B8-D8E228CDB413}"/>
              </a:ext>
            </a:extLst>
          </p:cNvPr>
          <p:cNvSpPr/>
          <p:nvPr/>
        </p:nvSpPr>
        <p:spPr>
          <a:xfrm>
            <a:off x="446567" y="3531091"/>
            <a:ext cx="11539870" cy="3221665"/>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Нормативные (целевые).</a:t>
            </a:r>
            <a:r>
              <a:rPr lang="ru-RU"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Эти прогнозы идут от будущего к настоящему. Здесь определяют пути и сроки достижения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возможного состояния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системы, принимаемого в качестве цели. Изучается ситуация в настоящем, выбирается ее желательное состояние в будущем и строится последовательность событий и действий, которые могли бы это состояние обеспечить. Например, мы хотим избежать глобального потепления. Предполагаем, что его причиной являются выбросы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парниковых газов</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Задаём цель - через </a:t>
            </a:r>
            <a:r>
              <a:rPr lang="ru-RU"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лет обеспечить их содержание в атмосфере </a:t>
            </a:r>
            <a:r>
              <a:rPr lang="ru-RU"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 </a:t>
            </a: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Затем смотрим, какие меры могут обеспечить достижение этого результата и оцениваем реальность их осуществления при тех или иных условиях. На основе чего делаем вывод о вероятности достижения задуманного. Затем вносим изменения или в цели или в способы их достижения. Этот тип прогнозирования более приемлем в обществоведческих исследованиях.</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9355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509891784"/>
              </p:ext>
            </p:extLst>
          </p:nvPr>
        </p:nvGraphicFramePr>
        <p:xfrm>
          <a:off x="786145" y="582096"/>
          <a:ext cx="10520030" cy="6275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503740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TM04033925[[fn=Капля]]</Template>
  <TotalTime>4903</TotalTime>
  <Words>2154</Words>
  <Application>Microsoft Office PowerPoint</Application>
  <PresentationFormat>Широкоэкранный</PresentationFormat>
  <Paragraphs>124</Paragraphs>
  <Slides>27</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Calibri</vt:lpstr>
      <vt:lpstr>Calibri Light</vt:lpstr>
      <vt:lpstr>Times New Roman</vt:lpstr>
      <vt:lpstr>Тема Office</vt:lpstr>
      <vt:lpstr>Презентация PowerPoint</vt:lpstr>
      <vt:lpstr>Презентация PowerPoint</vt:lpstr>
      <vt:lpstr>Прогноз - вероятностное суждение о состоянии какого-либо явления в будущем, основанное на специальном научном исследовании (прогнозировании).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Обзорные вопросы</vt:lpstr>
      <vt:lpstr>Список использованных источников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Аманжолова Айнур Кайралиевна</dc:creator>
  <cp:lastModifiedBy>Anuar</cp:lastModifiedBy>
  <cp:revision>194</cp:revision>
  <dcterms:created xsi:type="dcterms:W3CDTF">2021-11-16T03:16:23Z</dcterms:created>
  <dcterms:modified xsi:type="dcterms:W3CDTF">2023-11-05T16:35:00Z</dcterms:modified>
</cp:coreProperties>
</file>