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62A14-E9EB-9504-A3EF-FB110DD46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158D0F-EE60-8B51-851A-DAA5797F9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C7476-873E-2999-8378-43228E5CF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A97FB-D559-83AF-237A-FE1F36C9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4FCFA-90E9-61E5-DE96-046F2C7BF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6772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F7E6B-0D14-F387-73AF-56FFE9EBD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8ECC2-3C85-EE0D-2A43-CF947BC22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D2089-8471-1ED1-1103-59354688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2122F-B332-3BE2-1DA3-9B5D87298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2C765-A0B8-A642-6DAF-C21DFAE43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826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994619-9681-EFBC-C19D-CB9C3311A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4199D-BE93-1FB2-5A4D-DE47DF074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8BE78-5149-5D32-D102-7B37D37A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F816D-B44C-CC64-7A29-79EA120DC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350F0-520D-C8C1-A28A-C2E7B2E37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9662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FCF22-173C-345A-0C9A-DF418087B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E7F54-57F2-8C6A-44C9-A0EEBA32D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DAD74-C9E5-A337-2C74-DEB6BB2E4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55893-048A-B155-E0A0-F7F357DF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B6D4E-1CA4-118F-9F92-4BBBB8138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9025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2FB21-A47B-6707-583B-B1B566070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17882-ECFE-33F3-60DE-A51F41B2C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A1F59-F29A-E39C-93EB-AE4CF2C8F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D94CB-CA5D-8373-4CB0-3A733D101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D2774-D746-AE54-6D67-DA2E087C1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1891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0FFCC-F48F-F040-279A-6EF7543F4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3C737-9487-4059-17E5-E595C4DEB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7D01E-88AF-04C6-E659-8ACB0373F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9739D-014F-DBB9-BA85-A171C755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F4AF4-2FF7-CCFB-EE2E-C6BCDEA1A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0ED89-8288-A5DB-2C83-40073E9C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3679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1C80-D31D-DB73-80E1-705AE455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78A7F-E7F5-8009-048D-2055C3FC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BA18D-1509-F31D-13E4-DD6A28CD7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A030DC-E68A-45D9-E6FA-D0626992D4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2546D4-3526-FE20-E8D5-DF89059FE9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8DAE7D-73C1-8815-7D2F-98C272A2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8AB988-A000-7E5A-E2B5-1AC8F3CB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C18664-3DE9-A359-AC09-DF8BDFB9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5276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94AC-B97A-F647-D408-8FC1A4EB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9E5B03-D337-B514-3746-2E5485702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44D56-9E9F-804F-D8B7-A0650FC2B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38CA8E-F5AC-3C27-955D-924B9283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2646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D0D17-DE8D-6B33-82A0-D1486C567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439AD5-81DD-7942-F292-D000C72CA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C9649-6301-EA9F-B4F4-D1379780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5465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55644-5607-7CDA-79AB-70AEB04EB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4CB2B-2F88-802C-B2C6-2F76FD640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61ED4-BCF5-C5C5-D28E-C1897BE48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A4241-2E45-8C8A-402D-3D3E8BDC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62FD4-02D4-1945-3A37-F3DFEB818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C70E3-FCE9-2F9E-7AC4-35530EFC3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884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B1F0-3E74-31F4-EAB7-857B4FA13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E620E6-B78C-8D2E-1307-0E2B57041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4391B-6F0D-8D49-33FA-54EA6202B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22FBAA-DF10-F57E-10BD-C213882ED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08005-3E4B-F941-0C19-D6237AFF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DF6D5-63E4-BCE3-F74F-603671DF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1028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E02F55-CADA-0FEA-CFFB-B767398B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K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FA097-7861-358D-BFCB-F95B982E0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K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5A939-A53E-9BDE-FE31-1E0D196304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50530A-850A-4836-BFB3-004F0549B549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F6F31-244C-0DF2-A232-1C62C4B0FC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4BBAD-1EAA-C621-062D-44A1F5D0BF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568A2A-2830-4FBB-9FA5-19E9727286D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5143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CF4D78-14C3-D400-C270-465927B160A6}"/>
              </a:ext>
            </a:extLst>
          </p:cNvPr>
          <p:cNvSpPr txBox="1"/>
          <p:nvPr/>
        </p:nvSpPr>
        <p:spPr>
          <a:xfrm>
            <a:off x="1307592" y="2654868"/>
            <a:ext cx="9820656" cy="1055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335" marR="387985" indent="-6350" algn="ctr">
              <a:lnSpc>
                <a:spcPct val="107000"/>
              </a:lnSpc>
              <a:spcAft>
                <a:spcPts val="15"/>
              </a:spcAft>
              <a:buNone/>
            </a:pPr>
            <a:r>
              <a:rPr lang="ru-RU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МУАВР-ЛАПЛАСТЫҢ ЛОКАЛД</a:t>
            </a:r>
            <a:r>
              <a:rPr lang="en-US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3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ЖӘНЕ ИНТЕГРАЛДЫ ФОРМУЛАЛАРЫ</a:t>
            </a:r>
            <a:endParaRPr lang="ru-KZ" sz="30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65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9B245C-C379-90B4-308D-1FE559D19DC9}"/>
                  </a:ext>
                </a:extLst>
              </p:cNvPr>
              <p:cNvSpPr txBox="1"/>
              <p:nvPr/>
            </p:nvSpPr>
            <p:spPr>
              <a:xfrm>
                <a:off x="1051560" y="206291"/>
                <a:ext cx="10570464" cy="5270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44170" algn="just">
                  <a:lnSpc>
                    <a:spcPct val="106000"/>
                  </a:lnSpc>
                  <a:spcAft>
                    <a:spcPts val="870"/>
                  </a:spcAft>
                  <a:buNone/>
                </a:pP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Муавр-Лапластың локалд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формуласы.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Егер Бернулли схемасында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жүрг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з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лет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тәж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рибиелер санымен қатар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ықтималдықтары да айтарлықтай «үлкен» болса, онда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оқиғасының дәл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рет орындалуының ықтималдығы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r">
                  <a:lnSpc>
                    <a:spcPct val="106000"/>
                  </a:lnSpc>
                  <a:spcAft>
                    <a:spcPts val="87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  <m:f>
                      <m:f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KZ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𝑛𝑝𝑞</m:t>
                            </m:r>
                          </m:e>
                        </m:rad>
                      </m:den>
                    </m:f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	                                        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	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(11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.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1)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формуласымен анықталады. Мұндағы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𝑛𝑝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𝑛𝑝𝑞</m:t>
                              </m:r>
                            </m:e>
                          </m:rad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𝜑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255" marR="387985" indent="6350" algn="l">
                  <a:lnSpc>
                    <a:spcPct val="106000"/>
                  </a:lnSpc>
                  <a:spcAft>
                    <a:spcPts val="85"/>
                  </a:spcAft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255" marR="387985" indent="6350" algn="just">
                  <a:lnSpc>
                    <a:spcPct val="106000"/>
                  </a:lnSpc>
                  <a:spcAft>
                    <a:spcPts val="85"/>
                  </a:spcAft>
                  <a:buNone/>
                </a:pP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стандартты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нормалды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гаусстық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үлестiру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тығыздығы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,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ал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(11.1)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жуық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теңдiгi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Муавр-Лапластың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локалд</a:t>
                </a:r>
                <a:r>
                  <a:rPr lang="kk-KZ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і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формуласы</a:t>
                </a:r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аталады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𝜑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кейбiр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мәндерi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1-қосымшада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берiлген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).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Аргументтiң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терiс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мәндерi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үшiн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функцияның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жұпты</a:t>
                </a:r>
                <a:r>
                  <a:rPr lang="kk-KZ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лы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ғы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қолданылады</a:t>
                </a:r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9B245C-C379-90B4-308D-1FE559D19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560" y="206291"/>
                <a:ext cx="10570464" cy="5270995"/>
              </a:xfrm>
              <a:prstGeom prst="rect">
                <a:avLst/>
              </a:prstGeom>
              <a:blipFill>
                <a:blip r:embed="rId2"/>
                <a:stretch>
                  <a:fillRect l="-461" t="-694" r="-346" b="-80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463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05878A-6B7D-6AB1-3826-5AB318FBC16A}"/>
                  </a:ext>
                </a:extLst>
              </p:cNvPr>
              <p:cNvSpPr txBox="1"/>
              <p:nvPr/>
            </p:nvSpPr>
            <p:spPr>
              <a:xfrm>
                <a:off x="777240" y="899497"/>
                <a:ext cx="10789920" cy="42042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44170" algn="just">
                  <a:lnSpc>
                    <a:spcPct val="106000"/>
                  </a:lnSpc>
                  <a:spcAft>
                    <a:spcPts val="1460"/>
                  </a:spcAft>
                  <a:buNone/>
                </a:pP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Муавр-Лапластың интегралды формуласы.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Егер Бернулли схемасында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жүрг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з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лет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тәж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рибиелер санымен қатар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𝑞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ықтималдықтары да үлкен болса, онда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оқиғасының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ru-RU" sz="1800" i="1" baseline="-250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8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санынан кем емес,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ru-RU" sz="1800" i="1" baseline="-2500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санынан артық емес орындалуының ықтималдығы үш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222250" marR="232410" indent="-6350" algn="ctr">
                  <a:lnSpc>
                    <a:spcPct val="110000"/>
                  </a:lnSpc>
                  <a:spcAft>
                    <a:spcPts val="1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 ≈ 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𝛷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)−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𝛷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222250" marR="232410" indent="-6350" algn="ctr">
                  <a:lnSpc>
                    <a:spcPct val="110000"/>
                  </a:lnSpc>
                  <a:spcAft>
                    <a:spcPts val="1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жуықтау формуласы орындалады. Мұндағы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𝑛𝑝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𝑛𝑝𝑞</m:t>
                              </m:r>
                            </m:e>
                          </m:rad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𝑛𝑝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𝑛𝑝𝑞</m:t>
                              </m:r>
                            </m:e>
                          </m:rad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𝛷</m:t>
                      </m:r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−∞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𝜑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−∞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sSup>
                            <m:sSup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KZ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05878A-6B7D-6AB1-3826-5AB318FBC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" y="899497"/>
                <a:ext cx="10789920" cy="4204228"/>
              </a:xfrm>
              <a:prstGeom prst="rect">
                <a:avLst/>
              </a:prstGeom>
              <a:blipFill>
                <a:blip r:embed="rId2"/>
                <a:stretch>
                  <a:fillRect l="-452" t="-871" r="-33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84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192678-91B6-0F0E-994C-FB122E5C36C6}"/>
                  </a:ext>
                </a:extLst>
              </p:cNvPr>
              <p:cNvSpPr txBox="1"/>
              <p:nvPr/>
            </p:nvSpPr>
            <p:spPr>
              <a:xfrm>
                <a:off x="1273302" y="2094720"/>
                <a:ext cx="9525762" cy="21920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𝛷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 стандартты нормал (гаусстық) үлест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 функциясы. Бұл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Муавр-Лапластың интегралды формуласы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𝜑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sSup>
                            <m:sSup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KZ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Лаплас интегралы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192678-91B6-0F0E-994C-FB122E5C3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302" y="2094720"/>
                <a:ext cx="9525762" cy="2192075"/>
              </a:xfrm>
              <a:prstGeom prst="rect">
                <a:avLst/>
              </a:prstGeom>
              <a:blipFill>
                <a:blip r:embed="rId2"/>
                <a:stretch>
                  <a:fillRect l="-512" t="-1671" r="-384" b="-334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22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BF364D-D119-2140-9485-3B26E9B56690}"/>
                  </a:ext>
                </a:extLst>
              </p:cNvPr>
              <p:cNvSpPr txBox="1"/>
              <p:nvPr/>
            </p:nvSpPr>
            <p:spPr>
              <a:xfrm>
                <a:off x="1069848" y="956624"/>
                <a:ext cx="10424160" cy="49447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𝛷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 стандартты нормал (гаусстық) үлест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 функциясы. Бұл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Муавр-Лапластың интегралды формуласы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𝜑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ru-RU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nary>
                        <m:naryPr>
                          <m:limLoc m:val="subSup"/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  <m:e>
                          <m:sSup>
                            <m:sSupPr>
                              <m:ctrlPr>
                                <a:rPr lang="ru-KZ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KZ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ru-KZ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5052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 </a:t>
                </a:r>
                <a:r>
                  <a:rPr lang="ru-RU" sz="18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Лаплас интегралы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деп аталады.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just">
                  <a:lnSpc>
                    <a:spcPct val="106000"/>
                  </a:lnSpc>
                  <a:spcAft>
                    <a:spcPts val="1065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𝛷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функциясының кейб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р мәндер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2-қосымшада бер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лген. Аргументт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ң тер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 мәндер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үш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𝛷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8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mbria" panose="02040503050406030204" pitchFamily="18" charset="0"/>
                  </a:rPr>
                  <a:t> 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функцияның мән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н анықтауда оның тақтығы қолданылады, яғни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just">
                  <a:lnSpc>
                    <a:spcPct val="106000"/>
                  </a:lnSpc>
                  <a:spcAft>
                    <a:spcPts val="1065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10160" marR="9525" indent="-1270" algn="just">
                  <a:lnSpc>
                    <a:spcPct val="106000"/>
                  </a:lnSpc>
                  <a:spcAft>
                    <a:spcPts val="25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сонымен қатар </a:t>
                </a:r>
                <a14:m>
                  <m:oMath xmlns:m="http://schemas.openxmlformats.org/officeDocument/2006/math">
                    <m:r>
                      <a:rPr lang="en-US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𝛷</m:t>
                    </m:r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𝛷</m:t>
                        </m:r>
                      </m:e>
                      <m:sub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ru-RU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ru-KZ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 теңд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г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орындалады.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8890" marR="9525" indent="344170" algn="just">
                  <a:lnSpc>
                    <a:spcPct val="106000"/>
                  </a:lnSpc>
                  <a:spcAft>
                    <a:spcPts val="1120"/>
                  </a:spcAft>
                  <a:buNone/>
                </a:pP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Лаплас интегралын қолданып, Муавр-Лапластың интегралды формуласын келес</a:t>
                </a:r>
                <a:r>
                  <a:rPr lang="en-US" sz="1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i</a:t>
                </a:r>
                <a:r>
                  <a:rPr lang="ru-RU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түрде жазуға болады</a:t>
                </a:r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L="222250" marR="232410" indent="-6350" algn="ctr">
                  <a:lnSpc>
                    <a:spcPct val="110000"/>
                  </a:lnSpc>
                  <a:spcAft>
                    <a:spcPts val="99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𝑘</m:t>
                      </m:r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ru-RU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 ≈ 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𝛷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sSub>
                        <m:sSubPr>
                          <m:ctrlPr>
                            <a:rPr lang="ru-KZ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ru-RU" sz="1800" i="1" baseline="-250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).</m:t>
                      </m:r>
                    </m:oMath>
                  </m:oMathPara>
                </a14:m>
                <a:endParaRPr lang="ru-KZ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7BF364D-D119-2140-9485-3B26E9B56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848" y="956624"/>
                <a:ext cx="10424160" cy="4944752"/>
              </a:xfrm>
              <a:prstGeom prst="rect">
                <a:avLst/>
              </a:prstGeom>
              <a:blipFill>
                <a:blip r:embed="rId2"/>
                <a:stretch>
                  <a:fillRect l="-468" t="-740" r="-35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3322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Таугынбаева Галия Ерболовна</dc:creator>
  <cp:lastModifiedBy>Таугынбаева Галия Ерболовна</cp:lastModifiedBy>
  <cp:revision>1</cp:revision>
  <dcterms:created xsi:type="dcterms:W3CDTF">2025-11-11T19:43:23Z</dcterms:created>
  <dcterms:modified xsi:type="dcterms:W3CDTF">2025-11-11T19:46:58Z</dcterms:modified>
</cp:coreProperties>
</file>