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62A14-E9EB-9504-A3EF-FB110DD46A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158D0F-EE60-8B51-851A-DAA5797F94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C7476-873E-2999-8378-43228E5CF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0530A-850A-4836-BFB3-004F0549B54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1A97FB-D559-83AF-237A-FE1F36C9C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04FCFA-90E9-61E5-DE96-046F2C7BF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8A2A-2830-4FBB-9FA5-19E9727286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67721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F7E6B-0D14-F387-73AF-56FFE9EB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38ECC2-3C85-EE0D-2A43-CF947BC222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4D2089-8471-1ED1-1103-59354688A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0530A-850A-4836-BFB3-004F0549B54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02122F-B332-3BE2-1DA3-9B5D87298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C2C765-A0B8-A642-6DAF-C21DFAE43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8A2A-2830-4FBB-9FA5-19E9727286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4826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994619-9681-EFBC-C19D-CB9C3311A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74199D-BE93-1FB2-5A4D-DE47DF074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C8BE78-5149-5D32-D102-7B37D37A5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0530A-850A-4836-BFB3-004F0549B54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F816D-B44C-CC64-7A29-79EA120DC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350F0-520D-C8C1-A28A-C2E7B2E37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8A2A-2830-4FBB-9FA5-19E9727286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96624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FCF22-173C-345A-0C9A-DF418087B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E7F54-57F2-8C6A-44C9-A0EEBA32D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2DAD74-C9E5-A337-2C74-DEB6BB2E4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0530A-850A-4836-BFB3-004F0549B54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55893-048A-B155-E0A0-F7F357DF7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DB6D4E-1CA4-118F-9F92-4BBBB8138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8A2A-2830-4FBB-9FA5-19E9727286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90257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2FB21-A47B-6707-583B-B1B566070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C17882-ECFE-33F3-60DE-A51F41B2C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4A1F59-F29A-E39C-93EB-AE4CF2C8F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0530A-850A-4836-BFB3-004F0549B54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D94CB-CA5D-8373-4CB0-3A733D101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D2774-D746-AE54-6D67-DA2E087C1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8A2A-2830-4FBB-9FA5-19E9727286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18914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0FFCC-F48F-F040-279A-6EF7543F4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3C737-9487-4059-17E5-E595C4DEB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17D01E-88AF-04C6-E659-8ACB0373FC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C9739D-014F-DBB9-BA85-A171C755A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0530A-850A-4836-BFB3-004F0549B54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1F4AF4-2FF7-CCFB-EE2E-C6BCDEA1A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E0ED89-8288-A5DB-2C83-40073E9C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8A2A-2830-4FBB-9FA5-19E9727286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36799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21C80-D31D-DB73-80E1-705AE455E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278A7F-E7F5-8009-048D-2055C3FCB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BBA18D-1509-F31D-13E4-DD6A28CD7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A030DC-E68A-45D9-E6FA-D0626992D4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2546D4-3526-FE20-E8D5-DF89059FE9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8DAE7D-73C1-8815-7D2F-98C272A28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0530A-850A-4836-BFB3-004F0549B54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8AB988-A000-7E5A-E2B5-1AC8F3CB8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C18664-3DE9-A359-AC09-DF8BDFB9E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8A2A-2830-4FBB-9FA5-19E9727286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52769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394AC-B97A-F647-D408-8FC1A4EBA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9E5B03-D337-B514-3746-2E5485702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0530A-850A-4836-BFB3-004F0549B54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344D56-9E9F-804F-D8B7-A0650FC2B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38CA8E-F5AC-3C27-955D-924B92838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8A2A-2830-4FBB-9FA5-19E9727286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82646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6D0D17-DE8D-6B33-82A0-D1486C567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0530A-850A-4836-BFB3-004F0549B54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439AD5-81DD-7942-F292-D000C72CA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C9649-6301-EA9F-B4F4-D13797802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8A2A-2830-4FBB-9FA5-19E9727286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54657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55644-5607-7CDA-79AB-70AEB04EB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B4CB2B-2F88-802C-B2C6-2F76FD640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C61ED4-BCF5-C5C5-D28E-C1897BE48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0A4241-2E45-8C8A-402D-3D3E8BDC6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0530A-850A-4836-BFB3-004F0549B54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A62FD4-02D4-1945-3A37-F3DFEB818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CC70E3-FCE9-2F9E-7AC4-35530EFC3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8A2A-2830-4FBB-9FA5-19E9727286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98840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3B1F0-3E74-31F4-EAB7-857B4FA13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E620E6-B78C-8D2E-1307-0E2B570410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74391B-6F0D-8D49-33FA-54EA6202B7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22FBAA-DF10-F57E-10BD-C213882ED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0530A-850A-4836-BFB3-004F0549B54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608005-3E4B-F941-0C19-D6237AFFF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FDF6D5-63E4-BCE3-F74F-603671DF1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8A2A-2830-4FBB-9FA5-19E9727286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10288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E02F55-CADA-0FEA-CFFB-B767398B3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K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9FA097-7861-358D-BFCB-F95B982E0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K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A939-A53E-9BDE-FE31-1E0D196304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50530A-850A-4836-BFB3-004F0549B549}" type="datetimeFigureOut">
              <a:rPr lang="ru-KZ" smtClean="0"/>
              <a:t>12.11.2025</a:t>
            </a:fld>
            <a:endParaRPr lang="ru-K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F6F31-244C-0DF2-A232-1C62C4B0FC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4BBAD-1EAA-C621-062D-44A1F5D0BF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568A2A-2830-4FBB-9FA5-19E9727286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51433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CF4D78-14C3-D400-C270-465927B160A6}"/>
              </a:ext>
            </a:extLst>
          </p:cNvPr>
          <p:cNvSpPr txBox="1"/>
          <p:nvPr/>
        </p:nvSpPr>
        <p:spPr>
          <a:xfrm>
            <a:off x="1307592" y="2654868"/>
            <a:ext cx="9820656" cy="1055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335" marR="387985" indent="-6350" algn="ctr">
              <a:lnSpc>
                <a:spcPct val="107000"/>
              </a:lnSpc>
              <a:spcAft>
                <a:spcPts val="15"/>
              </a:spcAft>
              <a:buNone/>
            </a:pPr>
            <a:r>
              <a:rPr lang="ru-RU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МУАВР-ЛАПЛАСТЫҢ ЛОКАЛД</a:t>
            </a:r>
            <a:r>
              <a:rPr lang="en-US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ru-RU" sz="3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ЖӘНЕ ИНТЕГРАЛДЫ ФОРМУЛАЛАРЫ</a:t>
            </a:r>
            <a:endParaRPr lang="ru-KZ" sz="3000" i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653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9B245C-C379-90B4-308D-1FE559D19DC9}"/>
                  </a:ext>
                </a:extLst>
              </p:cNvPr>
              <p:cNvSpPr txBox="1"/>
              <p:nvPr/>
            </p:nvSpPr>
            <p:spPr>
              <a:xfrm>
                <a:off x="1051560" y="206291"/>
                <a:ext cx="10570464" cy="52709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890" marR="9525" indent="344170" algn="just">
                  <a:lnSpc>
                    <a:spcPct val="106000"/>
                  </a:lnSpc>
                  <a:spcAft>
                    <a:spcPts val="870"/>
                  </a:spcAft>
                  <a:buNone/>
                </a:pP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Муавр-Лапластың локалд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формуласы.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Егер Бернулли схемасында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жүрг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з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лет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 тәж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рибиелер санымен қатар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𝑞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ықтималдықтары да айтарлықтай «үлкен» болса, онда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оқиғасының дәл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рет орындалуының ықтималдығы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8890" marR="9525" indent="344170" algn="r">
                  <a:lnSpc>
                    <a:spcPct val="106000"/>
                  </a:lnSpc>
                  <a:spcAft>
                    <a:spcPts val="87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</m:d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≈</m:t>
                    </m:r>
                    <m:f>
                      <m:f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KZ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𝑛𝑝𝑞</m:t>
                            </m:r>
                          </m:e>
                        </m:rad>
                      </m:den>
                    </m:f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𝜑</m:t>
                    </m:r>
                    <m:d>
                      <m:d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	                                         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	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(11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.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1)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0160" marR="9525" indent="-12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формуласымен анықталады. Мұндағы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0160" marR="9525" indent="-12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0160" marR="9525" indent="-12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𝑛𝑝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𝑛𝑝𝑞</m:t>
                              </m:r>
                            </m:e>
                          </m:rad>
                        </m:den>
                      </m:f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0160" marR="9525" indent="-12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0160" marR="9525" indent="-12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0160" marR="9525" indent="-12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𝜑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)=</m:t>
                      </m:r>
                      <m:f>
                        <m:f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  <m:sSup>
                        <m:sSup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KZ" sz="18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8255" marR="387985" indent="6350" algn="l">
                  <a:lnSpc>
                    <a:spcPct val="106000"/>
                  </a:lnSpc>
                  <a:spcAft>
                    <a:spcPts val="85"/>
                  </a:spcAft>
                  <a:buNone/>
                </a:pP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8255" marR="387985" indent="6350" algn="just">
                  <a:lnSpc>
                    <a:spcPct val="106000"/>
                  </a:lnSpc>
                  <a:spcAft>
                    <a:spcPts val="85"/>
                  </a:spcAft>
                  <a:buNone/>
                </a:pP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стандартты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нормалды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(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гаусстық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)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үлестiру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тығыздығы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деп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ал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(11.1)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жуық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теңдiгi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Муавр-Лапластың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локалд</a:t>
                </a:r>
                <a:r>
                  <a:rPr lang="kk-KZ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і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формуласы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деп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аталады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𝜑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функциясының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кейбiр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мәндерi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1-қосымшада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берiлген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).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Аргументтiң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терiс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мәндерi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үшiн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функцияның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жұпты</a:t>
                </a:r>
                <a:r>
                  <a:rPr lang="kk-KZ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лы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ғы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қолданылады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9B245C-C379-90B4-308D-1FE559D19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560" y="206291"/>
                <a:ext cx="10570464" cy="5270995"/>
              </a:xfrm>
              <a:prstGeom prst="rect">
                <a:avLst/>
              </a:prstGeom>
              <a:blipFill>
                <a:blip r:embed="rId2"/>
                <a:stretch>
                  <a:fillRect l="-461" t="-694" r="-346" b="-809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4633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A05878A-6B7D-6AB1-3826-5AB318FBC16A}"/>
                  </a:ext>
                </a:extLst>
              </p:cNvPr>
              <p:cNvSpPr txBox="1"/>
              <p:nvPr/>
            </p:nvSpPr>
            <p:spPr>
              <a:xfrm>
                <a:off x="777240" y="899497"/>
                <a:ext cx="10789920" cy="42042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890" marR="9525" indent="344170" algn="just">
                  <a:lnSpc>
                    <a:spcPct val="106000"/>
                  </a:lnSpc>
                  <a:spcAft>
                    <a:spcPts val="1460"/>
                  </a:spcAft>
                  <a:buNone/>
                </a:pP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Муавр-Лапластың интегралды формуласы.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Егер Бернулли схемасында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жүрг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з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лет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 тәж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рибиелер санымен қатар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𝑞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ықтималдықтары да үлкен болса, онда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оқиғасының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ru-RU" sz="1800" i="1" baseline="-25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8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санынан кем емес,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e>
                      <m:sub>
                        <m:r>
                          <a:rPr lang="ru-RU" sz="1800" i="1" baseline="-250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санынан артық емес орындалуының ықтималдығы үш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222250" marR="232410" indent="-6350" algn="ctr">
                  <a:lnSpc>
                    <a:spcPct val="110000"/>
                  </a:lnSpc>
                  <a:spcAft>
                    <a:spcPts val="15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ru-RU" sz="1800" i="1" baseline="-25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ru-RU" sz="1800" i="1" baseline="-25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) ≈ 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𝛷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sSub>
                        <m:sSub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1800" i="1" baseline="-25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)−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𝛷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sSub>
                        <m:sSub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1800" i="1" baseline="-25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222250" marR="232410" indent="-6350" algn="ctr">
                  <a:lnSpc>
                    <a:spcPct val="110000"/>
                  </a:lnSpc>
                  <a:spcAft>
                    <a:spcPts val="15"/>
                  </a:spcAft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0160" marR="9525" indent="-12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жуықтау формуласы орындалады. Мұндағы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0160" marR="9525" indent="-12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0160" marR="9525" indent="-12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𝑛𝑝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𝑛𝑝𝑞</m:t>
                              </m:r>
                            </m:e>
                          </m:rad>
                        </m:den>
                      </m:f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𝑛𝑝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𝑛𝑝𝑞</m:t>
                              </m:r>
                            </m:e>
                          </m:rad>
                        </m:den>
                      </m:f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0160" marR="9525" indent="-12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0160" marR="9525" indent="-12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𝛷</m:t>
                      </m:r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p>
                        <m:e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𝜑</m:t>
                          </m:r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𝑑𝑦</m:t>
                          </m:r>
                        </m:e>
                      </m:nary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ru-RU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  <m:nary>
                        <m:naryPr>
                          <m:limLoc m:val="subSup"/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p>
                        <m:e>
                          <m:sSup>
                            <m:sSupPr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KZ" sz="18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ru-KZ" sz="1800" i="1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mbria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800" i="1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mbria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sz="1800" i="1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mbria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𝑑𝑦</m:t>
                          </m:r>
                        </m:e>
                      </m:nary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0160" marR="9525" indent="-12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A05878A-6B7D-6AB1-3826-5AB318FBC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899497"/>
                <a:ext cx="10789920" cy="4204228"/>
              </a:xfrm>
              <a:prstGeom prst="rect">
                <a:avLst/>
              </a:prstGeom>
              <a:blipFill>
                <a:blip r:embed="rId2"/>
                <a:stretch>
                  <a:fillRect l="-452" t="-871" r="-339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2845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7192678-91B6-0F0E-994C-FB122E5C36C6}"/>
                  </a:ext>
                </a:extLst>
              </p:cNvPr>
              <p:cNvSpPr txBox="1"/>
              <p:nvPr/>
            </p:nvSpPr>
            <p:spPr>
              <a:xfrm>
                <a:off x="1273302" y="2094720"/>
                <a:ext cx="9525762" cy="21920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890" marR="9525" indent="35052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𝛷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функциясы стандартты нормал (гаусстық) үлест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р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м функциясы. Бұл 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Муавр-Лапластың интегралды формуласы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деп аталады.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8890" marR="9525" indent="35052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8890" marR="9525" indent="35052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𝛷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p>
                        <m:e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𝜑</m:t>
                          </m:r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𝑑𝑦</m:t>
                          </m:r>
                        </m:e>
                      </m:nary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ru-RU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  <m:nary>
                        <m:naryPr>
                          <m:limLoc m:val="subSup"/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p>
                        <m:e>
                          <m:sSup>
                            <m:sSupPr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KZ" sz="18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ru-KZ" sz="1800" i="1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mbria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800" i="1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mbria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sz="1800" i="1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mbria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𝑑𝑦</m:t>
                          </m:r>
                        </m:e>
                      </m:nary>
                    </m:oMath>
                  </m:oMathPara>
                </a14:m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8890" marR="9525" indent="35052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0160" marR="9525" indent="-12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функциясы 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Лаплас интегралы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деп аталады.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7192678-91B6-0F0E-994C-FB122E5C36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3302" y="2094720"/>
                <a:ext cx="9525762" cy="2192075"/>
              </a:xfrm>
              <a:prstGeom prst="rect">
                <a:avLst/>
              </a:prstGeom>
              <a:blipFill>
                <a:blip r:embed="rId2"/>
                <a:stretch>
                  <a:fillRect l="-512" t="-1671" r="-384" b="-3343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5228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7BF364D-D119-2140-9485-3B26E9B56690}"/>
                  </a:ext>
                </a:extLst>
              </p:cNvPr>
              <p:cNvSpPr txBox="1"/>
              <p:nvPr/>
            </p:nvSpPr>
            <p:spPr>
              <a:xfrm>
                <a:off x="1069848" y="956624"/>
                <a:ext cx="10424160" cy="49447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890" marR="9525" indent="35052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𝛷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функциясы стандартты нормал (гаусстық) үлест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р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м функциясы. Бұл 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Муавр-Лапластың интегралды формуласы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деп аталады.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8890" marR="9525" indent="35052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8890" marR="9525" indent="35052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𝛷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p>
                        <m:e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𝜑</m:t>
                          </m:r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𝑑𝑦</m:t>
                          </m:r>
                        </m:e>
                      </m:nary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ru-RU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e>
                          </m:rad>
                        </m:den>
                      </m:f>
                      <m:nary>
                        <m:naryPr>
                          <m:limLoc m:val="subSup"/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sup>
                        <m:e>
                          <m:sSup>
                            <m:sSupPr>
                              <m:ctrlPr>
                                <a:rPr lang="ru-KZ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800" i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KZ" sz="18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ru-KZ" sz="1800" i="1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mbria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800" i="1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mbria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sz="1800" i="1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mbria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𝑑𝑦</m:t>
                          </m:r>
                        </m:e>
                      </m:nary>
                    </m:oMath>
                  </m:oMathPara>
                </a14:m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8890" marR="9525" indent="35052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0160" marR="9525" indent="-12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функциясы </a:t>
                </a:r>
                <a:r>
                  <a:rPr lang="ru-RU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Лаплас интегралы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деп аталады.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8890" marR="9525" indent="344170" algn="just">
                  <a:lnSpc>
                    <a:spcPct val="106000"/>
                  </a:lnSpc>
                  <a:spcAft>
                    <a:spcPts val="1065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𝛷</m:t>
                        </m:r>
                      </m:e>
                      <m:sub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функциясының кейб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р мәндер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2-қосымшада бер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лген. Аргументт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ң тер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с мәндер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үш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𝛷</m:t>
                        </m:r>
                      </m:e>
                      <m:sub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8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mbria" panose="02040503050406030204" pitchFamily="18" charset="0"/>
                  </a:rPr>
                  <a:t> 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функцияның мән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 анықтауда оның тақтығы қолданылады, яғни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8890" marR="9525" indent="344170" algn="just">
                  <a:lnSpc>
                    <a:spcPct val="106000"/>
                  </a:lnSpc>
                  <a:spcAft>
                    <a:spcPts val="1065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𝛷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𝛷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, </m:t>
                      </m:r>
                    </m:oMath>
                  </m:oMathPara>
                </a14:m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10160" marR="9525" indent="-1270" algn="just">
                  <a:lnSpc>
                    <a:spcPct val="106000"/>
                  </a:lnSpc>
                  <a:spcAft>
                    <a:spcPts val="25"/>
                  </a:spcAft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сонымен қатар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𝛷</m:t>
                    </m:r>
                    <m:d>
                      <m:d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𝛷</m:t>
                        </m:r>
                      </m:e>
                      <m:sub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ru-RU" sz="18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ru-KZ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 теңд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г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орындалады.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8890" marR="9525" indent="344170" algn="just">
                  <a:lnSpc>
                    <a:spcPct val="106000"/>
                  </a:lnSpc>
                  <a:spcAft>
                    <a:spcPts val="1120"/>
                  </a:spcAft>
                  <a:buNone/>
                </a:pP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Лаплас интегралын қолданып, Муавр-Лапластың интегралды формуласын келес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i</a:t>
                </a:r>
                <a:r>
                  <a:rPr lang="ru-RU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түрде жазуға болады</a:t>
                </a:r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222250" marR="232410" indent="-6350" algn="ctr">
                  <a:lnSpc>
                    <a:spcPct val="110000"/>
                  </a:lnSpc>
                  <a:spcAft>
                    <a:spcPts val="99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ru-RU" sz="1800" i="1" baseline="-25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𝑘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ru-RU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) ≈ </m:t>
                      </m:r>
                      <m:sSub>
                        <m:sSub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𝛷</m:t>
                          </m:r>
                        </m:e>
                        <m:sub>
                          <m:r>
                            <a:rPr lang="ru-RU" sz="1800" i="1" baseline="-25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sSub>
                        <m:sSub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1800" i="1" baseline="-25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)−</m:t>
                      </m:r>
                      <m:sSub>
                        <m:sSub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𝛷</m:t>
                          </m:r>
                        </m:e>
                        <m:sub>
                          <m:r>
                            <a:rPr lang="ru-RU" sz="1800" i="1" baseline="-25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sSub>
                        <m:sSubPr>
                          <m:ctrlPr>
                            <a:rPr lang="ru-KZ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1800" i="1" baseline="-250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18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m:t>).</m:t>
                      </m:r>
                    </m:oMath>
                  </m:oMathPara>
                </a14:m>
                <a:endParaRPr lang="ru-KZ" sz="18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7BF364D-D119-2140-9485-3B26E9B566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848" y="956624"/>
                <a:ext cx="10424160" cy="4944752"/>
              </a:xfrm>
              <a:prstGeom prst="rect">
                <a:avLst/>
              </a:prstGeom>
              <a:blipFill>
                <a:blip r:embed="rId2"/>
                <a:stretch>
                  <a:fillRect l="-468" t="-740" r="-351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3322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362</Words>
  <Application>Microsoft Office PowerPoint</Application>
  <PresentationFormat>Widescreen</PresentationFormat>
  <Paragraphs>35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Таугынбаева Галия Ерболовна</dc:creator>
  <cp:lastModifiedBy>Таугынбаева Галия Ерболовна</cp:lastModifiedBy>
  <cp:revision>1</cp:revision>
  <dcterms:created xsi:type="dcterms:W3CDTF">2025-11-11T19:43:23Z</dcterms:created>
  <dcterms:modified xsi:type="dcterms:W3CDTF">2025-11-11T19:46:58Z</dcterms:modified>
</cp:coreProperties>
</file>