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23" r:id="rId4"/>
    <p:sldId id="324" r:id="rId5"/>
    <p:sldId id="311" r:id="rId6"/>
    <p:sldId id="357" r:id="rId7"/>
    <p:sldId id="351" r:id="rId8"/>
    <p:sldId id="361" r:id="rId9"/>
    <p:sldId id="363" r:id="rId10"/>
    <p:sldId id="364" r:id="rId11"/>
    <p:sldId id="308" r:id="rId12"/>
    <p:sldId id="25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0000FF"/>
    <a:srgbClr val="FF33CC"/>
    <a:srgbClr val="0099FF"/>
    <a:srgbClr val="CC3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4660"/>
  </p:normalViewPr>
  <p:slideViewPr>
    <p:cSldViewPr snapToGrid="0">
      <p:cViewPr varScale="1">
        <p:scale>
          <a:sx n="108" d="100"/>
          <a:sy n="108" d="100"/>
        </p:scale>
        <p:origin x="3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3D272-DE9F-4721-B672-F1994C487D49}"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ru-KZ"/>
        </a:p>
      </dgm:t>
    </dgm:pt>
    <dgm:pt modelId="{A0EFFEE9-7BD9-4E2A-9A04-E294DF4C0CC9}">
      <dgm:prSet phldrT="[Текст]" custT="1"/>
      <dgm:spPr>
        <a:solidFill>
          <a:schemeClr val="accent1">
            <a:lumMod val="60000"/>
            <a:lumOff val="40000"/>
          </a:schemeClr>
        </a:solidFill>
      </dgm:spPr>
      <dgm:t>
        <a:bodyPr/>
        <a:lstStyle/>
        <a:p>
          <a:r>
            <a:rPr lang="kk-KZ"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Жұмыста ұқыптылыққа жетелейді</a:t>
          </a:r>
          <a:endParaRPr lang="ru-KZ" sz="2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6D736A7-0D64-4B06-8491-089DBA3EBFF8}" type="parTrans" cxnId="{B1269DAF-4B5A-470A-B170-DF381F456D3D}">
      <dgm:prSet/>
      <dgm:spPr/>
      <dgm:t>
        <a:bodyPr/>
        <a:lstStyle/>
        <a:p>
          <a:endParaRPr lang="ru-KZ"/>
        </a:p>
      </dgm:t>
    </dgm:pt>
    <dgm:pt modelId="{A65E86E4-9B8B-410A-A171-16AD5E5B7C34}" type="sibTrans" cxnId="{B1269DAF-4B5A-470A-B170-DF381F456D3D}">
      <dgm:prSet/>
      <dgm:spPr>
        <a:solidFill>
          <a:srgbClr val="0099FF"/>
        </a:solidFill>
        <a:ln>
          <a:solidFill>
            <a:schemeClr val="bg2">
              <a:lumMod val="10000"/>
            </a:schemeClr>
          </a:solidFill>
        </a:ln>
      </dgm:spPr>
      <dgm:t>
        <a:bodyPr/>
        <a:lstStyle/>
        <a:p>
          <a:endParaRPr lang="ru-KZ"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B2BE6B9-79A5-4BD1-9680-AAA041FA366B}">
      <dgm:prSet phldrT="[Текст]" custT="1"/>
      <dgm:spPr>
        <a:solidFill>
          <a:schemeClr val="accent6">
            <a:lumMod val="60000"/>
            <a:lumOff val="40000"/>
          </a:schemeClr>
        </a:solidFill>
      </dgm:spPr>
      <dgm:t>
        <a:bodyPr/>
        <a:lstStyle/>
        <a:p>
          <a:r>
            <a:rPr lang="kk-KZ"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Білімді саралауға үйретеді</a:t>
          </a:r>
          <a:endParaRPr lang="ru-KZ"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F821BD4-665B-4A69-B8B3-8DB9FC1178A5}" type="parTrans" cxnId="{2CEC2C31-6B32-445E-AF95-6EB7D741AEA3}">
      <dgm:prSet/>
      <dgm:spPr/>
      <dgm:t>
        <a:bodyPr/>
        <a:lstStyle/>
        <a:p>
          <a:endParaRPr lang="ru-KZ"/>
        </a:p>
      </dgm:t>
    </dgm:pt>
    <dgm:pt modelId="{A141A02A-8A61-4189-ADD7-CC084A88B6C9}" type="sibTrans" cxnId="{2CEC2C31-6B32-445E-AF95-6EB7D741AEA3}">
      <dgm:prSet/>
      <dgm:spPr/>
      <dgm:t>
        <a:bodyPr/>
        <a:lstStyle/>
        <a:p>
          <a:endParaRPr lang="ru-KZ"/>
        </a:p>
      </dgm:t>
    </dgm:pt>
    <dgm:pt modelId="{A663B8B8-DB93-4D4A-96FB-CA116ED219D3}">
      <dgm:prSet phldrT="[Текст]" custT="1"/>
      <dgm:spPr>
        <a:solidFill>
          <a:schemeClr val="accent4">
            <a:lumMod val="40000"/>
            <a:lumOff val="60000"/>
          </a:schemeClr>
        </a:solidFill>
      </dgm:spPr>
      <dgm:t>
        <a:bodyPr/>
        <a:lstStyle/>
        <a:p>
          <a:r>
            <a:rPr lang="kk-KZ"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Негізгі мен қосымша бөлімін ажырата алады</a:t>
          </a:r>
          <a:endParaRPr lang="ru-KZ"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6F55073-D912-4210-A64B-B13ECE9E9E91}" type="parTrans" cxnId="{C8B27F86-BAC0-438B-A332-3C3DEC1773D3}">
      <dgm:prSet/>
      <dgm:spPr/>
      <dgm:t>
        <a:bodyPr/>
        <a:lstStyle/>
        <a:p>
          <a:endParaRPr lang="ru-KZ"/>
        </a:p>
      </dgm:t>
    </dgm:pt>
    <dgm:pt modelId="{94C0BD9C-FEF8-4063-B632-CD2D609220ED}" type="sibTrans" cxnId="{C8B27F86-BAC0-438B-A332-3C3DEC1773D3}">
      <dgm:prSet/>
      <dgm:spPr/>
      <dgm:t>
        <a:bodyPr/>
        <a:lstStyle/>
        <a:p>
          <a:endParaRPr lang="ru-KZ"/>
        </a:p>
      </dgm:t>
    </dgm:pt>
    <dgm:pt modelId="{20B6DC27-24DF-4817-B597-A4DF112EDF06}">
      <dgm:prSet phldrT="[Текст]" custT="1"/>
      <dgm:spPr>
        <a:solidFill>
          <a:srgbClr val="9DC3E6"/>
        </a:solidFill>
      </dgm:spPr>
      <dgm:t>
        <a:bodyPr/>
        <a:lstStyle/>
        <a:p>
          <a:r>
            <a:rPr lang="kk-KZ"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Алға қойылған мақсатқа жетелейді</a:t>
          </a:r>
          <a:endParaRPr lang="ru-KZ"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DEEA69F-919C-4ACE-ABA3-E154DFE67B32}" type="parTrans" cxnId="{D60D3288-423B-4F04-9E8F-749BE618799A}">
      <dgm:prSet/>
      <dgm:spPr/>
      <dgm:t>
        <a:bodyPr/>
        <a:lstStyle/>
        <a:p>
          <a:endParaRPr lang="ru-KZ"/>
        </a:p>
      </dgm:t>
    </dgm:pt>
    <dgm:pt modelId="{75D422BB-9AEA-4174-8650-3C44DB2BFEA8}" type="sibTrans" cxnId="{D60D3288-423B-4F04-9E8F-749BE618799A}">
      <dgm:prSet/>
      <dgm:spPr/>
      <dgm:t>
        <a:bodyPr/>
        <a:lstStyle/>
        <a:p>
          <a:endParaRPr lang="ru-KZ"/>
        </a:p>
      </dgm:t>
    </dgm:pt>
    <dgm:pt modelId="{96D7CD6A-9D19-4A5A-BE07-E203DC3E99A6}">
      <dgm:prSet phldrT="[Текст]" custT="1"/>
      <dgm:spPr>
        <a:solidFill>
          <a:schemeClr val="accent2">
            <a:lumMod val="40000"/>
            <a:lumOff val="60000"/>
          </a:schemeClr>
        </a:solidFill>
      </dgm:spPr>
      <dgm:t>
        <a:bodyPr/>
        <a:lstStyle/>
        <a:p>
          <a:r>
            <a:rPr lang="kk-KZ"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Құбылысты толық бақылау мүмкіндігі</a:t>
          </a:r>
          <a:endParaRPr lang="ru-KZ"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B0BE80D-10A9-4E62-8400-E2E9FEB311F2}" type="sibTrans" cxnId="{D1512917-C192-4681-8D33-4862D4E45B62}">
      <dgm:prSet/>
      <dgm:spPr/>
      <dgm:t>
        <a:bodyPr/>
        <a:lstStyle/>
        <a:p>
          <a:endParaRPr lang="ru-KZ"/>
        </a:p>
      </dgm:t>
    </dgm:pt>
    <dgm:pt modelId="{890A0A9C-477B-40F7-B136-84605D858554}" type="parTrans" cxnId="{D1512917-C192-4681-8D33-4862D4E45B62}">
      <dgm:prSet/>
      <dgm:spPr/>
      <dgm:t>
        <a:bodyPr/>
        <a:lstStyle/>
        <a:p>
          <a:endParaRPr lang="ru-KZ"/>
        </a:p>
      </dgm:t>
    </dgm:pt>
    <dgm:pt modelId="{00A33A8A-E683-424F-A16D-936EA01DB98F}" type="pres">
      <dgm:prSet presAssocID="{52C3D272-DE9F-4721-B672-F1994C487D49}" presName="Name0" presStyleCnt="0">
        <dgm:presLayoutVars>
          <dgm:dir/>
          <dgm:resizeHandles val="exact"/>
        </dgm:presLayoutVars>
      </dgm:prSet>
      <dgm:spPr/>
    </dgm:pt>
    <dgm:pt modelId="{C697D8A1-068E-48F4-8CB8-9041BE77E72A}" type="pres">
      <dgm:prSet presAssocID="{52C3D272-DE9F-4721-B672-F1994C487D49}" presName="cycle" presStyleCnt="0"/>
      <dgm:spPr/>
    </dgm:pt>
    <dgm:pt modelId="{01B80854-80D5-4B0C-AA42-135202AEED30}" type="pres">
      <dgm:prSet presAssocID="{A0EFFEE9-7BD9-4E2A-9A04-E294DF4C0CC9}" presName="nodeFirstNode" presStyleLbl="node1" presStyleIdx="0" presStyleCnt="5" custRadScaleRad="103098" custRadScaleInc="-12127">
        <dgm:presLayoutVars>
          <dgm:bulletEnabled val="1"/>
        </dgm:presLayoutVars>
      </dgm:prSet>
      <dgm:spPr/>
    </dgm:pt>
    <dgm:pt modelId="{F266000B-6AEE-4A51-8EE8-1CF2D38B1636}" type="pres">
      <dgm:prSet presAssocID="{A65E86E4-9B8B-410A-A171-16AD5E5B7C34}" presName="sibTransFirstNode" presStyleLbl="bgShp" presStyleIdx="0" presStyleCnt="1" custScaleX="116932"/>
      <dgm:spPr/>
    </dgm:pt>
    <dgm:pt modelId="{F0183EF6-BC7E-48AA-B89D-894D24626B73}" type="pres">
      <dgm:prSet presAssocID="{96D7CD6A-9D19-4A5A-BE07-E203DC3E99A6}" presName="nodeFollowingNodes" presStyleLbl="node1" presStyleIdx="1" presStyleCnt="5" custScaleX="108652" custRadScaleRad="96654" custRadScaleInc="3819">
        <dgm:presLayoutVars>
          <dgm:bulletEnabled val="1"/>
        </dgm:presLayoutVars>
      </dgm:prSet>
      <dgm:spPr/>
    </dgm:pt>
    <dgm:pt modelId="{3BA7E308-906E-4D52-B614-D4E020E651DE}" type="pres">
      <dgm:prSet presAssocID="{9B2BE6B9-79A5-4BD1-9680-AAA041FA366B}" presName="nodeFollowingNodes" presStyleLbl="node1" presStyleIdx="2" presStyleCnt="5" custRadScaleRad="111032" custRadScaleInc="-12531">
        <dgm:presLayoutVars>
          <dgm:bulletEnabled val="1"/>
        </dgm:presLayoutVars>
      </dgm:prSet>
      <dgm:spPr/>
    </dgm:pt>
    <dgm:pt modelId="{40B33C97-F5D3-40B5-B94E-4C7C16BA98EE}" type="pres">
      <dgm:prSet presAssocID="{A663B8B8-DB93-4D4A-96FB-CA116ED219D3}" presName="nodeFollowingNodes" presStyleLbl="node1" presStyleIdx="3" presStyleCnt="5" custRadScaleRad="106690" custRadScaleInc="8340">
        <dgm:presLayoutVars>
          <dgm:bulletEnabled val="1"/>
        </dgm:presLayoutVars>
      </dgm:prSet>
      <dgm:spPr/>
    </dgm:pt>
    <dgm:pt modelId="{A1E56FB9-E1EB-4E19-926B-5884D057A3BD}" type="pres">
      <dgm:prSet presAssocID="{20B6DC27-24DF-4817-B597-A4DF112EDF06}" presName="nodeFollowingNodes" presStyleLbl="node1" presStyleIdx="4" presStyleCnt="5">
        <dgm:presLayoutVars>
          <dgm:bulletEnabled val="1"/>
        </dgm:presLayoutVars>
      </dgm:prSet>
      <dgm:spPr/>
    </dgm:pt>
  </dgm:ptLst>
  <dgm:cxnLst>
    <dgm:cxn modelId="{3FF02A00-ABE3-440C-851E-96C9A8811F96}" type="presOf" srcId="{A0EFFEE9-7BD9-4E2A-9A04-E294DF4C0CC9}" destId="{01B80854-80D5-4B0C-AA42-135202AEED30}" srcOrd="0" destOrd="0" presId="urn:microsoft.com/office/officeart/2005/8/layout/cycle3"/>
    <dgm:cxn modelId="{D1512917-C192-4681-8D33-4862D4E45B62}" srcId="{52C3D272-DE9F-4721-B672-F1994C487D49}" destId="{96D7CD6A-9D19-4A5A-BE07-E203DC3E99A6}" srcOrd="1" destOrd="0" parTransId="{890A0A9C-477B-40F7-B136-84605D858554}" sibTransId="{1B0BE80D-10A9-4E62-8400-E2E9FEB311F2}"/>
    <dgm:cxn modelId="{B5F0F320-85B3-4DAD-A812-DC65B25A22A5}" type="presOf" srcId="{52C3D272-DE9F-4721-B672-F1994C487D49}" destId="{00A33A8A-E683-424F-A16D-936EA01DB98F}" srcOrd="0" destOrd="0" presId="urn:microsoft.com/office/officeart/2005/8/layout/cycle3"/>
    <dgm:cxn modelId="{2CEC2C31-6B32-445E-AF95-6EB7D741AEA3}" srcId="{52C3D272-DE9F-4721-B672-F1994C487D49}" destId="{9B2BE6B9-79A5-4BD1-9680-AAA041FA366B}" srcOrd="2" destOrd="0" parTransId="{6F821BD4-665B-4A69-B8B3-8DB9FC1178A5}" sibTransId="{A141A02A-8A61-4189-ADD7-CC084A88B6C9}"/>
    <dgm:cxn modelId="{C103635B-FACB-4BE5-9D38-69AF82CAF1F3}" type="presOf" srcId="{96D7CD6A-9D19-4A5A-BE07-E203DC3E99A6}" destId="{F0183EF6-BC7E-48AA-B89D-894D24626B73}" srcOrd="0" destOrd="0" presId="urn:microsoft.com/office/officeart/2005/8/layout/cycle3"/>
    <dgm:cxn modelId="{F93B0054-D1D7-4302-BAC7-45EB0599617A}" type="presOf" srcId="{A65E86E4-9B8B-410A-A171-16AD5E5B7C34}" destId="{F266000B-6AEE-4A51-8EE8-1CF2D38B1636}" srcOrd="0" destOrd="0" presId="urn:microsoft.com/office/officeart/2005/8/layout/cycle3"/>
    <dgm:cxn modelId="{C8B27F86-BAC0-438B-A332-3C3DEC1773D3}" srcId="{52C3D272-DE9F-4721-B672-F1994C487D49}" destId="{A663B8B8-DB93-4D4A-96FB-CA116ED219D3}" srcOrd="3" destOrd="0" parTransId="{F6F55073-D912-4210-A64B-B13ECE9E9E91}" sibTransId="{94C0BD9C-FEF8-4063-B632-CD2D609220ED}"/>
    <dgm:cxn modelId="{D60D3288-423B-4F04-9E8F-749BE618799A}" srcId="{52C3D272-DE9F-4721-B672-F1994C487D49}" destId="{20B6DC27-24DF-4817-B597-A4DF112EDF06}" srcOrd="4" destOrd="0" parTransId="{2DEEA69F-919C-4ACE-ABA3-E154DFE67B32}" sibTransId="{75D422BB-9AEA-4174-8650-3C44DB2BFEA8}"/>
    <dgm:cxn modelId="{63D4029C-2978-403D-A130-942232787489}" type="presOf" srcId="{9B2BE6B9-79A5-4BD1-9680-AAA041FA366B}" destId="{3BA7E308-906E-4D52-B614-D4E020E651DE}" srcOrd="0" destOrd="0" presId="urn:microsoft.com/office/officeart/2005/8/layout/cycle3"/>
    <dgm:cxn modelId="{58C8F5A0-19D0-4895-9A1C-85838A0A7165}" type="presOf" srcId="{A663B8B8-DB93-4D4A-96FB-CA116ED219D3}" destId="{40B33C97-F5D3-40B5-B94E-4C7C16BA98EE}" srcOrd="0" destOrd="0" presId="urn:microsoft.com/office/officeart/2005/8/layout/cycle3"/>
    <dgm:cxn modelId="{273355A6-79EB-4CD5-B001-646FDCCDCA87}" type="presOf" srcId="{20B6DC27-24DF-4817-B597-A4DF112EDF06}" destId="{A1E56FB9-E1EB-4E19-926B-5884D057A3BD}" srcOrd="0" destOrd="0" presId="urn:microsoft.com/office/officeart/2005/8/layout/cycle3"/>
    <dgm:cxn modelId="{B1269DAF-4B5A-470A-B170-DF381F456D3D}" srcId="{52C3D272-DE9F-4721-B672-F1994C487D49}" destId="{A0EFFEE9-7BD9-4E2A-9A04-E294DF4C0CC9}" srcOrd="0" destOrd="0" parTransId="{D6D736A7-0D64-4B06-8491-089DBA3EBFF8}" sibTransId="{A65E86E4-9B8B-410A-A171-16AD5E5B7C34}"/>
    <dgm:cxn modelId="{63984AB8-11B4-4F85-B94F-4D8B80F417A5}" type="presParOf" srcId="{00A33A8A-E683-424F-A16D-936EA01DB98F}" destId="{C697D8A1-068E-48F4-8CB8-9041BE77E72A}" srcOrd="0" destOrd="0" presId="urn:microsoft.com/office/officeart/2005/8/layout/cycle3"/>
    <dgm:cxn modelId="{91791F01-BE01-44A0-8C05-4B381C8182E2}" type="presParOf" srcId="{C697D8A1-068E-48F4-8CB8-9041BE77E72A}" destId="{01B80854-80D5-4B0C-AA42-135202AEED30}" srcOrd="0" destOrd="0" presId="urn:microsoft.com/office/officeart/2005/8/layout/cycle3"/>
    <dgm:cxn modelId="{274934F0-8D73-4B12-A170-71272706B19D}" type="presParOf" srcId="{C697D8A1-068E-48F4-8CB8-9041BE77E72A}" destId="{F266000B-6AEE-4A51-8EE8-1CF2D38B1636}" srcOrd="1" destOrd="0" presId="urn:microsoft.com/office/officeart/2005/8/layout/cycle3"/>
    <dgm:cxn modelId="{B89549AC-F0C9-4BCF-8833-6A068AC4DD42}" type="presParOf" srcId="{C697D8A1-068E-48F4-8CB8-9041BE77E72A}" destId="{F0183EF6-BC7E-48AA-B89D-894D24626B73}" srcOrd="2" destOrd="0" presId="urn:microsoft.com/office/officeart/2005/8/layout/cycle3"/>
    <dgm:cxn modelId="{3000FF0D-1B42-4DFD-A4E0-20F4D87CBB7D}" type="presParOf" srcId="{C697D8A1-068E-48F4-8CB8-9041BE77E72A}" destId="{3BA7E308-906E-4D52-B614-D4E020E651DE}" srcOrd="3" destOrd="0" presId="urn:microsoft.com/office/officeart/2005/8/layout/cycle3"/>
    <dgm:cxn modelId="{8254E2CC-42F4-48ED-BC6B-94CB38F0A690}" type="presParOf" srcId="{C697D8A1-068E-48F4-8CB8-9041BE77E72A}" destId="{40B33C97-F5D3-40B5-B94E-4C7C16BA98EE}" srcOrd="4" destOrd="0" presId="urn:microsoft.com/office/officeart/2005/8/layout/cycle3"/>
    <dgm:cxn modelId="{1924834B-A7F3-4799-AA5E-DCE67B7A0A01}" type="presParOf" srcId="{C697D8A1-068E-48F4-8CB8-9041BE77E72A}" destId="{A1E56FB9-E1EB-4E19-926B-5884D057A3B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6000B-6AEE-4A51-8EE8-1CF2D38B1636}">
      <dsp:nvSpPr>
        <dsp:cNvPr id="0" name=""/>
        <dsp:cNvSpPr/>
      </dsp:nvSpPr>
      <dsp:spPr>
        <a:xfrm>
          <a:off x="564482" y="-34313"/>
          <a:ext cx="6290557" cy="5379671"/>
        </a:xfrm>
        <a:prstGeom prst="circularArrow">
          <a:avLst>
            <a:gd name="adj1" fmla="val 5544"/>
            <a:gd name="adj2" fmla="val 330680"/>
            <a:gd name="adj3" fmla="val 13767645"/>
            <a:gd name="adj4" fmla="val 17391005"/>
            <a:gd name="adj5" fmla="val 5757"/>
          </a:avLst>
        </a:prstGeom>
        <a:solidFill>
          <a:srgbClr val="0099FF"/>
        </a:solidFill>
        <a:ln>
          <a:solidFill>
            <a:schemeClr val="bg2">
              <a:lumMod val="10000"/>
            </a:schemeClr>
          </a:solidFill>
        </a:ln>
        <a:effectLst/>
      </dsp:spPr>
      <dsp:style>
        <a:lnRef idx="0">
          <a:scrgbClr r="0" g="0" b="0"/>
        </a:lnRef>
        <a:fillRef idx="1">
          <a:scrgbClr r="0" g="0" b="0"/>
        </a:fillRef>
        <a:effectRef idx="0">
          <a:scrgbClr r="0" g="0" b="0"/>
        </a:effectRef>
        <a:fontRef idx="minor"/>
      </dsp:style>
    </dsp:sp>
    <dsp:sp modelId="{01B80854-80D5-4B0C-AA42-135202AEED30}">
      <dsp:nvSpPr>
        <dsp:cNvPr id="0" name=""/>
        <dsp:cNvSpPr/>
      </dsp:nvSpPr>
      <dsp:spPr>
        <a:xfrm>
          <a:off x="2445715" y="0"/>
          <a:ext cx="2528093" cy="1264046"/>
        </a:xfrm>
        <a:prstGeom prst="round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Жұмыста ұқыптылыққа жетелейді</a:t>
          </a:r>
          <a:endParaRPr lang="ru-KZ" sz="2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507421" y="61706"/>
        <a:ext cx="2404681" cy="1140634"/>
      </dsp:txXfrm>
    </dsp:sp>
    <dsp:sp modelId="{F0183EF6-BC7E-48AA-B89D-894D24626B73}">
      <dsp:nvSpPr>
        <dsp:cNvPr id="0" name=""/>
        <dsp:cNvSpPr/>
      </dsp:nvSpPr>
      <dsp:spPr>
        <a:xfrm>
          <a:off x="4770432" y="1696043"/>
          <a:ext cx="2746824" cy="1264046"/>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Құбылысты толық бақылау мүмкіндігі</a:t>
          </a:r>
          <a:endParaRPr lang="ru-KZ" sz="2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832138" y="1757749"/>
        <a:ext cx="2623412" cy="1140634"/>
      </dsp:txXfrm>
    </dsp:sp>
    <dsp:sp modelId="{3BA7E308-906E-4D52-B614-D4E020E651DE}">
      <dsp:nvSpPr>
        <dsp:cNvPr id="0" name=""/>
        <dsp:cNvSpPr/>
      </dsp:nvSpPr>
      <dsp:spPr>
        <a:xfrm>
          <a:off x="4499239" y="4143473"/>
          <a:ext cx="2528093" cy="1264046"/>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Білімді саралауға үйретеді</a:t>
          </a:r>
          <a:endParaRPr lang="ru-KZ" sz="2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560945" y="4205179"/>
        <a:ext cx="2404681" cy="1140634"/>
      </dsp:txXfrm>
    </dsp:sp>
    <dsp:sp modelId="{40B33C97-F5D3-40B5-B94E-4C7C16BA98EE}">
      <dsp:nvSpPr>
        <dsp:cNvPr id="0" name=""/>
        <dsp:cNvSpPr/>
      </dsp:nvSpPr>
      <dsp:spPr>
        <a:xfrm>
          <a:off x="1139385" y="4143476"/>
          <a:ext cx="2528093" cy="1264046"/>
        </a:xfrm>
        <a:prstGeom prst="roundRect">
          <a:avLst/>
        </a:prstGeom>
        <a:solidFill>
          <a:schemeClr val="accent4">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Негізгі мен қосымша бөлімін ажырата алады</a:t>
          </a:r>
          <a:endParaRPr lang="ru-KZ" sz="2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201091" y="4205182"/>
        <a:ext cx="2404681" cy="1140634"/>
      </dsp:txXfrm>
    </dsp:sp>
    <dsp:sp modelId="{A1E56FB9-E1EB-4E19-926B-5884D057A3BD}">
      <dsp:nvSpPr>
        <dsp:cNvPr id="0" name=""/>
        <dsp:cNvSpPr/>
      </dsp:nvSpPr>
      <dsp:spPr>
        <a:xfrm>
          <a:off x="563448" y="1587460"/>
          <a:ext cx="2528093" cy="1264046"/>
        </a:xfrm>
        <a:prstGeom prst="roundRect">
          <a:avLst/>
        </a:prstGeom>
        <a:solidFill>
          <a:srgbClr val="9DC3E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kk-KZ" sz="2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Алға қойылған мақсатқа жетелейді</a:t>
          </a:r>
          <a:endParaRPr lang="ru-KZ" sz="2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25154" y="1649166"/>
        <a:ext cx="2404681" cy="114063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02.11.2024</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02.11.2024</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77851" y="2937526"/>
            <a:ext cx="9123263" cy="24896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1-Д</a:t>
            </a:r>
            <a:r>
              <a:rPr lang="kk-KZ"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ӘРІС</a:t>
            </a:r>
            <a:endParaRPr lang="ru-KZ"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kk-KZ"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Кіріспе.Курстың мазмұны мен міндеті.Физикалық эксперименттің мазмұны,рөлі және орны</a:t>
            </a:r>
            <a:br>
              <a:rPr lang="ru-RU"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a:latin typeface="Arial" panose="020B0604020202020204" pitchFamily="34" charset="0"/>
                <a:cs typeface="Arial" panose="020B0604020202020204" pitchFamily="34" charset="0"/>
              </a:rPr>
              <a:t>Л.Н. ГУМИЛЕВ АТЫНДАҒЫ ЕУРАЗИЯ ҰЛТТЫҚ УНИВЕРСИТЕТІ</a:t>
            </a: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9013F-CF01-27C1-989F-4F0C2435D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353096-E667-9B95-FEF1-08290338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1CFF3-9656-4059-C73C-39A374365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9E06C-6A22-5452-CB1E-7BC2DF44A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99DE741-4D88-1F53-8A9D-7894DA063B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61AD6D5-9A55-A804-33A5-47675803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F4E442F-8335-E7B9-0B7A-250FD282F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406FF7F5-C4D2-095B-FDC6-5A694BAB9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0CA9B43-E783-7079-08EF-BD3F2CD17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D15776-8E2A-F8EA-B039-FDAF09097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53FF41-77A8-51E5-4698-E2A8FB60C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05503F-E8DE-8976-AFDE-ECFEA83F6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572325-5904-3B36-0CCB-1CC85B5A6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55B60A-AA7B-9D71-C5EE-D523D893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D4B4E0-3700-4407-9C46-79CC577C8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C618D2C-D405-2E23-8CE7-3F0B507D7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6882A32-9D46-5D28-12F0-25CF6EB95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716F1-58E2-4655-9248-EB780D5892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694F88D2-6590-485E-C5BC-CC9AF7C19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4E5DEC01-E115-6418-E50B-32328D426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D43CF4F-A598-837E-0AAB-B81F39EEC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48176C0-98EE-1800-9791-001F2C156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C4B3F52-A045-79AC-AE10-71DAC725F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3C4D5A9-55A0-E1F1-E5D7-98FB90FA8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F8221A1-512B-B661-705E-7C8BB5FE7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22C50A0-E964-50C1-D1D9-EF647681B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BFA3AFE-8332-4A76-86DC-6CE2308BF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D70B509-C8B1-61AB-C7B6-CE44340FD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22A58BD-C203-79EF-623C-0D585DD2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1A8A0C-0A14-1A55-55B7-55AD51B2C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DC3B908-5754-C452-C87F-99A4AEFF7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3CF5EAB-A7CB-D4A6-64E3-334850F82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8AB45D-4717-18E9-128F-3887FAF9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4A65FA8-864A-7753-A50A-7CB37B847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CFDCF4-1C99-5605-E427-5D011C9C2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0B5EBC-7E72-5D01-AD9D-C4E12A95C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30DEF06-FB87-DDB8-20EE-4176871BE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E6F95F1-F153-74C7-472B-E57A1B94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8867CF61-AB46-DBFA-C7F1-6A382AE2C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825B148-BA34-9C2E-C902-0CC315D24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7D674F7-752F-FDA3-39C9-354496A44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39BF2B2-BD38-E4FF-F4ED-3EB1851FF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6F75C86-A534-2B23-E2CB-0B0531C52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85D437B9-A82D-8A35-CD89-19F045A88D8A}"/>
              </a:ext>
            </a:extLst>
          </p:cNvPr>
          <p:cNvSpPr>
            <a:spLocks noGrp="1"/>
          </p:cNvSpPr>
          <p:nvPr>
            <p:ph idx="1"/>
          </p:nvPr>
        </p:nvSpPr>
        <p:spPr>
          <a:xfrm>
            <a:off x="4304771" y="5098211"/>
            <a:ext cx="2897558" cy="1114843"/>
          </a:xfrm>
        </p:spPr>
        <p:txBody>
          <a:bodyPr>
            <a:normAutofit/>
          </a:bodyPr>
          <a:lstStyle/>
          <a:p>
            <a:pPr indent="0">
              <a:lnSpc>
                <a:spcPct val="100000"/>
              </a:lnSpc>
              <a:spcBef>
                <a:spcPts val="0"/>
              </a:spcBef>
              <a:buNone/>
            </a:pP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Скругленный прямоугольник 4">
            <a:extLst>
              <a:ext uri="{FF2B5EF4-FFF2-40B4-BE49-F238E27FC236}">
                <a16:creationId xmlns:a16="http://schemas.microsoft.com/office/drawing/2014/main" id="{98A47A5E-5DF8-07CD-2871-222A7360BB21}"/>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a:extLst>
              <a:ext uri="{FF2B5EF4-FFF2-40B4-BE49-F238E27FC236}">
                <a16:creationId xmlns:a16="http://schemas.microsoft.com/office/drawing/2014/main" id="{1912671D-6292-BB7E-5C5A-53CBA3B32F2C}"/>
              </a:ext>
            </a:extLst>
          </p:cNvPr>
          <p:cNvSpPr>
            <a:spLocks noGrp="1"/>
          </p:cNvSpPr>
          <p:nvPr>
            <p:ph type="title"/>
          </p:nvPr>
        </p:nvSpPr>
        <p:spPr>
          <a:xfrm>
            <a:off x="1356222" y="102548"/>
            <a:ext cx="9211909" cy="994123"/>
          </a:xfrm>
        </p:spPr>
        <p:txBody>
          <a:bodyPr>
            <a:normAutofit/>
          </a:bodyPr>
          <a:lstStyle/>
          <a:p>
            <a:pPr algn="ctr"/>
            <a:r>
              <a:rPr lang="kk-KZ"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Физикалық эксперименттер</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68EE22A2-9756-4931-AB34-EB392B444A6A}"/>
              </a:ext>
            </a:extLst>
          </p:cNvPr>
          <p:cNvSpPr txBox="1"/>
          <p:nvPr/>
        </p:nvSpPr>
        <p:spPr>
          <a:xfrm>
            <a:off x="7902341" y="5492439"/>
            <a:ext cx="3637968" cy="369332"/>
          </a:xfrm>
          <a:prstGeom prst="rect">
            <a:avLst/>
          </a:prstGeom>
          <a:solidFill>
            <a:schemeClr val="bg1"/>
          </a:solidFill>
        </p:spPr>
        <p:txBody>
          <a:bodyPr wrap="square">
            <a:spAutoFit/>
          </a:bodyPr>
          <a:lstStyle/>
          <a:p>
            <a:pPr algn="ctr"/>
            <a:endParaRPr lang="ru-KZ" dirty="0"/>
          </a:p>
        </p:txBody>
      </p:sp>
      <p:pic>
        <p:nvPicPr>
          <p:cNvPr id="2" name="Рисунок 1"/>
          <p:cNvPicPr>
            <a:picLocks noChangeAspect="1"/>
          </p:cNvPicPr>
          <p:nvPr/>
        </p:nvPicPr>
        <p:blipFill>
          <a:blip r:embed="rId2"/>
          <a:stretch>
            <a:fillRect/>
          </a:stretch>
        </p:blipFill>
        <p:spPr>
          <a:xfrm>
            <a:off x="848718" y="1255994"/>
            <a:ext cx="3171825" cy="4762500"/>
          </a:xfrm>
          <a:prstGeom prst="rect">
            <a:avLst/>
          </a:prstGeom>
        </p:spPr>
      </p:pic>
      <p:pic>
        <p:nvPicPr>
          <p:cNvPr id="3" name="Рисунок 2"/>
          <p:cNvPicPr>
            <a:picLocks noChangeAspect="1"/>
          </p:cNvPicPr>
          <p:nvPr/>
        </p:nvPicPr>
        <p:blipFill>
          <a:blip r:embed="rId3"/>
          <a:stretch>
            <a:fillRect/>
          </a:stretch>
        </p:blipFill>
        <p:spPr>
          <a:xfrm>
            <a:off x="4326221" y="1242134"/>
            <a:ext cx="3384693" cy="4776359"/>
          </a:xfrm>
          <a:prstGeom prst="rect">
            <a:avLst/>
          </a:prstGeom>
        </p:spPr>
      </p:pic>
      <p:pic>
        <p:nvPicPr>
          <p:cNvPr id="4" name="Рисунок 3"/>
          <p:cNvPicPr>
            <a:picLocks noChangeAspect="1"/>
          </p:cNvPicPr>
          <p:nvPr/>
        </p:nvPicPr>
        <p:blipFill>
          <a:blip r:embed="rId4"/>
          <a:stretch>
            <a:fillRect/>
          </a:stretch>
        </p:blipFill>
        <p:spPr>
          <a:xfrm>
            <a:off x="8053674" y="1274257"/>
            <a:ext cx="3111163" cy="4744235"/>
          </a:xfrm>
          <a:prstGeom prst="rect">
            <a:avLst/>
          </a:prstGeom>
        </p:spPr>
      </p:pic>
    </p:spTree>
    <p:extLst>
      <p:ext uri="{BB962C8B-B14F-4D97-AF65-F5344CB8AC3E}">
        <p14:creationId xmlns:p14="http://schemas.microsoft.com/office/powerpoint/2010/main" val="423818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73337" y="1608465"/>
            <a:ext cx="10258425" cy="4351338"/>
          </a:xfrm>
        </p:spPr>
        <p:txBody>
          <a:bodyPr>
            <a:normAutofit/>
          </a:bodyPr>
          <a:lstStyle/>
          <a:p>
            <a:pPr marL="457200" indent="-457200">
              <a:buAutoNum type="arabicPeriod"/>
            </a:pPr>
            <a:r>
              <a:rPr lang="ru-RU" sz="2000" dirty="0" err="1">
                <a:latin typeface="Arial" panose="020B0604020202020204" pitchFamily="34" charset="0"/>
                <a:cs typeface="Arial" panose="020B0604020202020204" pitchFamily="34" charset="0"/>
              </a:rPr>
              <a:t>Физикалық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оқу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экспериментінің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мәні,оның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қолданылу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аясы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туралы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баяндаңыз</a:t>
            </a:r>
            <a:r>
              <a:rPr lang="ru-RU" sz="2000" dirty="0">
                <a:latin typeface="Arial" panose="020B0604020202020204" pitchFamily="34" charset="0"/>
                <a:cs typeface="Arial" panose="020B0604020202020204" pitchFamily="34" charset="0"/>
              </a:rPr>
              <a:t>.</a:t>
            </a:r>
          </a:p>
          <a:p>
            <a:pPr marL="457200" indent="-457200">
              <a:buAutoNum type="arabicPeriod"/>
            </a:pPr>
            <a:r>
              <a:rPr lang="kk-KZ" sz="2000" dirty="0">
                <a:latin typeface="Arial" panose="020B0604020202020204" pitchFamily="34" charset="0"/>
                <a:cs typeface="Arial" panose="020B0604020202020204" pitchFamily="34" charset="0"/>
              </a:rPr>
              <a:t>Физикалық оқу эксперимент түрлеріне мысал келтіріңіз.</a:t>
            </a:r>
            <a:endParaRPr lang="ru-RU" sz="2000" dirty="0">
              <a:latin typeface="Arial" panose="020B0604020202020204" pitchFamily="34" charset="0"/>
              <a:cs typeface="Arial" panose="020B0604020202020204" pitchFamily="34" charset="0"/>
            </a:endParaRP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kk-KZ"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Бақылау сұрақтары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87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normAutofit/>
          </a:bodyPr>
          <a:lstStyle/>
          <a:p>
            <a:pPr algn="ctr"/>
            <a:r>
              <a:rPr lang="ru-RU"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НАЗАРЛАРЫҢЫЗҒА РАҚМЕТ!</a:t>
            </a:r>
          </a:p>
        </p:txBody>
      </p:sp>
    </p:spTree>
    <p:extLst>
      <p:ext uri="{BB962C8B-B14F-4D97-AF65-F5344CB8AC3E}">
        <p14:creationId xmlns:p14="http://schemas.microsoft.com/office/powerpoint/2010/main" val="22171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176472" y="2665501"/>
            <a:ext cx="5947247" cy="2625247"/>
          </a:xfrm>
        </p:spPr>
        <p:txBody>
          <a:bodyPr anchor="ctr">
            <a:normAutofit lnSpcReduction="10000"/>
          </a:bodyPr>
          <a:lstStyle/>
          <a:p>
            <a:pPr marL="514350" indent="-514350">
              <a:spcBef>
                <a:spcPts val="0"/>
              </a:spcBef>
              <a:buFont typeface="+mj-lt"/>
              <a:buAutoNum type="arabicPeriod"/>
            </a:pPr>
            <a:r>
              <a:rPr lang="kk-KZ"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Кіріспе</a:t>
            </a:r>
            <a:endParaRPr lang="en-US"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spcBef>
                <a:spcPts val="0"/>
              </a:spcBef>
              <a:buFont typeface="+mj-lt"/>
              <a:buAutoNum type="arabicPeriod"/>
            </a:pPr>
            <a:r>
              <a:rPr lang="kk-KZ"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Курстың мазмұны мен міндеті</a:t>
            </a:r>
          </a:p>
          <a:p>
            <a:pPr marL="514350" indent="-514350">
              <a:spcBef>
                <a:spcPts val="0"/>
              </a:spcBef>
              <a:buFont typeface="+mj-lt"/>
              <a:buAutoNum type="arabicPeriod"/>
            </a:pPr>
            <a:r>
              <a:rPr lang="kk-KZ"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Физикалық эксперименттің мазмұны</a:t>
            </a:r>
          </a:p>
          <a:p>
            <a:pPr marL="514350" indent="-514350">
              <a:spcBef>
                <a:spcPts val="0"/>
              </a:spcBef>
              <a:buFont typeface="+mj-lt"/>
              <a:buAutoNum type="arabicPeriod"/>
            </a:pPr>
            <a:r>
              <a:rPr lang="kk-KZ"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Физикалық эксперименттің рөлі және орны</a:t>
            </a:r>
            <a:endParaRPr lang="ru-RU"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1045001" y="1866478"/>
            <a:ext cx="3696376" cy="1200329"/>
          </a:xfrm>
          <a:prstGeom prst="rect">
            <a:avLst/>
          </a:prstGeom>
          <a:noFill/>
        </p:spPr>
        <p:txBody>
          <a:bodyPr wrap="square" anchor="ctr">
            <a:spAutoFit/>
          </a:bodyPr>
          <a:lstStyle/>
          <a:p>
            <a:pPr marL="0" indent="0">
              <a:buNone/>
            </a:pPr>
            <a:r>
              <a:rPr lang="kk-KZ" sz="36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 ЖОСПАРЫ</a:t>
            </a:r>
            <a:r>
              <a:rPr lang="ru-RU" sz="36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8654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CFB95D-8C09-DE24-39F9-8657558EA20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9071C6-44FC-74E8-E08F-60D46180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6B29D-6A3B-5742-FCE4-7AEE447D8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02217F-A08A-BE07-2497-CE5F76501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5D36B2-44CA-041F-F0B7-C5DEAC6ED6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45D4CF0-BCF8-A47F-DDCC-C63EE34C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66">
              <a:extLst>
                <a:ext uri="{FF2B5EF4-FFF2-40B4-BE49-F238E27FC236}">
                  <a16:creationId xmlns:a16="http://schemas.microsoft.com/office/drawing/2014/main" id="{2982BEE1-E9B0-8A08-425F-964F8571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ADE3E8A1-1ADD-937A-90E7-C4C26FB49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45B81036-B91D-083D-0276-D8A42542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E8BD86CA-D182-AC56-6F84-D6B6CEA074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E22C35BE-04A1-13CA-F5D0-2D6247B59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5E99B2EA-6137-B3A4-DD9D-E422A6B86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4C02CFA4-7C0A-DB87-78C7-35A0DFE7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88FB3F99-77B5-DF80-1E91-6CAE50959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2CE93A75-1D6A-5601-D3A6-F2657D015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64">
              <a:extLst>
                <a:ext uri="{FF2B5EF4-FFF2-40B4-BE49-F238E27FC236}">
                  <a16:creationId xmlns:a16="http://schemas.microsoft.com/office/drawing/2014/main" id="{99E7BD88-4B2B-72E0-60CF-ABE67C181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66">
              <a:extLst>
                <a:ext uri="{FF2B5EF4-FFF2-40B4-BE49-F238E27FC236}">
                  <a16:creationId xmlns:a16="http://schemas.microsoft.com/office/drawing/2014/main" id="{0A3BFE44-3B82-F790-14F7-1D4DAE53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76A261E-A213-4BC0-0D07-C667094A4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5BE4CCB8-006F-5B6C-061B-E6FFB2DB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59">
              <a:extLst>
                <a:ext uri="{FF2B5EF4-FFF2-40B4-BE49-F238E27FC236}">
                  <a16:creationId xmlns:a16="http://schemas.microsoft.com/office/drawing/2014/main" id="{23111588-E34A-82DE-3CED-B5CD4487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2">
              <a:extLst>
                <a:ext uri="{FF2B5EF4-FFF2-40B4-BE49-F238E27FC236}">
                  <a16:creationId xmlns:a16="http://schemas.microsoft.com/office/drawing/2014/main" id="{E6BE7E12-219C-E041-DA40-864A1F0D7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4">
              <a:extLst>
                <a:ext uri="{FF2B5EF4-FFF2-40B4-BE49-F238E27FC236}">
                  <a16:creationId xmlns:a16="http://schemas.microsoft.com/office/drawing/2014/main" id="{F8958868-3911-8400-BC06-9A038CEA4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22FFC618-A344-C1EF-D117-428E04EFC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2">
              <a:extLst>
                <a:ext uri="{FF2B5EF4-FFF2-40B4-BE49-F238E27FC236}">
                  <a16:creationId xmlns:a16="http://schemas.microsoft.com/office/drawing/2014/main" id="{008F59FA-7C34-1EC2-12C9-D08474ED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59">
              <a:extLst>
                <a:ext uri="{FF2B5EF4-FFF2-40B4-BE49-F238E27FC236}">
                  <a16:creationId xmlns:a16="http://schemas.microsoft.com/office/drawing/2014/main" id="{1F831F62-6762-364C-3110-20B47A074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2">
              <a:extLst>
                <a:ext uri="{FF2B5EF4-FFF2-40B4-BE49-F238E27FC236}">
                  <a16:creationId xmlns:a16="http://schemas.microsoft.com/office/drawing/2014/main" id="{9FC084F3-148A-F673-E836-813010269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4">
              <a:extLst>
                <a:ext uri="{FF2B5EF4-FFF2-40B4-BE49-F238E27FC236}">
                  <a16:creationId xmlns:a16="http://schemas.microsoft.com/office/drawing/2014/main" id="{19CB56FB-8650-1B24-1133-4A600A13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477A1773-04DD-8E92-8E40-22FD35B12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2">
              <a:extLst>
                <a:ext uri="{FF2B5EF4-FFF2-40B4-BE49-F238E27FC236}">
                  <a16:creationId xmlns:a16="http://schemas.microsoft.com/office/drawing/2014/main" id="{F9349DD5-75DD-45E2-2E4F-96BBA996D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59">
              <a:extLst>
                <a:ext uri="{FF2B5EF4-FFF2-40B4-BE49-F238E27FC236}">
                  <a16:creationId xmlns:a16="http://schemas.microsoft.com/office/drawing/2014/main" id="{DB05FF76-519C-1C6E-9F13-F5630F81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2">
              <a:extLst>
                <a:ext uri="{FF2B5EF4-FFF2-40B4-BE49-F238E27FC236}">
                  <a16:creationId xmlns:a16="http://schemas.microsoft.com/office/drawing/2014/main" id="{81788426-569C-C69A-8045-637A177F4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4">
              <a:extLst>
                <a:ext uri="{FF2B5EF4-FFF2-40B4-BE49-F238E27FC236}">
                  <a16:creationId xmlns:a16="http://schemas.microsoft.com/office/drawing/2014/main" id="{9D1F248E-979D-7E52-E32E-96633C819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66">
              <a:extLst>
                <a:ext uri="{FF2B5EF4-FFF2-40B4-BE49-F238E27FC236}">
                  <a16:creationId xmlns:a16="http://schemas.microsoft.com/office/drawing/2014/main" id="{45526868-FEB2-212F-FBD4-C102EF64D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
              <a:extLst>
                <a:ext uri="{FF2B5EF4-FFF2-40B4-BE49-F238E27FC236}">
                  <a16:creationId xmlns:a16="http://schemas.microsoft.com/office/drawing/2014/main" id="{9F00597E-F590-D39B-3E05-B44566553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1C1F8419-7F1B-9D6B-9D7E-89EF5B49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FBDD76FF-706A-2663-41B9-F6491381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30875EC1-A0E5-3D82-2A0A-005D2BC71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66">
              <a:extLst>
                <a:ext uri="{FF2B5EF4-FFF2-40B4-BE49-F238E27FC236}">
                  <a16:creationId xmlns:a16="http://schemas.microsoft.com/office/drawing/2014/main" id="{EA76ACE7-1776-78EF-7DF5-C3E3F2998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2">
              <a:extLst>
                <a:ext uri="{FF2B5EF4-FFF2-40B4-BE49-F238E27FC236}">
                  <a16:creationId xmlns:a16="http://schemas.microsoft.com/office/drawing/2014/main" id="{43350E49-1E78-DCB3-C395-50E9283E3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ABCB87F4-1A90-5318-B5DF-D330CB9ED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62">
              <a:extLst>
                <a:ext uri="{FF2B5EF4-FFF2-40B4-BE49-F238E27FC236}">
                  <a16:creationId xmlns:a16="http://schemas.microsoft.com/office/drawing/2014/main" id="{C9BF6676-2BD6-02B9-E03A-A53E6C334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4">
              <a:extLst>
                <a:ext uri="{FF2B5EF4-FFF2-40B4-BE49-F238E27FC236}">
                  <a16:creationId xmlns:a16="http://schemas.microsoft.com/office/drawing/2014/main" id="{C96CB253-22AB-CA28-10AF-FD4AE60C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66">
              <a:extLst>
                <a:ext uri="{FF2B5EF4-FFF2-40B4-BE49-F238E27FC236}">
                  <a16:creationId xmlns:a16="http://schemas.microsoft.com/office/drawing/2014/main" id="{637720D2-290D-3208-9BDF-D1DCF81AA9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0" name="Объект 2">
            <a:extLst>
              <a:ext uri="{FF2B5EF4-FFF2-40B4-BE49-F238E27FC236}">
                <a16:creationId xmlns:a16="http://schemas.microsoft.com/office/drawing/2014/main" id="{1B5023FE-7A31-8E59-5133-383421B7F96B}"/>
              </a:ext>
            </a:extLst>
          </p:cNvPr>
          <p:cNvSpPr>
            <a:spLocks noGrp="1"/>
          </p:cNvSpPr>
          <p:nvPr>
            <p:ph idx="1"/>
          </p:nvPr>
        </p:nvSpPr>
        <p:spPr>
          <a:xfrm>
            <a:off x="726716" y="1248029"/>
            <a:ext cx="5500858" cy="5112567"/>
          </a:xfrm>
        </p:spPr>
        <p:txBody>
          <a:bodyPr anchor="ctr">
            <a:normAutofit/>
          </a:bodyPr>
          <a:lstStyle/>
          <a:p>
            <a:pPr algn="just">
              <a:lnSpc>
                <a:spcPct val="107000"/>
              </a:lnSpc>
              <a:spcAft>
                <a:spcPts val="800"/>
              </a:spcAft>
            </a:pPr>
            <a:r>
              <a:rPr lang="ru-RU" sz="2000" dirty="0" err="1">
                <a:effectLst/>
                <a:latin typeface="Arial" panose="020B0604020202020204" pitchFamily="34" charset="0"/>
                <a:ea typeface="Calibri" panose="020F0502020204030204" pitchFamily="34" charset="0"/>
                <a:cs typeface="Arial" panose="020B0604020202020204" pitchFamily="34" charset="0"/>
              </a:rPr>
              <a:t>Мектептегі</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физикалық</a:t>
            </a:r>
            <a:r>
              <a:rPr lang="ru-RU" sz="2000" dirty="0">
                <a:effectLst/>
                <a:latin typeface="Arial" panose="020B0604020202020204" pitchFamily="34" charset="0"/>
                <a:ea typeface="Calibri" panose="020F0502020204030204" pitchFamily="34" charset="0"/>
                <a:cs typeface="Arial" panose="020B0604020202020204" pitchFamily="34" charset="0"/>
              </a:rPr>
              <a:t> эксперимент-</a:t>
            </a:r>
            <a:r>
              <a:rPr lang="ru-RU" sz="2000" dirty="0" err="1">
                <a:effectLst/>
                <a:latin typeface="Arial" panose="020B0604020202020204" pitchFamily="34" charset="0"/>
                <a:ea typeface="Calibri" panose="020F0502020204030204" pitchFamily="34" charset="0"/>
                <a:cs typeface="Arial" panose="020B0604020202020204" pitchFamily="34" charset="0"/>
              </a:rPr>
              <a:t>физиканы</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оқытудың</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маңызды</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әдістерінің</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бірі.Физикалық</a:t>
            </a:r>
            <a:r>
              <a:rPr lang="ru-RU" sz="2000" dirty="0">
                <a:effectLst/>
                <a:latin typeface="Arial" panose="020B0604020202020204" pitchFamily="34" charset="0"/>
                <a:ea typeface="Calibri" panose="020F0502020204030204" pitchFamily="34" charset="0"/>
                <a:cs typeface="Arial" panose="020B0604020202020204" pitchFamily="34" charset="0"/>
              </a:rPr>
              <a:t> эксперимент-</a:t>
            </a:r>
            <a:r>
              <a:rPr lang="ru-RU" sz="2000" dirty="0" err="1">
                <a:effectLst/>
                <a:latin typeface="Arial" panose="020B0604020202020204" pitchFamily="34" charset="0"/>
                <a:ea typeface="Calibri" panose="020F0502020204030204" pitchFamily="34" charset="0"/>
                <a:cs typeface="Arial" panose="020B0604020202020204" pitchFamily="34" charset="0"/>
              </a:rPr>
              <a:t>физикалық</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заңдылықтарды,құбылыстарды</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және</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теорияларды</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тексеру,зерттеу</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және</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дәлелдеу</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мақсатында</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жүргізіледі</a:t>
            </a:r>
            <a:r>
              <a:rPr lang="ru-RU"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r>
              <a:rPr lang="kk-KZ" sz="2000" dirty="0">
                <a:latin typeface="Arial" panose="020B0604020202020204" pitchFamily="34" charset="0"/>
                <a:ea typeface="Calibri" panose="020F0502020204030204" pitchFamily="34" charset="0"/>
                <a:cs typeface="Arial" panose="020B0604020202020204" pitchFamily="34" charset="0"/>
              </a:rPr>
              <a:t>Мектептегі физикалық эксперимент-бұл сабақта физикалық құбылысты оны жүзеге асыру үшін қол жетімді жағдайларда арнайы құрылғылардың көмегімен көбейту.Бұл ғылыми әдісінің танымдық көрінісі.</a:t>
            </a:r>
            <a:endParaRPr lang="ru-KZ" sz="20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6EEDA70C-FC23-966F-0D9D-A86BA7BDAB11}"/>
              </a:ext>
            </a:extLst>
          </p:cNvPr>
          <p:cNvSpPr/>
          <p:nvPr/>
        </p:nvSpPr>
        <p:spPr>
          <a:xfrm>
            <a:off x="1328380" y="248765"/>
            <a:ext cx="9259635" cy="710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Заголовок 1">
            <a:extLst>
              <a:ext uri="{FF2B5EF4-FFF2-40B4-BE49-F238E27FC236}">
                <a16:creationId xmlns:a16="http://schemas.microsoft.com/office/drawing/2014/main" id="{8E7F5239-7AA0-7A52-86A9-A2955A15D5D2}"/>
              </a:ext>
            </a:extLst>
          </p:cNvPr>
          <p:cNvSpPr>
            <a:spLocks noGrp="1"/>
          </p:cNvSpPr>
          <p:nvPr>
            <p:ph type="title"/>
          </p:nvPr>
        </p:nvSpPr>
        <p:spPr>
          <a:xfrm>
            <a:off x="926508" y="289241"/>
            <a:ext cx="9975272" cy="669547"/>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ВАКУУМДЫҚ ТЕХНИКАСЫНЫҢ ДАМУ ТАРИХЫ</a:t>
            </a:r>
          </a:p>
        </p:txBody>
      </p:sp>
      <p:sp>
        <p:nvSpPr>
          <p:cNvPr id="54" name="Скругленный прямоугольник 4">
            <a:extLst>
              <a:ext uri="{FF2B5EF4-FFF2-40B4-BE49-F238E27FC236}">
                <a16:creationId xmlns:a16="http://schemas.microsoft.com/office/drawing/2014/main" id="{63647FF7-A2BC-4E58-AF37-5B0FCF773F98}"/>
              </a:ext>
            </a:extLst>
          </p:cNvPr>
          <p:cNvSpPr/>
          <p:nvPr/>
        </p:nvSpPr>
        <p:spPr>
          <a:xfrm>
            <a:off x="1290220" y="248765"/>
            <a:ext cx="10133300" cy="710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64FEFF4-B1D0-4A53-A124-477B24611299}"/>
              </a:ext>
            </a:extLst>
          </p:cNvPr>
          <p:cNvSpPr txBox="1"/>
          <p:nvPr/>
        </p:nvSpPr>
        <p:spPr>
          <a:xfrm>
            <a:off x="1328380" y="301609"/>
            <a:ext cx="10316620" cy="584775"/>
          </a:xfrm>
          <a:prstGeom prst="rect">
            <a:avLst/>
          </a:prstGeom>
          <a:noFill/>
        </p:spPr>
        <p:txBody>
          <a:bodyPr wrap="square">
            <a:spAutoFit/>
          </a:bodyPr>
          <a:lstStyle/>
          <a:p>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ru-RU" sz="32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Кіріспе</a:t>
            </a:r>
            <a:endParaRPr lang="ru-KZ" sz="3200" dirty="0"/>
          </a:p>
        </p:txBody>
      </p:sp>
      <p:pic>
        <p:nvPicPr>
          <p:cNvPr id="4" name="Рисунок 3"/>
          <p:cNvPicPr>
            <a:picLocks noChangeAspect="1"/>
          </p:cNvPicPr>
          <p:nvPr/>
        </p:nvPicPr>
        <p:blipFill>
          <a:blip r:embed="rId2"/>
          <a:stretch>
            <a:fillRect/>
          </a:stretch>
        </p:blipFill>
        <p:spPr>
          <a:xfrm>
            <a:off x="7185619" y="1598915"/>
            <a:ext cx="3611657" cy="4044239"/>
          </a:xfrm>
          <a:prstGeom prst="rect">
            <a:avLst/>
          </a:prstGeom>
        </p:spPr>
      </p:pic>
    </p:spTree>
    <p:extLst>
      <p:ext uri="{BB962C8B-B14F-4D97-AF65-F5344CB8AC3E}">
        <p14:creationId xmlns:p14="http://schemas.microsoft.com/office/powerpoint/2010/main" val="80211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C48C8E44-C9D2-412C-97AA-DDC37D8F5748}"/>
              </a:ext>
            </a:extLst>
          </p:cNvPr>
          <p:cNvSpPr>
            <a:spLocks noGrp="1"/>
          </p:cNvSpPr>
          <p:nvPr>
            <p:ph idx="1"/>
          </p:nvPr>
        </p:nvSpPr>
        <p:spPr>
          <a:xfrm>
            <a:off x="808023" y="3688585"/>
            <a:ext cx="7384071" cy="2430354"/>
          </a:xfrm>
        </p:spPr>
        <p:txBody>
          <a:bodyPr anchor="ctr">
            <a:normAutofit lnSpcReduction="10000"/>
          </a:bodyPr>
          <a:lstStyle/>
          <a:p>
            <a:pPr indent="0" algn="just">
              <a:lnSpc>
                <a:spcPct val="100000"/>
              </a:lnSpc>
              <a:spcBef>
                <a:spcPts val="0"/>
              </a:spcBef>
              <a:buNone/>
            </a:pPr>
            <a:r>
              <a:rPr lang="kk-KZ" sz="1800" b="1" dirty="0">
                <a:solidFill>
                  <a:srgbClr val="002060"/>
                </a:solidFill>
                <a:latin typeface="Arial" panose="020B0604020202020204" pitchFamily="34" charset="0"/>
                <a:ea typeface="Calibri" panose="020F0502020204030204" pitchFamily="34" charset="0"/>
                <a:cs typeface="Arial" panose="020B0604020202020204" pitchFamily="34" charset="0"/>
              </a:rPr>
              <a:t>Оқу эксперименті деп арнаулы құрал-жабдықтардың көмегімен сабақта физикалық құбылысты немесе заңдылықты қайтадан көз алдына әкелу.Сондықтан да ол бір мезгілде білім берудің көзі,әрі оқыту әдісі және көрнекілік болып табылады.Сабақта тәжәрибелерді демонстрациялау,олардың кейбіреулерін кино және теледидар,компьютер арқылы көрсету,оқушылардың зертханалық жұмыстар жасауы,мектептегі эксперименттік оқыту әдісінің негізі болып табылады.</a:t>
            </a: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1356222" y="102548"/>
            <a:ext cx="9211909" cy="994123"/>
          </a:xfrm>
        </p:spPr>
        <p:txBody>
          <a:bodyPr>
            <a:normAutofit/>
          </a:bodyPr>
          <a:lstStyle/>
          <a:p>
            <a:pPr algn="ctr"/>
            <a:r>
              <a:rPr lang="kk-KZ"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Мектептегі физика курсындағы эксперимент</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C66ABE4-6C50-52A6-C96B-4E37243CC5DB}"/>
              </a:ext>
            </a:extLst>
          </p:cNvPr>
          <p:cNvSpPr txBox="1"/>
          <p:nvPr/>
        </p:nvSpPr>
        <p:spPr>
          <a:xfrm>
            <a:off x="4454386" y="1216923"/>
            <a:ext cx="6580661" cy="2031325"/>
          </a:xfrm>
          <a:prstGeom prst="rect">
            <a:avLst/>
          </a:prstGeom>
          <a:noFill/>
        </p:spPr>
        <p:txBody>
          <a:bodyPr wrap="square">
            <a:spAutoFit/>
          </a:bodyPr>
          <a:lstStyle/>
          <a:p>
            <a:pPr indent="0" algn="just">
              <a:lnSpc>
                <a:spcPct val="100000"/>
              </a:lnSpc>
              <a:spcBef>
                <a:spcPts val="0"/>
              </a:spcBef>
              <a:buNone/>
            </a:pPr>
            <a:r>
              <a:rPr lang="kk-KZ" b="1" dirty="0">
                <a:solidFill>
                  <a:srgbClr val="002060"/>
                </a:solidFill>
                <a:latin typeface="Arial" panose="020B0604020202020204" pitchFamily="34" charset="0"/>
                <a:ea typeface="Calibri" panose="020F0502020204030204" pitchFamily="34" charset="0"/>
                <a:cs typeface="Arial" panose="020B0604020202020204" pitchFamily="34" charset="0"/>
              </a:rPr>
              <a:t>Физикалық экспериментті негізге алып,құбылыстарды оқып үйрену-оқушылардың ғылыми көзқарасының қалыптасуын,физикалық заңдарды неғұрлым тереңірек меңгеруін,мектеп оқушыларының пәнді оқып-үйренуде қызығушылығын арттыруға және өлшеу икемділіктері мен дағдыларын меңгеруге септігін тигізеді.</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958293" y="1190621"/>
            <a:ext cx="3260068" cy="2200275"/>
          </a:xfrm>
          <a:prstGeom prst="rect">
            <a:avLst/>
          </a:prstGeom>
        </p:spPr>
      </p:pic>
      <p:pic>
        <p:nvPicPr>
          <p:cNvPr id="6" name="Рисунок 5"/>
          <p:cNvPicPr>
            <a:picLocks noChangeAspect="1"/>
          </p:cNvPicPr>
          <p:nvPr/>
        </p:nvPicPr>
        <p:blipFill>
          <a:blip r:embed="rId3"/>
          <a:stretch>
            <a:fillRect/>
          </a:stretch>
        </p:blipFill>
        <p:spPr>
          <a:xfrm>
            <a:off x="8465234" y="3390896"/>
            <a:ext cx="3212230" cy="2519685"/>
          </a:xfrm>
          <a:prstGeom prst="rect">
            <a:avLst/>
          </a:prstGeom>
        </p:spPr>
      </p:pic>
    </p:spTree>
    <p:extLst>
      <p:ext uri="{BB962C8B-B14F-4D97-AF65-F5344CB8AC3E}">
        <p14:creationId xmlns:p14="http://schemas.microsoft.com/office/powerpoint/2010/main" val="343076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Схема 10">
            <a:extLst>
              <a:ext uri="{FF2B5EF4-FFF2-40B4-BE49-F238E27FC236}">
                <a16:creationId xmlns:a16="http://schemas.microsoft.com/office/drawing/2014/main" id="{422F1F77-43F6-4E7F-B5CC-D4277C4FBB9F}"/>
              </a:ext>
            </a:extLst>
          </p:cNvPr>
          <p:cNvGraphicFramePr/>
          <p:nvPr>
            <p:extLst>
              <p:ext uri="{D42A27DB-BD31-4B8C-83A1-F6EECF244321}">
                <p14:modId xmlns:p14="http://schemas.microsoft.com/office/powerpoint/2010/main" val="894266655"/>
              </p:ext>
            </p:extLst>
          </p:nvPr>
        </p:nvGraphicFramePr>
        <p:xfrm>
          <a:off x="1818203" y="9561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кругленный прямоугольник 4">
            <a:extLst>
              <a:ext uri="{FF2B5EF4-FFF2-40B4-BE49-F238E27FC236}">
                <a16:creationId xmlns:a16="http://schemas.microsoft.com/office/drawing/2014/main" id="{78C71B44-3E97-47CD-0616-1F9CB90903F9}"/>
              </a:ext>
            </a:extLst>
          </p:cNvPr>
          <p:cNvSpPr/>
          <p:nvPr/>
        </p:nvSpPr>
        <p:spPr>
          <a:xfrm>
            <a:off x="1276302" y="276680"/>
            <a:ext cx="9294031" cy="62974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110DB87E-5E05-7F32-74E8-663B56197A10}"/>
              </a:ext>
            </a:extLst>
          </p:cNvPr>
          <p:cNvSpPr>
            <a:spLocks noGrp="1"/>
          </p:cNvSpPr>
          <p:nvPr>
            <p:ph type="title"/>
          </p:nvPr>
        </p:nvSpPr>
        <p:spPr>
          <a:xfrm>
            <a:off x="1276302" y="220793"/>
            <a:ext cx="9211802" cy="784957"/>
          </a:xfrm>
        </p:spPr>
        <p:txBody>
          <a:bodyPr>
            <a:noAutofit/>
          </a:bodyPr>
          <a:lstStyle/>
          <a:p>
            <a:pPr algn="ctr"/>
            <a:r>
              <a:rPr lang="kk-KZ" sz="2400" b="1" dirty="0">
                <a:solidFill>
                  <a:srgbClr val="C00000"/>
                </a:solidFill>
                <a:latin typeface="Arial" panose="020B0604020202020204" pitchFamily="34" charset="0"/>
                <a:cs typeface="Arial" panose="020B0604020202020204" pitchFamily="34" charset="0"/>
              </a:rPr>
              <a:t>Дұрыс ұйымдастырылған физика эксперименттерінің мәні</a:t>
            </a:r>
            <a:endParaRPr lang="ru-KZ" sz="2400" dirty="0"/>
          </a:p>
        </p:txBody>
      </p:sp>
    </p:spTree>
    <p:extLst>
      <p:ext uri="{BB962C8B-B14F-4D97-AF65-F5344CB8AC3E}">
        <p14:creationId xmlns:p14="http://schemas.microsoft.com/office/powerpoint/2010/main" val="49001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464816" y="248766"/>
            <a:ext cx="8980982" cy="67656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2.Курстың мазмұны мен міндеті</a:t>
            </a:r>
            <a:endParaRPr lang="en-US" sz="28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85C9D05-CB77-4C32-BB99-92FA786C74A9}"/>
              </a:ext>
            </a:extLst>
          </p:cNvPr>
          <p:cNvSpPr txBox="1"/>
          <p:nvPr/>
        </p:nvSpPr>
        <p:spPr>
          <a:xfrm>
            <a:off x="5010070" y="1345472"/>
            <a:ext cx="6145744" cy="4708981"/>
          </a:xfrm>
          <a:prstGeom prst="rect">
            <a:avLst/>
          </a:prstGeom>
          <a:noFill/>
        </p:spPr>
        <p:txBody>
          <a:bodyPr wrap="square">
            <a:spAutoFit/>
          </a:bodyPr>
          <a:lstStyle/>
          <a:p>
            <a:pPr algn="just"/>
            <a:r>
              <a:rPr lang="kk-KZ" sz="2000" dirty="0">
                <a:latin typeface="Arial" panose="020B0604020202020204" pitchFamily="34" charset="0"/>
                <a:cs typeface="Arial" panose="020B0604020202020204" pitchFamily="34" charset="0"/>
              </a:rPr>
              <a:t>Мектепте білім беру ісінде физика пәнінің орны,физика ғылымының қазіргі қоғам өміріндегі маңызымен,оның ғылыми-техникалық прогрестің даму қарқынына шешуші ықпалын тигізетін және азаматтық мәдениеттің маңызды құраушысы ретінде анықталады.</a:t>
            </a:r>
          </a:p>
          <a:p>
            <a:pPr algn="just"/>
            <a:r>
              <a:rPr lang="kk-KZ" sz="2000" dirty="0">
                <a:latin typeface="Arial" panose="020B0604020202020204" pitchFamily="34" charset="0"/>
                <a:cs typeface="Arial" panose="020B0604020202020204" pitchFamily="34" charset="0"/>
              </a:rPr>
              <a:t>Мектепке арналған физика курсының мазмұнына орай бұл пәнді оқытудың негізгі мақсаты:</a:t>
            </a:r>
          </a:p>
          <a:p>
            <a:pPr marL="285750" indent="-285750" algn="just">
              <a:buFont typeface="Arial" panose="020B0604020202020204" pitchFamily="34" charset="0"/>
              <a:buChar char="•"/>
            </a:pPr>
            <a:r>
              <a:rPr lang="kk-KZ" sz="2000" dirty="0">
                <a:latin typeface="Arial" panose="020B0604020202020204" pitchFamily="34" charset="0"/>
                <a:cs typeface="Arial" panose="020B0604020202020204" pitchFamily="34" charset="0"/>
              </a:rPr>
              <a:t>Оқушылардың ақыл-ойын,танымдық және шығармашылық қабілеттерін дамыту</a:t>
            </a:r>
          </a:p>
          <a:p>
            <a:pPr marL="285750" indent="-285750" algn="just">
              <a:buFont typeface="Arial" panose="020B0604020202020204" pitchFamily="34" charset="0"/>
              <a:buChar char="•"/>
            </a:pPr>
            <a:r>
              <a:rPr lang="kk-KZ" sz="2000" dirty="0">
                <a:latin typeface="Arial" panose="020B0604020202020204" pitchFamily="34" charset="0"/>
                <a:cs typeface="Arial" panose="020B0604020202020204" pitchFamily="34" charset="0"/>
              </a:rPr>
              <a:t>Физиканың қазіргі қоғамдағы және жалпы адамзат мәдениетін дамфытудағы рөлін ашу</a:t>
            </a:r>
          </a:p>
          <a:p>
            <a:pPr marL="285750" indent="-285750" algn="just">
              <a:buFont typeface="Arial" panose="020B0604020202020204" pitchFamily="34" charset="0"/>
              <a:buChar char="•"/>
            </a:pPr>
            <a:r>
              <a:rPr lang="kk-KZ" sz="2000" dirty="0">
                <a:latin typeface="Arial" panose="020B0604020202020204" pitchFamily="34" charset="0"/>
                <a:cs typeface="Arial" panose="020B0604020202020204" pitchFamily="34" charset="0"/>
              </a:rPr>
              <a:t>Табиғатқа ғылыми көзқарасты бекіту</a:t>
            </a:r>
          </a:p>
          <a:p>
            <a:pPr marL="285750" indent="-285750" algn="just">
              <a:buFont typeface="Arial" panose="020B0604020202020204" pitchFamily="34" charset="0"/>
              <a:buChar char="•"/>
            </a:pPr>
            <a:r>
              <a:rPr lang="kk-KZ" sz="2000" dirty="0">
                <a:latin typeface="Arial" panose="020B0604020202020204" pitchFamily="34" charset="0"/>
                <a:cs typeface="Arial" panose="020B0604020202020204" pitchFamily="34" charset="0"/>
              </a:rPr>
              <a:t>Шығармашылықпен қолдануға болатын дағдыларды оушы бойына қалыптастыру</a:t>
            </a:r>
            <a:endParaRPr lang="ru-KZ" sz="20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rot="5400000">
            <a:off x="408000" y="1782593"/>
            <a:ext cx="4755100" cy="3825146"/>
          </a:xfrm>
          <a:prstGeom prst="rect">
            <a:avLst/>
          </a:prstGeom>
        </p:spPr>
      </p:pic>
    </p:spTree>
    <p:extLst>
      <p:ext uri="{BB962C8B-B14F-4D97-AF65-F5344CB8AC3E}">
        <p14:creationId xmlns:p14="http://schemas.microsoft.com/office/powerpoint/2010/main" val="105963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C2B9E26C-AD3F-4B27-B9FD-890C45AA9267}"/>
              </a:ext>
            </a:extLst>
          </p:cNvPr>
          <p:cNvSpPr txBox="1"/>
          <p:nvPr/>
        </p:nvSpPr>
        <p:spPr>
          <a:xfrm>
            <a:off x="5437067" y="1064058"/>
            <a:ext cx="6077039" cy="4524315"/>
          </a:xfrm>
          <a:prstGeom prst="rect">
            <a:avLst/>
          </a:prstGeom>
          <a:noFill/>
        </p:spPr>
        <p:txBody>
          <a:bodyPr wrap="square">
            <a:spAutoFit/>
          </a:bodyPr>
          <a:lstStyle/>
          <a:p>
            <a:pPr marL="571500" indent="-342900" algn="just">
              <a:buFont typeface="+mj-lt"/>
              <a:buAutoNum type="arabicPeriod"/>
            </a:pPr>
            <a:r>
              <a:rPr lang="kk-KZ" sz="1800" dirty="0">
                <a:effectLst/>
                <a:latin typeface="Arial" panose="020B0604020202020204" pitchFamily="34" charset="0"/>
                <a:ea typeface="Times New Roman" panose="02020603050405020304" pitchFamily="18" charset="0"/>
                <a:cs typeface="Arial" panose="020B0604020202020204" pitchFamily="34" charset="0"/>
              </a:rPr>
              <a:t>Оқушыларға берік,толық білім беру-физикалық құбылыстар,негізгі заңдар,физикалық теориялар,басты тәжірибелер мен фактілер,заңдар мен құбылыстардың шығу тарихын,физиканы зерттеу әдістері және олардың өмірде қолданылуы</a:t>
            </a:r>
          </a:p>
          <a:p>
            <a:pPr marL="571500" indent="-342900" algn="just">
              <a:buFont typeface="+mj-lt"/>
              <a:buAutoNum type="arabicPeriod"/>
            </a:pPr>
            <a:r>
              <a:rPr lang="kk-KZ" dirty="0">
                <a:latin typeface="Arial" panose="020B0604020202020204" pitchFamily="34" charset="0"/>
                <a:ea typeface="Times New Roman" panose="02020603050405020304" pitchFamily="18" charset="0"/>
                <a:cs typeface="Arial" panose="020B0604020202020204" pitchFamily="34" charset="0"/>
              </a:rPr>
              <a:t>Қабілеттілік пен дағдыларды меңгеру-физиканы оқытуда оқушылардың өз беттерімен шығармашылық түрде ойлауын дамыту,жұмыс әістеу дағдыларын ұқалыптастыру</a:t>
            </a:r>
          </a:p>
          <a:p>
            <a:pPr marL="571500" indent="-342900" algn="just">
              <a:buFont typeface="+mj-lt"/>
              <a:buAutoNum type="arabicPeriod"/>
            </a:pPr>
            <a:r>
              <a:rPr lang="kk-KZ" sz="1800" dirty="0">
                <a:effectLst/>
                <a:latin typeface="Arial" panose="020B0604020202020204" pitchFamily="34" charset="0"/>
                <a:ea typeface="Times New Roman" panose="02020603050405020304" pitchFamily="18" charset="0"/>
                <a:cs typeface="Arial" panose="020B0604020202020204" pitchFamily="34" charset="0"/>
              </a:rPr>
              <a:t>Ойлау мен таным қабілеттілігін дамыту-яғни,диалектика-материалистік танымын қалыптастыру,физикалық құбылыстардың материалдығын</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kk-KZ" sz="1800" dirty="0">
                <a:effectLst/>
                <a:latin typeface="Arial" panose="020B0604020202020204" pitchFamily="34" charset="0"/>
                <a:ea typeface="Times New Roman" panose="02020603050405020304" pitchFamily="18" charset="0"/>
                <a:cs typeface="Arial" panose="020B0604020202020204" pitchFamily="34" charset="0"/>
              </a:rPr>
              <a:t>мысалы:магнит,электр өрісі</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kk-KZ" sz="1800" dirty="0">
                <a:effectLst/>
                <a:latin typeface="Arial" panose="020B0604020202020204" pitchFamily="34" charset="0"/>
                <a:ea typeface="Times New Roman" panose="02020603050405020304" pitchFamily="18" charset="0"/>
                <a:cs typeface="Arial" panose="020B0604020202020204" pitchFamily="34" charset="0"/>
              </a:rPr>
              <a:t> құбылыстар мен заңдардың ба	йланысының обьективтілігін қалыптастыру</a:t>
            </a:r>
            <a:endParaRPr lang="ru-KZ"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r>
              <a:rPr lang="kk-KZ"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Оқытудың мақсаттары мен міндеттері</a:t>
            </a:r>
            <a:endPar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917917" y="1133930"/>
            <a:ext cx="4590139" cy="4590139"/>
          </a:xfrm>
          <a:prstGeom prst="rect">
            <a:avLst/>
          </a:prstGeom>
        </p:spPr>
      </p:pic>
    </p:spTree>
    <p:extLst>
      <p:ext uri="{BB962C8B-B14F-4D97-AF65-F5344CB8AC3E}">
        <p14:creationId xmlns:p14="http://schemas.microsoft.com/office/powerpoint/2010/main" val="30947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r>
              <a:rPr lang="kk-KZ"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3.Физикалық эксперименттің мазмұны</a:t>
            </a:r>
            <a:endPar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EB362F9-D3F7-489D-BAED-6AB1D9870E5A}"/>
              </a:ext>
            </a:extLst>
          </p:cNvPr>
          <p:cNvSpPr txBox="1"/>
          <p:nvPr/>
        </p:nvSpPr>
        <p:spPr>
          <a:xfrm>
            <a:off x="1260629" y="1420684"/>
            <a:ext cx="9511873" cy="4027706"/>
          </a:xfrm>
          <a:prstGeom prst="rect">
            <a:avLst/>
          </a:prstGeom>
          <a:noFill/>
        </p:spPr>
        <p:txBody>
          <a:bodyPr wrap="square">
            <a:spAutoFit/>
          </a:bodyPr>
          <a:lstStyle/>
          <a:p>
            <a:pPr marL="285750" marR="381000" lvl="0" indent="-285750" algn="just">
              <a:lnSpc>
                <a:spcPct val="107000"/>
              </a:lnSpc>
              <a:spcAft>
                <a:spcPts val="800"/>
              </a:spcAft>
              <a:buSzPts val="1000"/>
              <a:buFont typeface="Arial" panose="020B0604020202020204" pitchFamily="34" charset="0"/>
              <a:buChar char="•"/>
              <a:tabLst>
                <a:tab pos="457200" algn="l"/>
              </a:tabLst>
            </a:pPr>
            <a:r>
              <a:rPr lang="kk-KZ" b="1" dirty="0">
                <a:effectLst/>
                <a:latin typeface="Times New Roman" panose="02020603050405020304" pitchFamily="18" charset="0"/>
                <a:ea typeface="Calibri" panose="020F0502020204030204" pitchFamily="34" charset="0"/>
                <a:cs typeface="Times New Roman" panose="02020603050405020304" pitchFamily="18" charset="0"/>
              </a:rPr>
              <a:t>Мектептегі физикалық эксперимент - бұл физика ғылымына тән, ғылыми зерттеу әдісінің көрінісі.Физикалық экспериментті негізге алып, құбылыстарды оқып үйрену оқушылардың ғылыми көзқарасының қалыптасуын, физикалық заңдарды неғұрлым тереңірек меңгеруін, мектеп оқушыларының пәнді оқып-үйренуде қызығушылығын арттыруға және өлшеу икемділіктері мен дағдыларын меңгеруге көмектеседі.</a:t>
            </a:r>
            <a:endParaRPr lang="kk-KZ" b="1" dirty="0">
              <a:latin typeface="Times New Roman" panose="02020603050405020304" pitchFamily="18" charset="0"/>
              <a:ea typeface="Calibri" panose="020F0502020204030204" pitchFamily="34" charset="0"/>
              <a:cs typeface="Times New Roman" panose="02020603050405020304" pitchFamily="18" charset="0"/>
            </a:endParaRPr>
          </a:p>
          <a:p>
            <a:pPr marL="285750" marR="381000" lvl="0" indent="-285750" algn="just">
              <a:lnSpc>
                <a:spcPct val="107000"/>
              </a:lnSpc>
              <a:spcAft>
                <a:spcPts val="800"/>
              </a:spcAft>
              <a:buSzPts val="1000"/>
              <a:buFont typeface="Arial" panose="020B0604020202020204" pitchFamily="34" charset="0"/>
              <a:buChar char="•"/>
              <a:tabLst>
                <a:tab pos="457200" algn="l"/>
              </a:tabLst>
            </a:pPr>
            <a:r>
              <a:rPr lang="kk-KZ" b="1" dirty="0">
                <a:effectLst/>
                <a:latin typeface="Times New Roman" panose="02020603050405020304" pitchFamily="18" charset="0"/>
                <a:ea typeface="Calibri" panose="020F0502020204030204" pitchFamily="34" charset="0"/>
                <a:cs typeface="Times New Roman" panose="02020603050405020304" pitchFamily="18" charset="0"/>
              </a:rPr>
              <a:t>Берілген тақырыпқа физиканы оқыту әдістемесінде көптеген тәжірибелер бар. Осы тәжірибелерді қалай таңдауға болады? Таңдап алған тәжірибе алдыңғы сабақта алынған тәжірибелерге логикалық түрде байланысқан болуы керек. Тәжірибенің саны аз және жаңа сабақты түсіндіруге немесе бекітуге, айтылғандарды қорытындылауға арналған болуы қажет. Мысалы: Архимед тәжірибесін көрсететін тәжірибелер өте көп, мұның ішіндегісінің ең қарапайымы және кедергісіз жасалатыны Архимед шелекшесімен жасалатын тәжірибе.</a:t>
            </a:r>
          </a:p>
        </p:txBody>
      </p:sp>
    </p:spTree>
    <p:extLst>
      <p:ext uri="{BB962C8B-B14F-4D97-AF65-F5344CB8AC3E}">
        <p14:creationId xmlns:p14="http://schemas.microsoft.com/office/powerpoint/2010/main" val="317222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9013F-CF01-27C1-989F-4F0C2435D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353096-E667-9B95-FEF1-08290338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1CFF3-9656-4059-C73C-39A374365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9E06C-6A22-5452-CB1E-7BC2DF44A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99DE741-4D88-1F53-8A9D-7894DA063B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61AD6D5-9A55-A804-33A5-47675803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F4E442F-8335-E7B9-0B7A-250FD282F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406FF7F5-C4D2-095B-FDC6-5A694BAB9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0CA9B43-E783-7079-08EF-BD3F2CD17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D15776-8E2A-F8EA-B039-FDAF09097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53FF41-77A8-51E5-4698-E2A8FB60C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05503F-E8DE-8976-AFDE-ECFEA83F6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572325-5904-3B36-0CCB-1CC85B5A6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55B60A-AA7B-9D71-C5EE-D523D893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D4B4E0-3700-4407-9C46-79CC577C8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C618D2C-D405-2E23-8CE7-3F0B507D7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6882A32-9D46-5D28-12F0-25CF6EB95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716F1-58E2-4655-9248-EB780D5892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694F88D2-6590-485E-C5BC-CC9AF7C19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4E5DEC01-E115-6418-E50B-32328D426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D43CF4F-A598-837E-0AAB-B81F39EEC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48176C0-98EE-1800-9791-001F2C156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C4B3F52-A045-79AC-AE10-71DAC725F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3C4D5A9-55A0-E1F1-E5D7-98FB90FA8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F8221A1-512B-B661-705E-7C8BB5FE7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22C50A0-E964-50C1-D1D9-EF647681B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BFA3AFE-8332-4A76-86DC-6CE2308BF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D70B509-C8B1-61AB-C7B6-CE44340FD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22A58BD-C203-79EF-623C-0D585DD2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1A8A0C-0A14-1A55-55B7-55AD51B2C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DC3B908-5754-C452-C87F-99A4AEFF7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3CF5EAB-A7CB-D4A6-64E3-334850F82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8AB45D-4717-18E9-128F-3887FAF9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4A65FA8-864A-7753-A50A-7CB37B847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CFDCF4-1C99-5605-E427-5D011C9C2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0B5EBC-7E72-5D01-AD9D-C4E12A95C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30DEF06-FB87-DDB8-20EE-4176871BE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E6F95F1-F153-74C7-472B-E57A1B94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8867CF61-AB46-DBFA-C7F1-6A382AE2C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825B148-BA34-9C2E-C902-0CC315D24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7D674F7-752F-FDA3-39C9-354496A44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39BF2B2-BD38-E4FF-F4ED-3EB1851FF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6F75C86-A534-2B23-E2CB-0B0531C52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98A47A5E-5DF8-07CD-2871-222A7360BB21}"/>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a:extLst>
              <a:ext uri="{FF2B5EF4-FFF2-40B4-BE49-F238E27FC236}">
                <a16:creationId xmlns:a16="http://schemas.microsoft.com/office/drawing/2014/main" id="{1912671D-6292-BB7E-5C5A-53CBA3B32F2C}"/>
              </a:ext>
            </a:extLst>
          </p:cNvPr>
          <p:cNvSpPr>
            <a:spLocks noGrp="1"/>
          </p:cNvSpPr>
          <p:nvPr>
            <p:ph type="title"/>
          </p:nvPr>
        </p:nvSpPr>
        <p:spPr>
          <a:xfrm>
            <a:off x="1356222" y="102548"/>
            <a:ext cx="9211909" cy="994123"/>
          </a:xfrm>
        </p:spPr>
        <p:txBody>
          <a:bodyPr>
            <a:normAutofit/>
          </a:bodyPr>
          <a:lstStyle/>
          <a:p>
            <a:pPr algn="ctr"/>
            <a:r>
              <a:rPr lang="kk-KZ"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4.Физикалық эксперименттің орны және рөлі</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59" name="TextBox 58">
            <a:extLst>
              <a:ext uri="{FF2B5EF4-FFF2-40B4-BE49-F238E27FC236}">
                <a16:creationId xmlns:a16="http://schemas.microsoft.com/office/drawing/2014/main" id="{E5CF54BA-E77D-491E-A93C-8ACC76309155}"/>
              </a:ext>
            </a:extLst>
          </p:cNvPr>
          <p:cNvSpPr txBox="1"/>
          <p:nvPr/>
        </p:nvSpPr>
        <p:spPr>
          <a:xfrm>
            <a:off x="4322441" y="1242136"/>
            <a:ext cx="7192897" cy="5016758"/>
          </a:xfrm>
          <a:prstGeom prst="rect">
            <a:avLst/>
          </a:prstGeom>
          <a:no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Қазіргі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мектепте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эксперименттің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сұраққа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эксперименті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жағдайларға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kk-KZ" sz="2000" dirty="0">
                <a:latin typeface="Times New Roman" panose="02020603050405020304" pitchFamily="18" charset="0"/>
                <a:cs typeface="Times New Roman" panose="02020603050405020304" pitchFamily="18" charset="0"/>
              </a:rPr>
              <a:t>Оқу бағдарламасындағы оқыту мазмұнына байланысты</a:t>
            </a:r>
            <a:r>
              <a:rPr lang="en-US" sz="2000" dirty="0">
                <a:latin typeface="Times New Roman" panose="02020603050405020304" pitchFamily="18" charset="0"/>
                <a:cs typeface="Times New Roman" panose="02020603050405020304" pitchFamily="18" charset="0"/>
              </a:rPr>
              <a:t>(</a:t>
            </a:r>
            <a:r>
              <a:rPr lang="kk-KZ" sz="2000" dirty="0">
                <a:latin typeface="Times New Roman" panose="02020603050405020304" pitchFamily="18" charset="0"/>
                <a:cs typeface="Times New Roman" panose="02020603050405020304" pitchFamily="18" charset="0"/>
              </a:rPr>
              <a:t>мұнда оқушылар игеретін дағды мен икемділіктер де бар</a:t>
            </a:r>
            <a:r>
              <a:rPr lang="en-US" sz="2000" dirty="0">
                <a:latin typeface="Times New Roman" panose="02020603050405020304" pitchFamily="18" charset="0"/>
                <a:cs typeface="Times New Roman" panose="02020603050405020304" pitchFamily="18" charset="0"/>
              </a:rPr>
              <a:t>)</a:t>
            </a:r>
            <a:endParaRPr lang="kk-KZ"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kk-KZ" sz="2000" dirty="0">
                <a:latin typeface="Times New Roman" panose="02020603050405020304" pitchFamily="18" charset="0"/>
                <a:cs typeface="Times New Roman" panose="02020603050405020304" pitchFamily="18" charset="0"/>
              </a:rPr>
              <a:t>Сабақтың түріне-барлық оқушылармекн бір мезгілде өтуіне</a:t>
            </a:r>
          </a:p>
          <a:p>
            <a:pPr marL="285750" indent="-285750" algn="just">
              <a:buFont typeface="Arial" panose="020B0604020202020204" pitchFamily="34" charset="0"/>
              <a:buChar char="•"/>
            </a:pPr>
            <a:r>
              <a:rPr lang="kk-KZ" sz="2000" dirty="0">
                <a:latin typeface="Times New Roman" panose="02020603050405020304" pitchFamily="18" charset="0"/>
                <a:cs typeface="Times New Roman" panose="02020603050405020304" pitchFamily="18" charset="0"/>
              </a:rPr>
              <a:t>Мектептегі физика кабинетінің жабдықталу тәуелділігіне қарай жүйелеп топқа бөлуге болады.</a:t>
            </a:r>
          </a:p>
          <a:p>
            <a:pPr algn="just"/>
            <a:endParaRPr lang="kk-KZ" sz="2000" dirty="0">
              <a:latin typeface="Times New Roman" panose="02020603050405020304" pitchFamily="18" charset="0"/>
              <a:cs typeface="Times New Roman" panose="02020603050405020304" pitchFamily="18" charset="0"/>
            </a:endParaRPr>
          </a:p>
          <a:p>
            <a:pPr algn="just"/>
            <a:r>
              <a:rPr lang="kk-KZ" sz="2000" dirty="0">
                <a:latin typeface="Times New Roman" panose="02020603050405020304" pitchFamily="18" charset="0"/>
                <a:cs typeface="Times New Roman" panose="02020603050405020304" pitchFamily="18" charset="0"/>
              </a:rPr>
              <a:t>      Мектепте дұрыс ұйымдастырылған физикалық эксперименттің орны мен рөлі зор, ол оқушыларды алдына мақсат қоюға,жетуге, жұмысқа ұқыптылыққа, қарастырып отырған құбылысты бақылауға және одан дұрыс мәндерді алуға, саралауға, қорытынды жасауға,оның негізгі белгілерін бөліп ала білуге және т.б. үйретеді.</a:t>
            </a:r>
            <a:endParaRPr lang="ru-KZ"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06887" y="1345435"/>
            <a:ext cx="3393820" cy="2037224"/>
          </a:xfrm>
          <a:prstGeom prst="rect">
            <a:avLst/>
          </a:prstGeom>
        </p:spPr>
      </p:pic>
      <p:pic>
        <p:nvPicPr>
          <p:cNvPr id="3" name="Рисунок 2"/>
          <p:cNvPicPr>
            <a:picLocks noChangeAspect="1"/>
          </p:cNvPicPr>
          <p:nvPr/>
        </p:nvPicPr>
        <p:blipFill>
          <a:blip r:embed="rId3"/>
          <a:stretch>
            <a:fillRect/>
          </a:stretch>
        </p:blipFill>
        <p:spPr>
          <a:xfrm>
            <a:off x="806887" y="3664040"/>
            <a:ext cx="3413758" cy="2274950"/>
          </a:xfrm>
          <a:prstGeom prst="rect">
            <a:avLst/>
          </a:prstGeom>
        </p:spPr>
      </p:pic>
    </p:spTree>
    <p:extLst>
      <p:ext uri="{BB962C8B-B14F-4D97-AF65-F5344CB8AC3E}">
        <p14:creationId xmlns:p14="http://schemas.microsoft.com/office/powerpoint/2010/main" val="31737714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4483</TotalTime>
  <Words>633</Words>
  <Application>Microsoft Office PowerPoint</Application>
  <PresentationFormat>Широкоэкранный</PresentationFormat>
  <Paragraphs>50</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Презентация PowerPoint</vt:lpstr>
      <vt:lpstr>1. ВАКУУМДЫҚ ТЕХНИКАСЫНЫҢ ДАМУ ТАРИХЫ</vt:lpstr>
      <vt:lpstr>Мектептегі физика курсындағы эксперимент</vt:lpstr>
      <vt:lpstr>Дұрыс ұйымдастырылған физика эксперименттерінің мәні</vt:lpstr>
      <vt:lpstr>Презентация PowerPoint</vt:lpstr>
      <vt:lpstr>Оқытудың мақсаттары мен міндеттері</vt:lpstr>
      <vt:lpstr>3.Физикалық эксперименттің мазмұны</vt:lpstr>
      <vt:lpstr>4.Физикалық эксперименттің орны және рөлі </vt:lpstr>
      <vt:lpstr>Физикалық эксперименттер</vt:lpstr>
      <vt:lpstr>Бақылау сұрақтары</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Пользователь</cp:lastModifiedBy>
  <cp:revision>120</cp:revision>
  <dcterms:created xsi:type="dcterms:W3CDTF">2021-11-16T03:16:23Z</dcterms:created>
  <dcterms:modified xsi:type="dcterms:W3CDTF">2024-11-02T14:37:03Z</dcterms:modified>
</cp:coreProperties>
</file>