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70" r:id="rId2"/>
    <p:sldId id="271" r:id="rId3"/>
    <p:sldId id="272" r:id="rId4"/>
    <p:sldId id="273" r:id="rId5"/>
    <p:sldId id="274" r:id="rId6"/>
    <p:sldId id="275" r:id="rId7"/>
    <p:sldId id="278" r:id="rId8"/>
    <p:sldId id="276" r:id="rId9"/>
    <p:sldId id="277" r:id="rId10"/>
    <p:sldId id="279" r:id="rId11"/>
    <p:sldId id="280" r:id="rId12"/>
    <p:sldId id="281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0D03E-4B94-4C95-98F8-2FA2EC504EC0}" type="datetimeFigureOut">
              <a:rPr lang="ru-RU" smtClean="0"/>
              <a:t>06.11.2022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DC039-AB28-4BB3-B2B9-71EC6C95F7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3877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0D03E-4B94-4C95-98F8-2FA2EC504EC0}" type="datetimeFigureOut">
              <a:rPr lang="ru-RU" smtClean="0"/>
              <a:t>06.11.2022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DC039-AB28-4BB3-B2B9-71EC6C95F7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7961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0D03E-4B94-4C95-98F8-2FA2EC504EC0}" type="datetimeFigureOut">
              <a:rPr lang="ru-RU" smtClean="0"/>
              <a:t>06.11.2022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DC039-AB28-4BB3-B2B9-71EC6C95F7E1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489364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0D03E-4B94-4C95-98F8-2FA2EC504EC0}" type="datetimeFigureOut">
              <a:rPr lang="ru-RU" smtClean="0"/>
              <a:t>06.11.2022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DC039-AB28-4BB3-B2B9-71EC6C95F7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50328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0D03E-4B94-4C95-98F8-2FA2EC504EC0}" type="datetimeFigureOut">
              <a:rPr lang="ru-RU" smtClean="0"/>
              <a:t>06.11.2022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DC039-AB28-4BB3-B2B9-71EC6C95F7E1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592601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0D03E-4B94-4C95-98F8-2FA2EC504EC0}" type="datetimeFigureOut">
              <a:rPr lang="ru-RU" smtClean="0"/>
              <a:t>06.11.2022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DC039-AB28-4BB3-B2B9-71EC6C95F7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03338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0D03E-4B94-4C95-98F8-2FA2EC504EC0}" type="datetimeFigureOut">
              <a:rPr lang="ru-RU" smtClean="0"/>
              <a:t>06.11.2022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DC039-AB28-4BB3-B2B9-71EC6C95F7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6407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0D03E-4B94-4C95-98F8-2FA2EC504EC0}" type="datetimeFigureOut">
              <a:rPr lang="ru-RU" smtClean="0"/>
              <a:t>06.11.2022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DC039-AB28-4BB3-B2B9-71EC6C95F7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3523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0D03E-4B94-4C95-98F8-2FA2EC504EC0}" type="datetimeFigureOut">
              <a:rPr lang="ru-RU" smtClean="0"/>
              <a:t>06.11.2022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DC039-AB28-4BB3-B2B9-71EC6C95F7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8455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0D03E-4B94-4C95-98F8-2FA2EC504EC0}" type="datetimeFigureOut">
              <a:rPr lang="ru-RU" smtClean="0"/>
              <a:t>06.11.2022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DC039-AB28-4BB3-B2B9-71EC6C95F7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8735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0D03E-4B94-4C95-98F8-2FA2EC504EC0}" type="datetimeFigureOut">
              <a:rPr lang="ru-RU" smtClean="0"/>
              <a:t>06.11.2022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DC039-AB28-4BB3-B2B9-71EC6C95F7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8419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0D03E-4B94-4C95-98F8-2FA2EC504EC0}" type="datetimeFigureOut">
              <a:rPr lang="ru-RU" smtClean="0"/>
              <a:t>06.11.2022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DC039-AB28-4BB3-B2B9-71EC6C95F7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7314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0D03E-4B94-4C95-98F8-2FA2EC504EC0}" type="datetimeFigureOut">
              <a:rPr lang="ru-RU" smtClean="0"/>
              <a:t>06.11.2022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DC039-AB28-4BB3-B2B9-71EC6C95F7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5232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0D03E-4B94-4C95-98F8-2FA2EC504EC0}" type="datetimeFigureOut">
              <a:rPr lang="ru-RU" smtClean="0"/>
              <a:t>06.11.2022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DC039-AB28-4BB3-B2B9-71EC6C95F7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1256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0D03E-4B94-4C95-98F8-2FA2EC504EC0}" type="datetimeFigureOut">
              <a:rPr lang="ru-RU" smtClean="0"/>
              <a:t>06.11.2022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DC039-AB28-4BB3-B2B9-71EC6C95F7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7541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DC039-AB28-4BB3-B2B9-71EC6C95F7E1}" type="slidenum">
              <a:rPr lang="ru-RU" smtClean="0"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0D03E-4B94-4C95-98F8-2FA2EC504EC0}" type="datetimeFigureOut">
              <a:rPr lang="ru-RU" smtClean="0"/>
              <a:t>06.11.2022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6936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10D03E-4B94-4C95-98F8-2FA2EC504EC0}" type="datetimeFigureOut">
              <a:rPr lang="ru-RU" smtClean="0"/>
              <a:t>06.11.2022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09DC039-AB28-4BB3-B2B9-71EC6C95F7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943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305417" y="5877272"/>
            <a:ext cx="16416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k-KZ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Астана 202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kk-KZ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279576" y="2852936"/>
            <a:ext cx="763284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kk-KZ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Евразийский национальный университет имени Л.Н.Гумилёва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k-KZ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Транспортно-энергетический факультет</a:t>
            </a:r>
            <a:endParaRPr lang="ru-RU" sz="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k-KZ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Кафедра «Организация перевозок, движения и эксплуатация транспорта»</a:t>
            </a:r>
          </a:p>
        </p:txBody>
      </p:sp>
      <p:pic>
        <p:nvPicPr>
          <p:cNvPr id="1026" name="Picture 2" descr="ENU.KZ | Евразийский национальный университет имени Л.Н. Гумилева">
            <a:extLst>
              <a:ext uri="{FF2B5EF4-FFF2-40B4-BE49-F238E27FC236}">
                <a16:creationId xmlns:a16="http://schemas.microsoft.com/office/drawing/2014/main" id="{29C2262C-DDAE-8D1D-AD5C-05728B2BEB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807" y="207344"/>
            <a:ext cx="2174386" cy="923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17477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77" name="Group 5176">
            <a:extLst>
              <a:ext uri="{FF2B5EF4-FFF2-40B4-BE49-F238E27FC236}">
                <a16:creationId xmlns:a16="http://schemas.microsoft.com/office/drawing/2014/main" id="{D6280969-F024-466D-A1DB-4F848C51DE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5178" name="Straight Connector 5177">
              <a:extLst>
                <a:ext uri="{FF2B5EF4-FFF2-40B4-BE49-F238E27FC236}">
                  <a16:creationId xmlns:a16="http://schemas.microsoft.com/office/drawing/2014/main" id="{63FDD802-E6D8-4979-A1B9-BA705AE4DA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79" name="Straight Connector 5178">
              <a:extLst>
                <a:ext uri="{FF2B5EF4-FFF2-40B4-BE49-F238E27FC236}">
                  <a16:creationId xmlns:a16="http://schemas.microsoft.com/office/drawing/2014/main" id="{BDE509DD-4B76-45F0-8144-02F1D7E1AE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180" name="Rectangle 23">
              <a:extLst>
                <a:ext uri="{FF2B5EF4-FFF2-40B4-BE49-F238E27FC236}">
                  <a16:creationId xmlns:a16="http://schemas.microsoft.com/office/drawing/2014/main" id="{FEAEFD53-0220-48B1-9EA8-3EAE151E84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181" name="Rectangle 25">
              <a:extLst>
                <a:ext uri="{FF2B5EF4-FFF2-40B4-BE49-F238E27FC236}">
                  <a16:creationId xmlns:a16="http://schemas.microsoft.com/office/drawing/2014/main" id="{92E7FABD-916D-4FF9-B5F3-44E53AFD39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182" name="Isosceles Triangle 5181">
              <a:extLst>
                <a:ext uri="{FF2B5EF4-FFF2-40B4-BE49-F238E27FC236}">
                  <a16:creationId xmlns:a16="http://schemas.microsoft.com/office/drawing/2014/main" id="{826F9772-AEFE-4C6D-82B6-1207069B86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183" name="Rectangle 27">
              <a:extLst>
                <a:ext uri="{FF2B5EF4-FFF2-40B4-BE49-F238E27FC236}">
                  <a16:creationId xmlns:a16="http://schemas.microsoft.com/office/drawing/2014/main" id="{ACFBF3A9-B76A-4B4B-B6D7-CA4651F5C9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184" name="Rectangle 28">
              <a:extLst>
                <a:ext uri="{FF2B5EF4-FFF2-40B4-BE49-F238E27FC236}">
                  <a16:creationId xmlns:a16="http://schemas.microsoft.com/office/drawing/2014/main" id="{BF0FAA0A-B682-4A83-BDD8-BCE0AB41C2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185" name="Rectangle 29">
              <a:extLst>
                <a:ext uri="{FF2B5EF4-FFF2-40B4-BE49-F238E27FC236}">
                  <a16:creationId xmlns:a16="http://schemas.microsoft.com/office/drawing/2014/main" id="{7874A013-E5E2-4AE1-8E93-029A2B41EB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186" name="Isosceles Triangle 5185">
              <a:extLst>
                <a:ext uri="{FF2B5EF4-FFF2-40B4-BE49-F238E27FC236}">
                  <a16:creationId xmlns:a16="http://schemas.microsoft.com/office/drawing/2014/main" id="{4355329E-E608-4F7A-B4EF-8FEF07D755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187" name="Isosceles Triangle 5186">
              <a:extLst>
                <a:ext uri="{FF2B5EF4-FFF2-40B4-BE49-F238E27FC236}">
                  <a16:creationId xmlns:a16="http://schemas.microsoft.com/office/drawing/2014/main" id="{53D9BFDF-B250-44FF-9BD7-C204EFBFC1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5189" name="Rectangle 5188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91" name="Rectangle 5190">
            <a:extLst>
              <a:ext uri="{FF2B5EF4-FFF2-40B4-BE49-F238E27FC236}">
                <a16:creationId xmlns:a16="http://schemas.microsoft.com/office/drawing/2014/main" id="{62423CA5-E2E1-4789-B759-9906C1C940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"/>
            <a:ext cx="4660126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193" name="Isosceles Triangle 5192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660127" y="-3"/>
            <a:ext cx="1056745" cy="6858001"/>
          </a:xfrm>
          <a:prstGeom prst="triangle">
            <a:avLst>
              <a:gd name="adj" fmla="val 10000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669A65-1C5A-716A-6EBD-68A0DED06E87}"/>
              </a:ext>
            </a:extLst>
          </p:cNvPr>
          <p:cNvSpPr txBox="1"/>
          <p:nvPr/>
        </p:nvSpPr>
        <p:spPr>
          <a:xfrm>
            <a:off x="-3174" y="241303"/>
            <a:ext cx="4839334" cy="34401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sz="16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</a:t>
            </a:r>
            <a:r>
              <a:rPr lang="en-US" sz="16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r>
              <a:rPr lang="en-US" sz="16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ямочности</a:t>
            </a:r>
            <a:r>
              <a:rPr lang="en-US" sz="16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16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выбоин</a:t>
            </a:r>
            <a:endParaRPr lang="en-US" sz="1600" dirty="0">
              <a:solidFill>
                <a:srgbClr val="00B0F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sz="1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Одной</a:t>
            </a:r>
            <a:r>
              <a:rPr lang="en-US" sz="1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из</a:t>
            </a:r>
            <a:r>
              <a:rPr lang="en-US" sz="1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главных</a:t>
            </a:r>
            <a:r>
              <a:rPr lang="en-US" sz="1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причин</a:t>
            </a:r>
            <a:r>
              <a:rPr lang="en-US" sz="1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</a:t>
            </a:r>
            <a:r>
              <a:rPr lang="en-US" sz="1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недостаточная</a:t>
            </a:r>
            <a:r>
              <a:rPr lang="en-US" sz="1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прочность</a:t>
            </a:r>
            <a:r>
              <a:rPr lang="en-US" sz="1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дорожной</a:t>
            </a:r>
            <a:r>
              <a:rPr lang="en-US" sz="1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одежды</a:t>
            </a:r>
            <a:r>
              <a:rPr lang="en-US" sz="1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en-US" sz="1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</a:t>
            </a:r>
            <a:r>
              <a:rPr lang="en-US" sz="1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широких</a:t>
            </a:r>
            <a:r>
              <a:rPr lang="en-US" sz="1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трещин</a:t>
            </a:r>
            <a:r>
              <a:rPr lang="en-US" sz="1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1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тем</a:t>
            </a:r>
            <a:r>
              <a:rPr lang="en-US" sz="1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более</a:t>
            </a:r>
            <a:r>
              <a:rPr lang="en-US" sz="1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сетки</a:t>
            </a:r>
            <a:r>
              <a:rPr lang="en-US" sz="1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трещин</a:t>
            </a:r>
            <a:r>
              <a:rPr lang="en-US" sz="1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служит</a:t>
            </a:r>
            <a:r>
              <a:rPr lang="en-US" sz="1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явным</a:t>
            </a:r>
            <a:r>
              <a:rPr lang="en-US" sz="1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признаком</a:t>
            </a:r>
            <a:r>
              <a:rPr lang="en-US" sz="1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этого</a:t>
            </a:r>
            <a:r>
              <a:rPr lang="en-US" sz="1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sz="1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Опыт</a:t>
            </a:r>
            <a:r>
              <a:rPr lang="en-US" sz="1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показывает</a:t>
            </a:r>
            <a:r>
              <a:rPr lang="en-US" sz="1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что</a:t>
            </a:r>
            <a:r>
              <a:rPr lang="en-US" sz="1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en-US" sz="1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уменьшением</a:t>
            </a:r>
            <a:r>
              <a:rPr lang="en-US" sz="1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прочности</a:t>
            </a:r>
            <a:r>
              <a:rPr lang="en-US" sz="1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дорожной</a:t>
            </a:r>
            <a:r>
              <a:rPr lang="en-US" sz="1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одежды</a:t>
            </a:r>
            <a:r>
              <a:rPr lang="en-US" sz="1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</a:t>
            </a:r>
            <a:r>
              <a:rPr lang="en-US" sz="1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ямочности</a:t>
            </a:r>
            <a:r>
              <a:rPr lang="en-US" sz="1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US" sz="1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процессе</a:t>
            </a:r>
            <a:r>
              <a:rPr lang="en-US" sz="1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эксплуатации</a:t>
            </a:r>
            <a:r>
              <a:rPr lang="en-US" sz="1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резко</a:t>
            </a:r>
            <a:r>
              <a:rPr lang="en-US" sz="1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увеличивается</a:t>
            </a:r>
            <a:r>
              <a:rPr lang="en-US" sz="1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рис</a:t>
            </a:r>
            <a:r>
              <a:rPr lang="en-US" sz="1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15.3). </a:t>
            </a:r>
            <a:r>
              <a:rPr lang="en-US" sz="1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Как</a:t>
            </a:r>
            <a:r>
              <a:rPr lang="en-US" sz="1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следует</a:t>
            </a:r>
            <a:r>
              <a:rPr lang="en-US" sz="1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из</a:t>
            </a:r>
            <a:r>
              <a:rPr lang="en-US" sz="1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этого</a:t>
            </a:r>
            <a:r>
              <a:rPr lang="en-US" sz="1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графика</a:t>
            </a:r>
            <a:r>
              <a:rPr lang="en-US" sz="1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среднегодовая</a:t>
            </a:r>
            <a:r>
              <a:rPr lang="en-US" sz="1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</a:t>
            </a:r>
            <a:r>
              <a:rPr lang="en-US" sz="1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ямочности</a:t>
            </a:r>
            <a:r>
              <a:rPr lang="en-US" sz="1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1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восьмой</a:t>
            </a:r>
            <a:r>
              <a:rPr lang="en-US" sz="1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r>
              <a:rPr lang="en-US" sz="1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эксплуатации</a:t>
            </a:r>
            <a:r>
              <a:rPr lang="en-US" sz="1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дорожной</a:t>
            </a:r>
            <a:r>
              <a:rPr lang="en-US" sz="1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одежды</a:t>
            </a:r>
            <a:r>
              <a:rPr lang="en-US" sz="1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капитального</a:t>
            </a:r>
            <a:r>
              <a:rPr lang="en-US" sz="1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типа</a:t>
            </a:r>
            <a:r>
              <a:rPr lang="en-US" sz="1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en-US" sz="1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асфальтобетонным</a:t>
            </a:r>
            <a:r>
              <a:rPr lang="en-US" sz="1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покрытием</a:t>
            </a:r>
            <a:r>
              <a:rPr lang="en-US" sz="1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</a:t>
            </a:r>
            <a:r>
              <a:rPr lang="en-US" sz="1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коэффициенте</a:t>
            </a:r>
            <a:r>
              <a:rPr lang="en-US" sz="1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запаса</a:t>
            </a:r>
            <a:r>
              <a:rPr lang="en-US" sz="1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прочности</a:t>
            </a:r>
            <a:r>
              <a:rPr lang="en-US" sz="1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1,5 </a:t>
            </a:r>
            <a:r>
              <a:rPr lang="en-US" sz="1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составляет</a:t>
            </a:r>
            <a:r>
              <a:rPr lang="en-US" sz="1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около</a:t>
            </a:r>
            <a:r>
              <a:rPr lang="en-US" sz="1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0,1% </a:t>
            </a:r>
            <a:r>
              <a:rPr lang="en-US" sz="1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lang="en-US" sz="1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общей</a:t>
            </a:r>
            <a:r>
              <a:rPr lang="en-US" sz="1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площади</a:t>
            </a:r>
            <a:r>
              <a:rPr lang="en-US" sz="1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en-US" sz="1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</a:t>
            </a:r>
            <a:r>
              <a:rPr lang="en-US" sz="1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коэффициенте</a:t>
            </a:r>
            <a:r>
              <a:rPr lang="en-US" sz="1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запаса</a:t>
            </a:r>
            <a:r>
              <a:rPr lang="en-US" sz="1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прочности</a:t>
            </a:r>
            <a:r>
              <a:rPr lang="en-US" sz="1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1,0 </a:t>
            </a:r>
            <a:r>
              <a:rPr lang="en-US" sz="1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составляет</a:t>
            </a:r>
            <a:r>
              <a:rPr lang="en-US" sz="1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около</a:t>
            </a:r>
            <a:r>
              <a:rPr lang="en-US" sz="1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2%, </a:t>
            </a:r>
            <a:r>
              <a:rPr lang="en-US" sz="1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т.е</a:t>
            </a:r>
            <a:r>
              <a:rPr lang="en-US" sz="1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в 20 </a:t>
            </a:r>
            <a:r>
              <a:rPr lang="en-US" sz="1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</a:t>
            </a:r>
            <a:r>
              <a:rPr lang="en-US" sz="1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больше</a:t>
            </a:r>
            <a:r>
              <a:rPr lang="en-US" sz="1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В </a:t>
            </a:r>
            <a:r>
              <a:rPr lang="en-US" sz="1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большинстве</a:t>
            </a:r>
            <a:r>
              <a:rPr lang="en-US" sz="1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случаев</a:t>
            </a:r>
            <a:r>
              <a:rPr lang="en-US" sz="1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начальная</a:t>
            </a:r>
            <a:r>
              <a:rPr lang="en-US" sz="1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стадия</a:t>
            </a:r>
            <a:r>
              <a:rPr lang="en-US" sz="1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возникновения</a:t>
            </a:r>
            <a:r>
              <a:rPr lang="en-US" sz="1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выбоин</a:t>
            </a:r>
            <a:r>
              <a:rPr lang="en-US" sz="1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1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ямочности</a:t>
            </a:r>
            <a:r>
              <a:rPr lang="en-US" sz="1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совпадает</a:t>
            </a:r>
            <a:r>
              <a:rPr lang="en-US" sz="1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en-US" sz="1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периодом</a:t>
            </a:r>
            <a:r>
              <a:rPr lang="en-US" sz="1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неблагоприятных</a:t>
            </a:r>
            <a:r>
              <a:rPr lang="en-US" sz="1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погодных</a:t>
            </a:r>
            <a:r>
              <a:rPr lang="en-US" sz="1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условий</a:t>
            </a:r>
            <a:r>
              <a:rPr lang="en-US" sz="1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</a:t>
            </a:r>
            <a:r>
              <a:rPr lang="en-US" sz="1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en-US" sz="1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весенним</a:t>
            </a:r>
            <a:r>
              <a:rPr lang="en-US" sz="1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периодом</a:t>
            </a:r>
            <a:r>
              <a:rPr lang="en-US" sz="1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частого</a:t>
            </a:r>
            <a:r>
              <a:rPr lang="en-US" sz="1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перехода</a:t>
            </a:r>
            <a:r>
              <a:rPr lang="en-US" sz="1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lang="en-US" sz="1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положительной</a:t>
            </a:r>
            <a:r>
              <a:rPr lang="en-US" sz="1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 </a:t>
            </a:r>
            <a:r>
              <a:rPr lang="en-US" sz="1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отрицательной</a:t>
            </a:r>
            <a:r>
              <a:rPr lang="en-US" sz="1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температуре</a:t>
            </a:r>
            <a:r>
              <a:rPr lang="en-US" sz="1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воздуха</a:t>
            </a:r>
            <a:r>
              <a:rPr lang="en-US" sz="1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избыточного</a:t>
            </a:r>
            <a:r>
              <a:rPr lang="en-US" sz="1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увлажнения</a:t>
            </a:r>
            <a:r>
              <a:rPr lang="en-US" sz="1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грунта</a:t>
            </a:r>
            <a:r>
              <a:rPr lang="en-US" sz="1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земляного</a:t>
            </a:r>
            <a:r>
              <a:rPr lang="en-US" sz="1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полотна</a:t>
            </a:r>
            <a:r>
              <a:rPr lang="en-US" sz="1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1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слоев</a:t>
            </a:r>
            <a:r>
              <a:rPr lang="en-US" sz="1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дорожной</a:t>
            </a:r>
            <a:r>
              <a:rPr lang="en-US" sz="1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одежды</a:t>
            </a:r>
            <a:r>
              <a:rPr lang="en-US" sz="1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sz="1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Вода</a:t>
            </a:r>
            <a:r>
              <a:rPr lang="en-US" sz="1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попадая</a:t>
            </a:r>
            <a:r>
              <a:rPr lang="en-US" sz="1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US" sz="1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трещины</a:t>
            </a:r>
            <a:r>
              <a:rPr lang="en-US" sz="1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усиливает</a:t>
            </a:r>
            <a:r>
              <a:rPr lang="en-US" sz="1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коррозионные</a:t>
            </a:r>
            <a:r>
              <a:rPr lang="en-US" sz="1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физико-химические</a:t>
            </a:r>
            <a:r>
              <a:rPr lang="en-US" sz="1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процессы</a:t>
            </a:r>
            <a:r>
              <a:rPr lang="en-US" sz="1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US" sz="1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материалах</a:t>
            </a:r>
            <a:r>
              <a:rPr lang="en-US" sz="1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дорожной</a:t>
            </a:r>
            <a:r>
              <a:rPr lang="en-US" sz="1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одежды</a:t>
            </a:r>
            <a:r>
              <a:rPr lang="en-US" sz="1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en-US" sz="1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</a:t>
            </a:r>
            <a:r>
              <a:rPr lang="en-US" sz="1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замерзании</a:t>
            </a:r>
            <a:r>
              <a:rPr lang="en-US" sz="1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оказывает</a:t>
            </a:r>
            <a:r>
              <a:rPr lang="en-US" sz="1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растягивающее</a:t>
            </a:r>
            <a:r>
              <a:rPr lang="en-US" sz="1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действие</a:t>
            </a:r>
            <a:r>
              <a:rPr lang="en-US" sz="1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1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стенки</a:t>
            </a:r>
            <a:r>
              <a:rPr lang="en-US" sz="1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трещин</a:t>
            </a:r>
            <a:r>
              <a:rPr lang="en-US" sz="1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1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отдельные</a:t>
            </a:r>
            <a:r>
              <a:rPr lang="en-US" sz="1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частицы</a:t>
            </a:r>
            <a:r>
              <a:rPr lang="en-US" sz="1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материалов</a:t>
            </a:r>
            <a:r>
              <a:rPr lang="en-US" sz="1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122" name="Picture 2" descr="Искусственный интеллект будет искать ямы на дорогах">
            <a:extLst>
              <a:ext uri="{FF2B5EF4-FFF2-40B4-BE49-F238E27FC236}">
                <a16:creationId xmlns:a16="http://schemas.microsoft.com/office/drawing/2014/main" id="{5999545F-5C64-B18A-7B71-0F27E10F5F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649" b="-2"/>
          <a:stretch/>
        </p:blipFill>
        <p:spPr bwMode="auto">
          <a:xfrm>
            <a:off x="6096001" y="1196455"/>
            <a:ext cx="5143500" cy="445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95" name="Isosceles Triangle 5194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55696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36438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Как строят дороги — Сообщество «Это интересно знать...» на DRIVE2">
            <a:extLst>
              <a:ext uri="{FF2B5EF4-FFF2-40B4-BE49-F238E27FC236}">
                <a16:creationId xmlns:a16="http://schemas.microsoft.com/office/drawing/2014/main" id="{C66C9D0D-8BA2-8F14-E3E5-CE6E17833C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588" y="3080074"/>
            <a:ext cx="6120674" cy="3502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26C55E3-27E3-CE0F-E67D-4174BE7C8EC0}"/>
              </a:ext>
            </a:extLst>
          </p:cNvPr>
          <p:cNvSpPr txBox="1"/>
          <p:nvPr/>
        </p:nvSpPr>
        <p:spPr>
          <a:xfrm>
            <a:off x="0" y="0"/>
            <a:ext cx="11991372" cy="30800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kk-KZ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В сочетании с динамическим воздействием от транспортных нагрузок материал покрытия в зоне образования трещины начинает разрушаться и выбиваться, а трещина быстро перерастает в выбоину. Поэтому незаделанная трещина всегда является потенциальным источником появления выбоин.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kk-KZ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Другим источником возникновения выбоин являются неровности дорожного покрытия, начиная от неровностей, допущенных при устройстве слоев дорожной одежды, когда не соблюдаются требования к ровности и однородности в процессе разравнивания и уплотнения материалов, и включая неровности в виде трещин, сдвигов и наплывов, которые возникают в процессе эксплуатации асфальтобетонных покрытий из смесей с повышенной пластичностью.</a:t>
            </a:r>
            <a:r>
              <a:rPr lang="kk-KZ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k-KZ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любом случае выбоины и ямы необходимо заделывать на ранней стадии их образования. Опыт показывает, что каждая незаде- ланная выбоина увеличивается в размерах и способствует появлению новых выбоин. Вначале этот процесс идет медленно, а затем приобретает лавинообразный характер. Если стоимость работ по ямочному ремонту, выполненному ранней весной, принять за единицу, то с опозданием ремонта на два-три месяца эта стоимость может возрасти в 3—5 раз.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150" name="Picture 6" descr="Как выбраться из автомобильной колеи на дороге?">
            <a:extLst>
              <a:ext uri="{FF2B5EF4-FFF2-40B4-BE49-F238E27FC236}">
                <a16:creationId xmlns:a16="http://schemas.microsoft.com/office/drawing/2014/main" id="{1462BB49-809F-67E8-FEE0-320A0B978D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38" y="3098321"/>
            <a:ext cx="4751810" cy="3484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37178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0796ED6-8404-DF0E-A1AE-E955A6E89B7F}"/>
              </a:ext>
            </a:extLst>
          </p:cNvPr>
          <p:cNvSpPr txBox="1"/>
          <p:nvPr/>
        </p:nvSpPr>
        <p:spPr>
          <a:xfrm>
            <a:off x="1250065" y="1632030"/>
            <a:ext cx="843794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Контрольные вопросы:</a:t>
            </a:r>
          </a:p>
          <a:p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 дорожной одежды по типам покрытия;</a:t>
            </a:r>
          </a:p>
          <a:p>
            <a:pPr marL="342900" indent="-342900"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Конструктивные слои дорожной одежды;</a:t>
            </a:r>
          </a:p>
          <a:p>
            <a:pPr marL="342900" indent="-342900"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Главные причины образования ям и выбоин на дорогах.</a:t>
            </a:r>
          </a:p>
        </p:txBody>
      </p:sp>
      <p:pic>
        <p:nvPicPr>
          <p:cNvPr id="3" name="Picture 2" descr="ENU.KZ | Евразийский национальный университет имени Л.Н. Гумилева">
            <a:extLst>
              <a:ext uri="{FF2B5EF4-FFF2-40B4-BE49-F238E27FC236}">
                <a16:creationId xmlns:a16="http://schemas.microsoft.com/office/drawing/2014/main" id="{A91DD7F4-9994-E64C-3E73-5A69408C91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971" y="220121"/>
            <a:ext cx="1087193" cy="4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1123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85A96B8-D35F-112A-FEB7-86E9DE51D690}"/>
              </a:ext>
            </a:extLst>
          </p:cNvPr>
          <p:cNvSpPr/>
          <p:nvPr/>
        </p:nvSpPr>
        <p:spPr>
          <a:xfrm>
            <a:off x="2567608" y="3222269"/>
            <a:ext cx="73448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Лекция №7.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РОЛЬ СТРУКТУРЫ МАТЕРИАЛОВ СЛОЕВ ДОРОЖНОЙ ОДЕЖДЫ В ЕЕ ДЕФОРМАЦИИ</a:t>
            </a: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BED1C7-1B2B-243E-206A-F3F19C9DC882}"/>
              </a:ext>
            </a:extLst>
          </p:cNvPr>
          <p:cNvSpPr txBox="1"/>
          <p:nvPr/>
        </p:nvSpPr>
        <p:spPr>
          <a:xfrm>
            <a:off x="3248808" y="2852936"/>
            <a:ext cx="5694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Дисциплина: Эксплуатация автомобильных дорог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ENU.KZ | Евразийский национальный университет имени Л.Н. Гумилева">
            <a:extLst>
              <a:ext uri="{FF2B5EF4-FFF2-40B4-BE49-F238E27FC236}">
                <a16:creationId xmlns:a16="http://schemas.microsoft.com/office/drawing/2014/main" id="{B51B54B6-4948-A07C-99B6-53422C444E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807" y="207344"/>
            <a:ext cx="2174386" cy="923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4F0DE9D-8250-049F-DDD0-BB62D80B20EC}"/>
              </a:ext>
            </a:extLst>
          </p:cNvPr>
          <p:cNvSpPr/>
          <p:nvPr/>
        </p:nvSpPr>
        <p:spPr>
          <a:xfrm>
            <a:off x="5305417" y="5877272"/>
            <a:ext cx="16416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k-KZ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Астана 202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kk-KZ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г.</a:t>
            </a:r>
          </a:p>
        </p:txBody>
      </p:sp>
    </p:spTree>
    <p:extLst>
      <p:ext uri="{BB962C8B-B14F-4D97-AF65-F5344CB8AC3E}">
        <p14:creationId xmlns:p14="http://schemas.microsoft.com/office/powerpoint/2010/main" val="3049841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E47935F-9C7F-AB7A-3385-BF0BA08E1A86}"/>
              </a:ext>
            </a:extLst>
          </p:cNvPr>
          <p:cNvSpPr txBox="1"/>
          <p:nvPr/>
        </p:nvSpPr>
        <p:spPr>
          <a:xfrm>
            <a:off x="1413164" y="1807848"/>
            <a:ext cx="1015815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План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Дорожная одежда;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Материалы дорожных одежд.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Типы структур материалов слоев дорожных одежд</a:t>
            </a:r>
          </a:p>
          <a:p>
            <a:pPr marL="457200" indent="-457200">
              <a:buFont typeface="+mj-lt"/>
              <a:buAutoNum type="arabicPeriod"/>
            </a:pPr>
            <a:r>
              <a:rPr lang="kk-KZ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Механизм усталостного разрушения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kk-KZ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Причины образования ямочности и выбоин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ENU.KZ | Евразийский национальный университет имени Л.Н. Гумилева">
            <a:extLst>
              <a:ext uri="{FF2B5EF4-FFF2-40B4-BE49-F238E27FC236}">
                <a16:creationId xmlns:a16="http://schemas.microsoft.com/office/drawing/2014/main" id="{DDD8CF1C-CA23-3254-5B0C-66681E8727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971" y="220121"/>
            <a:ext cx="1087193" cy="4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02629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C8FB69E6-5C0C-8908-AB2E-57BF24DED7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8795" y="1156370"/>
            <a:ext cx="6688974" cy="535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Дорожная одежда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это совокупность конструктивных слоёв дорожного покрытия, выполненных из различных материалов. Дорожная одежда укладывают на подготовленное земляное полотно, обычно на ширину проезжей части.</a:t>
            </a:r>
            <a:endParaRPr kumimoji="0" lang="ru-RU" alt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Основное назначение дорожной одежды - воспринимать нагрузку от проходящих автомобилей и передавать ее на земляное полотно в рассредоточенном виде и в размере, не превосходящем той допустимой величины, которую может оказывать грунт земляного полотна, подвергаясь давлению. Нагрузки, приходящиеся на каждое колесо автомобиля, обычно настолько велики, а сопротивление грунта настолько незначительно, что площадь восприятия земляным полотном нагрузки от колеса автомобиля нормально должна была бы выражаться в сотнях квадратных сантиметров. Фактически след колеса автомобиля на поверхности дороги (в месте соприкосновения пневматической шины с поверхностью проезжей части) составляет всего несколько десятков квадратных сантиметров. Отсюда видно, что задача дорожной одежды состоит в том, чтобы увеличить площадь сопротивления нагрузке во много раз (рисунок 1).</a:t>
            </a:r>
            <a:endParaRPr kumimoji="0" lang="ru-RU" alt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5" name="Рисунок 1">
            <a:extLst>
              <a:ext uri="{FF2B5EF4-FFF2-40B4-BE49-F238E27FC236}">
                <a16:creationId xmlns:a16="http://schemas.microsoft.com/office/drawing/2014/main" id="{63C38A39-D2A8-D2CE-22A4-58837E35DE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422" y="2452255"/>
            <a:ext cx="1393707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B012AF1-72DC-59CF-7CC8-24B9D3E97F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3820" y="907019"/>
            <a:ext cx="3852603" cy="466209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9635C24-32DC-D0A0-6439-94759A371B5A}"/>
              </a:ext>
            </a:extLst>
          </p:cNvPr>
          <p:cNvSpPr txBox="1"/>
          <p:nvPr/>
        </p:nvSpPr>
        <p:spPr>
          <a:xfrm>
            <a:off x="7863820" y="5610103"/>
            <a:ext cx="3852603" cy="9668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Рисунок 1 – Воздействие автомобильного колеса на одежду дороги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2" descr="ENU.KZ | Евразийский национальный университет имени Л.Н. Гумилева">
            <a:extLst>
              <a:ext uri="{FF2B5EF4-FFF2-40B4-BE49-F238E27FC236}">
                <a16:creationId xmlns:a16="http://schemas.microsoft.com/office/drawing/2014/main" id="{34658B7D-CFBC-3C5E-848E-50AB195A82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971" y="220121"/>
            <a:ext cx="1087193" cy="4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82479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D6280969-F024-466D-A1DB-4F848C51DE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3FDD802-E6D8-4979-A1B9-BA705AE4DA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DE509DD-4B76-45F0-8144-02F1D7E1AE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FEAEFD53-0220-48B1-9EA8-3EAE151E84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2E7FABD-916D-4FF9-B5F3-44E53AFD39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826F9772-AEFE-4C6D-82B6-1207069B86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ACFBF3A9-B76A-4B4B-B6D7-CA4651F5C9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BF0FAA0A-B682-4A83-BDD8-BCE0AB41C2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7874A013-E5E2-4AE1-8E93-029A2B41EB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4355329E-E608-4F7A-B4EF-8FEF07D755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53D9BFDF-B250-44FF-9BD7-C204EFBFC1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2423CA5-E2E1-4789-B759-9906C1C940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"/>
            <a:ext cx="4660126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660127" y="-3"/>
            <a:ext cx="1056745" cy="6858001"/>
          </a:xfrm>
          <a:prstGeom prst="triangle">
            <a:avLst>
              <a:gd name="adj" fmla="val 10000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3EA3384-819F-886C-024F-D03D78324B05}"/>
              </a:ext>
            </a:extLst>
          </p:cNvPr>
          <p:cNvSpPr txBox="1"/>
          <p:nvPr/>
        </p:nvSpPr>
        <p:spPr>
          <a:xfrm>
            <a:off x="709125" y="1113187"/>
            <a:ext cx="4365681" cy="34401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противном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случае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временное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сопротивление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грунта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будет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превышено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сделается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неизбежным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появление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повреждений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дорожного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полотна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поверхности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дороги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рытвин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колей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Дорожная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одежда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2),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как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правило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состоит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из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покрытия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основания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дополнительных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слоев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основания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Дорожную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одежду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считают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прочной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если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под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действием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многократно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повторяющихся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нагрузок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движущегося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транспорта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она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сохраняет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течение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заданного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срока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службы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сплошную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достаточно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ровную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поверхность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покрытия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EE61E2C-3FF8-1F58-5C61-1A5638ED9D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181" y="972608"/>
            <a:ext cx="5143139" cy="4900269"/>
          </a:xfrm>
          <a:prstGeom prst="rect">
            <a:avLst/>
          </a:prstGeom>
          <a:noFill/>
        </p:spPr>
      </p:pic>
      <p:sp>
        <p:nvSpPr>
          <p:cNvPr id="27" name="Isosceles Triangle 26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55696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C46F85-81B1-7144-FFDB-E1DC72729DC8}"/>
              </a:ext>
            </a:extLst>
          </p:cNvPr>
          <p:cNvSpPr txBox="1"/>
          <p:nvPr/>
        </p:nvSpPr>
        <p:spPr>
          <a:xfrm>
            <a:off x="6082146" y="5786466"/>
            <a:ext cx="6109854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Рисунок 2 – Конструктивные слои дорожных одежд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ENU.KZ | Евразийский национальный университет имени Л.Н. Гумилева">
            <a:extLst>
              <a:ext uri="{FF2B5EF4-FFF2-40B4-BE49-F238E27FC236}">
                <a16:creationId xmlns:a16="http://schemas.microsoft.com/office/drawing/2014/main" id="{466FAB32-3ACA-1706-8B4E-6CF938E303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971" y="220121"/>
            <a:ext cx="1087193" cy="4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76841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90DB843-CF97-5262-EABC-443ECEA190C2}"/>
              </a:ext>
            </a:extLst>
          </p:cNvPr>
          <p:cNvSpPr txBox="1"/>
          <p:nvPr/>
        </p:nvSpPr>
        <p:spPr>
          <a:xfrm>
            <a:off x="-5722" y="391662"/>
            <a:ext cx="7210086" cy="63074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Покрытие — верхний слой дорожной одежды, который может состоять из слоя износа, периодически возобновляемого по мере его истирания, и основного слоя, определяющего эксплуатационные свойства покрытия. Оно должно быть наиболее прочным,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износо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и термостойким, водонепроницаемым, ровным и шероховатым.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снижения расхода дорожно-строительных материалов применяют покрытия, состоящие из двух слоев. Нижний слой  непосредственно не подвергаемый воздействию колес автомобилей, строят из менее прочных материалов, чем верхний слой.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	Основание — несущая часть дорожной одежды, обеспечивающая совместно с покрытием передачу нагрузок на грунт земляного полотна. Основание, как правило, состоит из двух или более прочных слоев, из которых верхние часто укреплены вяжущим с целью создания достаточно прочного слоя под покрытием. Для нижних слоев можно применять менее прочные и менее морозостойкие материалы, но при этом водоустойчивые и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неразмокаемые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Дополнительный слой основания — нижний конструктивный слой дорожной одежды, выполняющий наряду с передачей нагрузок на земляное полотно также функции морозозащитные, дренирующие, выравнивающие и защиты от заиливания.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208633A-C33F-C5D2-76B2-7489E05FE9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15448" y="1313420"/>
            <a:ext cx="4685159" cy="4463916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6497E14-462E-07D5-0C4C-2BA0AEF000D9}"/>
              </a:ext>
            </a:extLst>
          </p:cNvPr>
          <p:cNvSpPr txBox="1"/>
          <p:nvPr/>
        </p:nvSpPr>
        <p:spPr>
          <a:xfrm>
            <a:off x="7204364" y="5777336"/>
            <a:ext cx="4685159" cy="670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Рисунок 2 – Конструктивные слои дорожных одежд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32131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03" name="Group 4102">
            <a:extLst>
              <a:ext uri="{FF2B5EF4-FFF2-40B4-BE49-F238E27FC236}">
                <a16:creationId xmlns:a16="http://schemas.microsoft.com/office/drawing/2014/main" id="{D6280969-F024-466D-A1DB-4F848C51DE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4104" name="Straight Connector 4103">
              <a:extLst>
                <a:ext uri="{FF2B5EF4-FFF2-40B4-BE49-F238E27FC236}">
                  <a16:creationId xmlns:a16="http://schemas.microsoft.com/office/drawing/2014/main" id="{63FDD802-E6D8-4979-A1B9-BA705AE4DA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05" name="Straight Connector 4104">
              <a:extLst>
                <a:ext uri="{FF2B5EF4-FFF2-40B4-BE49-F238E27FC236}">
                  <a16:creationId xmlns:a16="http://schemas.microsoft.com/office/drawing/2014/main" id="{BDE509DD-4B76-45F0-8144-02F1D7E1AE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06" name="Rectangle 23">
              <a:extLst>
                <a:ext uri="{FF2B5EF4-FFF2-40B4-BE49-F238E27FC236}">
                  <a16:creationId xmlns:a16="http://schemas.microsoft.com/office/drawing/2014/main" id="{FEAEFD53-0220-48B1-9EA8-3EAE151E84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107" name="Rectangle 25">
              <a:extLst>
                <a:ext uri="{FF2B5EF4-FFF2-40B4-BE49-F238E27FC236}">
                  <a16:creationId xmlns:a16="http://schemas.microsoft.com/office/drawing/2014/main" id="{92E7FABD-916D-4FF9-B5F3-44E53AFD39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108" name="Isosceles Triangle 4107">
              <a:extLst>
                <a:ext uri="{FF2B5EF4-FFF2-40B4-BE49-F238E27FC236}">
                  <a16:creationId xmlns:a16="http://schemas.microsoft.com/office/drawing/2014/main" id="{826F9772-AEFE-4C6D-82B6-1207069B86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109" name="Rectangle 27">
              <a:extLst>
                <a:ext uri="{FF2B5EF4-FFF2-40B4-BE49-F238E27FC236}">
                  <a16:creationId xmlns:a16="http://schemas.microsoft.com/office/drawing/2014/main" id="{ACFBF3A9-B76A-4B4B-B6D7-CA4651F5C9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110" name="Rectangle 28">
              <a:extLst>
                <a:ext uri="{FF2B5EF4-FFF2-40B4-BE49-F238E27FC236}">
                  <a16:creationId xmlns:a16="http://schemas.microsoft.com/office/drawing/2014/main" id="{BF0FAA0A-B682-4A83-BDD8-BCE0AB41C2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111" name="Rectangle 29">
              <a:extLst>
                <a:ext uri="{FF2B5EF4-FFF2-40B4-BE49-F238E27FC236}">
                  <a16:creationId xmlns:a16="http://schemas.microsoft.com/office/drawing/2014/main" id="{7874A013-E5E2-4AE1-8E93-029A2B41EB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112" name="Isosceles Triangle 4111">
              <a:extLst>
                <a:ext uri="{FF2B5EF4-FFF2-40B4-BE49-F238E27FC236}">
                  <a16:creationId xmlns:a16="http://schemas.microsoft.com/office/drawing/2014/main" id="{4355329E-E608-4F7A-B4EF-8FEF07D755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113" name="Isosceles Triangle 4112">
              <a:extLst>
                <a:ext uri="{FF2B5EF4-FFF2-40B4-BE49-F238E27FC236}">
                  <a16:creationId xmlns:a16="http://schemas.microsoft.com/office/drawing/2014/main" id="{53D9BFDF-B250-44FF-9BD7-C204EFBFC1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4098" name="Picture 2" descr="Дорожная одежда / Всё об асфальтировании и дорожном строительстве.  Асфальтирование в Киеве">
            <a:extLst>
              <a:ext uri="{FF2B5EF4-FFF2-40B4-BE49-F238E27FC236}">
                <a16:creationId xmlns:a16="http://schemas.microsoft.com/office/drawing/2014/main" id="{21E05EBB-40C0-BBA8-FF5E-0D5EB467FA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6369" y="1315084"/>
            <a:ext cx="6041410" cy="4032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250D5DA-C185-AB27-C8D8-87DB8B2CBCD5}"/>
              </a:ext>
            </a:extLst>
          </p:cNvPr>
          <p:cNvSpPr txBox="1"/>
          <p:nvPr/>
        </p:nvSpPr>
        <p:spPr>
          <a:xfrm>
            <a:off x="6291909" y="903442"/>
            <a:ext cx="5772785" cy="38807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Дорожные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одежды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классифицируются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жесткости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а) </a:t>
            </a:r>
            <a:r>
              <a:rPr lang="en-US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Жесткие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дорожные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одежды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железобетонные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бетонные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покрытия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основания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отличием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жестких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дорожных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одежд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нежестких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повышенная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прочность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износоустойчивость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первых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высокие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характеристики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сопротивляемости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возникновении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нагрузок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б) </a:t>
            </a:r>
            <a:r>
              <a:rPr lang="en-US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Нежесткие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дорожные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одежды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определяют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слои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устройство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которых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может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быть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реализовано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из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различного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вида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асфальтобетона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грунтов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материалов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укрепленных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зернистыми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материалами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гравий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щебень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др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.),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цементом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битумом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другими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материалами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Picture 2" descr="ENU.KZ | Евразийский национальный университет имени Л.Н. Гумилева">
            <a:extLst>
              <a:ext uri="{FF2B5EF4-FFF2-40B4-BE49-F238E27FC236}">
                <a16:creationId xmlns:a16="http://schemas.microsoft.com/office/drawing/2014/main" id="{8D39EC71-1D16-9EE5-700D-B8B840D882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971" y="220121"/>
            <a:ext cx="1087193" cy="4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87364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80E7ECF-8637-B7D2-2210-6ED7ACE64BA3}"/>
              </a:ext>
            </a:extLst>
          </p:cNvPr>
          <p:cNvSpPr txBox="1"/>
          <p:nvPr/>
        </p:nvSpPr>
        <p:spPr>
          <a:xfrm>
            <a:off x="361603" y="256570"/>
            <a:ext cx="5479473" cy="29615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Дорожные одежды классифицируются по типам  покрытия:</a:t>
            </a:r>
            <a:endParaRPr lang="ru-RU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а) Капитальные: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цементобетонные;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 асфальтобетонные из горячих плотных смесей I и II марок;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асфальтобетонные из холодных смесей I марки;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дегтебетонные из горячих плотных смесей I марки.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4F9B65-B963-8794-9D1A-5974E3C1783D}"/>
              </a:ext>
            </a:extLst>
          </p:cNvPr>
          <p:cNvSpPr txBox="1"/>
          <p:nvPr/>
        </p:nvSpPr>
        <p:spPr>
          <a:xfrm>
            <a:off x="6096000" y="3389207"/>
            <a:ext cx="5408274" cy="3257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б) Облегченные: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асфальтобетонные из горячих смесей III марки;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асфальтобетонные из холодных смесей II марки;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дегтебетонные из горячих и холодных смесей II марки;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из каменных материалов, обработанных органическими вяжущими материалами (смешением в установке, на дороге, пропиткой);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 переходные с поверхностной обработкой.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Дорожники на распутье: асфальтобетон с ремонтом или цементобетон с  деньгами? - Союз производителей бетона">
            <a:extLst>
              <a:ext uri="{FF2B5EF4-FFF2-40B4-BE49-F238E27FC236}">
                <a16:creationId xmlns:a16="http://schemas.microsoft.com/office/drawing/2014/main" id="{3A6651ED-E162-B166-D091-7A8CA784EB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2860"/>
            <a:ext cx="5421313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Каким бывает асфальтобетонное покрытие: виды и характеристики">
            <a:extLst>
              <a:ext uri="{FF2B5EF4-FFF2-40B4-BE49-F238E27FC236}">
                <a16:creationId xmlns:a16="http://schemas.microsoft.com/office/drawing/2014/main" id="{6B925CD0-D80F-857D-5BC8-FD184C3EEB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26" y="3429000"/>
            <a:ext cx="4827225" cy="321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9154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B886887-8659-1DAD-16B8-E2B7664B11F7}"/>
              </a:ext>
            </a:extLst>
          </p:cNvPr>
          <p:cNvSpPr txBox="1"/>
          <p:nvPr/>
        </p:nvSpPr>
        <p:spPr>
          <a:xfrm>
            <a:off x="428105" y="386650"/>
            <a:ext cx="4725786" cy="28471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в) Переходные: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щебеночные;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гравийные;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 булыжные из колотого камня;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 грунтовые, укрепленные вяжущими материалами,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DFDF5E-056D-D15D-3DE0-9A4EDB39B9A8}"/>
              </a:ext>
            </a:extLst>
          </p:cNvPr>
          <p:cNvSpPr txBox="1"/>
          <p:nvPr/>
        </p:nvSpPr>
        <p:spPr>
          <a:xfrm>
            <a:off x="428105" y="3624225"/>
            <a:ext cx="4725786" cy="26491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г) Низшие: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из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малопрочных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каменных материалов, шлаков;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 грунтовые, улучшенные различными местными материалами.</a:t>
            </a:r>
          </a:p>
        </p:txBody>
      </p:sp>
      <p:pic>
        <p:nvPicPr>
          <p:cNvPr id="3074" name="Picture 2" descr="Отсыпка дороги щебнем – виды и технологии работ">
            <a:extLst>
              <a:ext uri="{FF2B5EF4-FFF2-40B4-BE49-F238E27FC236}">
                <a16:creationId xmlns:a16="http://schemas.microsoft.com/office/drawing/2014/main" id="{E787DECD-1B78-8F53-428F-0D81EC2556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7578" y="112177"/>
            <a:ext cx="5673435" cy="3005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Строительство грунтовых дорог цена от компании">
            <a:extLst>
              <a:ext uri="{FF2B5EF4-FFF2-40B4-BE49-F238E27FC236}">
                <a16:creationId xmlns:a16="http://schemas.microsoft.com/office/drawing/2014/main" id="{75F78318-5B31-187A-ED93-60ECF15124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4025" y="3459540"/>
            <a:ext cx="5696988" cy="3204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7515264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43</TotalTime>
  <Words>1080</Words>
  <Application>Microsoft Office PowerPoint</Application>
  <PresentationFormat>Широкоэкранный</PresentationFormat>
  <Paragraphs>58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Times New Roman</vt:lpstr>
      <vt:lpstr>Trebuchet MS</vt:lpstr>
      <vt:lpstr>Wingdings 3</vt:lpstr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Куат Кутымбетов</dc:creator>
  <cp:lastModifiedBy>Куат Кутымбетов</cp:lastModifiedBy>
  <cp:revision>5</cp:revision>
  <dcterms:created xsi:type="dcterms:W3CDTF">2022-11-05T17:34:50Z</dcterms:created>
  <dcterms:modified xsi:type="dcterms:W3CDTF">2022-11-05T18:19:46Z</dcterms:modified>
</cp:coreProperties>
</file>