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3"/>
  </p:notesMasterIdLst>
  <p:handoutMasterIdLst>
    <p:handoutMasterId r:id="rId14"/>
  </p:handoutMasterIdLst>
  <p:sldIdLst>
    <p:sldId id="267" r:id="rId5"/>
    <p:sldId id="278" r:id="rId6"/>
    <p:sldId id="283" r:id="rId7"/>
    <p:sldId id="284" r:id="rId8"/>
    <p:sldId id="285" r:id="rId9"/>
    <p:sldId id="287" r:id="rId10"/>
    <p:sldId id="288" r:id="rId11"/>
    <p:sldId id="291" r:id="rId12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9" autoAdjust="0"/>
  </p:normalViewPr>
  <p:slideViewPr>
    <p:cSldViewPr>
      <p:cViewPr varScale="1">
        <p:scale>
          <a:sx n="79" d="100"/>
          <a:sy n="79" d="100"/>
        </p:scale>
        <p:origin x="-342" y="-9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://ru.wikipedia.org/wiki/31_(%D1%87%D0%B8%D1%81%D0%BB%D0%BE)" TargetMode="External"/><Relationship Id="rId18" Type="http://schemas.openxmlformats.org/officeDocument/2006/relationships/hyperlink" Target="http://ru.wikipedia.org/wiki/53_(%D1%87%D0%B8%D1%81%D0%BB%D0%BE)" TargetMode="External"/><Relationship Id="rId26" Type="http://schemas.openxmlformats.org/officeDocument/2006/relationships/hyperlink" Target="http://ru.wikipedia.org/wiki/89_(%D1%87%D0%B8%D1%81%D0%BB%D0%BE)" TargetMode="External"/><Relationship Id="rId39" Type="http://schemas.openxmlformats.org/officeDocument/2006/relationships/hyperlink" Target="http://ru.wikipedia.org/wiki/157_(%D1%87%D0%B8%D1%81%D0%BB%D0%BE)" TargetMode="External"/><Relationship Id="rId21" Type="http://schemas.openxmlformats.org/officeDocument/2006/relationships/hyperlink" Target="http://ru.wikipedia.org/wiki/67_(%D1%87%D0%B8%D1%81%D0%BB%D0%BE)" TargetMode="External"/><Relationship Id="rId34" Type="http://schemas.openxmlformats.org/officeDocument/2006/relationships/hyperlink" Target="http://ru.wikipedia.org/wiki/131_(%D1%87%D0%B8%D1%81%D0%BB%D0%BE)" TargetMode="External"/><Relationship Id="rId7" Type="http://schemas.openxmlformats.org/officeDocument/2006/relationships/hyperlink" Target="http://ru.wikipedia.org/wiki/11_(%D1%87%D0%B8%D1%81%D0%BB%D0%BE)" TargetMode="External"/><Relationship Id="rId12" Type="http://schemas.openxmlformats.org/officeDocument/2006/relationships/hyperlink" Target="http://ru.wikipedia.org/wiki/29_(%D1%87%D0%B8%D1%81%D0%BB%D0%BE)" TargetMode="External"/><Relationship Id="rId17" Type="http://schemas.openxmlformats.org/officeDocument/2006/relationships/hyperlink" Target="http://ru.wikipedia.org/wiki/47_(%D1%87%D0%B8%D1%81%D0%BB%D0%BE)" TargetMode="External"/><Relationship Id="rId25" Type="http://schemas.openxmlformats.org/officeDocument/2006/relationships/hyperlink" Target="http://ru.wikipedia.org/wiki/83_(%D1%87%D0%B8%D1%81%D0%BB%D0%BE)" TargetMode="External"/><Relationship Id="rId33" Type="http://schemas.openxmlformats.org/officeDocument/2006/relationships/hyperlink" Target="http://ru.wikipedia.org/wiki/127_(%D1%87%D0%B8%D1%81%D0%BB%D0%BE)" TargetMode="External"/><Relationship Id="rId38" Type="http://schemas.openxmlformats.org/officeDocument/2006/relationships/hyperlink" Target="http://ru.wikipedia.org/wiki/151_(%D1%87%D0%B8%D1%81%D0%BB%D0%BE)" TargetMode="External"/><Relationship Id="rId2" Type="http://schemas.openxmlformats.org/officeDocument/2006/relationships/hyperlink" Target="http://ru.wikipedia.org/wiki/%D0%9D%D0%B0%D1%82%D1%83%D1%80%D0%B0%D0%BB%D1%8C%D0%BD%D0%BE%D0%B5_%D1%87%D0%B8%D1%81%D0%BB%D0%BE" TargetMode="External"/><Relationship Id="rId16" Type="http://schemas.openxmlformats.org/officeDocument/2006/relationships/hyperlink" Target="http://ru.wikipedia.org/wiki/43_(%D1%87%D0%B8%D1%81%D0%BB%D0%BE)" TargetMode="External"/><Relationship Id="rId20" Type="http://schemas.openxmlformats.org/officeDocument/2006/relationships/hyperlink" Target="http://ru.wikipedia.org/wiki/61_(%D1%87%D0%B8%D1%81%D0%BB%D0%BE)" TargetMode="External"/><Relationship Id="rId29" Type="http://schemas.openxmlformats.org/officeDocument/2006/relationships/hyperlink" Target="http://ru.wikipedia.org/wiki/103_(%D1%87%D0%B8%D1%81%D0%BB%D0%BE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7_(%D1%87%D0%B8%D1%81%D0%BB%D0%BE)" TargetMode="External"/><Relationship Id="rId11" Type="http://schemas.openxmlformats.org/officeDocument/2006/relationships/hyperlink" Target="http://ru.wikipedia.org/wiki/23_(%D1%87%D0%B8%D1%81%D0%BB%D0%BE)" TargetMode="External"/><Relationship Id="rId24" Type="http://schemas.openxmlformats.org/officeDocument/2006/relationships/hyperlink" Target="http://ru.wikipedia.org/wiki/79_(%D1%87%D0%B8%D1%81%D0%BB%D0%BE)" TargetMode="External"/><Relationship Id="rId32" Type="http://schemas.openxmlformats.org/officeDocument/2006/relationships/hyperlink" Target="http://ru.wikipedia.org/wiki/113_(%D1%87%D0%B8%D1%81%D0%BB%D0%BE)" TargetMode="External"/><Relationship Id="rId37" Type="http://schemas.openxmlformats.org/officeDocument/2006/relationships/hyperlink" Target="http://ru.wikipedia.org/wiki/149_(%D1%87%D0%B8%D1%81%D0%BB%D0%BE)" TargetMode="External"/><Relationship Id="rId5" Type="http://schemas.openxmlformats.org/officeDocument/2006/relationships/hyperlink" Target="http://ru.wikipedia.org/wiki/5_(%D1%87%D0%B8%D1%81%D0%BB%D0%BE)" TargetMode="External"/><Relationship Id="rId15" Type="http://schemas.openxmlformats.org/officeDocument/2006/relationships/hyperlink" Target="http://ru.wikipedia.org/wiki/41_(%D1%87%D0%B8%D1%81%D0%BB%D0%BE)" TargetMode="External"/><Relationship Id="rId23" Type="http://schemas.openxmlformats.org/officeDocument/2006/relationships/hyperlink" Target="http://ru.wikipedia.org/wiki/73_(%D1%87%D0%B8%D1%81%D0%BB%D0%BE)" TargetMode="External"/><Relationship Id="rId28" Type="http://schemas.openxmlformats.org/officeDocument/2006/relationships/hyperlink" Target="http://ru.wikipedia.org/wiki/101_(%D1%87%D0%B8%D1%81%D0%BB%D0%BE)" TargetMode="External"/><Relationship Id="rId36" Type="http://schemas.openxmlformats.org/officeDocument/2006/relationships/hyperlink" Target="http://ru.wikipedia.org/wiki/139_(%D1%87%D0%B8%D1%81%D0%BB%D0%BE)" TargetMode="External"/><Relationship Id="rId10" Type="http://schemas.openxmlformats.org/officeDocument/2006/relationships/hyperlink" Target="http://ru.wikipedia.org/wiki/19_(%D1%87%D0%B8%D1%81%D0%BB%D0%BE)" TargetMode="External"/><Relationship Id="rId19" Type="http://schemas.openxmlformats.org/officeDocument/2006/relationships/hyperlink" Target="http://ru.wikipedia.org/wiki/59_(%D1%87%D0%B8%D1%81%D0%BB%D0%BE)" TargetMode="External"/><Relationship Id="rId31" Type="http://schemas.openxmlformats.org/officeDocument/2006/relationships/hyperlink" Target="http://ru.wikipedia.org/wiki/109_(%D1%87%D0%B8%D1%81%D0%BB%D0%BE)" TargetMode="External"/><Relationship Id="rId4" Type="http://schemas.openxmlformats.org/officeDocument/2006/relationships/hyperlink" Target="http://ru.wikipedia.org/wiki/3_(%D1%87%D0%B8%D1%81%D0%BB%D0%BE)" TargetMode="External"/><Relationship Id="rId9" Type="http://schemas.openxmlformats.org/officeDocument/2006/relationships/hyperlink" Target="http://ru.wikipedia.org/wiki/17_(%D1%87%D0%B8%D1%81%D0%BB%D0%BE)" TargetMode="External"/><Relationship Id="rId14" Type="http://schemas.openxmlformats.org/officeDocument/2006/relationships/hyperlink" Target="http://ru.wikipedia.org/wiki/37_(%D1%87%D0%B8%D1%81%D0%BB%D0%BE)" TargetMode="External"/><Relationship Id="rId22" Type="http://schemas.openxmlformats.org/officeDocument/2006/relationships/hyperlink" Target="http://ru.wikipedia.org/wiki/71_(%D1%87%D0%B8%D1%81%D0%BB%D0%BE)" TargetMode="External"/><Relationship Id="rId27" Type="http://schemas.openxmlformats.org/officeDocument/2006/relationships/hyperlink" Target="http://ru.wikipedia.org/wiki/97_(%D1%87%D0%B8%D1%81%D0%BB%D0%BE)" TargetMode="External"/><Relationship Id="rId30" Type="http://schemas.openxmlformats.org/officeDocument/2006/relationships/hyperlink" Target="http://ru.wikipedia.org/wiki/107_(%D1%87%D0%B8%D1%81%D0%BB%D0%BE)" TargetMode="External"/><Relationship Id="rId35" Type="http://schemas.openxmlformats.org/officeDocument/2006/relationships/hyperlink" Target="http://ru.wikipedia.org/wiki/137_(%D1%87%D0%B8%D1%81%D0%BB%D0%BE)" TargetMode="External"/><Relationship Id="rId8" Type="http://schemas.openxmlformats.org/officeDocument/2006/relationships/hyperlink" Target="http://ru.wikipedia.org/wiki/13_(%D1%87%D0%B8%D1%81%D0%BB%D0%BE)" TargetMode="External"/><Relationship Id="rId3" Type="http://schemas.openxmlformats.org/officeDocument/2006/relationships/hyperlink" Target="http://ru.wikipedia.org/wiki/2_(%D1%87%D0%B8%D1%81%D0%BB%D0%BE)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5%D1%81%D1%82_%D0%90%D0%B3%D1%80%D0%B0%D0%B2%D0%B0%D0%BB%D0%B0_%E2%80%94_%D0%9A%D0%B0%D1%8F%D0%BB%D0%B0_%E2%80%94_%D0%A1%D0%B0%D0%BA%D1%81%D0%B5%D0%BD%D1%8B" TargetMode="External"/><Relationship Id="rId3" Type="http://schemas.openxmlformats.org/officeDocument/2006/relationships/hyperlink" Target="http://ru.wikipedia.org/wiki/%D0%9F%D0%BE%D0%BB%D0%B8%D0%BD%D0%BE%D0%BC%D0%B8%D0%B0%D0%BB%D1%8C%D0%BD%D1%8B%D0%B9_%D0%B0%D0%BB%D0%B3%D0%BE%D1%80%D0%B8%D1%82%D0%BC" TargetMode="External"/><Relationship Id="rId7" Type="http://schemas.openxmlformats.org/officeDocument/2006/relationships/hyperlink" Target="http://ru.wikipedia.org/wiki/%D0%94%D0%B5%D1%82%D0%B5%D1%80%D0%BC%D0%B8%D0%BD%D0%B8%D1%80%D0%BE%D0%B2%D0%B0%D0%BD%D0%BD%D1%8B%D0%B9_%D0%B0%D0%BB%D0%B3%D0%BE%D1%80%D0%B8%D1%82%D0%BC" TargetMode="External"/><Relationship Id="rId2" Type="http://schemas.openxmlformats.org/officeDocument/2006/relationships/hyperlink" Target="http://ru.wikipedia.org/wiki/%D0%A2%D0%B5%D1%81%D1%82_%D0%BF%D1%80%D0%BE%D1%81%D1%82%D0%BE%D1%82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2002_%D0%B3%D0%BE%D0%B4" TargetMode="External"/><Relationship Id="rId11" Type="http://schemas.openxmlformats.org/officeDocument/2006/relationships/hyperlink" Target="http://ru.wikipedia.org/wiki/%D0%A2%D0%B5%D0%BE%D1%80%D0%B5%D0%BC%D0%B0_%D0%BE_%D1%80%D0%B0%D1%81%D0%BF%D1%80%D0%B5%D0%B4%D0%B5%D0%BB%D0%B5%D0%BD%D0%B8%D0%B8_%D0%BF%D1%80%D0%BE%D1%81%D1%82%D1%8B%D1%85_%D1%87%D0%B8%D1%81%D0%B5%D0%BB" TargetMode="External"/><Relationship Id="rId5" Type="http://schemas.openxmlformats.org/officeDocument/2006/relationships/hyperlink" Target="http://ru.wikipedia.org/wiki/%D0%9A%D1%80%D0%B8%D0%BF%D1%82%D0%BE%D0%B3%D1%80%D0%B0%D1%84%D0%B8%D1%8F" TargetMode="External"/><Relationship Id="rId10" Type="http://schemas.openxmlformats.org/officeDocument/2006/relationships/hyperlink" Target="http://ru.wikipedia.org/wiki/%D0%AD%D0%B9%D0%BB%D0%B5%D1%80,_%D0%9B%D0%B5%D0%BE%D0%BD%D0%B0%D1%80%D0%B4" TargetMode="External"/><Relationship Id="rId4" Type="http://schemas.openxmlformats.org/officeDocument/2006/relationships/hyperlink" Target="http://ru.wikipedia.org/wiki/%D0%A2%D0%B5%D1%81%D1%82_%D0%9C%D0%B8%D0%BB%D0%BB%D0%B5%D1%80%D0%B0_%E2%80%94_%D0%A0%D0%B0%D0%B1%D0%B8%D0%BD%D0%B0" TargetMode="External"/><Relationship Id="rId9" Type="http://schemas.openxmlformats.org/officeDocument/2006/relationships/hyperlink" Target="http://ru.wikipedia.org/wiki/%D0%9D%D0%B0%D1%87%D0%B0%D0%BB%D0%B0_%D0%95%D0%B2%D0%BA%D0%BB%D0%B8%D0%B4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43112609_(%D1%87%D0%B8%D1%81%D0%BB%D0%BE)" TargetMode="External"/><Relationship Id="rId2" Type="http://schemas.openxmlformats.org/officeDocument/2006/relationships/hyperlink" Target="http://ru.wikipedia.org/wiki/%D0%A7%D0%B8%D1%81%D0%BB%D0%B0_%D0%9C%D0%B5%D1%80%D1%81%D0%B5%D0%BD%D0%BD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2008_%D0%B3%D0%BE%D0%B4" TargetMode="External"/><Relationship Id="rId4" Type="http://schemas.openxmlformats.org/officeDocument/2006/relationships/hyperlink" Target="http://ru.wikipedia.org/wiki/23_%D0%B0%D0%B2%D0%B3%D1%83%D1%81%D1%82%D0%B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Ramsey@Home&amp;action=edit&amp;redlink=1" TargetMode="External"/><Relationship Id="rId3" Type="http://schemas.openxmlformats.org/officeDocument/2006/relationships/hyperlink" Target="http://oeis.org/A000215" TargetMode="External"/><Relationship Id="rId7" Type="http://schemas.openxmlformats.org/officeDocument/2006/relationships/hyperlink" Target="http://ru.wikipedia.org/wiki/PrimeGrid" TargetMode="External"/><Relationship Id="rId2" Type="http://schemas.openxmlformats.org/officeDocument/2006/relationships/hyperlink" Target="http://ru.wikipedia.org/wiki/%D0%A7%D0%B8%D1%81%D0%BB%D0%B0_%D0%A4%D0%B5%D1%80%D0%BC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GIMPS" TargetMode="External"/><Relationship Id="rId11" Type="http://schemas.openxmlformats.org/officeDocument/2006/relationships/hyperlink" Target="http://ru.wikipedia.org/w/index.php?title=Wieferich@Home&amp;action=edit&amp;redlink=1" TargetMode="External"/><Relationship Id="rId5" Type="http://schemas.openxmlformats.org/officeDocument/2006/relationships/hyperlink" Target="http://ru.wikipedia.org/wiki/%D0%A2%D0%B5%D1%81%D1%82_%D0%9F%D0%B5%D0%BF%D0%B8%D0%BD%D0%B0" TargetMode="External"/><Relationship Id="rId10" Type="http://schemas.openxmlformats.org/officeDocument/2006/relationships/hyperlink" Target="http://ru.wikipedia.org/w/index.php?title=Riesel_Sieve&amp;action=edit&amp;redlink=1" TargetMode="External"/><Relationship Id="rId4" Type="http://schemas.openxmlformats.org/officeDocument/2006/relationships/hyperlink" Target="http://ru.wikipedia.org/wiki/%D0%AD%D0%BD%D1%86%D0%B8%D0%BA%D0%BB%D0%BE%D0%BF%D0%B5%D0%B4%D0%B8%D1%8F_%D1%86%D0%B5%D0%BB%D0%BE%D1%87%D0%B8%D1%81%D0%BB%D0%B5%D0%BD%D0%BD%D1%8B%D1%85_%D0%BF%D0%BE%D1%81%D0%BB%D0%B5%D0%B4%D0%BE%D0%B2%D0%B0%D1%82%D0%B5%D0%BB%D1%8C%D0%BD%D0%BE%D1%81%D1%82%D0%B5%D0%B9" TargetMode="External"/><Relationship Id="rId9" Type="http://schemas.openxmlformats.org/officeDocument/2006/relationships/hyperlink" Target="http://ru.wikipedia.org/wiki/Seventeen_or_Bus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B%D0%B5%D0%B6%D0%B0%D0%BD%D0%B4%D1%8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" dirty="0">
                <a:latin typeface="Calibri" panose="020F0502020204030204" pitchFamily="34" charset="0"/>
                <a:cs typeface="Calibri" panose="020F0502020204030204" pitchFamily="34" charset="0"/>
              </a:rPr>
              <a:t>ЛЕКЦИЯ </a:t>
            </a:r>
            <a:r>
              <a:rPr lang="ru" dirty="0" smtClean="0">
                <a:latin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ru" dirty="0" smtClean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kk-KZ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«Есептеу моделдері» </a:t>
            </a:r>
            <a:r>
              <a:rPr lang="kk-KZ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пәні </a:t>
            </a:r>
            <a:endParaRPr lang="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Лекция №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14.</a:t>
            </a:r>
            <a:endParaRPr lang="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u-RU" spc="-5" dirty="0" err="1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Жай</a:t>
            </a:r>
            <a:r>
              <a:rPr lang="ru-RU" spc="-5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pc="-5" dirty="0" err="1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сандар</a:t>
            </a:r>
            <a:r>
              <a:rPr lang="ru-RU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pc="-5" dirty="0" err="1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кездейсоқ</a:t>
            </a:r>
            <a:r>
              <a:rPr lang="ru-RU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pc="-5" dirty="0" err="1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сандар</a:t>
            </a:r>
            <a:r>
              <a:rPr lang="ru-RU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pc="-5" dirty="0" err="1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алгоритмдері</a:t>
            </a:r>
            <a:r>
              <a:rPr lang="ru-RU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kk-KZ" spc="-5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сан</a:t>
            </a:r>
            <a:endParaRPr lang="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53852" y="1803400"/>
            <a:ext cx="9916091" cy="4267200"/>
          </a:xfrm>
        </p:spPr>
        <p:txBody>
          <a:bodyPr rtlCol="0">
            <a:normAutofit/>
          </a:bodyPr>
          <a:lstStyle/>
          <a:p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сан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—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 тек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өзіне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1-ге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бөлінетін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2" tooltip="Натуральное число"/>
              </a:rPr>
              <a:t>натурал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сан. </a:t>
            </a:r>
          </a:p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тізбегі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  <a:hlinkClick r:id="rId3" tooltip="2 (число)"/>
              </a:rPr>
              <a:t>2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4" tooltip="3 (число)"/>
              </a:rPr>
              <a:t>3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5" tooltip="5 (число)"/>
              </a:rPr>
              <a:t>5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6" tooltip="7 (число)"/>
              </a:rPr>
              <a:t>7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7" tooltip="11 (число)"/>
              </a:rPr>
              <a:t>11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8" tooltip="13 (число)"/>
              </a:rPr>
              <a:t>13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9" tooltip="17 (число)"/>
              </a:rPr>
              <a:t>17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10" tooltip="19 (число)"/>
              </a:rPr>
              <a:t>19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11" tooltip="23 (число)"/>
              </a:rPr>
              <a:t>23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12" tooltip="29 (число)"/>
              </a:rPr>
              <a:t>29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13" tooltip="31 (число)"/>
              </a:rPr>
              <a:t>31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14" tooltip="37 (число)"/>
              </a:rPr>
              <a:t>37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15" tooltip="41 (число)"/>
              </a:rPr>
              <a:t>41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16" tooltip="43 (число)"/>
              </a:rPr>
              <a:t>43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17" tooltip="47 (число)"/>
              </a:rPr>
              <a:t>47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18" tooltip="53 (число)"/>
              </a:rPr>
              <a:t>53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19" tooltip="59 (число)"/>
              </a:rPr>
              <a:t>59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20" tooltip="61 (число)"/>
              </a:rPr>
              <a:t>61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21" tooltip="67 (число)"/>
              </a:rPr>
              <a:t>67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22" tooltip="71 (число)"/>
              </a:rPr>
              <a:t>71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23" tooltip="73 (число)"/>
              </a:rPr>
              <a:t>73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24" tooltip="79 (число)"/>
              </a:rPr>
              <a:t>79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25" tooltip="83 (число)"/>
              </a:rPr>
              <a:t>83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26" tooltip="89 (число)"/>
              </a:rPr>
              <a:t>89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27" tooltip="97 (число)"/>
              </a:rPr>
              <a:t>97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28" tooltip="101 (число)"/>
              </a:rPr>
              <a:t>101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29" tooltip="103 (число)"/>
              </a:rPr>
              <a:t>103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30" tooltip="107 (число)"/>
              </a:rPr>
              <a:t>107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31" tooltip="109 (число)"/>
              </a:rPr>
              <a:t>109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32" tooltip="113 (число)"/>
              </a:rPr>
              <a:t>113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33" tooltip="127 (число)"/>
              </a:rPr>
              <a:t>127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34" tooltip="131 (число)"/>
              </a:rPr>
              <a:t>131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35" tooltip="137 (число)"/>
              </a:rPr>
              <a:t>137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36" tooltip="139 (число)"/>
              </a:rPr>
              <a:t>139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37" tooltip="149 (число)"/>
              </a:rPr>
              <a:t>149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38" tooltip="151 (число)"/>
              </a:rPr>
              <a:t>151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39" tooltip="157 (число)"/>
              </a:rPr>
              <a:t>157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8022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сандарды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іздеуге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анықтауға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арналған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93812" y="1628800"/>
            <a:ext cx="10945216" cy="4680520"/>
          </a:xfrm>
        </p:spPr>
        <p:txBody>
          <a:bodyPr rtlCol="0">
            <a:noAutofit/>
          </a:bodyPr>
          <a:lstStyle/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бастапқы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тізбегін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анықтайтын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 Эратосфен торы, 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Сундарам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торы 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Аткин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торы.  </a:t>
            </a:r>
          </a:p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Алайда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практикада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тізбегін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алудан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гөрі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көбінесе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берілген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жайсан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 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емес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екендігін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тексеру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қажет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Мұндай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шешетін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қарапайымдылық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тесттері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2" tooltip="Тест простоты"/>
              </a:rPr>
              <a:t>тесты простоты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атайды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Көптеген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  <a:hlinkClick r:id="rId3" tooltip="Полиномиальный алгоритм"/>
              </a:rPr>
              <a:t>полиномдық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3" tooltip="Полиномиальный алгоритм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тесттер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алайда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олардың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көпшілігі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ықтималдық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мысалы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4" tooltip="Тест Миллера — Рабина"/>
              </a:rPr>
              <a:t>Миллер- Рабин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тесті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криптографи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  <a:hlinkClick r:id="rId5" tooltip="Криптография"/>
              </a:rPr>
              <a:t>яда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қолданылады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6" tooltip="2002 год"/>
              </a:rPr>
              <a:t>2002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  <a:hlinkClick r:id="rId6" tooltip="2002 год"/>
              </a:rPr>
              <a:t>жылы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6" tooltip="2002 год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  <a:hlinkClick r:id="rId6" tooltip="2002 год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6" tooltip="2002 год"/>
              </a:rPr>
              <a:t> сан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  <a:hlinkClick r:id="rId6" tooltip="2002 год"/>
              </a:rPr>
              <a:t>екендігін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6" tooltip="2002 год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  <a:hlinkClick r:id="rId6" tooltip="2002 год"/>
              </a:rPr>
              <a:t>тексеруге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6" tooltip="2002 год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  <a:hlinkClick r:id="rId6" tooltip="2002 год"/>
              </a:rPr>
              <a:t>арналған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6" tooltip="2002 год"/>
              </a:rPr>
              <a:t> тест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  <a:hlinkClick r:id="rId6" tooltip="2002 год"/>
              </a:rPr>
              <a:t>полиномды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6" tooltip="2002 год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  <a:hlinkClick r:id="rId6" tooltip="2002 год"/>
              </a:rPr>
              <a:t>түрде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6" tooltip="2002 год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  <a:hlinkClick r:id="rId6" tooltip="2002 год"/>
              </a:rPr>
              <a:t>шешілетіні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6" tooltip="2002 год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  <a:hlinkClick r:id="rId6" tooltip="2002 год"/>
              </a:rPr>
              <a:t>дәлелденді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6" tooltip="2002 год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алайда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  <a:hlinkClick r:id="rId7" tooltip="Детерминированный алгоритм"/>
              </a:rPr>
              <a:t>детерминделген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7" tooltip="Детерминированный алгоритм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8" tooltip="Тест Агравала — Каяла — Саксены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  <a:hlinkClick r:id="rId8" tooltip="Тест Агравала — Каяла — Саксены"/>
              </a:rPr>
              <a:t>Агравал-Каял-Саксена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тесті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күрделігі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айтарлықтай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жоғары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оны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практикада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қиын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Кейбір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кластарға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арналған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арнайы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тиімді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қарапайымдылық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тесттері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бар. </a:t>
            </a:r>
          </a:p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жиыны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шексіз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Оны Евклид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дәлелдеген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(«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9" tooltip="Начала Евклида"/>
              </a:rPr>
              <a:t>Начала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IX книга, утверждение 20).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Математиктер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басқа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дәлелдеулер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келтірді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10" tooltip="Эйлер, Леонард"/>
              </a:rPr>
              <a:t>Эйлер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үлестірілуі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туралы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  <a:hlinkClick r:id="rId11" tooltip="Теорема о распределении простых чисел"/>
              </a:rPr>
              <a:t>телоремада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 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кіші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π(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белгіленген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саны  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/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өседі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580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үлкен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белгілі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сан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Эйлер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үлкен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сан 2</a:t>
            </a:r>
            <a:r>
              <a:rPr lang="ru-RU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− 1 = 2147483647.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2011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жылы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ақпан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айындағы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факт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танымал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үлкен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сан 2</a:t>
            </a:r>
            <a:r>
              <a:rPr lang="ru-RU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43112609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− 1.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12 978 189 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ондық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цифрдан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тұрады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2" tooltip="Числа Мерсенна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  <a:hlinkClick r:id="rId2" tooltip="Числа Мерсенна"/>
              </a:rPr>
              <a:t>Мерсенн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(M</a:t>
            </a:r>
            <a:r>
              <a:rPr lang="ru-RU" sz="2000" baseline="-25000" dirty="0">
                <a:latin typeface="Calibri" panose="020F0502020204030204" pitchFamily="34" charset="0"/>
                <a:cs typeface="Calibri" panose="020F0502020204030204" pitchFamily="34" charset="0"/>
                <a:hlinkClick r:id="rId3" tooltip="43112609 (число)"/>
              </a:rPr>
              <a:t>43112609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саны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Оны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4" tooltip="23 августа"/>
              </a:rPr>
              <a:t>23.08.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5" tooltip="2008 год"/>
              </a:rPr>
              <a:t>2008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  <a:hlinkClick r:id="rId5" tooltip="2008 год"/>
              </a:rPr>
              <a:t>жылы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5" tooltip="2008 год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  <a:hlinkClick r:id="rId5" tooltip="2008 год"/>
              </a:rPr>
              <a:t>ашты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5" tooltip="2008 год"/>
              </a:rPr>
              <a:t>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Мерсенн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тиімді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қарапайымдылық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Люк-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Лемер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тесті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бар. </a:t>
            </a:r>
          </a:p>
        </p:txBody>
      </p:sp>
    </p:spTree>
    <p:extLst>
      <p:ext uri="{BB962C8B-B14F-4D97-AF65-F5344CB8AC3E}">
        <p14:creationId xmlns:p14="http://schemas.microsoft.com/office/powerpoint/2010/main" val="851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476672"/>
            <a:ext cx="9751060" cy="836960"/>
          </a:xfrm>
        </p:spPr>
        <p:txBody>
          <a:bodyPr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Арнайы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түрдегі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сандар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836" y="1556792"/>
            <a:ext cx="10060107" cy="4513808"/>
          </a:xfrm>
        </p:spPr>
        <p:txBody>
          <a:bodyPr>
            <a:normAutofit lnSpcReduction="10000"/>
          </a:bodyPr>
          <a:lstStyle/>
          <a:p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Арнайы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тиімді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анықталған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бар: </a:t>
            </a:r>
          </a:p>
          <a:p>
            <a:pPr lvl="0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Мерсенн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саны— 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Mp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= 2p − 1,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мұндағы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p —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сан </a:t>
            </a:r>
          </a:p>
          <a:p>
            <a:pPr lvl="0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2" tooltip="Числа Ферма"/>
              </a:rPr>
              <a:t> Ферма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саны — ,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мұндағы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n —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бүтін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сан. (последовательность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3" tooltip="oeis:A000215"/>
              </a:rPr>
              <a:t>A000215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в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4" tooltip="Энциклопедия целочисленных последовательностей"/>
              </a:rPr>
              <a:t>OEIS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). Эффективным тестом простоты является 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5" tooltip="Тест Пепина"/>
              </a:rPr>
              <a:t>тест Пепина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2011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жылдың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қараша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айы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тек 5 Ферма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саны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табылды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(n = 0, 1, 2, 3, 4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Вудалл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саны —    </a:t>
            </a:r>
          </a:p>
          <a:p>
            <a:pPr lvl="0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Куллен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саны —   </a:t>
            </a:r>
          </a:p>
          <a:p>
            <a:pPr lvl="0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Прот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саны —  ,  k 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сан, 2n &gt; k  </a:t>
            </a:r>
          </a:p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ұазіргі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үлестірілген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жобалары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қолданылады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6" tooltip="GIMPS"/>
              </a:rPr>
              <a:t>GIMPS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hlinkClick r:id="rId7" tooltip="PrimeGrid"/>
              </a:rPr>
              <a:t>PrimeGrid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hlinkClick r:id="rId8" tooltip="Ramsey@Home (страница отсутствует)"/>
              </a:rPr>
              <a:t>Ramsey@Home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9" tooltip="Seventeen or Bust"/>
              </a:rPr>
              <a:t>Seventeen or Bust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10" tooltip="Riesel Sieve (страница отсутствует)"/>
              </a:rPr>
              <a:t>Riesel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hlinkClick r:id="rId10" tooltip="Riesel Sieve (страница отсутствует)"/>
              </a:rPr>
              <a:t>Sieve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hlinkClick r:id="rId11" tooltip="Wieferich@Home (страница отсутствует)"/>
              </a:rPr>
              <a:t>Wieferich@Home</a:t>
            </a:r>
            <a:endParaRPr lang="ru-RU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692944"/>
          </a:xfrm>
        </p:spPr>
        <p:txBody>
          <a:bodyPr/>
          <a:lstStyle/>
          <a:p>
            <a:r>
              <a:rPr lang="ru-RU" b="1" dirty="0" err="1"/>
              <a:t>Жай</a:t>
            </a:r>
            <a:r>
              <a:rPr lang="ru-RU" b="1" dirty="0"/>
              <a:t> </a:t>
            </a:r>
            <a:r>
              <a:rPr lang="ru-RU" b="1" dirty="0" err="1"/>
              <a:t>сандар</a:t>
            </a:r>
            <a:r>
              <a:rPr lang="ru-RU" b="1" dirty="0"/>
              <a:t> </a:t>
            </a:r>
            <a:r>
              <a:rPr lang="ru-RU" b="1" dirty="0" err="1"/>
              <a:t>проблемелары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812" y="1196752"/>
            <a:ext cx="10276131" cy="5256584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ru-RU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= 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);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= 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ru-RU" sz="20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+1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² — 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ru-RU" sz="20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².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ru-RU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= 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ru-RU" sz="20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+1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— </a:t>
            </a:r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ru-RU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ru-RU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= 2, 4, 6, …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үлестірілуі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Осы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дейін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қатысты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көптеген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сұрақтар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ашық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қалып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отыр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Гольдбах 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проблемасы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Ландаудың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 1-проблемасы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екіден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үлкен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жұп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сан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қосындысы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бола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ал 5-тен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үлкен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сан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өқосындысы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бола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дегенді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дәлелдеу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жоққа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шығару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just"/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Ландаудың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 2-проблемасы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айырмасы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2-ге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егіз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жиыны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шексіз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</a:p>
          <a:p>
            <a:pPr lvl="0" algn="just"/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  <a:hlinkClick r:id="rId2" tooltip="Лежандр"/>
              </a:rPr>
              <a:t>Лежандр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гипотезасы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Ландаудың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 3-проблемасы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натурал 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n саны </a:t>
            </a:r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 пен (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+ 1)</a:t>
            </a:r>
            <a:r>
              <a:rPr lang="ru-RU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арасынынан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әрқашан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сан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табыла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 algn="just"/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Ландаудың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 2-проблемасы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+ 1,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түріндегі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жиын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шексіз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мұндағы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— натурал сан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Фибоначчи, Ферма 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қатысты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бүтінсанды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тізбектердің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шексіздігіне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қатысты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сұрақ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күнге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дейін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ашық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Үлкен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(10</a:t>
            </a:r>
            <a:r>
              <a:rPr lang="ru-RU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300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ретті) 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ашық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кілтті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 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криптографияда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қолданылады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хэш-кестелерде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псевдокездейсоқ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генерациялауында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қолданылады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898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ҚОРЫТЫНДЫ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бастапқы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тізбегін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анықтайтын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 Эратосфен торы,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Сундарам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торы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Аткин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торы.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Көптеген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полиномдық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тесттер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криптографияда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қолданылады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жиыны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шексіз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қазіргі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үлестірілген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жобалары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қолданылады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GIMPS,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PrimeGrid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Ramsey@Home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Seventeen or Bust, Riesel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Sieve,Wieferich@Home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ига 16 х 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3599_TF02801059" id="{4B3E191D-B3C9-4DCD-B491-B38D7FE3D852}" vid="{95EF1F8E-C174-455E-A76C-C3640C6B91A7}"/>
    </a:ext>
  </a:extLst>
</a:theme>
</file>

<file path=ppt/theme/theme2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Книга (широкоэкранный формат)</Template>
  <TotalTime>41</TotalTime>
  <Words>125</Words>
  <Application>Microsoft Office PowerPoint</Application>
  <PresentationFormat>Произвольный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Книга 16 х 9</vt:lpstr>
      <vt:lpstr>ЛЕКЦИЯ №14</vt:lpstr>
      <vt:lpstr>Лекция №14.</vt:lpstr>
      <vt:lpstr>Жай сан</vt:lpstr>
      <vt:lpstr>Жай сандарды іздеуге және  анықтауға арналған алгоритмдер  </vt:lpstr>
      <vt:lpstr>Ең үлкен белгілі жай сан</vt:lpstr>
      <vt:lpstr>Арнайы  түрдегі жай сандар </vt:lpstr>
      <vt:lpstr>Жай сандар проблемелары</vt:lpstr>
      <vt:lpstr>ҚОРЫТЫНДЫ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</dc:title>
  <dc:creator>Пірмаханбет Жақсылық Маханбетұлы</dc:creator>
  <cp:lastModifiedBy>Batyrzhan Zh</cp:lastModifiedBy>
  <cp:revision>5</cp:revision>
  <dcterms:created xsi:type="dcterms:W3CDTF">2022-11-05T06:31:34Z</dcterms:created>
  <dcterms:modified xsi:type="dcterms:W3CDTF">2022-11-05T08:16:07Z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