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1" r:id="rId2"/>
    <p:sldId id="256" r:id="rId3"/>
    <p:sldId id="257" r:id="rId4"/>
    <p:sldId id="258" r:id="rId5"/>
    <p:sldId id="269" r:id="rId6"/>
    <p:sldId id="270" r:id="rId7"/>
    <p:sldId id="271" r:id="rId8"/>
    <p:sldId id="272" r:id="rId9"/>
    <p:sldId id="273" r:id="rId10"/>
    <p:sldId id="274" r:id="rId11"/>
    <p:sldId id="275"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6795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29731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03840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2036633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00410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233311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78716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0070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99147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4283513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E4551AA-7B3E-4579-8223-B75E9C2346BC}"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17915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E4551AA-7B3E-4579-8223-B75E9C2346BC}"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33105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E4551AA-7B3E-4579-8223-B75E9C2346BC}"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00661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551AA-7B3E-4579-8223-B75E9C2346BC}"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0752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0E4551AA-7B3E-4579-8223-B75E9C2346BC}"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57343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
        <p:nvSpPr>
          <p:cNvPr id="5" name="Date Placeholder 4"/>
          <p:cNvSpPr>
            <a:spLocks noGrp="1"/>
          </p:cNvSpPr>
          <p:nvPr>
            <p:ph type="dt" sz="half" idx="10"/>
          </p:nvPr>
        </p:nvSpPr>
        <p:spPr/>
        <p:txBody>
          <a:bodyPr/>
          <a:lstStyle/>
          <a:p>
            <a:fld id="{0E4551AA-7B3E-4579-8223-B75E9C2346BC}" type="datetimeFigureOut">
              <a:rPr lang="en-US" smtClean="0"/>
              <a:t>11/7/2022</a:t>
            </a:fld>
            <a:endParaRPr lang="en-US"/>
          </a:p>
        </p:txBody>
      </p:sp>
    </p:spTree>
    <p:extLst>
      <p:ext uri="{BB962C8B-B14F-4D97-AF65-F5344CB8AC3E}">
        <p14:creationId xmlns:p14="http://schemas.microsoft.com/office/powerpoint/2010/main" val="270443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4551AA-7B3E-4579-8223-B75E9C2346BC}" type="datetimeFigureOut">
              <a:rPr lang="en-US" smtClean="0"/>
              <a:t>11/7/2022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C72853-F01E-44A5-92BA-64A3CF469C21}" type="slidenum">
              <a:rPr lang="en-US" smtClean="0"/>
              <a:t>‹#›</a:t>
            </a:fld>
            <a:endParaRPr lang="en-US"/>
          </a:p>
        </p:txBody>
      </p:sp>
    </p:spTree>
    <p:extLst>
      <p:ext uri="{BB962C8B-B14F-4D97-AF65-F5344CB8AC3E}">
        <p14:creationId xmlns:p14="http://schemas.microsoft.com/office/powerpoint/2010/main" val="101900998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3614236" y="773779"/>
            <a:ext cx="2889440" cy="1226970"/>
          </a:xfrm>
          <a:prstGeom prst="rect">
            <a:avLst/>
          </a:prstGeom>
        </p:spPr>
      </p:pic>
      <p:sp>
        <p:nvSpPr>
          <p:cNvPr id="3" name="Объект 2"/>
          <p:cNvSpPr>
            <a:spLocks noGrp="1"/>
          </p:cNvSpPr>
          <p:nvPr>
            <p:ph idx="1"/>
          </p:nvPr>
        </p:nvSpPr>
        <p:spPr>
          <a:xfrm>
            <a:off x="967480" y="2375031"/>
            <a:ext cx="8596668" cy="3880773"/>
          </a:xfrm>
        </p:spPr>
        <p:txBody>
          <a:bodyPr/>
          <a:lstStyle/>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r>
              <a:rPr lang="ru-RU" b="1" dirty="0">
                <a:latin typeface="Times New Roman" panose="02020603050405020304" pitchFamily="18" charset="0"/>
                <a:cs typeface="Times New Roman" panose="02020603050405020304" pitchFamily="18" charset="0"/>
              </a:rPr>
              <a:t>Транспортно-энергетический факультет</a:t>
            </a:r>
          </a:p>
          <a:p>
            <a:pPr marL="0" indent="0" algn="ctr">
              <a:buNone/>
            </a:pPr>
            <a:r>
              <a:rPr lang="ru-RU" b="1" dirty="0">
                <a:latin typeface="Times New Roman" panose="02020603050405020304" pitchFamily="18" charset="0"/>
                <a:cs typeface="Times New Roman" panose="02020603050405020304" pitchFamily="18" charset="0"/>
              </a:rPr>
              <a:t>Кафедра «Организация перевозок, движения и эксплуатация транспорта»</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ru-RU" b="1" dirty="0" err="1">
                <a:latin typeface="Times New Roman" panose="02020603050405020304" pitchFamily="18" charset="0"/>
                <a:cs typeface="Times New Roman" panose="02020603050405020304" pitchFamily="18" charset="0"/>
              </a:rPr>
              <a:t>Бекенов</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Тасыбек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Нусупбекович</a:t>
            </a:r>
            <a:endParaRPr lang="ru-RU" b="1" dirty="0">
              <a:latin typeface="Times New Roman" panose="02020603050405020304" pitchFamily="18" charset="0"/>
              <a:cs typeface="Times New Roman" panose="02020603050405020304" pitchFamily="18" charset="0"/>
            </a:endParaRPr>
          </a:p>
          <a:p>
            <a:pPr marL="0" indent="0" algn="ctr">
              <a:buNone/>
            </a:pPr>
            <a:r>
              <a:rPr lang="ru-RU" dirty="0">
                <a:latin typeface="Times New Roman" panose="02020603050405020304" pitchFamily="18" charset="0"/>
                <a:cs typeface="Times New Roman" panose="02020603050405020304" pitchFamily="18" charset="0"/>
              </a:rPr>
              <a:t>Профессор, доктор технических наук</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283224" y="404447"/>
            <a:ext cx="7551465" cy="369332"/>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НАО «Евразийский национальный университет им. Л.Н. Гумилева»</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8072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u="sng" dirty="0">
                <a:solidFill>
                  <a:srgbClr val="FF0000"/>
                </a:solidFill>
                <a:latin typeface="Times New Roman" panose="02020603050405020304" pitchFamily="18" charset="0"/>
                <a:cs typeface="Times New Roman" panose="02020603050405020304" pitchFamily="18" charset="0"/>
              </a:rPr>
              <a:t>Следует отметить, что тяговая динамичность автомобиля зависит от его конструктивных параметров и качества дороги.</a:t>
            </a:r>
            <a:endParaRPr lang="en-US" sz="2000" b="1" u="sng"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66319" y="1641844"/>
            <a:ext cx="8596668" cy="389180"/>
          </a:xfrm>
        </p:spPr>
        <p:txBody>
          <a:bodyPr/>
          <a:lstStyle/>
          <a:p>
            <a:r>
              <a:rPr lang="ru-RU" dirty="0"/>
              <a:t>Из конструктивных факторов наибольшее значение имеют:</a:t>
            </a:r>
            <a:endParaRPr lang="en-US" dirty="0"/>
          </a:p>
          <a:p>
            <a:endParaRPr lang="en-US" dirty="0"/>
          </a:p>
        </p:txBody>
      </p:sp>
      <p:sp>
        <p:nvSpPr>
          <p:cNvPr id="4" name="Пятиугольник 3"/>
          <p:cNvSpPr/>
          <p:nvPr/>
        </p:nvSpPr>
        <p:spPr>
          <a:xfrm>
            <a:off x="0" y="2183424"/>
            <a:ext cx="3930162" cy="84406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r>
              <a:rPr lang="ru-RU" i="1" dirty="0">
                <a:latin typeface="Times New Roman" panose="02020603050405020304" pitchFamily="18" charset="0"/>
                <a:cs typeface="Times New Roman" panose="02020603050405020304" pitchFamily="18" charset="0"/>
              </a:rPr>
              <a:t>-форма скоростной характеристики двигателя,</a:t>
            </a:r>
            <a:endParaRPr lang="en-US" i="1" dirty="0">
              <a:latin typeface="Times New Roman" panose="02020603050405020304" pitchFamily="18" charset="0"/>
              <a:cs typeface="Times New Roman" panose="02020603050405020304" pitchFamily="18" charset="0"/>
            </a:endParaRPr>
          </a:p>
        </p:txBody>
      </p:sp>
      <p:sp>
        <p:nvSpPr>
          <p:cNvPr id="5" name="Пятиугольник 4"/>
          <p:cNvSpPr/>
          <p:nvPr/>
        </p:nvSpPr>
        <p:spPr>
          <a:xfrm>
            <a:off x="0" y="3126278"/>
            <a:ext cx="3930162" cy="84406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r>
              <a:rPr lang="ru-RU" i="1" dirty="0">
                <a:latin typeface="Times New Roman" panose="02020603050405020304" pitchFamily="18" charset="0"/>
                <a:cs typeface="Times New Roman" panose="02020603050405020304" pitchFamily="18" charset="0"/>
              </a:rPr>
              <a:t>КПД трансмиссии,</a:t>
            </a:r>
            <a:endParaRPr lang="en-US" i="1" dirty="0">
              <a:latin typeface="Times New Roman" panose="02020603050405020304" pitchFamily="18" charset="0"/>
              <a:cs typeface="Times New Roman" panose="02020603050405020304" pitchFamily="18" charset="0"/>
            </a:endParaRPr>
          </a:p>
        </p:txBody>
      </p:sp>
      <p:sp>
        <p:nvSpPr>
          <p:cNvPr id="6" name="Пятиугольник 5"/>
          <p:cNvSpPr/>
          <p:nvPr/>
        </p:nvSpPr>
        <p:spPr>
          <a:xfrm>
            <a:off x="0" y="4122740"/>
            <a:ext cx="3930162" cy="84406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r>
              <a:rPr lang="ru-RU" i="1" dirty="0">
                <a:latin typeface="Times New Roman" panose="02020603050405020304" pitchFamily="18" charset="0"/>
                <a:cs typeface="Times New Roman" panose="02020603050405020304" pitchFamily="18" charset="0"/>
              </a:rPr>
              <a:t>-передаточные числа трансмиссии,</a:t>
            </a:r>
            <a:endParaRPr lang="en-US" i="1" dirty="0">
              <a:latin typeface="Times New Roman" panose="02020603050405020304" pitchFamily="18" charset="0"/>
              <a:cs typeface="Times New Roman" panose="02020603050405020304" pitchFamily="18" charset="0"/>
            </a:endParaRPr>
          </a:p>
        </p:txBody>
      </p:sp>
      <p:sp>
        <p:nvSpPr>
          <p:cNvPr id="7" name="Пятиугольник 6"/>
          <p:cNvSpPr/>
          <p:nvPr/>
        </p:nvSpPr>
        <p:spPr>
          <a:xfrm>
            <a:off x="0" y="5068339"/>
            <a:ext cx="3930162" cy="84406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r>
              <a:rPr lang="ru-RU" i="1" dirty="0">
                <a:latin typeface="Times New Roman" panose="02020603050405020304" pitchFamily="18" charset="0"/>
                <a:cs typeface="Times New Roman" panose="02020603050405020304" pitchFamily="18" charset="0"/>
              </a:rPr>
              <a:t>-масса автомобиля,</a:t>
            </a:r>
            <a:endParaRPr lang="en-US" i="1" dirty="0">
              <a:latin typeface="Times New Roman" panose="02020603050405020304" pitchFamily="18" charset="0"/>
              <a:cs typeface="Times New Roman" panose="02020603050405020304" pitchFamily="18" charset="0"/>
            </a:endParaRPr>
          </a:p>
        </p:txBody>
      </p:sp>
      <p:sp>
        <p:nvSpPr>
          <p:cNvPr id="8" name="Пятиугольник 7"/>
          <p:cNvSpPr/>
          <p:nvPr/>
        </p:nvSpPr>
        <p:spPr>
          <a:xfrm>
            <a:off x="0" y="6013938"/>
            <a:ext cx="3930162" cy="84406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r>
              <a:rPr lang="ru-RU" i="1" dirty="0">
                <a:latin typeface="Times New Roman" panose="02020603050405020304" pitchFamily="18" charset="0"/>
                <a:cs typeface="Times New Roman" panose="02020603050405020304" pitchFamily="18" charset="0"/>
              </a:rPr>
              <a:t>-обтекаемость автомобиля.</a:t>
            </a:r>
            <a:endParaRPr lang="en-US" i="1" dirty="0">
              <a:latin typeface="Times New Roman" panose="02020603050405020304" pitchFamily="18" charset="0"/>
              <a:cs typeface="Times New Roman" panose="02020603050405020304" pitchFamily="18" charset="0"/>
            </a:endParaRPr>
          </a:p>
        </p:txBody>
      </p:sp>
      <p:pic>
        <p:nvPicPr>
          <p:cNvPr id="9" name="Рисунок 8"/>
          <p:cNvPicPr>
            <a:picLocks noChangeAspect="1"/>
          </p:cNvPicPr>
          <p:nvPr/>
        </p:nvPicPr>
        <p:blipFill>
          <a:blip r:embed="rId2"/>
          <a:stretch>
            <a:fillRect/>
          </a:stretch>
        </p:blipFill>
        <p:spPr>
          <a:xfrm>
            <a:off x="5683267" y="2579992"/>
            <a:ext cx="2414712" cy="3433946"/>
          </a:xfrm>
          <a:prstGeom prst="rect">
            <a:avLst/>
          </a:prstGeom>
        </p:spPr>
      </p:pic>
    </p:spTree>
    <p:extLst>
      <p:ext uri="{BB962C8B-B14F-4D97-AF65-F5344CB8AC3E}">
        <p14:creationId xmlns:p14="http://schemas.microsoft.com/office/powerpoint/2010/main" val="1778928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932471016"/>
              </p:ext>
            </p:extLst>
          </p:nvPr>
        </p:nvGraphicFramePr>
        <p:xfrm>
          <a:off x="941753" y="710871"/>
          <a:ext cx="8128000" cy="509120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311069157"/>
                    </a:ext>
                  </a:extLst>
                </a:gridCol>
              </a:tblGrid>
              <a:tr h="983241">
                <a:tc>
                  <a:txBody>
                    <a:bodyPr/>
                    <a:lstStyle/>
                    <a:p>
                      <a:r>
                        <a:rPr lang="ru-RU" sz="1400" b="1" i="1" dirty="0" smtClean="0">
                          <a:solidFill>
                            <a:srgbClr val="FF0000"/>
                          </a:solidFill>
                          <a:latin typeface="Times New Roman" panose="02020603050405020304" pitchFamily="18" charset="0"/>
                          <a:cs typeface="Times New Roman" panose="02020603050405020304" pitchFamily="18" charset="0"/>
                        </a:rPr>
                        <a:t>Форма скоростной характеристики</a:t>
                      </a:r>
                      <a:r>
                        <a:rPr lang="ru-RU" sz="1400" b="1" i="1" dirty="0" smtClean="0">
                          <a:latin typeface="Times New Roman" panose="02020603050405020304" pitchFamily="18" charset="0"/>
                          <a:cs typeface="Times New Roman" panose="02020603050405020304" pitchFamily="18" charset="0"/>
                        </a:rPr>
                        <a:t>. Карбюраторный двигатель имеет более выпуклую характеристику, чем дизель, что обеспечивает ему больший запас мощности при той же скорости. Следовательно, будет больше преодолеваемое сопротивление или развиваемое ускорение.</a:t>
                      </a:r>
                      <a:endParaRPr lang="en-US" sz="1400" b="1"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28261009"/>
                  </a:ext>
                </a:extLst>
              </a:tr>
              <a:tr h="983241">
                <a:tc>
                  <a:txBody>
                    <a:bodyPr/>
                    <a:lstStyle/>
                    <a:p>
                      <a:r>
                        <a:rPr lang="ru-RU" sz="1400" b="1" i="1" dirty="0" smtClean="0">
                          <a:solidFill>
                            <a:srgbClr val="FF0000"/>
                          </a:solidFill>
                          <a:latin typeface="Times New Roman" panose="02020603050405020304" pitchFamily="18" charset="0"/>
                          <a:cs typeface="Times New Roman" panose="02020603050405020304" pitchFamily="18" charset="0"/>
                        </a:rPr>
                        <a:t>Передаточные числа трансмиссии</a:t>
                      </a:r>
                      <a:r>
                        <a:rPr lang="ru-RU" sz="1400" b="1" i="1" dirty="0" smtClean="0">
                          <a:latin typeface="Times New Roman" panose="02020603050405020304" pitchFamily="18" charset="0"/>
                          <a:cs typeface="Times New Roman" panose="02020603050405020304" pitchFamily="18" charset="0"/>
                        </a:rPr>
                        <a:t>. От передаточного числа главной передачи в большой степени зависит максимальная скорость автомобиля. От передаточного числа первой передачи зависит величина максимального сопротивления дороги, преодолеваемого при равномерном движении. Передаточные числа промежуточных ступеней подбирают таким образом, чтобы обеспечить максимальную интенсивность разгона.</a:t>
                      </a:r>
                      <a:endParaRPr lang="en-US" sz="1400" b="1"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79546155"/>
                  </a:ext>
                </a:extLst>
              </a:tr>
              <a:tr h="983241">
                <a:tc>
                  <a:txBody>
                    <a:bodyPr/>
                    <a:lstStyle/>
                    <a:p>
                      <a:r>
                        <a:rPr lang="ru-RU" sz="1400" b="1" i="1" dirty="0" smtClean="0">
                          <a:solidFill>
                            <a:srgbClr val="FF0000"/>
                          </a:solidFill>
                          <a:latin typeface="Times New Roman" panose="02020603050405020304" pitchFamily="18" charset="0"/>
                          <a:cs typeface="Times New Roman" panose="02020603050405020304" pitchFamily="18" charset="0"/>
                        </a:rPr>
                        <a:t>Масса автомобиля</a:t>
                      </a:r>
                      <a:r>
                        <a:rPr lang="ru-RU" sz="1400" b="1" i="1" dirty="0" smtClean="0">
                          <a:latin typeface="Times New Roman" panose="02020603050405020304" pitchFamily="18" charset="0"/>
                          <a:cs typeface="Times New Roman" panose="02020603050405020304" pitchFamily="18" charset="0"/>
                        </a:rPr>
                        <a:t>. Повышение массы автомобиля приводит к увеличению силы инерции и сил сопротивления качению и подъему и, как следствие, к ухудшению динамичности автомобиля.</a:t>
                      </a:r>
                      <a:endParaRPr lang="en-US" sz="1400" b="1"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70251014"/>
                  </a:ext>
                </a:extLst>
              </a:tr>
              <a:tr h="983241">
                <a:tc>
                  <a:txBody>
                    <a:bodyPr/>
                    <a:lstStyle/>
                    <a:p>
                      <a:r>
                        <a:rPr lang="ru-RU" sz="1400" b="1" i="1" dirty="0" smtClean="0">
                          <a:solidFill>
                            <a:srgbClr val="FF0000"/>
                          </a:solidFill>
                          <a:latin typeface="Times New Roman" panose="02020603050405020304" pitchFamily="18" charset="0"/>
                          <a:cs typeface="Times New Roman" panose="02020603050405020304" pitchFamily="18" charset="0"/>
                        </a:rPr>
                        <a:t>Обтекаемость автомобиля</a:t>
                      </a:r>
                      <a:r>
                        <a:rPr lang="ru-RU" sz="1400" b="1" i="1" dirty="0" smtClean="0">
                          <a:latin typeface="Times New Roman" panose="02020603050405020304" pitchFamily="18" charset="0"/>
                          <a:cs typeface="Times New Roman" panose="02020603050405020304" pitchFamily="18" charset="0"/>
                        </a:rPr>
                        <a:t>. Для современных легковых автомобилей характерны строгие прямолинейные очертания с плавными переходами, однако нередко зарубежные фирмы в рекламных целях выпускают автомобили с кузовами вычурной формы, имеющими необычный внешний вид и создающими повышенное сопротивление воздуха.</a:t>
                      </a:r>
                      <a:endParaRPr lang="en-US" sz="1400" b="1"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39989023"/>
                  </a:ext>
                </a:extLst>
              </a:tr>
              <a:tr h="983241">
                <a:tc>
                  <a:txBody>
                    <a:bodyPr/>
                    <a:lstStyle/>
                    <a:p>
                      <a:endParaRPr lang="en-US" dirty="0"/>
                    </a:p>
                  </a:txBody>
                  <a:tcPr/>
                </a:tc>
                <a:extLst>
                  <a:ext uri="{0D108BD9-81ED-4DB2-BD59-A6C34878D82A}">
                    <a16:rowId xmlns:a16="http://schemas.microsoft.com/office/drawing/2014/main" val="1287061711"/>
                  </a:ext>
                </a:extLst>
              </a:tr>
            </a:tbl>
          </a:graphicData>
        </a:graphic>
      </p:graphicFrame>
    </p:spTree>
    <p:extLst>
      <p:ext uri="{BB962C8B-B14F-4D97-AF65-F5344CB8AC3E}">
        <p14:creationId xmlns:p14="http://schemas.microsoft.com/office/powerpoint/2010/main" val="2918953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334ABC-0827-48B9-9689-E6A0C28757F4}"/>
              </a:ext>
            </a:extLst>
          </p:cNvPr>
          <p:cNvSpPr>
            <a:spLocks noGrp="1"/>
          </p:cNvSpPr>
          <p:nvPr>
            <p:ph type="title"/>
          </p:nvPr>
        </p:nvSpPr>
        <p:spPr>
          <a:xfrm>
            <a:off x="883265" y="2902998"/>
            <a:ext cx="9246155" cy="2187853"/>
          </a:xfrm>
        </p:spPr>
        <p:txBody>
          <a:bodyPr>
            <a:normAutofit/>
          </a:bodyPr>
          <a:lstStyle/>
          <a:p>
            <a:r>
              <a:rPr lang="ru-RU" sz="4800" b="1" i="1" dirty="0">
                <a:effectLst>
                  <a:outerShdw blurRad="38100" dist="38100" dir="2700000" algn="tl">
                    <a:srgbClr val="000000">
                      <a:alpha val="43137"/>
                    </a:srgbClr>
                  </a:outerShdw>
                </a:effectLst>
                <a:latin typeface="Georgia Pro Semibold" panose="02040702050405020303" pitchFamily="18" charset="0"/>
              </a:rPr>
              <a:t>СПАСИБО ЗА ВНИМАНИЕ!</a:t>
            </a:r>
          </a:p>
        </p:txBody>
      </p:sp>
    </p:spTree>
    <p:extLst>
      <p:ext uri="{BB962C8B-B14F-4D97-AF65-F5344CB8AC3E}">
        <p14:creationId xmlns:p14="http://schemas.microsoft.com/office/powerpoint/2010/main" val="376747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Лента лицом вверх 3"/>
          <p:cNvSpPr/>
          <p:nvPr/>
        </p:nvSpPr>
        <p:spPr>
          <a:xfrm>
            <a:off x="1164166" y="1903372"/>
            <a:ext cx="7883118" cy="2976360"/>
          </a:xfrm>
          <a:prstGeom prst="ribbon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по </a:t>
            </a:r>
            <a:r>
              <a:rPr lang="ru-RU" dirty="0" smtClean="0">
                <a:latin typeface="Times New Roman" panose="02020603050405020304" pitchFamily="18" charset="0"/>
                <a:cs typeface="Times New Roman" panose="02020603050405020304" pitchFamily="18" charset="0"/>
              </a:rPr>
              <a:t>дисциплине: </a:t>
            </a:r>
            <a:r>
              <a:rPr lang="ru-RU" sz="2400" b="1" i="1" dirty="0" smtClean="0">
                <a:latin typeface="Times New Roman" panose="02020603050405020304" pitchFamily="18" charset="0"/>
                <a:cs typeface="Times New Roman" panose="02020603050405020304" pitchFamily="18" charset="0"/>
              </a:rPr>
              <a:t>«Эксплуатация </a:t>
            </a:r>
            <a:r>
              <a:rPr lang="ru-RU" sz="2400" b="1" i="1" dirty="0">
                <a:latin typeface="Times New Roman" panose="02020603050405020304" pitchFamily="18" charset="0"/>
                <a:cs typeface="Times New Roman" panose="02020603050405020304" pitchFamily="18" charset="0"/>
              </a:rPr>
              <a:t>автомобильных дорог»</a:t>
            </a: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4686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978270" y="1925516"/>
            <a:ext cx="6726115" cy="225962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Лекция № </a:t>
            </a:r>
            <a:r>
              <a:rPr lang="ru-RU" dirty="0" smtClean="0">
                <a:latin typeface="Times New Roman" panose="02020603050405020304" pitchFamily="18" charset="0"/>
                <a:cs typeface="Times New Roman" panose="02020603050405020304" pitchFamily="18" charset="0"/>
              </a:rPr>
              <a:t>2</a:t>
            </a:r>
            <a:endParaRPr lang="ru-RU" dirty="0">
              <a:latin typeface="Times New Roman" panose="02020603050405020304" pitchFamily="18" charset="0"/>
              <a:cs typeface="Times New Roman" panose="02020603050405020304" pitchFamily="18" charset="0"/>
            </a:endParaRPr>
          </a:p>
          <a:p>
            <a:pPr algn="ctr"/>
            <a:r>
              <a:rPr lang="ru-RU" sz="2400" b="1" i="1" dirty="0">
                <a:latin typeface="Times New Roman" panose="02020603050405020304" pitchFamily="18" charset="0"/>
                <a:cs typeface="Times New Roman" panose="02020603050405020304" pitchFamily="18" charset="0"/>
              </a:rPr>
              <a:t>Тема: Об основах взаимодействия колес с автодорогой</a:t>
            </a:r>
          </a:p>
        </p:txBody>
      </p:sp>
    </p:spTree>
    <p:extLst>
      <p:ext uri="{BB962C8B-B14F-4D97-AF65-F5344CB8AC3E}">
        <p14:creationId xmlns:p14="http://schemas.microsoft.com/office/powerpoint/2010/main" val="1931796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План:</a:t>
            </a:r>
            <a:endParaRPr lang="en-US"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1.Показатели взаимодействия автомобилей с дорогой. Силы, передаваемые на дорогу колесом автомобиля, и схема этих сил. </a:t>
            </a:r>
          </a:p>
          <a:p>
            <a:r>
              <a:rPr lang="ru-RU" dirty="0">
                <a:latin typeface="Times New Roman" panose="02020603050405020304" pitchFamily="18" charset="0"/>
                <a:cs typeface="Times New Roman" panose="02020603050405020304" pitchFamily="18" charset="0"/>
              </a:rPr>
              <a:t>2.Тяговая динамичность автомобиля. Безопасность движения при различных дорожных условиях</a:t>
            </a:r>
          </a:p>
          <a:p>
            <a:endParaRPr lang="en-US" dirty="0"/>
          </a:p>
        </p:txBody>
      </p:sp>
    </p:spTree>
    <p:extLst>
      <p:ext uri="{BB962C8B-B14F-4D97-AF65-F5344CB8AC3E}">
        <p14:creationId xmlns:p14="http://schemas.microsoft.com/office/powerpoint/2010/main" val="2654310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8203" y="178777"/>
            <a:ext cx="6286174" cy="1320800"/>
          </a:xfrm>
        </p:spPr>
        <p:txBody>
          <a:bodyPr>
            <a:noAutofit/>
          </a:bodyPr>
          <a:lstStyle/>
          <a:p>
            <a:pPr algn="ctr"/>
            <a:r>
              <a:rPr lang="ru-RU" sz="2000" b="1" i="1" dirty="0">
                <a:latin typeface="Times New Roman" panose="02020603050405020304" pitchFamily="18" charset="0"/>
                <a:cs typeface="Times New Roman" panose="02020603050405020304" pitchFamily="18" charset="0"/>
              </a:rPr>
              <a:t>Взаимодействие автомобиля и дороги представляет собой сложный процесс, результатом которого является движение автомобиля. Это взаимодействие можно характеризовать следующими основными показателями: размером нагрузки; средним давлением по площади отпечатка колеса; частотой приложения нагрузки; прогибом дорожной одежды; сопротивлением качению; сцеплением колеса с покрытием, ровностью покрытия и его состоянием.</a:t>
            </a:r>
            <a:endParaRPr lang="en-US" sz="2000" b="1" i="1"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6479198" y="2839915"/>
            <a:ext cx="2729278" cy="3297115"/>
          </a:xfrm>
          <a:prstGeom prst="rect">
            <a:avLst/>
          </a:prstGeom>
        </p:spPr>
      </p:pic>
    </p:spTree>
    <p:extLst>
      <p:ext uri="{BB962C8B-B14F-4D97-AF65-F5344CB8AC3E}">
        <p14:creationId xmlns:p14="http://schemas.microsoft.com/office/powerpoint/2010/main" val="1332131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i="1" dirty="0">
                <a:latin typeface="Times New Roman" panose="02020603050405020304" pitchFamily="18" charset="0"/>
                <a:cs typeface="Times New Roman" panose="02020603050405020304" pitchFamily="18" charset="0"/>
              </a:rPr>
              <a:t>Динамические показатели режима работы автомобиля</a:t>
            </a:r>
            <a:r>
              <a:rPr lang="en-US" dirty="0"/>
              <a:t/>
            </a:r>
            <a:br>
              <a:rPr lang="en-US" dirty="0"/>
            </a:br>
            <a:endParaRPr lang="en-US" dirty="0"/>
          </a:p>
        </p:txBody>
      </p:sp>
      <p:graphicFrame>
        <p:nvGraphicFramePr>
          <p:cNvPr id="4" name="Таблица 3"/>
          <p:cNvGraphicFramePr>
            <a:graphicFrameLocks noGrp="1"/>
          </p:cNvGraphicFramePr>
          <p:nvPr>
            <p:extLst>
              <p:ext uri="{D42A27DB-BD31-4B8C-83A1-F6EECF244321}">
                <p14:modId xmlns:p14="http://schemas.microsoft.com/office/powerpoint/2010/main" val="2845489982"/>
              </p:ext>
            </p:extLst>
          </p:nvPr>
        </p:nvGraphicFramePr>
        <p:xfrm>
          <a:off x="2692087" y="1930400"/>
          <a:ext cx="4567161" cy="4683243"/>
        </p:xfrm>
        <a:graphic>
          <a:graphicData uri="http://schemas.openxmlformats.org/drawingml/2006/table">
            <a:tbl>
              <a:tblPr firstRow="1" firstCol="1" bandRow="1">
                <a:tableStyleId>{5C22544A-7EE6-4342-B048-85BDC9FD1C3A}</a:tableStyleId>
              </a:tblPr>
              <a:tblGrid>
                <a:gridCol w="730589">
                  <a:extLst>
                    <a:ext uri="{9D8B030D-6E8A-4147-A177-3AD203B41FA5}">
                      <a16:colId xmlns:a16="http://schemas.microsoft.com/office/drawing/2014/main" val="1048790261"/>
                    </a:ext>
                  </a:extLst>
                </a:gridCol>
                <a:gridCol w="730589">
                  <a:extLst>
                    <a:ext uri="{9D8B030D-6E8A-4147-A177-3AD203B41FA5}">
                      <a16:colId xmlns:a16="http://schemas.microsoft.com/office/drawing/2014/main" val="3984243511"/>
                    </a:ext>
                  </a:extLst>
                </a:gridCol>
                <a:gridCol w="914216">
                  <a:extLst>
                    <a:ext uri="{9D8B030D-6E8A-4147-A177-3AD203B41FA5}">
                      <a16:colId xmlns:a16="http://schemas.microsoft.com/office/drawing/2014/main" val="4031482242"/>
                    </a:ext>
                  </a:extLst>
                </a:gridCol>
                <a:gridCol w="730589">
                  <a:extLst>
                    <a:ext uri="{9D8B030D-6E8A-4147-A177-3AD203B41FA5}">
                      <a16:colId xmlns:a16="http://schemas.microsoft.com/office/drawing/2014/main" val="3992051499"/>
                    </a:ext>
                  </a:extLst>
                </a:gridCol>
                <a:gridCol w="730589">
                  <a:extLst>
                    <a:ext uri="{9D8B030D-6E8A-4147-A177-3AD203B41FA5}">
                      <a16:colId xmlns:a16="http://schemas.microsoft.com/office/drawing/2014/main" val="3552145909"/>
                    </a:ext>
                  </a:extLst>
                </a:gridCol>
                <a:gridCol w="730589">
                  <a:extLst>
                    <a:ext uri="{9D8B030D-6E8A-4147-A177-3AD203B41FA5}">
                      <a16:colId xmlns:a16="http://schemas.microsoft.com/office/drawing/2014/main" val="311571571"/>
                    </a:ext>
                  </a:extLst>
                </a:gridCol>
              </a:tblGrid>
              <a:tr h="207815">
                <a:tc rowSpan="2">
                  <a:txBody>
                    <a:bodyPr/>
                    <a:lstStyle/>
                    <a:p>
                      <a:pPr indent="142875" algn="just">
                        <a:lnSpc>
                          <a:spcPct val="115000"/>
                        </a:lnSpc>
                        <a:spcAft>
                          <a:spcPts val="1000"/>
                        </a:spcAft>
                      </a:pPr>
                      <a:r>
                        <a:rPr lang="en-US" sz="900" dirty="0" err="1">
                          <a:effectLst/>
                          <a:latin typeface="Times New Roman" panose="02020603050405020304" pitchFamily="18" charset="0"/>
                          <a:cs typeface="Times New Roman" panose="02020603050405020304" pitchFamily="18" charset="0"/>
                        </a:rPr>
                        <a:t>Режим</a:t>
                      </a:r>
                      <a:r>
                        <a:rPr lang="en-US" sz="900" dirty="0">
                          <a:effectLst/>
                          <a:latin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cs typeface="Times New Roman" panose="02020603050405020304" pitchFamily="18" charset="0"/>
                        </a:rPr>
                        <a:t>работы</a:t>
                      </a:r>
                      <a:r>
                        <a:rPr lang="en-US" sz="900" dirty="0">
                          <a:effectLst/>
                          <a:latin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cs typeface="Times New Roman" panose="02020603050405020304" pitchFamily="18" charset="0"/>
                        </a:rPr>
                        <a:t>автомобиля</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gridSpan="5">
                  <a:txBody>
                    <a:bodyPr/>
                    <a:lstStyle/>
                    <a:p>
                      <a:pPr indent="142875" algn="just">
                        <a:lnSpc>
                          <a:spcPct val="115000"/>
                        </a:lnSpc>
                        <a:spcAft>
                          <a:spcPts val="1000"/>
                        </a:spcAft>
                      </a:pPr>
                      <a:r>
                        <a:rPr lang="en-US" sz="1050" dirty="0" err="1">
                          <a:effectLst/>
                          <a:latin typeface="Times New Roman" panose="02020603050405020304" pitchFamily="18" charset="0"/>
                          <a:cs typeface="Times New Roman" panose="02020603050405020304" pitchFamily="18" charset="0"/>
                        </a:rPr>
                        <a:t>Динамические</a:t>
                      </a:r>
                      <a:r>
                        <a:rPr lang="en-US" sz="1050" dirty="0">
                          <a:effectLst/>
                          <a:latin typeface="Times New Roman" panose="02020603050405020304" pitchFamily="18" charset="0"/>
                          <a:cs typeface="Times New Roman" panose="02020603050405020304" pitchFamily="18" charset="0"/>
                        </a:rPr>
                        <a:t> </a:t>
                      </a:r>
                      <a:r>
                        <a:rPr lang="en-US" sz="1050" dirty="0" err="1">
                          <a:effectLst/>
                          <a:latin typeface="Times New Roman" panose="02020603050405020304" pitchFamily="18" charset="0"/>
                          <a:cs typeface="Times New Roman" panose="02020603050405020304" pitchFamily="18" charset="0"/>
                        </a:rPr>
                        <a:t>показатели</a:t>
                      </a:r>
                      <a:endParaRPr lang="en-US"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11306775"/>
                  </a:ext>
                </a:extLst>
              </a:tr>
              <a:tr h="594066">
                <a:tc vMerge="1">
                  <a:txBody>
                    <a:bodyPr/>
                    <a:lstStyle/>
                    <a:p>
                      <a:endParaRPr lang="en-US"/>
                    </a:p>
                  </a:txBody>
                  <a:tcPr/>
                </a:tc>
                <a:tc>
                  <a:txBody>
                    <a:bodyPr/>
                    <a:lstStyle/>
                    <a:p>
                      <a:pPr indent="142875" algn="just">
                        <a:lnSpc>
                          <a:spcPct val="115000"/>
                        </a:lnSpc>
                        <a:spcAft>
                          <a:spcPts val="1000"/>
                        </a:spcAft>
                      </a:pPr>
                      <a:r>
                        <a:rPr lang="en-US" sz="900" dirty="0" err="1">
                          <a:effectLst/>
                          <a:latin typeface="Times New Roman" panose="02020603050405020304" pitchFamily="18" charset="0"/>
                          <a:cs typeface="Times New Roman" panose="02020603050405020304" pitchFamily="18" charset="0"/>
                        </a:rPr>
                        <a:t>Скорость</a:t>
                      </a:r>
                      <a:endParaRPr lang="en-US" sz="900" dirty="0">
                        <a:effectLst/>
                        <a:latin typeface="Times New Roman" panose="02020603050405020304" pitchFamily="18" charset="0"/>
                        <a:cs typeface="Times New Roman" panose="02020603050405020304" pitchFamily="18" charset="0"/>
                      </a:endParaRPr>
                    </a:p>
                    <a:p>
                      <a:pPr indent="142875" algn="just">
                        <a:lnSpc>
                          <a:spcPct val="115000"/>
                        </a:lnSpc>
                        <a:spcAft>
                          <a:spcPts val="1000"/>
                        </a:spcAft>
                      </a:pPr>
                      <a:r>
                        <a:rPr lang="en-US" sz="900" dirty="0" err="1">
                          <a:effectLst/>
                          <a:latin typeface="Times New Roman" panose="02020603050405020304" pitchFamily="18" charset="0"/>
                          <a:cs typeface="Times New Roman" panose="02020603050405020304" pitchFamily="18" charset="0"/>
                        </a:rPr>
                        <a:t>движения</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err="1">
                          <a:effectLst/>
                          <a:latin typeface="Times New Roman" panose="02020603050405020304" pitchFamily="18" charset="0"/>
                          <a:cs typeface="Times New Roman" panose="02020603050405020304" pitchFamily="18" charset="0"/>
                        </a:rPr>
                        <a:t>Ускорение</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err="1">
                          <a:effectLst/>
                          <a:latin typeface="Times New Roman" panose="02020603050405020304" pitchFamily="18" charset="0"/>
                          <a:cs typeface="Times New Roman" panose="02020603050405020304" pitchFamily="18" charset="0"/>
                        </a:rPr>
                        <a:t>Крутящий</a:t>
                      </a:r>
                      <a:endParaRPr lang="en-US" sz="900" dirty="0">
                        <a:effectLst/>
                        <a:latin typeface="Times New Roman" panose="02020603050405020304" pitchFamily="18" charset="0"/>
                        <a:cs typeface="Times New Roman" panose="02020603050405020304" pitchFamily="18" charset="0"/>
                      </a:endParaRPr>
                    </a:p>
                    <a:p>
                      <a:pPr indent="142875" algn="just">
                        <a:lnSpc>
                          <a:spcPct val="115000"/>
                        </a:lnSpc>
                        <a:spcAft>
                          <a:spcPts val="1000"/>
                        </a:spcAft>
                      </a:pPr>
                      <a:r>
                        <a:rPr lang="en-US" sz="900" dirty="0" err="1">
                          <a:effectLst/>
                          <a:latin typeface="Times New Roman" panose="02020603050405020304" pitchFamily="18" charset="0"/>
                          <a:cs typeface="Times New Roman" panose="02020603050405020304" pitchFamily="18" charset="0"/>
                        </a:rPr>
                        <a:t>момент</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gridSpan="2">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Угловая скорость вращения колес</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extLst>
                  <a:ext uri="{0D108BD9-81ED-4DB2-BD59-A6C34878D82A}">
                    <a16:rowId xmlns:a16="http://schemas.microsoft.com/office/drawing/2014/main" val="651258493"/>
                  </a:ext>
                </a:extLst>
              </a:tr>
              <a:tr h="448640">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Остановка или стоянка</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0</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gridSpan="2">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extLst>
                  <a:ext uri="{0D108BD9-81ED-4DB2-BD59-A6C34878D82A}">
                    <a16:rowId xmlns:a16="http://schemas.microsoft.com/office/drawing/2014/main" val="3175877045"/>
                  </a:ext>
                </a:extLst>
              </a:tr>
              <a:tr h="452444">
                <a:tc>
                  <a:txBody>
                    <a:bodyPr/>
                    <a:lstStyle/>
                    <a:p>
                      <a:pPr indent="142875" algn="just">
                        <a:lnSpc>
                          <a:spcPct val="115000"/>
                        </a:lnSpc>
                        <a:spcAft>
                          <a:spcPts val="1000"/>
                        </a:spcAft>
                      </a:pPr>
                      <a:r>
                        <a:rPr lang="ru-RU" sz="900">
                          <a:effectLst/>
                          <a:latin typeface="Times New Roman" panose="02020603050405020304" pitchFamily="18" charset="0"/>
                          <a:cs typeface="Times New Roman" panose="02020603050405020304" pitchFamily="18" charset="0"/>
                        </a:rPr>
                        <a:t>Трогание с места и разгон</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В</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В</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В</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gridSpan="2">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В</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extLst>
                  <a:ext uri="{0D108BD9-81ED-4DB2-BD59-A6C34878D82A}">
                    <a16:rowId xmlns:a16="http://schemas.microsoft.com/office/drawing/2014/main" val="2029224107"/>
                  </a:ext>
                </a:extLst>
              </a:tr>
              <a:tr h="346912">
                <a:tc gridSpan="2">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Выбег (свободное качение)</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0</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extLst>
                  <a:ext uri="{0D108BD9-81ED-4DB2-BD59-A6C34878D82A}">
                    <a16:rowId xmlns:a16="http://schemas.microsoft.com/office/drawing/2014/main" val="733469421"/>
                  </a:ext>
                </a:extLst>
              </a:tr>
              <a:tr h="448640">
                <a:tc gridSpan="2">
                  <a:txBody>
                    <a:bodyPr/>
                    <a:lstStyle/>
                    <a:p>
                      <a:pPr indent="142875" algn="just">
                        <a:lnSpc>
                          <a:spcPct val="115000"/>
                        </a:lnSpc>
                        <a:spcAft>
                          <a:spcPts val="1000"/>
                        </a:spcAft>
                      </a:pPr>
                      <a:r>
                        <a:rPr lang="ru-RU" sz="900">
                          <a:effectLst/>
                          <a:latin typeface="Times New Roman" panose="02020603050405020304" pitchFamily="18" charset="0"/>
                          <a:cs typeface="Times New Roman" panose="02020603050405020304" pitchFamily="18" charset="0"/>
                        </a:rPr>
                        <a:t>Качение с пробуксовыванием (при разгоне)</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 в</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 в; 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у; п; в</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У; п; в</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extLst>
                  <a:ext uri="{0D108BD9-81ED-4DB2-BD59-A6C34878D82A}">
                    <a16:rowId xmlns:a16="http://schemas.microsoft.com/office/drawing/2014/main" val="3450980336"/>
                  </a:ext>
                </a:extLst>
              </a:tr>
              <a:tr h="452444">
                <a:tc gridSpan="2">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Полное пробуксовывание (автомобиль неподвижен)</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 в; 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У; п; в;</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extLst>
                  <a:ext uri="{0D108BD9-81ED-4DB2-BD59-A6C34878D82A}">
                    <a16:rowId xmlns:a16="http://schemas.microsoft.com/office/drawing/2014/main" val="2299734452"/>
                  </a:ext>
                </a:extLst>
              </a:tr>
              <a:tr h="328228">
                <a:tc gridSpan="2">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Торможение: без скольжения</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У</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extLst>
                  <a:ext uri="{0D108BD9-81ED-4DB2-BD59-A6C34878D82A}">
                    <a16:rowId xmlns:a16="http://schemas.microsoft.com/office/drawing/2014/main" val="1769306017"/>
                  </a:ext>
                </a:extLst>
              </a:tr>
              <a:tr h="346912">
                <a:tc gridSpan="2">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с проскальзыванием</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У</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extLst>
                  <a:ext uri="{0D108BD9-81ED-4DB2-BD59-A6C34878D82A}">
                    <a16:rowId xmlns:a16="http://schemas.microsoft.com/office/drawing/2014/main" val="2763207511"/>
                  </a:ext>
                </a:extLst>
              </a:tr>
              <a:tr h="448640">
                <a:tc gridSpan="2">
                  <a:txBody>
                    <a:bodyPr/>
                    <a:lstStyle/>
                    <a:p>
                      <a:pPr indent="142875" algn="just">
                        <a:lnSpc>
                          <a:spcPct val="115000"/>
                        </a:lnSpc>
                        <a:spcAft>
                          <a:spcPts val="1000"/>
                        </a:spcAft>
                      </a:pPr>
                      <a:r>
                        <a:rPr lang="ru-RU" sz="900">
                          <a:effectLst/>
                          <a:latin typeface="Times New Roman" panose="02020603050405020304" pitchFamily="18" charset="0"/>
                          <a:cs typeface="Times New Roman" panose="02020603050405020304" pitchFamily="18" charset="0"/>
                        </a:rPr>
                        <a:t>скольжение без качения (полная блокировка)</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hMerge="1">
                  <a:txBody>
                    <a:bodyPr/>
                    <a:lstStyle/>
                    <a:p>
                      <a:endParaRPr lang="en-US"/>
                    </a:p>
                  </a:txBody>
                  <a:tcP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у; п;</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a:effectLst/>
                          <a:latin typeface="Times New Roman" panose="02020603050405020304" pitchFamily="18" charset="0"/>
                          <a:cs typeface="Times New Roman" panose="02020603050405020304" pitchFamily="18" charset="0"/>
                        </a:rPr>
                        <a:t>0</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tc>
                  <a:txBody>
                    <a:bodyPr/>
                    <a:lstStyle/>
                    <a:p>
                      <a:pPr indent="142875" algn="just">
                        <a:lnSpc>
                          <a:spcPct val="115000"/>
                        </a:lnSpc>
                        <a:spcAft>
                          <a:spcPts val="1000"/>
                        </a:spcAft>
                      </a:pPr>
                      <a:r>
                        <a:rPr lang="en-US" sz="900" dirty="0">
                          <a:effectLst/>
                          <a:latin typeface="Times New Roman" panose="02020603050405020304" pitchFamily="18" charset="0"/>
                          <a:cs typeface="Times New Roman" panose="02020603050405020304" pitchFamily="18" charset="0"/>
                        </a:rPr>
                        <a:t>0</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530" marR="41530" marT="41530" marB="41530" anchor="ctr"/>
                </a:tc>
                <a:extLst>
                  <a:ext uri="{0D108BD9-81ED-4DB2-BD59-A6C34878D82A}">
                    <a16:rowId xmlns:a16="http://schemas.microsoft.com/office/drawing/2014/main" val="1552974544"/>
                  </a:ext>
                </a:extLst>
              </a:tr>
            </a:tbl>
          </a:graphicData>
        </a:graphic>
      </p:graphicFrame>
      <p:sp>
        <p:nvSpPr>
          <p:cNvPr id="5" name="Прямоугольник 4"/>
          <p:cNvSpPr/>
          <p:nvPr/>
        </p:nvSpPr>
        <p:spPr>
          <a:xfrm>
            <a:off x="984738" y="6488668"/>
            <a:ext cx="8669215" cy="369332"/>
          </a:xfrm>
          <a:prstGeom prst="rect">
            <a:avLst/>
          </a:prstGeom>
        </p:spPr>
        <p:txBody>
          <a:bodyPr wrap="square">
            <a:spAutoFit/>
          </a:bodyPr>
          <a:lstStyle/>
          <a:p>
            <a:r>
              <a:rPr lang="ru-RU" i="1" dirty="0">
                <a:latin typeface="Times New Roman" panose="02020603050405020304" pitchFamily="18" charset="0"/>
                <a:cs typeface="Times New Roman" panose="02020603050405020304" pitchFamily="18" charset="0"/>
              </a:rPr>
              <a:t>Примечание, у — уменьшается; п — постоянное; в — возрастает; 0 — равно нулю.</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263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4515" y="697098"/>
            <a:ext cx="4464610" cy="1320800"/>
          </a:xfrm>
        </p:spPr>
        <p:txBody>
          <a:bodyPr>
            <a:normAutofit fontScale="90000"/>
          </a:bodyPr>
          <a:lstStyle/>
          <a:p>
            <a:r>
              <a:rPr lang="ru-RU" sz="2000" dirty="0">
                <a:latin typeface="Times New Roman" panose="02020603050405020304" pitchFamily="18" charset="0"/>
                <a:cs typeface="Times New Roman" panose="02020603050405020304" pitchFamily="18" charset="0"/>
              </a:rPr>
              <a:t>Рис. 1. Схема сил, передаваемых на покрытие от колес: а — неподвижного; б — ведущего; в — ведомого; р — удельное давление на покрытие от колеса автомобиля; </a:t>
            </a:r>
            <a:r>
              <a:rPr lang="ru-RU" sz="2000" dirty="0" err="1">
                <a:latin typeface="Times New Roman" panose="02020603050405020304" pitchFamily="18" charset="0"/>
                <a:cs typeface="Times New Roman" panose="02020603050405020304" pitchFamily="18" charset="0"/>
              </a:rPr>
              <a:t>ртхх</a:t>
            </a:r>
            <a:r>
              <a:rPr lang="ru-RU" sz="2000" dirty="0">
                <a:latin typeface="Times New Roman" panose="02020603050405020304" pitchFamily="18" charset="0"/>
                <a:cs typeface="Times New Roman" panose="02020603050405020304" pitchFamily="18" charset="0"/>
              </a:rPr>
              <a:t> — максимальное удельное давление на покрытие от колеса автомобиля; и — сжатие автомобильной шины; / — прогиб дорожной одежды под колесом автомобиля; е — смещение точки приложения реакции R; D — условный диаметр круга отпечатка, заменяющего эллипс в зоне контакта шины с покрытием; </a:t>
            </a:r>
            <a:r>
              <a:rPr lang="ru-RU" sz="2000" dirty="0" err="1">
                <a:latin typeface="Times New Roman" panose="02020603050405020304" pitchFamily="18" charset="0"/>
                <a:cs typeface="Times New Roman" panose="02020603050405020304" pitchFamily="18" charset="0"/>
              </a:rPr>
              <a:t>Рк</a:t>
            </a:r>
            <a:r>
              <a:rPr lang="ru-RU" sz="2000" dirty="0">
                <a:latin typeface="Times New Roman" panose="02020603050405020304" pitchFamily="18" charset="0"/>
                <a:cs typeface="Times New Roman" panose="02020603050405020304" pitchFamily="18" charset="0"/>
              </a:rPr>
              <a:t> — сила тяги на ободе колеса автомобиля; Т — сила трения; Р — сила сопротивления качению.</a:t>
            </a:r>
            <a:endParaRPr lang="en-US"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32734" y="697098"/>
            <a:ext cx="4633362" cy="2816596"/>
          </a:xfrm>
          <a:prstGeom prst="rect">
            <a:avLst/>
          </a:prstGeom>
        </p:spPr>
      </p:pic>
    </p:spTree>
    <p:extLst>
      <p:ext uri="{BB962C8B-B14F-4D97-AF65-F5344CB8AC3E}">
        <p14:creationId xmlns:p14="http://schemas.microsoft.com/office/powerpoint/2010/main" val="1025419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smtClean="0">
                <a:latin typeface="Times New Roman" panose="02020603050405020304" pitchFamily="18" charset="0"/>
                <a:cs typeface="Times New Roman" panose="02020603050405020304" pitchFamily="18" charset="0"/>
              </a:rPr>
              <a:t>На </a:t>
            </a:r>
            <a:r>
              <a:rPr lang="ru-RU" sz="2200" dirty="0">
                <a:latin typeface="Times New Roman" panose="02020603050405020304" pitchFamily="18" charset="0"/>
                <a:cs typeface="Times New Roman" panose="02020603050405020304" pitchFamily="18" charset="0"/>
              </a:rPr>
              <a:t>горизонтальном участке основная часть силы тяги расходуется на преодоление сил сопротивления качению Р, которые оцениваются затратой энергии на деформирование I дорожной конструкции и сжатие шины колеса U.</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Показателем сопротивления качению считается коэффициент сопротивления качению / = F : Q</a:t>
            </a:r>
            <a:r>
              <a:rPr lang="ru-RU" sz="2200" dirty="0" smtClean="0">
                <a:latin typeface="Times New Roman" panose="02020603050405020304" pitchFamily="18" charset="0"/>
                <a:cs typeface="Times New Roman" panose="02020603050405020304" pitchFamily="18" charset="0"/>
              </a:rPr>
              <a:t>. Эту </a:t>
            </a:r>
            <a:r>
              <a:rPr lang="ru-RU" sz="2200" dirty="0">
                <a:latin typeface="Times New Roman" panose="02020603050405020304" pitchFamily="18" charset="0"/>
                <a:cs typeface="Times New Roman" panose="02020603050405020304" pitchFamily="18" charset="0"/>
              </a:rPr>
              <a:t>величину можно определить следующим образом (рис. 10.1 в). Ввиду того что шина колеса обладает эластичностью, точка приложения нормальной реакции R смещена вперед по ходу движения. Это смещение характеризует сопротивление качению. Коэффициент сопротивления качению может быть вычислен по формуле</a:t>
            </a:r>
            <a:r>
              <a:rPr lang="ru-RU" dirty="0"/>
              <a:t/>
            </a:r>
            <a:br>
              <a:rPr lang="ru-RU" dirty="0"/>
            </a:br>
            <a:endParaRPr lang="en-US" dirty="0"/>
          </a:p>
        </p:txBody>
      </p:sp>
      <p:pic>
        <p:nvPicPr>
          <p:cNvPr id="4" name="Рисунок 3"/>
          <p:cNvPicPr>
            <a:picLocks noChangeAspect="1"/>
          </p:cNvPicPr>
          <p:nvPr/>
        </p:nvPicPr>
        <p:blipFill>
          <a:blip r:embed="rId2"/>
          <a:stretch>
            <a:fillRect/>
          </a:stretch>
        </p:blipFill>
        <p:spPr>
          <a:xfrm>
            <a:off x="909284" y="4074800"/>
            <a:ext cx="4066384" cy="554784"/>
          </a:xfrm>
          <a:prstGeom prst="rect">
            <a:avLst/>
          </a:prstGeom>
        </p:spPr>
      </p:pic>
    </p:spTree>
    <p:extLst>
      <p:ext uri="{BB962C8B-B14F-4D97-AF65-F5344CB8AC3E}">
        <p14:creationId xmlns:p14="http://schemas.microsoft.com/office/powerpoint/2010/main" val="1264403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a:latin typeface="Times New Roman" panose="02020603050405020304" pitchFamily="18" charset="0"/>
                <a:cs typeface="Times New Roman" panose="02020603050405020304" pitchFamily="18" charset="0"/>
              </a:rPr>
              <a:t>Тяговая динамичность автомобиля </a:t>
            </a:r>
            <a:endParaRPr lang="en-US" sz="3200" b="1" dirty="0">
              <a:latin typeface="Times New Roman" panose="02020603050405020304" pitchFamily="18" charset="0"/>
              <a:cs typeface="Times New Roman" panose="02020603050405020304" pitchFamily="18" charset="0"/>
            </a:endParaRPr>
          </a:p>
        </p:txBody>
      </p:sp>
      <p:sp>
        <p:nvSpPr>
          <p:cNvPr id="4" name="Прямоугольная выноска 3"/>
          <p:cNvSpPr/>
          <p:nvPr/>
        </p:nvSpPr>
        <p:spPr>
          <a:xfrm>
            <a:off x="1925515" y="1930400"/>
            <a:ext cx="5969977" cy="3640015"/>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200" b="1" i="1" dirty="0">
                <a:latin typeface="Times New Roman" panose="02020603050405020304" pitchFamily="18" charset="0"/>
                <a:cs typeface="Times New Roman" panose="02020603050405020304" pitchFamily="18" charset="0"/>
              </a:rPr>
              <a:t>Тяговая динамичность характеризует способность автомобиля производительно выполнять транспортные функции. Чем динамичнее автомобиль, тем он способен быстрее разгоняться и двигаться с более высокой скоростью в разнообразных условиях движения. Повышение тяговой динамичности возможно за счет увеличения удельной мощности двигателя и улучшения его приемистости, что достигается уменьшением массы автомобиля, улучшением его обтекаемости, совершенствованием конструкции двигателя, трансмиссии и ходовой части. Автомобиль, обладающий относительно более высокой тяговой динамичностью, в реальных дорожных условиях обладает большим запасом мощности, который может расходоваться на преодоление дорожных сопротивлений и на разгон.</a:t>
            </a:r>
            <a:endParaRPr lang="en-US" sz="1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5363635"/>
      </p:ext>
    </p:extLst>
  </p:cSld>
  <p:clrMapOvr>
    <a:masterClrMapping/>
  </p:clrMapOvr>
</p:sld>
</file>

<file path=ppt/theme/theme1.xml><?xml version="1.0" encoding="utf-8"?>
<a:theme xmlns:a="http://schemas.openxmlformats.org/drawingml/2006/main" name="Аспект">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123</TotalTime>
  <Words>717</Words>
  <Application>Microsoft Office PowerPoint</Application>
  <PresentationFormat>Широкоэкранный</PresentationFormat>
  <Paragraphs>81</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Georgia Pro Semibold</vt:lpstr>
      <vt:lpstr>Times New Roman</vt:lpstr>
      <vt:lpstr>Trebuchet MS</vt:lpstr>
      <vt:lpstr>Wingdings 3</vt:lpstr>
      <vt:lpstr>Аспект</vt:lpstr>
      <vt:lpstr>Презентация PowerPoint</vt:lpstr>
      <vt:lpstr>Презентация PowerPoint</vt:lpstr>
      <vt:lpstr>Презентация PowerPoint</vt:lpstr>
      <vt:lpstr>План:</vt:lpstr>
      <vt:lpstr>Взаимодействие автомобиля и дороги представляет собой сложный процесс, результатом которого является движение автомобиля. Это взаимодействие можно характеризовать следующими основными показателями: размером нагрузки; средним давлением по площади отпечатка колеса; частотой приложения нагрузки; прогибом дорожной одежды; сопротивлением качению; сцеплением колеса с покрытием, ровностью покрытия и его состоянием.</vt:lpstr>
      <vt:lpstr>Динамические показатели режима работы автомобиля </vt:lpstr>
      <vt:lpstr>Рис. 1. Схема сил, передаваемых на покрытие от колес: а — неподвижного; б — ведущего; в — ведомого; р — удельное давление на покрытие от колеса автомобиля; ртхх — максимальное удельное давление на покрытие от колеса автомобиля; и — сжатие автомобильной шины; / — прогиб дорожной одежды под колесом автомобиля; е — смещение точки приложения реакции R; D — условный диаметр круга отпечатка, заменяющего эллипс в зоне контакта шины с покрытием; Рк — сила тяги на ободе колеса автомобиля; Т — сила трения; Р — сила сопротивления качению.</vt:lpstr>
      <vt:lpstr>На горизонтальном участке основная часть силы тяги расходуется на преодоление сил сопротивления качению Р, которые оцениваются затратой энергии на деформирование I дорожной конструкции и сжатие шины колеса U. Показателем сопротивления качению считается коэффициент сопротивления качению / = F : Q. Эту величину можно определить следующим образом (рис. 10.1 в). Ввиду того что шина колеса обладает эластичностью, точка приложения нормальной реакции R смещена вперед по ходу движения. Это смещение характеризует сопротивление качению. Коэффициент сопротивления качению может быть вычислен по формуле </vt:lpstr>
      <vt:lpstr>Тяговая динамичность автомобиля </vt:lpstr>
      <vt:lpstr>Следует отметить, что тяговая динамичность автомобиля зависит от его конструктивных параметров и качества дороги.</vt:lpstr>
      <vt:lpstr>Презентация PowerPoint</vt:lpstr>
      <vt:lpstr>СПАСИБО ЗА ВНИМАНИЕ!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11</cp:revision>
  <dcterms:created xsi:type="dcterms:W3CDTF">2022-11-03T08:56:28Z</dcterms:created>
  <dcterms:modified xsi:type="dcterms:W3CDTF">2022-11-07T08:05:39Z</dcterms:modified>
</cp:coreProperties>
</file>