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82" r:id="rId15"/>
    <p:sldId id="28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translated.turbopages.org/proxy_u/en-ru.ru.a9a291f4-66aa1327-25cae57d-74722d776562/https/www.geeksforgeeks.org/capital-expenditure-meaning-example-and-accounting-treatment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translated.turbopages.org/proxy_u/en-ru.ru.a9a291f4-66aa1327-25cae57d-74722d776562/https/www.geeksforgeeks.org/capital-expenditure-meaning-example-and-accounting-treatmen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63C3E-AB9B-480A-9D65-BD800FF5EF5C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BAB8508-AEC8-405B-AF24-460B56D82D85}">
      <dgm:prSet phldrT="[Текст]" custT="1"/>
      <dgm:spPr/>
      <dgm:t>
        <a:bodyPr/>
        <a:lstStyle/>
        <a:p>
          <a:pPr algn="just"/>
          <a:r>
            <a:rPr lang="ru-RU" sz="1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Стоимость услуг, уплачиваемых предприятием банку, включает комиссионное вознаграждение, устанавливаемое в определенном проценте от суммы платежных документов (0,5-3%) и ежемесячный процент за аванс 1-2%.</a:t>
          </a:r>
          <a:endParaRPr lang="ru-RU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25A9D-7F5A-4BBF-953B-EBC260CBFA71}" type="parTrans" cxnId="{AF21E70A-E25C-4E9E-A29D-9B5F92D56FEA}">
      <dgm:prSet/>
      <dgm:spPr/>
      <dgm:t>
        <a:bodyPr/>
        <a:lstStyle/>
        <a:p>
          <a:pPr algn="just"/>
          <a:endParaRPr lang="ru-RU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01EB4-F425-4511-AD96-2C4BE1498555}" type="sibTrans" cxnId="{AF21E70A-E25C-4E9E-A29D-9B5F92D56FEA}">
      <dgm:prSet/>
      <dgm:spPr/>
      <dgm:t>
        <a:bodyPr/>
        <a:lstStyle/>
        <a:p>
          <a:pPr algn="just"/>
          <a:endParaRPr lang="ru-RU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1E9DC-E89A-4C7C-A9C8-AD0547EF615F}">
      <dgm:prSet custT="1"/>
      <dgm:spPr/>
      <dgm:t>
        <a:bodyPr/>
        <a:lstStyle/>
        <a:p>
          <a:pPr algn="just"/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Следовательно, компания-поставщик предоставляет покупателю возможность купить товар с отсрочкой платежа, но при этом не лишается большей части своих оборотных средств. Как правило, банк и клиент подписывают бессрочный договор </a:t>
          </a:r>
          <a:r>
            <a:rPr lang="ru-RU" sz="17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факторингового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обслуживания. Заключив его однажды, они работают в режиме «сделка-деньги» без оформления новых договоров.</a:t>
          </a:r>
          <a:endParaRPr lang="en-US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100CC-9F91-4083-A5E0-AE6520D7CC37}" type="parTrans" cxnId="{55BCD5AE-10E4-441A-9272-131D776CA101}">
      <dgm:prSet/>
      <dgm:spPr/>
      <dgm:t>
        <a:bodyPr/>
        <a:lstStyle/>
        <a:p>
          <a:pPr algn="just"/>
          <a:endParaRPr lang="ru-RU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6A255-D732-4AA4-A93F-B67AB23BA705}" type="sibTrans" cxnId="{55BCD5AE-10E4-441A-9272-131D776CA101}">
      <dgm:prSet/>
      <dgm:spPr/>
      <dgm:t>
        <a:bodyPr/>
        <a:lstStyle/>
        <a:p>
          <a:pPr algn="just"/>
          <a:endParaRPr lang="ru-RU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1409B-458A-4ABA-A8C9-C5571619CCD8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практике продавец переуступает права требования по оплате векселей или иных долговых обязательств фактор – фирме посредством индоссамента, в результате продавец спокоен за свой товар, который гарантированно оплачивается примерно на 90%, а фактор-фирма, неся рисковую ответственность зарабатывает, предъявляя к оплате покупателю его вексель безусловно, требуя всю денежную сумму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DE0F5-47D3-4900-98A6-D374F9F7D819}" type="parTrans" cxnId="{8FD5594F-CF8A-4992-8F5A-1807BB25E358}">
      <dgm:prSet/>
      <dgm:spPr/>
      <dgm:t>
        <a:bodyPr/>
        <a:lstStyle/>
        <a:p>
          <a:pPr algn="just"/>
          <a:endParaRPr lang="ru-RU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EE96A-1C15-4AC3-B9D8-656C24888919}" type="sibTrans" cxnId="{8FD5594F-CF8A-4992-8F5A-1807BB25E358}">
      <dgm:prSet/>
      <dgm:spPr/>
      <dgm:t>
        <a:bodyPr/>
        <a:lstStyle/>
        <a:p>
          <a:pPr algn="just"/>
          <a:endParaRPr lang="ru-RU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6F04F-09F2-4A73-B85B-34DD2ECEDF60}">
      <dgm:prSet custT="1"/>
      <dgm:spPr/>
      <dgm:t>
        <a:bodyPr/>
        <a:lstStyle/>
        <a:p>
          <a:pPr algn="just"/>
          <a:r>
            <a:rPr lang="ru-RU" sz="1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Обычно такие операции оформляются простыми векселями, поскольку можно с легкостью использовать при передаче векселя оговорку "без оборота на меня". Поскольку кредиты часто бывают значительны и длительны, то происходит разбивка на несколько вексельных сумм со сроком около 6 месяцев.</a:t>
          </a:r>
          <a:endParaRPr lang="en-US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DA39B-EAB8-46D1-8F33-25EB4612C103}" type="parTrans" cxnId="{726C931C-A00D-409C-9380-5555CD50E8B0}">
      <dgm:prSet/>
      <dgm:spPr/>
      <dgm:t>
        <a:bodyPr/>
        <a:lstStyle/>
        <a:p>
          <a:pPr algn="just"/>
          <a:endParaRPr lang="ru-RU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D4CA9-81C8-442F-B9FC-F3C250FBC9E6}" type="sibTrans" cxnId="{726C931C-A00D-409C-9380-5555CD50E8B0}">
      <dgm:prSet/>
      <dgm:spPr/>
      <dgm:t>
        <a:bodyPr/>
        <a:lstStyle/>
        <a:p>
          <a:pPr algn="just"/>
          <a:endParaRPr lang="ru-RU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5477B-6EC2-4F2F-A3C0-83CD67B8A3E8}">
      <dgm:prSet custT="1"/>
      <dgm:spPr/>
      <dgm:t>
        <a:bodyPr/>
        <a:lstStyle/>
        <a:p>
          <a:pPr algn="just"/>
          <a:r>
            <a:rPr lang="ru-RU" sz="17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Фактор-фирма может с прибылью использовать свои временно свободные ресурсы скупая векселя, оставленные как отсрочка платежа по договору поставки фирме-клиенту. Фактор-фирма обычно ведет учет всей дебиторской задолженности клиента.</a:t>
          </a:r>
          <a:endParaRPr lang="en-US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E7A9D3-D9E4-4EE0-AA5E-04F381F5F973}" type="parTrans" cxnId="{53CB41BA-2519-43A6-9967-BC2C5F2A2620}">
      <dgm:prSet/>
      <dgm:spPr/>
      <dgm:t>
        <a:bodyPr/>
        <a:lstStyle/>
        <a:p>
          <a:pPr algn="just"/>
          <a:endParaRPr lang="ru-RU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0F651-30B9-467E-9367-A236EF1F8A3A}" type="sibTrans" cxnId="{53CB41BA-2519-43A6-9967-BC2C5F2A2620}">
      <dgm:prSet/>
      <dgm:spPr/>
      <dgm:t>
        <a:bodyPr/>
        <a:lstStyle/>
        <a:p>
          <a:pPr algn="just"/>
          <a:endParaRPr lang="ru-RU" sz="17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695B6-A710-43CF-A765-6C39D9873AE8}" type="pres">
      <dgm:prSet presAssocID="{AF063C3E-AB9B-480A-9D65-BD800FF5EF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176C4-3AC0-44BA-966F-D02F3BE9AF4E}" type="pres">
      <dgm:prSet presAssocID="{7BAB8508-AEC8-405B-AF24-460B56D82D8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D08F0-C301-4D8E-AE09-E426AC5C9DE0}" type="pres">
      <dgm:prSet presAssocID="{04901EB4-F425-4511-AD96-2C4BE1498555}" presName="spacer" presStyleCnt="0"/>
      <dgm:spPr/>
      <dgm:t>
        <a:bodyPr/>
        <a:lstStyle/>
        <a:p>
          <a:endParaRPr lang="ru-RU"/>
        </a:p>
      </dgm:t>
    </dgm:pt>
    <dgm:pt modelId="{DA69A205-6396-411E-9D00-F579C9141D61}" type="pres">
      <dgm:prSet presAssocID="{C2B1E9DC-E89A-4C7C-A9C8-AD0547EF615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1D868-EC71-4BD4-BCB2-AC98872CB9F9}" type="pres">
      <dgm:prSet presAssocID="{9C56A255-D732-4AA4-A93F-B67AB23BA705}" presName="spacer" presStyleCnt="0"/>
      <dgm:spPr/>
      <dgm:t>
        <a:bodyPr/>
        <a:lstStyle/>
        <a:p>
          <a:endParaRPr lang="ru-RU"/>
        </a:p>
      </dgm:t>
    </dgm:pt>
    <dgm:pt modelId="{E007CB74-F449-4D96-9960-762F8FC48398}" type="pres">
      <dgm:prSet presAssocID="{FD81409B-458A-4ABA-A8C9-C5571619CCD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E936C-0AA1-462A-AF8C-97CFBE6FFA14}" type="pres">
      <dgm:prSet presAssocID="{AE2EE96A-1C15-4AC3-B9D8-656C24888919}" presName="spacer" presStyleCnt="0"/>
      <dgm:spPr/>
      <dgm:t>
        <a:bodyPr/>
        <a:lstStyle/>
        <a:p>
          <a:endParaRPr lang="ru-RU"/>
        </a:p>
      </dgm:t>
    </dgm:pt>
    <dgm:pt modelId="{AC272E08-7021-4FD8-B6DD-41CE077625A6}" type="pres">
      <dgm:prSet presAssocID="{8456F04F-09F2-4A73-B85B-34DD2ECEDF6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16F41-94D5-47C5-8449-E3D1C628D002}" type="pres">
      <dgm:prSet presAssocID="{663D4CA9-81C8-442F-B9FC-F3C250FBC9E6}" presName="spacer" presStyleCnt="0"/>
      <dgm:spPr/>
      <dgm:t>
        <a:bodyPr/>
        <a:lstStyle/>
        <a:p>
          <a:endParaRPr lang="ru-RU"/>
        </a:p>
      </dgm:t>
    </dgm:pt>
    <dgm:pt modelId="{D55B8EB6-DE91-47B6-9937-2A27CD2011BB}" type="pres">
      <dgm:prSet presAssocID="{4C05477B-6EC2-4F2F-A3C0-83CD67B8A3E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21E70A-E25C-4E9E-A29D-9B5F92D56FEA}" srcId="{AF063C3E-AB9B-480A-9D65-BD800FF5EF5C}" destId="{7BAB8508-AEC8-405B-AF24-460B56D82D85}" srcOrd="0" destOrd="0" parTransId="{24A25A9D-7F5A-4BBF-953B-EBC260CBFA71}" sibTransId="{04901EB4-F425-4511-AD96-2C4BE1498555}"/>
    <dgm:cxn modelId="{5BB2C13D-D3C6-4268-B399-3F0C68778B85}" type="presOf" srcId="{AF063C3E-AB9B-480A-9D65-BD800FF5EF5C}" destId="{BA2695B6-A710-43CF-A765-6C39D9873AE8}" srcOrd="0" destOrd="0" presId="urn:microsoft.com/office/officeart/2005/8/layout/vList2"/>
    <dgm:cxn modelId="{18A9B4B4-1F1E-4640-9854-45C2A0DF172C}" type="presOf" srcId="{C2B1E9DC-E89A-4C7C-A9C8-AD0547EF615F}" destId="{DA69A205-6396-411E-9D00-F579C9141D61}" srcOrd="0" destOrd="0" presId="urn:microsoft.com/office/officeart/2005/8/layout/vList2"/>
    <dgm:cxn modelId="{FDA6B2E4-D2AD-4A75-9714-EB9441442438}" type="presOf" srcId="{8456F04F-09F2-4A73-B85B-34DD2ECEDF60}" destId="{AC272E08-7021-4FD8-B6DD-41CE077625A6}" srcOrd="0" destOrd="0" presId="urn:microsoft.com/office/officeart/2005/8/layout/vList2"/>
    <dgm:cxn modelId="{1EFFC3C1-3ABB-4D5F-9884-29AD131E36F5}" type="presOf" srcId="{7BAB8508-AEC8-405B-AF24-460B56D82D85}" destId="{34B176C4-3AC0-44BA-966F-D02F3BE9AF4E}" srcOrd="0" destOrd="0" presId="urn:microsoft.com/office/officeart/2005/8/layout/vList2"/>
    <dgm:cxn modelId="{8DE5441F-4EF1-4646-83F0-F8AEACECFA7A}" type="presOf" srcId="{4C05477B-6EC2-4F2F-A3C0-83CD67B8A3E8}" destId="{D55B8EB6-DE91-47B6-9937-2A27CD2011BB}" srcOrd="0" destOrd="0" presId="urn:microsoft.com/office/officeart/2005/8/layout/vList2"/>
    <dgm:cxn modelId="{726C931C-A00D-409C-9380-5555CD50E8B0}" srcId="{AF063C3E-AB9B-480A-9D65-BD800FF5EF5C}" destId="{8456F04F-09F2-4A73-B85B-34DD2ECEDF60}" srcOrd="3" destOrd="0" parTransId="{E40DA39B-EAB8-46D1-8F33-25EB4612C103}" sibTransId="{663D4CA9-81C8-442F-B9FC-F3C250FBC9E6}"/>
    <dgm:cxn modelId="{099DAFAA-A120-4855-8714-62E3F6093428}" type="presOf" srcId="{FD81409B-458A-4ABA-A8C9-C5571619CCD8}" destId="{E007CB74-F449-4D96-9960-762F8FC48398}" srcOrd="0" destOrd="0" presId="urn:microsoft.com/office/officeart/2005/8/layout/vList2"/>
    <dgm:cxn modelId="{53CB41BA-2519-43A6-9967-BC2C5F2A2620}" srcId="{AF063C3E-AB9B-480A-9D65-BD800FF5EF5C}" destId="{4C05477B-6EC2-4F2F-A3C0-83CD67B8A3E8}" srcOrd="4" destOrd="0" parTransId="{D5E7A9D3-D9E4-4EE0-AA5E-04F381F5F973}" sibTransId="{9160F651-30B9-467E-9367-A236EF1F8A3A}"/>
    <dgm:cxn modelId="{55BCD5AE-10E4-441A-9272-131D776CA101}" srcId="{AF063C3E-AB9B-480A-9D65-BD800FF5EF5C}" destId="{C2B1E9DC-E89A-4C7C-A9C8-AD0547EF615F}" srcOrd="1" destOrd="0" parTransId="{098100CC-9F91-4083-A5E0-AE6520D7CC37}" sibTransId="{9C56A255-D732-4AA4-A93F-B67AB23BA705}"/>
    <dgm:cxn modelId="{8FD5594F-CF8A-4992-8F5A-1807BB25E358}" srcId="{AF063C3E-AB9B-480A-9D65-BD800FF5EF5C}" destId="{FD81409B-458A-4ABA-A8C9-C5571619CCD8}" srcOrd="2" destOrd="0" parTransId="{0FCDE0F5-47D3-4900-98A6-D374F9F7D819}" sibTransId="{AE2EE96A-1C15-4AC3-B9D8-656C24888919}"/>
    <dgm:cxn modelId="{538EDAE3-5686-4D59-82EA-057F0C523A96}" type="presParOf" srcId="{BA2695B6-A710-43CF-A765-6C39D9873AE8}" destId="{34B176C4-3AC0-44BA-966F-D02F3BE9AF4E}" srcOrd="0" destOrd="0" presId="urn:microsoft.com/office/officeart/2005/8/layout/vList2"/>
    <dgm:cxn modelId="{7BCF3C74-9F48-4DB9-9D02-324BA79490C3}" type="presParOf" srcId="{BA2695B6-A710-43CF-A765-6C39D9873AE8}" destId="{A89D08F0-C301-4D8E-AE09-E426AC5C9DE0}" srcOrd="1" destOrd="0" presId="urn:microsoft.com/office/officeart/2005/8/layout/vList2"/>
    <dgm:cxn modelId="{BB5E494F-FA8E-48EB-85AE-D37621580A0C}" type="presParOf" srcId="{BA2695B6-A710-43CF-A765-6C39D9873AE8}" destId="{DA69A205-6396-411E-9D00-F579C9141D61}" srcOrd="2" destOrd="0" presId="urn:microsoft.com/office/officeart/2005/8/layout/vList2"/>
    <dgm:cxn modelId="{E8D84C04-15FA-414F-8A2F-7545E2004730}" type="presParOf" srcId="{BA2695B6-A710-43CF-A765-6C39D9873AE8}" destId="{7831D868-EC71-4BD4-BCB2-AC98872CB9F9}" srcOrd="3" destOrd="0" presId="urn:microsoft.com/office/officeart/2005/8/layout/vList2"/>
    <dgm:cxn modelId="{61AEB2F7-8A76-4474-B804-828A578BA3E3}" type="presParOf" srcId="{BA2695B6-A710-43CF-A765-6C39D9873AE8}" destId="{E007CB74-F449-4D96-9960-762F8FC48398}" srcOrd="4" destOrd="0" presId="urn:microsoft.com/office/officeart/2005/8/layout/vList2"/>
    <dgm:cxn modelId="{01364889-F572-43E9-806E-8294F9FA8E20}" type="presParOf" srcId="{BA2695B6-A710-43CF-A765-6C39D9873AE8}" destId="{3D9E936C-0AA1-462A-AF8C-97CFBE6FFA14}" srcOrd="5" destOrd="0" presId="urn:microsoft.com/office/officeart/2005/8/layout/vList2"/>
    <dgm:cxn modelId="{A997EC85-D3A2-45CC-86A3-B89817066FFE}" type="presParOf" srcId="{BA2695B6-A710-43CF-A765-6C39D9873AE8}" destId="{AC272E08-7021-4FD8-B6DD-41CE077625A6}" srcOrd="6" destOrd="0" presId="urn:microsoft.com/office/officeart/2005/8/layout/vList2"/>
    <dgm:cxn modelId="{2FB6DBB1-FF78-445F-A2D8-55ED88EB4F27}" type="presParOf" srcId="{BA2695B6-A710-43CF-A765-6C39D9873AE8}" destId="{BFE16F41-94D5-47C5-8449-E3D1C628D002}" srcOrd="7" destOrd="0" presId="urn:microsoft.com/office/officeart/2005/8/layout/vList2"/>
    <dgm:cxn modelId="{5BC80D08-6FC1-4CFF-9AF0-D579756BFDA8}" type="presParOf" srcId="{BA2695B6-A710-43CF-A765-6C39D9873AE8}" destId="{D55B8EB6-DE91-47B6-9937-2A27CD2011B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494201-19CD-43BF-8A91-456E4EFDB7C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8AA851E-C3F3-4B24-B5F3-A38AF15AE34D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Отсутствие требований к обеспечению: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Авансы выдаются исходя из величины дебиторской задолженности и ее кредитоспособности.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Факторы, в отличие от кредита наличными и овердрафта, не требуют предоставления какого-либо обеспечения в залог.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Новые предприятия и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стартапы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 значительной дебиторской задолженностью могут легко претендовать на авансы.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Факторинг, в отличие от обычных банковских кредитов, не требует использования вашего дома или другого имущества в качестве обеспечения.</a:t>
          </a:r>
          <a:endParaRPr lang="ru-RU" sz="1800" dirty="0">
            <a:solidFill>
              <a:schemeClr val="tx1"/>
            </a:solidFill>
          </a:endParaRPr>
        </a:p>
      </dgm:t>
    </dgm:pt>
    <dgm:pt modelId="{08C7FAF5-BCCE-4347-B35A-79C93CD278AF}" type="parTrans" cxnId="{BF93812C-CDE2-45FE-83D5-6FC46B7DC11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4A2B8E9-0137-42AC-9A8B-9F9E2E368E11}" type="sibTrans" cxnId="{BF93812C-CDE2-45FE-83D5-6FC46B7DC11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D3840C5-745A-45C0-B912-9E48C8605B32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Анализ клиента: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дают продавцу важные рекомендации и информацию о кредитном качестве стороны, с которой причитается дебиторская задолженность.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помогает в согласовании лучших условий между сторонами фьючерсных контрактов.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0EB01-3526-4ED5-8BF0-577C233E3569}" type="parTrans" cxnId="{AEC93B19-AD7A-49E6-81A3-06D14660235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788211F-C540-4BDA-83B8-2A14053C5137}" type="sibTrans" cxnId="{AEC93B19-AD7A-49E6-81A3-06D14660235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4B975B5-DB85-410A-8A01-7D10AAB5F1A5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Экономия времени: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 может сэкономить фирме время и усилия, которые в противном случае были бы потрачены на сбор средств с потребителей.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 энергия может быть применена к другим задачам построения бизнеса, таким как продажи, маркетинг и развитие клиентской базы.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A0837-1E22-4877-9951-0DC83DBB6198}" type="parTrans" cxnId="{A30D0507-0FD9-4DF4-87C0-7181223CF03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BFD9148-266D-4B3E-AAAE-0C0CF583BE44}" type="sibTrans" cxnId="{A30D0507-0FD9-4DF4-87C0-7181223CF03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D8B0ADB-9F6C-4569-AFB2-47C01FB74649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Дешевый источник финансирования: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более дешевый источник финансирования, чем любой другой способ, такой как банковское дело.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E66E1-A75A-4EC5-8F8C-AA8529F139D3}" type="parTrans" cxnId="{79F84B61-79B3-43E4-A6DF-ADF9CAEC28E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33345CC-E3B9-4B7E-8AEE-9421C5C45EB9}" type="sibTrans" cxnId="{79F84B61-79B3-43E4-A6DF-ADF9CAEC28E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06A7A11-0A5D-4295-B45A-1D965C0DAE2C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комиссии за активы: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не создает никаких комиссий за активы.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717CB-C6D5-4217-9B50-7CF4F3B5EFA9}" type="parTrans" cxnId="{6264EC6B-1892-422E-851B-5E817ACF593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67A9EE-2631-40D9-AA5E-C40915FB64FC}" type="sibTrans" cxnId="{6264EC6B-1892-422E-851B-5E817ACF593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8A25CF9-B6B3-4878-B0A2-893366483567}" type="pres">
      <dgm:prSet presAssocID="{D8494201-19CD-43BF-8A91-456E4EFDB7C2}" presName="linear" presStyleCnt="0">
        <dgm:presLayoutVars>
          <dgm:animLvl val="lvl"/>
          <dgm:resizeHandles val="exact"/>
        </dgm:presLayoutVars>
      </dgm:prSet>
      <dgm:spPr/>
    </dgm:pt>
    <dgm:pt modelId="{5542593E-F59B-40B0-B592-4D11A910A74F}" type="pres">
      <dgm:prSet presAssocID="{D8AA851E-C3F3-4B24-B5F3-A38AF15AE34D}" presName="parentText" presStyleLbl="node1" presStyleIdx="0" presStyleCnt="5" custScaleY="168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8FECB-3A18-4394-862E-70EE51AF6737}" type="pres">
      <dgm:prSet presAssocID="{D4A2B8E9-0137-42AC-9A8B-9F9E2E368E11}" presName="spacer" presStyleCnt="0"/>
      <dgm:spPr/>
    </dgm:pt>
    <dgm:pt modelId="{E9BFA107-B366-4EF4-BA6D-3156C82C9A1C}" type="pres">
      <dgm:prSet presAssocID="{CD3840C5-745A-45C0-B912-9E48C8605B3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7084F39-9FC4-4018-B5C9-7755324B3D56}" type="pres">
      <dgm:prSet presAssocID="{7788211F-C540-4BDA-83B8-2A14053C5137}" presName="spacer" presStyleCnt="0"/>
      <dgm:spPr/>
    </dgm:pt>
    <dgm:pt modelId="{DE260B87-F30F-4459-A679-90DEC9E0B567}" type="pres">
      <dgm:prSet presAssocID="{04B975B5-DB85-410A-8A01-7D10AAB5F1A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41EA227-0357-4864-B9A4-3A1B3B5B9E8A}" type="pres">
      <dgm:prSet presAssocID="{7BFD9148-266D-4B3E-AAAE-0C0CF583BE44}" presName="spacer" presStyleCnt="0"/>
      <dgm:spPr/>
    </dgm:pt>
    <dgm:pt modelId="{81C6F627-091D-4BDE-A6F4-CE0972C28F17}" type="pres">
      <dgm:prSet presAssocID="{DD8B0ADB-9F6C-4569-AFB2-47C01FB7464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F1F2B45-5E27-451D-983E-EC7DAD97983E}" type="pres">
      <dgm:prSet presAssocID="{E33345CC-E3B9-4B7E-8AEE-9421C5C45EB9}" presName="spacer" presStyleCnt="0"/>
      <dgm:spPr/>
    </dgm:pt>
    <dgm:pt modelId="{D5E6ACDA-7AFC-415A-9B39-FF9A7EDD9D62}" type="pres">
      <dgm:prSet presAssocID="{206A7A11-0A5D-4295-B45A-1D965C0DAE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30D0507-0FD9-4DF4-87C0-7181223CF03C}" srcId="{D8494201-19CD-43BF-8A91-456E4EFDB7C2}" destId="{04B975B5-DB85-410A-8A01-7D10AAB5F1A5}" srcOrd="2" destOrd="0" parTransId="{223A0837-1E22-4877-9951-0DC83DBB6198}" sibTransId="{7BFD9148-266D-4B3E-AAAE-0C0CF583BE44}"/>
    <dgm:cxn modelId="{9428803E-1637-4775-8FE7-8ED01834DECE}" type="presOf" srcId="{D8494201-19CD-43BF-8A91-456E4EFDB7C2}" destId="{E8A25CF9-B6B3-4878-B0A2-893366483567}" srcOrd="0" destOrd="0" presId="urn:microsoft.com/office/officeart/2005/8/layout/vList2"/>
    <dgm:cxn modelId="{1222E0BC-FBAD-42B0-B71C-C5DD35F04589}" type="presOf" srcId="{04B975B5-DB85-410A-8A01-7D10AAB5F1A5}" destId="{DE260B87-F30F-4459-A679-90DEC9E0B567}" srcOrd="0" destOrd="0" presId="urn:microsoft.com/office/officeart/2005/8/layout/vList2"/>
    <dgm:cxn modelId="{BF93812C-CDE2-45FE-83D5-6FC46B7DC117}" srcId="{D8494201-19CD-43BF-8A91-456E4EFDB7C2}" destId="{D8AA851E-C3F3-4B24-B5F3-A38AF15AE34D}" srcOrd="0" destOrd="0" parTransId="{08C7FAF5-BCCE-4347-B35A-79C93CD278AF}" sibTransId="{D4A2B8E9-0137-42AC-9A8B-9F9E2E368E11}"/>
    <dgm:cxn modelId="{C2F1BE42-BEE8-4ED1-8292-745648192AE0}" type="presOf" srcId="{D8AA851E-C3F3-4B24-B5F3-A38AF15AE34D}" destId="{5542593E-F59B-40B0-B592-4D11A910A74F}" srcOrd="0" destOrd="0" presId="urn:microsoft.com/office/officeart/2005/8/layout/vList2"/>
    <dgm:cxn modelId="{79F84B61-79B3-43E4-A6DF-ADF9CAEC28E1}" srcId="{D8494201-19CD-43BF-8A91-456E4EFDB7C2}" destId="{DD8B0ADB-9F6C-4569-AFB2-47C01FB74649}" srcOrd="3" destOrd="0" parTransId="{6FCE66E1-A75A-4EC5-8F8C-AA8529F139D3}" sibTransId="{E33345CC-E3B9-4B7E-8AEE-9421C5C45EB9}"/>
    <dgm:cxn modelId="{6264EC6B-1892-422E-851B-5E817ACF5934}" srcId="{D8494201-19CD-43BF-8A91-456E4EFDB7C2}" destId="{206A7A11-0A5D-4295-B45A-1D965C0DAE2C}" srcOrd="4" destOrd="0" parTransId="{7A6717CB-C6D5-4217-9B50-7CF4F3B5EFA9}" sibTransId="{BA67A9EE-2631-40D9-AA5E-C40915FB64FC}"/>
    <dgm:cxn modelId="{3F76ACB4-E49F-4B64-81ED-1AA928C8F506}" type="presOf" srcId="{DD8B0ADB-9F6C-4569-AFB2-47C01FB74649}" destId="{81C6F627-091D-4BDE-A6F4-CE0972C28F17}" srcOrd="0" destOrd="0" presId="urn:microsoft.com/office/officeart/2005/8/layout/vList2"/>
    <dgm:cxn modelId="{5982E5F3-B69A-4A0C-886A-F1FA2DC7F1D4}" type="presOf" srcId="{206A7A11-0A5D-4295-B45A-1D965C0DAE2C}" destId="{D5E6ACDA-7AFC-415A-9B39-FF9A7EDD9D62}" srcOrd="0" destOrd="0" presId="urn:microsoft.com/office/officeart/2005/8/layout/vList2"/>
    <dgm:cxn modelId="{C057A11B-F9FC-44DC-AF8D-C50A611B9E71}" type="presOf" srcId="{CD3840C5-745A-45C0-B912-9E48C8605B32}" destId="{E9BFA107-B366-4EF4-BA6D-3156C82C9A1C}" srcOrd="0" destOrd="0" presId="urn:microsoft.com/office/officeart/2005/8/layout/vList2"/>
    <dgm:cxn modelId="{AEC93B19-AD7A-49E6-81A3-06D146602350}" srcId="{D8494201-19CD-43BF-8A91-456E4EFDB7C2}" destId="{CD3840C5-745A-45C0-B912-9E48C8605B32}" srcOrd="1" destOrd="0" parTransId="{A010EB01-3526-4ED5-8BF0-577C233E3569}" sibTransId="{7788211F-C540-4BDA-83B8-2A14053C5137}"/>
    <dgm:cxn modelId="{26D68229-0D16-4150-98EC-2228C0A6184B}" type="presParOf" srcId="{E8A25CF9-B6B3-4878-B0A2-893366483567}" destId="{5542593E-F59B-40B0-B592-4D11A910A74F}" srcOrd="0" destOrd="0" presId="urn:microsoft.com/office/officeart/2005/8/layout/vList2"/>
    <dgm:cxn modelId="{5C338B37-61EC-48EA-9897-3B58B6AA005A}" type="presParOf" srcId="{E8A25CF9-B6B3-4878-B0A2-893366483567}" destId="{4228FECB-3A18-4394-862E-70EE51AF6737}" srcOrd="1" destOrd="0" presId="urn:microsoft.com/office/officeart/2005/8/layout/vList2"/>
    <dgm:cxn modelId="{DFE7A6E6-50CC-4FD9-A885-0C806BCEE9C8}" type="presParOf" srcId="{E8A25CF9-B6B3-4878-B0A2-893366483567}" destId="{E9BFA107-B366-4EF4-BA6D-3156C82C9A1C}" srcOrd="2" destOrd="0" presId="urn:microsoft.com/office/officeart/2005/8/layout/vList2"/>
    <dgm:cxn modelId="{068273CF-5C07-422E-A173-5E23FD6873B6}" type="presParOf" srcId="{E8A25CF9-B6B3-4878-B0A2-893366483567}" destId="{57084F39-9FC4-4018-B5C9-7755324B3D56}" srcOrd="3" destOrd="0" presId="urn:microsoft.com/office/officeart/2005/8/layout/vList2"/>
    <dgm:cxn modelId="{A040F393-DFD3-4765-81BE-3D9228FC78C4}" type="presParOf" srcId="{E8A25CF9-B6B3-4878-B0A2-893366483567}" destId="{DE260B87-F30F-4459-A679-90DEC9E0B567}" srcOrd="4" destOrd="0" presId="urn:microsoft.com/office/officeart/2005/8/layout/vList2"/>
    <dgm:cxn modelId="{3E86661F-97A8-4EC4-AABC-E2A35C9243E4}" type="presParOf" srcId="{E8A25CF9-B6B3-4878-B0A2-893366483567}" destId="{041EA227-0357-4864-B9A4-3A1B3B5B9E8A}" srcOrd="5" destOrd="0" presId="urn:microsoft.com/office/officeart/2005/8/layout/vList2"/>
    <dgm:cxn modelId="{9325AB11-14BF-4532-853B-5640942C6A77}" type="presParOf" srcId="{E8A25CF9-B6B3-4878-B0A2-893366483567}" destId="{81C6F627-091D-4BDE-A6F4-CE0972C28F17}" srcOrd="6" destOrd="0" presId="urn:microsoft.com/office/officeart/2005/8/layout/vList2"/>
    <dgm:cxn modelId="{AA2C02B1-11F3-4AD2-BDB3-9CC93C4B3BD0}" type="presParOf" srcId="{E8A25CF9-B6B3-4878-B0A2-893366483567}" destId="{BF1F2B45-5E27-451D-983E-EC7DAD97983E}" srcOrd="7" destOrd="0" presId="urn:microsoft.com/office/officeart/2005/8/layout/vList2"/>
    <dgm:cxn modelId="{8195DEA6-FD67-408B-9B9D-D3228F005C83}" type="presParOf" srcId="{E8A25CF9-B6B3-4878-B0A2-893366483567}" destId="{D5E6ACDA-7AFC-415A-9B39-FF9A7EDD9D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8CFE25-ABF4-4663-9AC0-1ADA082A8EA0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FAE58B-1C5C-4DF9-8997-9441557CC4E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Недостатками факторинга являются: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5BFDA-5075-4A9D-857F-81CD3CA6E395}" type="parTrans" cxnId="{5860710D-4AB1-450E-9EF5-D78C5ACF8E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15985C-1890-40E9-BD10-726C528B9C3D}" type="sibTrans" cxnId="{5860710D-4AB1-450E-9EF5-D78C5ACF8E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B6B4A-DC40-44C3-B3C0-34E3E6262CC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Дорого: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может быть дорогостоящим источником финансирования, когда счета многочисленны и меньше по сумме.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54A8C-4D96-438A-8858-0D5DD6E8B969}" type="parTrans" cxnId="{C5883373-D48D-45E7-977C-7FFD04B5575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72062-6EEC-4ED5-8816-0B124C4752F7}" type="sibTrans" cxnId="{C5883373-D48D-45E7-977C-7FFD04B5575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E5422-BA19-43C6-862B-D6E0BDCE6E00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43710-2BF5-419C-B1C2-971674A4D3D9}" type="parTrans" cxnId="{995B4831-0C56-42D4-A7C7-5F0B877F0F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8CA1D-A6AD-4845-B762-E01984B11889}" type="sibTrans" cxnId="{995B4831-0C56-42D4-A7C7-5F0B877F0F9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86B8A-ED23-421E-A8AF-D88A7B920410}">
      <dgm:prSet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2. Более высокая процентная ставка:</a:t>
          </a:r>
          <a:r>
            <a:rPr lang="en-US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Предоставленный аванс, как правило, доступен по более высокой процентной ставке, чем обычная</a:t>
          </a:r>
          <a:r>
            <a:rPr lang="en-US" b="1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EA9F0-CAFA-42CC-8FDC-3DD8B93EE07E}" type="parTrans" cxnId="{F107D103-2E90-4899-9B8D-F484C47FA5F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07B8B-E1EE-496E-A40D-D861BB67FCE2}" type="sibTrans" cxnId="{F107D103-2E90-4899-9B8D-F484C47FA5F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982DC-A60E-4B4D-A879-C66A0926287C}">
      <dgm:prSet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3. Привлечение третьей стороны:</a:t>
          </a:r>
          <a:r>
            <a:rPr lang="en-US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Фактор является третьей стороной для клиента, которая может чувствовать себя некомфортно при работе с ним.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280B3-38CC-4518-A476-7294175999FE}" type="parTrans" cxnId="{A579884A-1725-4463-BA94-9414B4F235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4A830-7C2D-44C8-B35E-3827B7C42AB2}" type="sibTrans" cxnId="{A579884A-1725-4463-BA94-9414B4F235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05A27-303B-492D-929D-572C2D8A7A2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5F48F-0E96-4997-B197-72D5494AF50F}" type="parTrans" cxnId="{2DB17A0F-AD99-49BB-A0A9-34A03B07BA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DF39A-2712-44F1-ACE3-53C1858382D2}" type="sibTrans" cxnId="{2DB17A0F-AD99-49BB-A0A9-34A03B07BA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88679-C33C-45B1-AA4F-7D9C50C94FA9}" type="pres">
      <dgm:prSet presAssocID="{088CFE25-ABF4-4663-9AC0-1ADA082A8EA0}" presName="composite" presStyleCnt="0">
        <dgm:presLayoutVars>
          <dgm:chMax val="1"/>
          <dgm:dir/>
          <dgm:resizeHandles val="exact"/>
        </dgm:presLayoutVars>
      </dgm:prSet>
      <dgm:spPr/>
    </dgm:pt>
    <dgm:pt modelId="{9ED921D5-8000-4AC6-A04A-010AC90AFBA6}" type="pres">
      <dgm:prSet presAssocID="{90FAE58B-1C5C-4DF9-8997-9441557CC4EB}" presName="roof" presStyleLbl="dkBgShp" presStyleIdx="0" presStyleCnt="2"/>
      <dgm:spPr/>
      <dgm:t>
        <a:bodyPr/>
        <a:lstStyle/>
        <a:p>
          <a:endParaRPr lang="ru-RU"/>
        </a:p>
      </dgm:t>
    </dgm:pt>
    <dgm:pt modelId="{AC529BF0-F9A9-436E-A054-64FA08C23E30}" type="pres">
      <dgm:prSet presAssocID="{90FAE58B-1C5C-4DF9-8997-9441557CC4EB}" presName="pillars" presStyleCnt="0"/>
      <dgm:spPr/>
    </dgm:pt>
    <dgm:pt modelId="{567DE601-D71E-49B4-9BA8-D4ABDB7285A9}" type="pres">
      <dgm:prSet presAssocID="{90FAE58B-1C5C-4DF9-8997-9441557CC4E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487A7-CFAC-4B43-8647-EB5412D17082}" type="pres">
      <dgm:prSet presAssocID="{0CF86B8A-ED23-421E-A8AF-D88A7B920410}" presName="pillarX" presStyleLbl="node1" presStyleIdx="1" presStyleCnt="3">
        <dgm:presLayoutVars>
          <dgm:bulletEnabled val="1"/>
        </dgm:presLayoutVars>
      </dgm:prSet>
      <dgm:spPr/>
    </dgm:pt>
    <dgm:pt modelId="{FCC3A915-0C69-42E1-A9B9-311D21904106}" type="pres">
      <dgm:prSet presAssocID="{0D8982DC-A60E-4B4D-A879-C66A0926287C}" presName="pillarX" presStyleLbl="node1" presStyleIdx="2" presStyleCnt="3">
        <dgm:presLayoutVars>
          <dgm:bulletEnabled val="1"/>
        </dgm:presLayoutVars>
      </dgm:prSet>
      <dgm:spPr/>
    </dgm:pt>
    <dgm:pt modelId="{22D9D532-C228-4383-A792-01F1DF797C12}" type="pres">
      <dgm:prSet presAssocID="{90FAE58B-1C5C-4DF9-8997-9441557CC4EB}" presName="base" presStyleLbl="dkBgShp" presStyleIdx="1" presStyleCnt="2"/>
      <dgm:spPr/>
    </dgm:pt>
  </dgm:ptLst>
  <dgm:cxnLst>
    <dgm:cxn modelId="{A579884A-1725-4463-BA94-9414B4F235E0}" srcId="{90FAE58B-1C5C-4DF9-8997-9441557CC4EB}" destId="{0D8982DC-A60E-4B4D-A879-C66A0926287C}" srcOrd="2" destOrd="0" parTransId="{F4B280B3-38CC-4518-A476-7294175999FE}" sibTransId="{8564A830-7C2D-44C8-B35E-3827B7C42AB2}"/>
    <dgm:cxn modelId="{0581CFDE-3867-44D0-A38C-F7FAF863F8C0}" type="presOf" srcId="{0CF86B8A-ED23-421E-A8AF-D88A7B920410}" destId="{2D8487A7-CFAC-4B43-8647-EB5412D17082}" srcOrd="0" destOrd="0" presId="urn:microsoft.com/office/officeart/2005/8/layout/hList3"/>
    <dgm:cxn modelId="{F107D103-2E90-4899-9B8D-F484C47FA5F9}" srcId="{90FAE58B-1C5C-4DF9-8997-9441557CC4EB}" destId="{0CF86B8A-ED23-421E-A8AF-D88A7B920410}" srcOrd="1" destOrd="0" parTransId="{65BEA9F0-CAFA-42CC-8FDC-3DD8B93EE07E}" sibTransId="{47D07B8B-E1EE-496E-A40D-D861BB67FCE2}"/>
    <dgm:cxn modelId="{C5883373-D48D-45E7-977C-7FFD04B5575C}" srcId="{90FAE58B-1C5C-4DF9-8997-9441557CC4EB}" destId="{698B6B4A-DC40-44C3-B3C0-34E3E6262CC9}" srcOrd="0" destOrd="0" parTransId="{62754A8C-4D96-438A-8858-0D5DD6E8B969}" sibTransId="{2C872062-6EEC-4ED5-8816-0B124C4752F7}"/>
    <dgm:cxn modelId="{5860710D-4AB1-450E-9EF5-D78C5ACF8E4C}" srcId="{088CFE25-ABF4-4663-9AC0-1ADA082A8EA0}" destId="{90FAE58B-1C5C-4DF9-8997-9441557CC4EB}" srcOrd="0" destOrd="0" parTransId="{B045BFDA-5075-4A9D-857F-81CD3CA6E395}" sibTransId="{E415985C-1890-40E9-BD10-726C528B9C3D}"/>
    <dgm:cxn modelId="{D37BBD58-04A4-47A5-B6F4-7C79D49C21F1}" type="presOf" srcId="{0D8982DC-A60E-4B4D-A879-C66A0926287C}" destId="{FCC3A915-0C69-42E1-A9B9-311D21904106}" srcOrd="0" destOrd="0" presId="urn:microsoft.com/office/officeart/2005/8/layout/hList3"/>
    <dgm:cxn modelId="{24CB992D-B446-4A9F-8AF7-CD2874C402F3}" type="presOf" srcId="{A6C05A27-303B-492D-929D-572C2D8A7A25}" destId="{FCC3A915-0C69-42E1-A9B9-311D21904106}" srcOrd="0" destOrd="1" presId="urn:microsoft.com/office/officeart/2005/8/layout/hList3"/>
    <dgm:cxn modelId="{5C07F053-D8F6-4CEB-82F1-DB9A53839375}" type="presOf" srcId="{698B6B4A-DC40-44C3-B3C0-34E3E6262CC9}" destId="{567DE601-D71E-49B4-9BA8-D4ABDB7285A9}" srcOrd="0" destOrd="0" presId="urn:microsoft.com/office/officeart/2005/8/layout/hList3"/>
    <dgm:cxn modelId="{2DB17A0F-AD99-49BB-A0A9-34A03B07BA5A}" srcId="{0D8982DC-A60E-4B4D-A879-C66A0926287C}" destId="{A6C05A27-303B-492D-929D-572C2D8A7A25}" srcOrd="0" destOrd="0" parTransId="{E235F48F-0E96-4997-B197-72D5494AF50F}" sibTransId="{6FFDF39A-2712-44F1-ACE3-53C1858382D2}"/>
    <dgm:cxn modelId="{995B4831-0C56-42D4-A7C7-5F0B877F0F97}" srcId="{088CFE25-ABF4-4663-9AC0-1ADA082A8EA0}" destId="{57BE5422-BA19-43C6-862B-D6E0BDCE6E00}" srcOrd="1" destOrd="0" parTransId="{5B043710-2BF5-419C-B1C2-971674A4D3D9}" sibTransId="{4F38CA1D-A6AD-4845-B762-E01984B11889}"/>
    <dgm:cxn modelId="{DE73D9E4-C766-4A4D-93D7-C8B845CFBE1D}" type="presOf" srcId="{90FAE58B-1C5C-4DF9-8997-9441557CC4EB}" destId="{9ED921D5-8000-4AC6-A04A-010AC90AFBA6}" srcOrd="0" destOrd="0" presId="urn:microsoft.com/office/officeart/2005/8/layout/hList3"/>
    <dgm:cxn modelId="{32096974-0144-4070-8716-2A1B3ADAFC1A}" type="presOf" srcId="{088CFE25-ABF4-4663-9AC0-1ADA082A8EA0}" destId="{22F88679-C33C-45B1-AA4F-7D9C50C94FA9}" srcOrd="0" destOrd="0" presId="urn:microsoft.com/office/officeart/2005/8/layout/hList3"/>
    <dgm:cxn modelId="{ABC011D2-9040-432A-9C79-8D9F8EAFEDA6}" type="presParOf" srcId="{22F88679-C33C-45B1-AA4F-7D9C50C94FA9}" destId="{9ED921D5-8000-4AC6-A04A-010AC90AFBA6}" srcOrd="0" destOrd="0" presId="urn:microsoft.com/office/officeart/2005/8/layout/hList3"/>
    <dgm:cxn modelId="{D59A6105-8359-4C0A-A0A7-6C8D316A4FCE}" type="presParOf" srcId="{22F88679-C33C-45B1-AA4F-7D9C50C94FA9}" destId="{AC529BF0-F9A9-436E-A054-64FA08C23E30}" srcOrd="1" destOrd="0" presId="urn:microsoft.com/office/officeart/2005/8/layout/hList3"/>
    <dgm:cxn modelId="{2E9BE6DF-4D86-459F-B0BD-549C6ED915A9}" type="presParOf" srcId="{AC529BF0-F9A9-436E-A054-64FA08C23E30}" destId="{567DE601-D71E-49B4-9BA8-D4ABDB7285A9}" srcOrd="0" destOrd="0" presId="urn:microsoft.com/office/officeart/2005/8/layout/hList3"/>
    <dgm:cxn modelId="{7FBD5F22-1AD8-450B-8EA1-7548CDB8A9E4}" type="presParOf" srcId="{AC529BF0-F9A9-436E-A054-64FA08C23E30}" destId="{2D8487A7-CFAC-4B43-8647-EB5412D17082}" srcOrd="1" destOrd="0" presId="urn:microsoft.com/office/officeart/2005/8/layout/hList3"/>
    <dgm:cxn modelId="{1E90F1F7-8B09-4695-8CE5-CEF4720E33E0}" type="presParOf" srcId="{AC529BF0-F9A9-436E-A054-64FA08C23E30}" destId="{FCC3A915-0C69-42E1-A9B9-311D21904106}" srcOrd="2" destOrd="0" presId="urn:microsoft.com/office/officeart/2005/8/layout/hList3"/>
    <dgm:cxn modelId="{E06806DD-3A57-4CED-B21C-E3A79D08AC1C}" type="presParOf" srcId="{22F88679-C33C-45B1-AA4F-7D9C50C94FA9}" destId="{22D9D532-C228-4383-A792-01F1DF797C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3B0CC3-4CB3-4A40-B301-0EB8C3857188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7203FFF-F2ED-4EF9-8573-F53879D76B4E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Субъекты, именуемые «факторами», были известны ещё в XIV веке, а сам термин «фактор» использовался в английской колониальной торговле как синоним термина «агент» и «комиссионер». </a:t>
          </a:r>
        </a:p>
      </dgm:t>
    </dgm:pt>
    <dgm:pt modelId="{E80A0948-0FBD-44AF-BFEB-0708A8032994}" type="parTrans" cxnId="{7CD9D135-251A-40E5-8CD3-85AA32DF3485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02711-CCF0-4ECB-BB37-D8E2885C7D4C}" type="sibTrans" cxnId="{7CD9D135-251A-40E5-8CD3-85AA32DF3485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3D2274-72E3-4D11-B92C-D9B0616D251D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XVIII веке англичане в процессе колонизации Восточной Индии использовали в сфере торговли факторов, обязанностью которых было не только посредничество продаже товаров, но и получении авансов за счет будущих поставок товаров из Англии. </a:t>
          </a:r>
          <a:endParaRPr lang="en-U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D70DB-2720-47AD-BB23-0378A27CF7D4}" type="parTrans" cxnId="{03E8E817-9755-47CD-BD84-772B9E35C6E3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9E541-EBF2-4971-9ECF-A7FBEEFC93C5}" type="sibTrans" cxnId="{03E8E817-9755-47CD-BD84-772B9E35C6E3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F677C-9618-40FB-9E2B-5E826D0E30A5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Бурное развитие </a:t>
          </a:r>
          <a:r>
            <a:rPr lang="ru-RU" sz="1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факторинговой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деятельности наблюдается в Северной Америке во второй половине XIX века. При этом первоначально американские факторы всего лишь принимали у производителей товар для реализации, то есть имело место сделка, аналогичная договору комиссии в континентальной системе права. Особенно ярко это проявлялось в сфере торговли текстилем. </a:t>
          </a:r>
          <a:endParaRPr lang="en-U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A0B4B-0889-46DD-B2D8-8E9A9CF2B636}" type="parTrans" cxnId="{78131B35-91AA-4478-9AC4-B9EB17FFED0E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EAA1E-37A8-4E8E-8301-ADD0CFA17E3F}" type="sibTrans" cxnId="{78131B35-91AA-4478-9AC4-B9EB17FFED0E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69050-37BE-4BAD-BC7E-C01BFF899817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Американские факторы были вынуждены изменить форму своей деятельности. Если ранее они являлись посредниками при продаже товаров, то теперь они преобразовались в институты, финансирующий производителей товаров. </a:t>
          </a:r>
          <a:endParaRPr lang="en-U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DEA6-81D6-47E8-BD18-4FEC64F56468}" type="parTrans" cxnId="{90AE9FC0-94A8-4403-80E5-BDE29289CBE6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34DAB-F7EB-48E3-A83F-53A8BEA7F8EC}" type="sibTrans" cxnId="{90AE9FC0-94A8-4403-80E5-BDE29289CBE6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64841-97AE-477C-A0EC-FC237737DA37}">
      <dgm:prSet custT="1"/>
      <dgm:spPr/>
      <dgm:t>
        <a:bodyPr/>
        <a:lstStyle/>
        <a:p>
          <a:r>
            <a: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Они разработали также свое ноу-хау о способе финансирования клиентов, которая включала в себя дисконт и исполнение получаемых от клиентов денежных требований, а также принятие на себя финансовых рисков. </a:t>
          </a:r>
          <a:endParaRPr lang="en-US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66980-1115-491D-9ED4-362AC9790332}" type="parTrans" cxnId="{5EAEF1C3-5E2B-44F4-8165-CD56223B752B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A27CC-5EAE-4E34-8B84-EC1C35F8E1C3}" type="sibTrans" cxnId="{5EAEF1C3-5E2B-44F4-8165-CD56223B752B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FB656-F449-4E6D-92A9-668AFD710698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сферу своей деятельности факторы включали ведение бухгалтерии производителей, внесение денежных авансов в счет будущих поступлений от контрагентов и предоставления кредитов для закупок сырья и финансирование производства. </a:t>
          </a:r>
          <a:endParaRPr lang="en-U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1AD06-33D1-4F45-AED2-05C264798239}" type="parTrans" cxnId="{0AD8BBA8-8E6D-4646-83D7-7B5286E70B49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F03AE-4038-4846-91C9-A6487AAC3B83}" type="sibTrans" cxnId="{0AD8BBA8-8E6D-4646-83D7-7B5286E70B49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19125-2FAC-45F8-BF64-6D01B1AF2C0E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Данная схема прижилась в США, в настоящее время 90% производителей текстиля использует схему факторинга. </a:t>
          </a:r>
          <a:endParaRPr lang="en-U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6145D-0398-4371-9AF7-F5E302FF2D2D}" type="parTrans" cxnId="{741DE15E-3D3A-454E-95D2-718510210138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3114E-7205-40D6-BE56-59A729E921F2}" type="sibTrans" cxnId="{741DE15E-3D3A-454E-95D2-718510210138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E01BB-6DDC-4EDF-AD30-DED8601B4603}" type="pres">
      <dgm:prSet presAssocID="{583B0CC3-4CB3-4A40-B301-0EB8C38571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D1780-805C-42A6-B8F8-D4A0B0364C10}" type="pres">
      <dgm:prSet presAssocID="{A7203FFF-F2ED-4EF9-8573-F53879D76B4E}" presName="parentText" presStyleLbl="node1" presStyleIdx="0" presStyleCnt="7" custScaleY="68402" custLinFactY="-18920" custLinFactNeighborX="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386C2-DEDB-4789-8DA8-4E8F2166281D}" type="pres">
      <dgm:prSet presAssocID="{1C302711-CCF0-4ECB-BB37-D8E2885C7D4C}" presName="spacer" presStyleCnt="0"/>
      <dgm:spPr/>
      <dgm:t>
        <a:bodyPr/>
        <a:lstStyle/>
        <a:p>
          <a:endParaRPr lang="ru-RU"/>
        </a:p>
      </dgm:t>
    </dgm:pt>
    <dgm:pt modelId="{899BDFC7-D552-4AA4-A7AE-E9770D07D1EB}" type="pres">
      <dgm:prSet presAssocID="{763D2274-72E3-4D11-B92C-D9B0616D251D}" presName="parentText" presStyleLbl="node1" presStyleIdx="1" presStyleCnt="7" custLinFactY="-383" custLinFactNeighborX="4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1EAB7-13A1-4885-B496-6A88663141A9}" type="pres">
      <dgm:prSet presAssocID="{5489E541-EBF2-4971-9ECF-A7FBEEFC93C5}" presName="spacer" presStyleCnt="0"/>
      <dgm:spPr/>
      <dgm:t>
        <a:bodyPr/>
        <a:lstStyle/>
        <a:p>
          <a:endParaRPr lang="ru-RU"/>
        </a:p>
      </dgm:t>
    </dgm:pt>
    <dgm:pt modelId="{37D05312-102F-455D-AFB3-D0C778BEE05D}" type="pres">
      <dgm:prSet presAssocID="{459F677C-9618-40FB-9E2B-5E826D0E30A5}" presName="parentText" presStyleLbl="node1" presStyleIdx="2" presStyleCnt="7" custScaleY="156199" custLinFactY="-4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BA64B-0F54-4668-8020-6121AC5C75AD}" type="pres">
      <dgm:prSet presAssocID="{59CEAA1E-37A8-4E8E-8301-ADD0CFA17E3F}" presName="spacer" presStyleCnt="0"/>
      <dgm:spPr/>
      <dgm:t>
        <a:bodyPr/>
        <a:lstStyle/>
        <a:p>
          <a:endParaRPr lang="ru-RU"/>
        </a:p>
      </dgm:t>
    </dgm:pt>
    <dgm:pt modelId="{3E42EF3A-5292-4ED3-9F59-2F30779B9F2C}" type="pres">
      <dgm:prSet presAssocID="{1C269050-37BE-4BAD-BC7E-C01BFF89981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4775A-D687-46F0-9D17-EACEDBB50350}" type="pres">
      <dgm:prSet presAssocID="{BAF34DAB-F7EB-48E3-A83F-53A8BEA7F8EC}" presName="spacer" presStyleCnt="0"/>
      <dgm:spPr/>
      <dgm:t>
        <a:bodyPr/>
        <a:lstStyle/>
        <a:p>
          <a:endParaRPr lang="ru-RU"/>
        </a:p>
      </dgm:t>
    </dgm:pt>
    <dgm:pt modelId="{DEBF4E06-AF8C-46F6-9C2F-52BBF5EB2B07}" type="pres">
      <dgm:prSet presAssocID="{84864841-97AE-477C-A0EC-FC237737DA3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2A37A-D001-4921-B7AD-73BAE75AB9E2}" type="pres">
      <dgm:prSet presAssocID="{2EEA27CC-5EAE-4E34-8B84-EC1C35F8E1C3}" presName="spacer" presStyleCnt="0"/>
      <dgm:spPr/>
      <dgm:t>
        <a:bodyPr/>
        <a:lstStyle/>
        <a:p>
          <a:endParaRPr lang="ru-RU"/>
        </a:p>
      </dgm:t>
    </dgm:pt>
    <dgm:pt modelId="{3077C291-9ADB-4F9D-B620-7D5E1A849921}" type="pres">
      <dgm:prSet presAssocID="{FAAFB656-F449-4E6D-92A9-668AFD71069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A1BF7-0998-4E0F-A979-0D9C9BE5C28C}" type="pres">
      <dgm:prSet presAssocID="{A67F03AE-4038-4846-91C9-A6487AAC3B83}" presName="spacer" presStyleCnt="0"/>
      <dgm:spPr/>
      <dgm:t>
        <a:bodyPr/>
        <a:lstStyle/>
        <a:p>
          <a:endParaRPr lang="ru-RU"/>
        </a:p>
      </dgm:t>
    </dgm:pt>
    <dgm:pt modelId="{16A4FD4A-981D-4FD2-BC9E-213491853045}" type="pres">
      <dgm:prSet presAssocID="{51219125-2FAC-45F8-BF64-6D01B1AF2C0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3D4AE-0498-430C-96E9-0F15F0039606}" type="presOf" srcId="{459F677C-9618-40FB-9E2B-5E826D0E30A5}" destId="{37D05312-102F-455D-AFB3-D0C778BEE05D}" srcOrd="0" destOrd="0" presId="urn:microsoft.com/office/officeart/2005/8/layout/vList2"/>
    <dgm:cxn modelId="{C7AE0E93-A2B2-4BA4-8812-9A1A4643C443}" type="presOf" srcId="{583B0CC3-4CB3-4A40-B301-0EB8C3857188}" destId="{FB9E01BB-6DDC-4EDF-AD30-DED8601B4603}" srcOrd="0" destOrd="0" presId="urn:microsoft.com/office/officeart/2005/8/layout/vList2"/>
    <dgm:cxn modelId="{7FDBA9A7-3246-4E44-BFDB-809A1A86A7BE}" type="presOf" srcId="{84864841-97AE-477C-A0EC-FC237737DA37}" destId="{DEBF4E06-AF8C-46F6-9C2F-52BBF5EB2B07}" srcOrd="0" destOrd="0" presId="urn:microsoft.com/office/officeart/2005/8/layout/vList2"/>
    <dgm:cxn modelId="{1012B79D-FFBF-4C17-AF48-E61ABF607FC6}" type="presOf" srcId="{FAAFB656-F449-4E6D-92A9-668AFD710698}" destId="{3077C291-9ADB-4F9D-B620-7D5E1A849921}" srcOrd="0" destOrd="0" presId="urn:microsoft.com/office/officeart/2005/8/layout/vList2"/>
    <dgm:cxn modelId="{741DE15E-3D3A-454E-95D2-718510210138}" srcId="{583B0CC3-4CB3-4A40-B301-0EB8C3857188}" destId="{51219125-2FAC-45F8-BF64-6D01B1AF2C0E}" srcOrd="6" destOrd="0" parTransId="{C306145D-0398-4371-9AF7-F5E302FF2D2D}" sibTransId="{6603114E-7205-40D6-BE56-59A729E921F2}"/>
    <dgm:cxn modelId="{03E8E817-9755-47CD-BD84-772B9E35C6E3}" srcId="{583B0CC3-4CB3-4A40-B301-0EB8C3857188}" destId="{763D2274-72E3-4D11-B92C-D9B0616D251D}" srcOrd="1" destOrd="0" parTransId="{E1FD70DB-2720-47AD-BB23-0378A27CF7D4}" sibTransId="{5489E541-EBF2-4971-9ECF-A7FBEEFC93C5}"/>
    <dgm:cxn modelId="{951309AF-24A4-4B95-8CEF-91DAD5F75124}" type="presOf" srcId="{1C269050-37BE-4BAD-BC7E-C01BFF899817}" destId="{3E42EF3A-5292-4ED3-9F59-2F30779B9F2C}" srcOrd="0" destOrd="0" presId="urn:microsoft.com/office/officeart/2005/8/layout/vList2"/>
    <dgm:cxn modelId="{038ECDEB-E30E-42DE-9887-15280499D870}" type="presOf" srcId="{51219125-2FAC-45F8-BF64-6D01B1AF2C0E}" destId="{16A4FD4A-981D-4FD2-BC9E-213491853045}" srcOrd="0" destOrd="0" presId="urn:microsoft.com/office/officeart/2005/8/layout/vList2"/>
    <dgm:cxn modelId="{36BAE6D9-158A-4EB1-B61F-EC9F7123C9EE}" type="presOf" srcId="{A7203FFF-F2ED-4EF9-8573-F53879D76B4E}" destId="{A4DD1780-805C-42A6-B8F8-D4A0B0364C10}" srcOrd="0" destOrd="0" presId="urn:microsoft.com/office/officeart/2005/8/layout/vList2"/>
    <dgm:cxn modelId="{7CD9D135-251A-40E5-8CD3-85AA32DF3485}" srcId="{583B0CC3-4CB3-4A40-B301-0EB8C3857188}" destId="{A7203FFF-F2ED-4EF9-8573-F53879D76B4E}" srcOrd="0" destOrd="0" parTransId="{E80A0948-0FBD-44AF-BFEB-0708A8032994}" sibTransId="{1C302711-CCF0-4ECB-BB37-D8E2885C7D4C}"/>
    <dgm:cxn modelId="{5EAEF1C3-5E2B-44F4-8165-CD56223B752B}" srcId="{583B0CC3-4CB3-4A40-B301-0EB8C3857188}" destId="{84864841-97AE-477C-A0EC-FC237737DA37}" srcOrd="4" destOrd="0" parTransId="{A9A66980-1115-491D-9ED4-362AC9790332}" sibTransId="{2EEA27CC-5EAE-4E34-8B84-EC1C35F8E1C3}"/>
    <dgm:cxn modelId="{55ECE6AF-6175-4825-B7D7-4AE72553D429}" type="presOf" srcId="{763D2274-72E3-4D11-B92C-D9B0616D251D}" destId="{899BDFC7-D552-4AA4-A7AE-E9770D07D1EB}" srcOrd="0" destOrd="0" presId="urn:microsoft.com/office/officeart/2005/8/layout/vList2"/>
    <dgm:cxn modelId="{90AE9FC0-94A8-4403-80E5-BDE29289CBE6}" srcId="{583B0CC3-4CB3-4A40-B301-0EB8C3857188}" destId="{1C269050-37BE-4BAD-BC7E-C01BFF899817}" srcOrd="3" destOrd="0" parTransId="{0DEFDEA6-81D6-47E8-BD18-4FEC64F56468}" sibTransId="{BAF34DAB-F7EB-48E3-A83F-53A8BEA7F8EC}"/>
    <dgm:cxn modelId="{78131B35-91AA-4478-9AC4-B9EB17FFED0E}" srcId="{583B0CC3-4CB3-4A40-B301-0EB8C3857188}" destId="{459F677C-9618-40FB-9E2B-5E826D0E30A5}" srcOrd="2" destOrd="0" parTransId="{862A0B4B-0889-46DD-B2D8-8E9A9CF2B636}" sibTransId="{59CEAA1E-37A8-4E8E-8301-ADD0CFA17E3F}"/>
    <dgm:cxn modelId="{0AD8BBA8-8E6D-4646-83D7-7B5286E70B49}" srcId="{583B0CC3-4CB3-4A40-B301-0EB8C3857188}" destId="{FAAFB656-F449-4E6D-92A9-668AFD710698}" srcOrd="5" destOrd="0" parTransId="{AEF1AD06-33D1-4F45-AED2-05C264798239}" sibTransId="{A67F03AE-4038-4846-91C9-A6487AAC3B83}"/>
    <dgm:cxn modelId="{24675672-766B-433A-AF02-E6FBB69557F2}" type="presParOf" srcId="{FB9E01BB-6DDC-4EDF-AD30-DED8601B4603}" destId="{A4DD1780-805C-42A6-B8F8-D4A0B0364C10}" srcOrd="0" destOrd="0" presId="urn:microsoft.com/office/officeart/2005/8/layout/vList2"/>
    <dgm:cxn modelId="{9ED69182-99D8-44D9-85A5-2E409AFA9B1E}" type="presParOf" srcId="{FB9E01BB-6DDC-4EDF-AD30-DED8601B4603}" destId="{0F8386C2-DEDB-4789-8DA8-4E8F2166281D}" srcOrd="1" destOrd="0" presId="urn:microsoft.com/office/officeart/2005/8/layout/vList2"/>
    <dgm:cxn modelId="{D680DE71-42E4-4C1F-862A-F9AC5EA24B95}" type="presParOf" srcId="{FB9E01BB-6DDC-4EDF-AD30-DED8601B4603}" destId="{899BDFC7-D552-4AA4-A7AE-E9770D07D1EB}" srcOrd="2" destOrd="0" presId="urn:microsoft.com/office/officeart/2005/8/layout/vList2"/>
    <dgm:cxn modelId="{99A6A6F1-4196-451B-9914-129B93FEA314}" type="presParOf" srcId="{FB9E01BB-6DDC-4EDF-AD30-DED8601B4603}" destId="{6B91EAB7-13A1-4885-B496-6A88663141A9}" srcOrd="3" destOrd="0" presId="urn:microsoft.com/office/officeart/2005/8/layout/vList2"/>
    <dgm:cxn modelId="{1C8E8201-E122-4DEE-8871-697757188C24}" type="presParOf" srcId="{FB9E01BB-6DDC-4EDF-AD30-DED8601B4603}" destId="{37D05312-102F-455D-AFB3-D0C778BEE05D}" srcOrd="4" destOrd="0" presId="urn:microsoft.com/office/officeart/2005/8/layout/vList2"/>
    <dgm:cxn modelId="{E72C3B2A-8181-441C-B4EB-DDD069B194A8}" type="presParOf" srcId="{FB9E01BB-6DDC-4EDF-AD30-DED8601B4603}" destId="{759BA64B-0F54-4668-8020-6121AC5C75AD}" srcOrd="5" destOrd="0" presId="urn:microsoft.com/office/officeart/2005/8/layout/vList2"/>
    <dgm:cxn modelId="{45431025-7814-4C16-84FC-3B4DD8FF3FDA}" type="presParOf" srcId="{FB9E01BB-6DDC-4EDF-AD30-DED8601B4603}" destId="{3E42EF3A-5292-4ED3-9F59-2F30779B9F2C}" srcOrd="6" destOrd="0" presId="urn:microsoft.com/office/officeart/2005/8/layout/vList2"/>
    <dgm:cxn modelId="{A46E2CAE-4AC5-43E4-A6B3-2EA0CBAE30C0}" type="presParOf" srcId="{FB9E01BB-6DDC-4EDF-AD30-DED8601B4603}" destId="{06D4775A-D687-46F0-9D17-EACEDBB50350}" srcOrd="7" destOrd="0" presId="urn:microsoft.com/office/officeart/2005/8/layout/vList2"/>
    <dgm:cxn modelId="{43B34957-6E21-40B0-AB56-C7C6CC652BDE}" type="presParOf" srcId="{FB9E01BB-6DDC-4EDF-AD30-DED8601B4603}" destId="{DEBF4E06-AF8C-46F6-9C2F-52BBF5EB2B07}" srcOrd="8" destOrd="0" presId="urn:microsoft.com/office/officeart/2005/8/layout/vList2"/>
    <dgm:cxn modelId="{A67E0315-7AE9-41F0-AE0B-00393E402513}" type="presParOf" srcId="{FB9E01BB-6DDC-4EDF-AD30-DED8601B4603}" destId="{0BD2A37A-D001-4921-B7AD-73BAE75AB9E2}" srcOrd="9" destOrd="0" presId="urn:microsoft.com/office/officeart/2005/8/layout/vList2"/>
    <dgm:cxn modelId="{573417A8-D86F-4D23-B315-D701B818E3EA}" type="presParOf" srcId="{FB9E01BB-6DDC-4EDF-AD30-DED8601B4603}" destId="{3077C291-9ADB-4F9D-B620-7D5E1A849921}" srcOrd="10" destOrd="0" presId="urn:microsoft.com/office/officeart/2005/8/layout/vList2"/>
    <dgm:cxn modelId="{B9806B9B-D452-4A5C-8299-13E4B0A0A867}" type="presParOf" srcId="{FB9E01BB-6DDC-4EDF-AD30-DED8601B4603}" destId="{DEFA1BF7-0998-4E0F-A979-0D9C9BE5C28C}" srcOrd="11" destOrd="0" presId="urn:microsoft.com/office/officeart/2005/8/layout/vList2"/>
    <dgm:cxn modelId="{E4241E43-E369-4FD0-8BEF-2BD2FF33612D}" type="presParOf" srcId="{FB9E01BB-6DDC-4EDF-AD30-DED8601B4603}" destId="{16A4FD4A-981D-4FD2-BC9E-21349185304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F6B9FB-1ED0-4DB9-850B-5947AE4985B9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393FA1-86FB-4607-876E-6A7EDD704410}">
      <dgm:prSet phldrT="[Текст]" custT="1"/>
      <dgm:spPr/>
      <dgm:t>
        <a:bodyPr/>
        <a:lstStyle/>
        <a:p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Совокупный объем денежных требований, уступленный Факторам по данным исследования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International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Factors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Group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(IFG) по 27 европейским странам в 2005 году составил 653 млрд евро., доля в ВВП — 5,96%.</a:t>
          </a:r>
        </a:p>
      </dgm:t>
    </dgm:pt>
    <dgm:pt modelId="{99CC0011-63A8-4EA3-B41D-E9767A26BF37}" type="parTrans" cxnId="{2B358F47-812E-4AF9-A590-D12E98750AE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39508-C39E-469E-B366-9A3D5AD75323}" type="sibTrans" cxnId="{2B358F47-812E-4AF9-A590-D12E98750AE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1A35C-0D5F-4F17-BB8A-9A566F56ED35}">
      <dgm:prSet phldrT="[Текст]" custT="1"/>
      <dgm:spPr/>
      <dgm:t>
        <a:bodyPr/>
        <a:lstStyle/>
        <a:p>
          <a:r>
            <a:rPr lang="ru-RU" sz="1800" i="1"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Развивающиеся рынки: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7D071B-0D6D-4282-A2C7-0BC815D669E8}" type="parTrans" cxnId="{59481D10-E6F3-4667-89ED-4744C2AB8FB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C9191-8CD4-4D0F-91C9-E3E97922DA16}" type="sibTrans" cxnId="{59481D10-E6F3-4667-89ED-4744C2AB8FB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0C1F0-3FC0-4D84-9A8B-D52C8C457FA2}">
      <dgm:prSet phldrT="[Текст]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06052-DE74-4763-AB60-573064987BF8}" type="parTrans" cxnId="{D862CD32-7ACC-4562-895F-E1357FA2C33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96463-F9CD-44DA-A15C-22937EC40661}" type="sibTrans" cxnId="{D862CD32-7ACC-4562-895F-E1357FA2C33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311AB-039B-4F57-9A0C-5686306C529F}">
      <dgm:prSet custT="1"/>
      <dgm:spPr/>
      <dgm:t>
        <a:bodyPr/>
        <a:lstStyle/>
        <a:p>
          <a:r>
            <a:rPr lang="ru-RU" sz="1800" i="1">
              <a:latin typeface="Times New Roman" panose="02020603050405020304" pitchFamily="18" charset="0"/>
              <a:cs typeface="Times New Roman" panose="02020603050405020304" pitchFamily="18" charset="0"/>
            </a:rPr>
            <a:t>Крупнейшие рынки: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3C1A3-C339-4173-B2AC-2875426CFFBB}" type="parTrans" cxnId="{9D851D2F-B222-49FF-AAC2-33B39150118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A5025-A3E8-40C1-AC5B-D8A2ABC4A049}" type="sibTrans" cxnId="{9D851D2F-B222-49FF-AAC2-33B39150118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F6842-83FA-48E3-8614-84C023E9EDA8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Великобритания и Ирландия — 226 млрд евро; (доля в ВВП — 11,57%); Италия — 111 млрд евро; (доля в ВВП — 7,84%);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B24EA-97B0-4040-8FE7-C6251E090C55}" type="parTrans" cxnId="{225A4191-AF80-4531-A6ED-BCE02241B22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14086-5E92-4FAD-9F42-520F75CC8308}" type="sibTrans" cxnId="{225A4191-AF80-4531-A6ED-BCE02241B22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A687E-A351-4124-BE3A-20FD1CD7A367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Франция — 89 млрд евро; Испания — 56 млрд евро; Германия — 55 млрд евро;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298D1A-BF74-4EEE-9513-FD7BE9DBD046}" type="parTrans" cxnId="{343632D9-EDAD-43F0-960A-82C1838B25B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4ACA4-1F88-4D94-83D2-0C9C76A0A75A}" type="sibTrans" cxnId="{343632D9-EDAD-43F0-960A-82C1838B25B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A15E0-4CEA-43FA-81DB-DAC6DEF7EB2D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Россия — 4,6 млрд евро (в 2005 году по данным «Эксперт РА»); (доля в ВВП — 0,9%);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85D50-1880-4ABD-82FA-AD1DAC6DD1DC}" type="parTrans" cxnId="{1C69008C-3949-4BC9-804F-FEBB3BDE545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BA6C0-47B4-43C0-A663-B94A808290FC}" type="sibTrans" cxnId="{1C69008C-3949-4BC9-804F-FEBB3BDE545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AD3FE-571A-4646-8132-41F5AAF176C9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Россия — 7,9 млрд евро (в 2006 году по данным «Эксперт РА»); (доля в ВВП — 1,1%);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510E2-0A25-4B4D-A7EA-88BFAA96D6ED}" type="parTrans" cxnId="{B57F789E-A7E9-40C0-A66F-350D72CC5E3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DDB46-F82F-49E6-8909-1F42157C6209}" type="sibTrans" cxnId="{B57F789E-A7E9-40C0-A66F-350D72CC5E3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D4111-2398-4874-8F4E-821367B5570B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Мальта — 0;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D32C1-7E2E-4DEF-AE40-85A48DAEA884}" type="parTrans" cxnId="{FF5B66C6-A147-42D7-ADBA-6BF25A2C72C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1EFFA-8609-4B53-802D-E20D52544B25}" type="sibTrans" cxnId="{FF5B66C6-A147-42D7-ADBA-6BF25A2C72C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CBF39-96E9-4B92-84C8-9085B12FB71F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Болгария — 20 млн евро; (доля в ВВП — 0,09%); Словения — 223 млн евро;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C6935-2BF4-4769-B06D-32012C03D6BD}" type="parTrans" cxnId="{88C6B116-BFDD-4379-B90A-D596263EB30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F6B44-4E75-4B72-9725-C669516055BA}" type="sibTrans" cxnId="{88C6B116-BFDD-4379-B90A-D596263EB30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C77B4-AA16-4662-AD51-3EEFB2CD67BE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Румыния — 550 млн евро; (доля в ВВП — 0,69%); Латвия — 737 млн евро;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C42BE-6AC5-4A34-8B00-535C45D70102}" type="parTrans" cxnId="{B0423CE9-4587-4481-9B77-BA2AE2A0DD8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40212-9FD5-4BE4-86E8-A51447265407}" type="sibTrans" cxnId="{B0423CE9-4587-4481-9B77-BA2AE2A0DD8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CA096-2BAA-49F0-88DB-5D73D5B92954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Словакия — 837 млн евро.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61BDD-F5B7-41A3-8961-9CE3AF50C9AD}" type="parTrans" cxnId="{286BD39B-5E04-4143-A52B-48B708EE43E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42D3A-723B-4175-BA1D-193FE016E5AC}" type="sibTrans" cxnId="{286BD39B-5E04-4143-A52B-48B708EE43E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DC966E-7109-43B6-B8DB-4BECDDBE1734}" type="pres">
      <dgm:prSet presAssocID="{F9F6B9FB-1ED0-4DB9-850B-5947AE4985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E08A0-82DA-4BEC-BD83-296A9B5C3704}" type="pres">
      <dgm:prSet presAssocID="{9C393FA1-86FB-4607-876E-6A7EDD704410}" presName="roof" presStyleLbl="dkBgShp" presStyleIdx="0" presStyleCnt="2"/>
      <dgm:spPr/>
      <dgm:t>
        <a:bodyPr/>
        <a:lstStyle/>
        <a:p>
          <a:endParaRPr lang="ru-RU"/>
        </a:p>
      </dgm:t>
    </dgm:pt>
    <dgm:pt modelId="{0EB8F4F0-B4D4-4A49-A934-B3E06A31E36B}" type="pres">
      <dgm:prSet presAssocID="{9C393FA1-86FB-4607-876E-6A7EDD704410}" presName="pillars" presStyleCnt="0"/>
      <dgm:spPr/>
      <dgm:t>
        <a:bodyPr/>
        <a:lstStyle/>
        <a:p>
          <a:endParaRPr lang="ru-RU"/>
        </a:p>
      </dgm:t>
    </dgm:pt>
    <dgm:pt modelId="{D1D0A96F-4AC4-43E6-9419-8FC85AC94D83}" type="pres">
      <dgm:prSet presAssocID="{9C393FA1-86FB-4607-876E-6A7EDD70441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E291D-C3A9-4EEF-AE3A-0ABF05D3FAE1}" type="pres">
      <dgm:prSet presAssocID="{664311AB-039B-4F57-9A0C-5686306C529F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1CE2D-2995-4A4D-BC12-F3F3DFEA7E2C}" type="pres">
      <dgm:prSet presAssocID="{9C393FA1-86FB-4607-876E-6A7EDD704410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B0423CE9-4587-4481-9B77-BA2AE2A0DD8D}" srcId="{D241A35C-0D5F-4F17-BB8A-9A566F56ED35}" destId="{0E6C77B4-AA16-4662-AD51-3EEFB2CD67BE}" srcOrd="2" destOrd="0" parTransId="{114C42BE-6AC5-4A34-8B00-535C45D70102}" sibTransId="{FBE40212-9FD5-4BE4-86E8-A51447265407}"/>
    <dgm:cxn modelId="{343632D9-EDAD-43F0-960A-82C1838B25B7}" srcId="{664311AB-039B-4F57-9A0C-5686306C529F}" destId="{0D0A687E-A351-4124-BE3A-20FD1CD7A367}" srcOrd="1" destOrd="0" parTransId="{8F298D1A-BF74-4EEE-9513-FD7BE9DBD046}" sibTransId="{7014ACA4-1F88-4D94-83D2-0C9C76A0A75A}"/>
    <dgm:cxn modelId="{59481D10-E6F3-4667-89ED-4744C2AB8FBB}" srcId="{9C393FA1-86FB-4607-876E-6A7EDD704410}" destId="{D241A35C-0D5F-4F17-BB8A-9A566F56ED35}" srcOrd="0" destOrd="0" parTransId="{8F7D071B-0D6D-4282-A2C7-0BC815D669E8}" sibTransId="{6A4C9191-8CD4-4D0F-91C9-E3E97922DA16}"/>
    <dgm:cxn modelId="{B57F789E-A7E9-40C0-A66F-350D72CC5E35}" srcId="{664311AB-039B-4F57-9A0C-5686306C529F}" destId="{A84AD3FE-571A-4646-8132-41F5AAF176C9}" srcOrd="3" destOrd="0" parTransId="{3BE510E2-0A25-4B4D-A7EA-88BFAA96D6ED}" sibTransId="{1E9DDB46-F82F-49E6-8909-1F42157C6209}"/>
    <dgm:cxn modelId="{286BD39B-5E04-4143-A52B-48B708EE43EE}" srcId="{D241A35C-0D5F-4F17-BB8A-9A566F56ED35}" destId="{936CA096-2BAA-49F0-88DB-5D73D5B92954}" srcOrd="3" destOrd="0" parTransId="{F1D61BDD-F5B7-41A3-8961-9CE3AF50C9AD}" sibTransId="{B0B42D3A-723B-4175-BA1D-193FE016E5AC}"/>
    <dgm:cxn modelId="{8B3D3906-0373-4339-A9A7-680D30879518}" type="presOf" srcId="{ED9D4111-2398-4874-8F4E-821367B5570B}" destId="{D1D0A96F-4AC4-43E6-9419-8FC85AC94D83}" srcOrd="0" destOrd="1" presId="urn:microsoft.com/office/officeart/2005/8/layout/hList3"/>
    <dgm:cxn modelId="{B8BB2EE4-ABC2-4183-B376-116A8EAD59E6}" type="presOf" srcId="{F9F6B9FB-1ED0-4DB9-850B-5947AE4985B9}" destId="{A3DC966E-7109-43B6-B8DB-4BECDDBE1734}" srcOrd="0" destOrd="0" presId="urn:microsoft.com/office/officeart/2005/8/layout/hList3"/>
    <dgm:cxn modelId="{18BEBCD3-0EBB-4BE7-8215-F2447E16D06C}" type="presOf" srcId="{9C393FA1-86FB-4607-876E-6A7EDD704410}" destId="{FDAE08A0-82DA-4BEC-BD83-296A9B5C3704}" srcOrd="0" destOrd="0" presId="urn:microsoft.com/office/officeart/2005/8/layout/hList3"/>
    <dgm:cxn modelId="{88C6B116-BFDD-4379-B90A-D596263EB302}" srcId="{D241A35C-0D5F-4F17-BB8A-9A566F56ED35}" destId="{DE6CBF39-96E9-4B92-84C8-9085B12FB71F}" srcOrd="1" destOrd="0" parTransId="{28BC6935-2BF4-4769-B06D-32012C03D6BD}" sibTransId="{457F6B44-4E75-4B72-9725-C669516055BA}"/>
    <dgm:cxn modelId="{225A4191-AF80-4531-A6ED-BCE02241B227}" srcId="{664311AB-039B-4F57-9A0C-5686306C529F}" destId="{C9FF6842-83FA-48E3-8614-84C023E9EDA8}" srcOrd="0" destOrd="0" parTransId="{0E4B24EA-97B0-4040-8FE7-C6251E090C55}" sibTransId="{6B114086-5E92-4FAD-9F42-520F75CC8308}"/>
    <dgm:cxn modelId="{E29BD279-FA20-4CC7-9A3F-7F99588F148A}" type="presOf" srcId="{C9FF6842-83FA-48E3-8614-84C023E9EDA8}" destId="{4BBE291D-C3A9-4EEF-AE3A-0ABF05D3FAE1}" srcOrd="0" destOrd="1" presId="urn:microsoft.com/office/officeart/2005/8/layout/hList3"/>
    <dgm:cxn modelId="{7BF869B1-74FA-47A1-B60F-BF50F486326E}" type="presOf" srcId="{664311AB-039B-4F57-9A0C-5686306C529F}" destId="{4BBE291D-C3A9-4EEF-AE3A-0ABF05D3FAE1}" srcOrd="0" destOrd="0" presId="urn:microsoft.com/office/officeart/2005/8/layout/hList3"/>
    <dgm:cxn modelId="{78079B66-5890-4065-88B1-0AC8BD405B8A}" type="presOf" srcId="{D241A35C-0D5F-4F17-BB8A-9A566F56ED35}" destId="{D1D0A96F-4AC4-43E6-9419-8FC85AC94D83}" srcOrd="0" destOrd="0" presId="urn:microsoft.com/office/officeart/2005/8/layout/hList3"/>
    <dgm:cxn modelId="{D862CD32-7ACC-4562-895F-E1357FA2C335}" srcId="{F9F6B9FB-1ED0-4DB9-850B-5947AE4985B9}" destId="{0260C1F0-3FC0-4D84-9A8B-D52C8C457FA2}" srcOrd="1" destOrd="0" parTransId="{10706052-DE74-4763-AB60-573064987BF8}" sibTransId="{17096463-F9CD-44DA-A15C-22937EC40661}"/>
    <dgm:cxn modelId="{FB97C088-2322-4B0B-926C-865E3F3ED3D1}" type="presOf" srcId="{156A15E0-4CEA-43FA-81DB-DAC6DEF7EB2D}" destId="{4BBE291D-C3A9-4EEF-AE3A-0ABF05D3FAE1}" srcOrd="0" destOrd="3" presId="urn:microsoft.com/office/officeart/2005/8/layout/hList3"/>
    <dgm:cxn modelId="{346E0A16-2AC4-4FA6-B13A-FE946FBB4072}" type="presOf" srcId="{0D0A687E-A351-4124-BE3A-20FD1CD7A367}" destId="{4BBE291D-C3A9-4EEF-AE3A-0ABF05D3FAE1}" srcOrd="0" destOrd="2" presId="urn:microsoft.com/office/officeart/2005/8/layout/hList3"/>
    <dgm:cxn modelId="{66A3938D-B490-4278-A0B4-6BBD0AEB709B}" type="presOf" srcId="{DE6CBF39-96E9-4B92-84C8-9085B12FB71F}" destId="{D1D0A96F-4AC4-43E6-9419-8FC85AC94D83}" srcOrd="0" destOrd="2" presId="urn:microsoft.com/office/officeart/2005/8/layout/hList3"/>
    <dgm:cxn modelId="{890B67D5-E103-40C6-A920-189F9F2E3120}" type="presOf" srcId="{A84AD3FE-571A-4646-8132-41F5AAF176C9}" destId="{4BBE291D-C3A9-4EEF-AE3A-0ABF05D3FAE1}" srcOrd="0" destOrd="4" presId="urn:microsoft.com/office/officeart/2005/8/layout/hList3"/>
    <dgm:cxn modelId="{276EF739-EA21-4F37-B4B3-80FB48C99BAB}" type="presOf" srcId="{0E6C77B4-AA16-4662-AD51-3EEFB2CD67BE}" destId="{D1D0A96F-4AC4-43E6-9419-8FC85AC94D83}" srcOrd="0" destOrd="3" presId="urn:microsoft.com/office/officeart/2005/8/layout/hList3"/>
    <dgm:cxn modelId="{1C69008C-3949-4BC9-804F-FEBB3BDE5455}" srcId="{664311AB-039B-4F57-9A0C-5686306C529F}" destId="{156A15E0-4CEA-43FA-81DB-DAC6DEF7EB2D}" srcOrd="2" destOrd="0" parTransId="{56F85D50-1880-4ABD-82FA-AD1DAC6DD1DC}" sibTransId="{B93BA6C0-47B4-43C0-A663-B94A808290FC}"/>
    <dgm:cxn modelId="{FF5B66C6-A147-42D7-ADBA-6BF25A2C72C4}" srcId="{D241A35C-0D5F-4F17-BB8A-9A566F56ED35}" destId="{ED9D4111-2398-4874-8F4E-821367B5570B}" srcOrd="0" destOrd="0" parTransId="{1A8D32C1-7E2E-4DEF-AE40-85A48DAEA884}" sibTransId="{F181EFFA-8609-4B53-802D-E20D52544B25}"/>
    <dgm:cxn modelId="{1785EBA0-3A82-4D02-9D4A-A7FA92B00E2D}" type="presOf" srcId="{936CA096-2BAA-49F0-88DB-5D73D5B92954}" destId="{D1D0A96F-4AC4-43E6-9419-8FC85AC94D83}" srcOrd="0" destOrd="4" presId="urn:microsoft.com/office/officeart/2005/8/layout/hList3"/>
    <dgm:cxn modelId="{9D851D2F-B222-49FF-AAC2-33B391501180}" srcId="{9C393FA1-86FB-4607-876E-6A7EDD704410}" destId="{664311AB-039B-4F57-9A0C-5686306C529F}" srcOrd="1" destOrd="0" parTransId="{49F3C1A3-C339-4173-B2AC-2875426CFFBB}" sibTransId="{9E7A5025-A3E8-40C1-AC5B-D8A2ABC4A049}"/>
    <dgm:cxn modelId="{2B358F47-812E-4AF9-A590-D12E98750AE2}" srcId="{F9F6B9FB-1ED0-4DB9-850B-5947AE4985B9}" destId="{9C393FA1-86FB-4607-876E-6A7EDD704410}" srcOrd="0" destOrd="0" parTransId="{99CC0011-63A8-4EA3-B41D-E9767A26BF37}" sibTransId="{39139508-C39E-469E-B366-9A3D5AD75323}"/>
    <dgm:cxn modelId="{34AF3DEB-046C-46D5-939A-C3DCB02B18FD}" type="presParOf" srcId="{A3DC966E-7109-43B6-B8DB-4BECDDBE1734}" destId="{FDAE08A0-82DA-4BEC-BD83-296A9B5C3704}" srcOrd="0" destOrd="0" presId="urn:microsoft.com/office/officeart/2005/8/layout/hList3"/>
    <dgm:cxn modelId="{DD3CF5BB-F7DD-402A-BE32-F8CE72EB0CD1}" type="presParOf" srcId="{A3DC966E-7109-43B6-B8DB-4BECDDBE1734}" destId="{0EB8F4F0-B4D4-4A49-A934-B3E06A31E36B}" srcOrd="1" destOrd="0" presId="urn:microsoft.com/office/officeart/2005/8/layout/hList3"/>
    <dgm:cxn modelId="{1C97E683-0D4F-49CC-94B4-0DAA820AC7A4}" type="presParOf" srcId="{0EB8F4F0-B4D4-4A49-A934-B3E06A31E36B}" destId="{D1D0A96F-4AC4-43E6-9419-8FC85AC94D83}" srcOrd="0" destOrd="0" presId="urn:microsoft.com/office/officeart/2005/8/layout/hList3"/>
    <dgm:cxn modelId="{B7CDA7DE-C6C9-48A0-945A-9DBE7585821A}" type="presParOf" srcId="{0EB8F4F0-B4D4-4A49-A934-B3E06A31E36B}" destId="{4BBE291D-C3A9-4EEF-AE3A-0ABF05D3FAE1}" srcOrd="1" destOrd="0" presId="urn:microsoft.com/office/officeart/2005/8/layout/hList3"/>
    <dgm:cxn modelId="{61A24F21-459B-4C3A-8C3B-42705C001670}" type="presParOf" srcId="{A3DC966E-7109-43B6-B8DB-4BECDDBE1734}" destId="{A1F1CE2D-2995-4A4D-BC12-F3F3DFEA7E2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790F2C-6A1F-4254-AB36-28CE30557C99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613ADB1-99CD-4DC7-A85E-E62EBCE82D69}">
      <dgm:prSet phldrT="[Текст]"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данным IFG за 2006 год, в среднем на одну страну приходится 13 факторинговых компаний (учитывались только члены национальных ассоциаций). В течение последних 5 лет численность факторинговых компаний была  относительно стабильна.</a:t>
          </a:r>
        </a:p>
      </dgm:t>
    </dgm:pt>
    <dgm:pt modelId="{DA0E1271-25BF-4B3B-A81D-2B7C92F15DC4}" type="parTrans" cxnId="{DF3EE891-08E4-42EB-8896-B94287D8E19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26AA7F-4DBA-491A-9FB9-9556035C11AF}" type="sibTrans" cxnId="{DF3EE891-08E4-42EB-8896-B94287D8E19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3F557-1058-40CF-B601-93397EC9470E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Греции — это 6-11, в Италии — 25-35, в Латвии — 2-7, Польше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— 7-10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2632D-C504-407B-94D5-830C99A0481E}" type="parTrans" cxnId="{E66C0A15-0203-4513-911F-47E48B7C4EB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341E2-5B2A-4E99-B3A2-28C8492E8BD5}" type="sibTrans" cxnId="{E66C0A15-0203-4513-911F-47E48B7C4EB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074CC-BB9D-4491-9A2E-E461758B7D1C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число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факторинговых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компаний в 27 странах ЕС в 2006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 составило 316 компаний, в 1997 году их было 116.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22470-4A51-49B6-9E5D-E81662D6D297}" type="parTrans" cxnId="{6B4C179B-EB30-4318-9DAE-21CD2D02342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23226-9D6E-4DC5-8BC2-6BE837ADF489}" type="sibTrans" cxnId="{6B4C179B-EB30-4318-9DAE-21CD2D02342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BFAEA-E077-48A6-8753-73AAAEF6772C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ряде европейских стран число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факторинговых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компаний выше среднего. Это Великобритания (вместе с Ирландией) — 57 компаний,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Италияс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— 35, Франция — 31, Венгрия — 26, Испания — 21, Германия — 21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3D166-93C0-4E34-905D-B5B6F88A1AC7}" type="parTrans" cxnId="{144BF703-9774-4261-943D-FBBF74CD79D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1C7281-54FC-4D9A-B793-8BCCFC7ADDCF}" type="sibTrans" cxnId="{144BF703-9774-4261-943D-FBBF74CD79D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1BDBE-FDF9-40D4-8568-ED7226F984A6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11 странах (Австрии, Германии, большинстве восточно-европейские стран) число факторинговых компаний продолжает расти. </a:t>
          </a:r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CF608-E8D4-4FBE-B006-64D6F7ADCDDA}" type="parTrans" cxnId="{77DB2AA2-4F22-49E5-A894-2E4FE7D5781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9DAAF-BA75-4B04-A9FC-34E0B36D6A21}" type="sibTrans" cxnId="{77DB2AA2-4F22-49E5-A894-2E4FE7D5781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71EB4-057C-45BA-B718-F4EAC65B0E05}">
      <dgm:prSet custT="1"/>
      <dgm:spPr/>
      <dgm:t>
        <a:bodyPr/>
        <a:lstStyle/>
        <a:p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 Франции, Италии, Венгрии, Нидерландах, Португалии число игроков снижалось, прежде всего, за счет происходящих процессов слияний и поглощений. </a:t>
          </a:r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8DA2D-506F-4D9B-8821-A862E09389AE}" type="parTrans" cxnId="{2175D47D-7BF4-47AC-B275-F97F0B95357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2BD34-CB69-47C6-8A33-8D9534A883AC}" type="sibTrans" cxnId="{2175D47D-7BF4-47AC-B275-F97F0B95357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2DFD3-0C2C-41A2-A561-52165172DA1B}" type="pres">
      <dgm:prSet presAssocID="{C4790F2C-6A1F-4254-AB36-28CE30557C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B8650-0DAC-4A40-977B-ACB51AAEE237}" type="pres">
      <dgm:prSet presAssocID="{6613ADB1-99CD-4DC7-A85E-E62EBCE82D6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F85E3-5EE8-4CB9-8D68-2B30D3EB14E1}" type="pres">
      <dgm:prSet presAssocID="{9126AA7F-4DBA-491A-9FB9-9556035C11AF}" presName="spacer" presStyleCnt="0"/>
      <dgm:spPr/>
      <dgm:t>
        <a:bodyPr/>
        <a:lstStyle/>
        <a:p>
          <a:endParaRPr lang="ru-RU"/>
        </a:p>
      </dgm:t>
    </dgm:pt>
    <dgm:pt modelId="{DDE96EBE-877B-497B-9C33-731AEC339360}" type="pres">
      <dgm:prSet presAssocID="{9843F557-1058-40CF-B601-93397EC9470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DF2FC-893F-4232-AD1E-3D9069047172}" type="pres">
      <dgm:prSet presAssocID="{E2E341E2-5B2A-4E99-B3A2-28C8492E8BD5}" presName="spacer" presStyleCnt="0"/>
      <dgm:spPr/>
      <dgm:t>
        <a:bodyPr/>
        <a:lstStyle/>
        <a:p>
          <a:endParaRPr lang="ru-RU"/>
        </a:p>
      </dgm:t>
    </dgm:pt>
    <dgm:pt modelId="{4C1CD326-2109-42F5-9AD5-966F856E1158}" type="pres">
      <dgm:prSet presAssocID="{241074CC-BB9D-4491-9A2E-E461758B7D1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1DE06-8B85-48BA-9902-5D37AD9358AA}" type="pres">
      <dgm:prSet presAssocID="{89123226-9D6E-4DC5-8BC2-6BE837ADF489}" presName="spacer" presStyleCnt="0"/>
      <dgm:spPr/>
      <dgm:t>
        <a:bodyPr/>
        <a:lstStyle/>
        <a:p>
          <a:endParaRPr lang="ru-RU"/>
        </a:p>
      </dgm:t>
    </dgm:pt>
    <dgm:pt modelId="{BA854B45-B0F7-4196-8BC6-07B20B46220A}" type="pres">
      <dgm:prSet presAssocID="{A9ABFAEA-E077-48A6-8753-73AAAEF6772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6E94D-44FE-4AF6-AF2C-E43C7C14A444}" type="pres">
      <dgm:prSet presAssocID="{2F1C7281-54FC-4D9A-B793-8BCCFC7ADDCF}" presName="spacer" presStyleCnt="0"/>
      <dgm:spPr/>
      <dgm:t>
        <a:bodyPr/>
        <a:lstStyle/>
        <a:p>
          <a:endParaRPr lang="ru-RU"/>
        </a:p>
      </dgm:t>
    </dgm:pt>
    <dgm:pt modelId="{31701B94-B3AA-4405-9755-66043BF52A6E}" type="pres">
      <dgm:prSet presAssocID="{F881BDBE-FDF9-40D4-8568-ED7226F984A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834AA-5EBC-4B81-BFB9-65C0800FA5D0}" type="pres">
      <dgm:prSet presAssocID="{5179DAAF-BA75-4B04-A9FC-34E0B36D6A21}" presName="spacer" presStyleCnt="0"/>
      <dgm:spPr/>
      <dgm:t>
        <a:bodyPr/>
        <a:lstStyle/>
        <a:p>
          <a:endParaRPr lang="ru-RU"/>
        </a:p>
      </dgm:t>
    </dgm:pt>
    <dgm:pt modelId="{6452B91C-D81F-4F70-BFEA-CFE6CC274943}" type="pres">
      <dgm:prSet presAssocID="{2F371EB4-057C-45BA-B718-F4EAC65B0E0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9D89C1-8CD1-4921-A87A-4A196D8CE604}" type="presOf" srcId="{F881BDBE-FDF9-40D4-8568-ED7226F984A6}" destId="{31701B94-B3AA-4405-9755-66043BF52A6E}" srcOrd="0" destOrd="0" presId="urn:microsoft.com/office/officeart/2005/8/layout/vList2"/>
    <dgm:cxn modelId="{77DB2AA2-4F22-49E5-A894-2E4FE7D5781F}" srcId="{C4790F2C-6A1F-4254-AB36-28CE30557C99}" destId="{F881BDBE-FDF9-40D4-8568-ED7226F984A6}" srcOrd="4" destOrd="0" parTransId="{43ACF608-E8D4-4FBE-B006-64D6F7ADCDDA}" sibTransId="{5179DAAF-BA75-4B04-A9FC-34E0B36D6A21}"/>
    <dgm:cxn modelId="{5E64512B-B4D8-4C97-8A81-11B9DCDF65E2}" type="presOf" srcId="{9843F557-1058-40CF-B601-93397EC9470E}" destId="{DDE96EBE-877B-497B-9C33-731AEC339360}" srcOrd="0" destOrd="0" presId="urn:microsoft.com/office/officeart/2005/8/layout/vList2"/>
    <dgm:cxn modelId="{D5B56675-6EDA-4C0D-B1E1-11D477E7F405}" type="presOf" srcId="{A9ABFAEA-E077-48A6-8753-73AAAEF6772C}" destId="{BA854B45-B0F7-4196-8BC6-07B20B46220A}" srcOrd="0" destOrd="0" presId="urn:microsoft.com/office/officeart/2005/8/layout/vList2"/>
    <dgm:cxn modelId="{3AA9C79A-C1D0-44F6-AE19-53911335E25C}" type="presOf" srcId="{6613ADB1-99CD-4DC7-A85E-E62EBCE82D69}" destId="{BA5B8650-0DAC-4A40-977B-ACB51AAEE237}" srcOrd="0" destOrd="0" presId="urn:microsoft.com/office/officeart/2005/8/layout/vList2"/>
    <dgm:cxn modelId="{E66C0A15-0203-4513-911F-47E48B7C4EBE}" srcId="{C4790F2C-6A1F-4254-AB36-28CE30557C99}" destId="{9843F557-1058-40CF-B601-93397EC9470E}" srcOrd="1" destOrd="0" parTransId="{92E2632D-C504-407B-94D5-830C99A0481E}" sibTransId="{E2E341E2-5B2A-4E99-B3A2-28C8492E8BD5}"/>
    <dgm:cxn modelId="{AC68EE9F-C811-465E-BE1F-00067EB29A25}" type="presOf" srcId="{C4790F2C-6A1F-4254-AB36-28CE30557C99}" destId="{B5D2DFD3-0C2C-41A2-A561-52165172DA1B}" srcOrd="0" destOrd="0" presId="urn:microsoft.com/office/officeart/2005/8/layout/vList2"/>
    <dgm:cxn modelId="{54C0349B-3F49-4374-9709-4172959C780C}" type="presOf" srcId="{2F371EB4-057C-45BA-B718-F4EAC65B0E05}" destId="{6452B91C-D81F-4F70-BFEA-CFE6CC274943}" srcOrd="0" destOrd="0" presId="urn:microsoft.com/office/officeart/2005/8/layout/vList2"/>
    <dgm:cxn modelId="{6B4C179B-EB30-4318-9DAE-21CD2D02342C}" srcId="{C4790F2C-6A1F-4254-AB36-28CE30557C99}" destId="{241074CC-BB9D-4491-9A2E-E461758B7D1C}" srcOrd="2" destOrd="0" parTransId="{56B22470-4A51-49B6-9E5D-E81662D6D297}" sibTransId="{89123226-9D6E-4DC5-8BC2-6BE837ADF489}"/>
    <dgm:cxn modelId="{E45578FD-D96A-4F3A-8E03-F764E5C0E0CD}" type="presOf" srcId="{241074CC-BB9D-4491-9A2E-E461758B7D1C}" destId="{4C1CD326-2109-42F5-9AD5-966F856E1158}" srcOrd="0" destOrd="0" presId="urn:microsoft.com/office/officeart/2005/8/layout/vList2"/>
    <dgm:cxn modelId="{2175D47D-7BF4-47AC-B275-F97F0B953571}" srcId="{C4790F2C-6A1F-4254-AB36-28CE30557C99}" destId="{2F371EB4-057C-45BA-B718-F4EAC65B0E05}" srcOrd="5" destOrd="0" parTransId="{F8B8DA2D-506F-4D9B-8821-A862E09389AE}" sibTransId="{87D2BD34-CB69-47C6-8A33-8D9534A883AC}"/>
    <dgm:cxn modelId="{144BF703-9774-4261-943D-FBBF74CD79D2}" srcId="{C4790F2C-6A1F-4254-AB36-28CE30557C99}" destId="{A9ABFAEA-E077-48A6-8753-73AAAEF6772C}" srcOrd="3" destOrd="0" parTransId="{B243D166-93C0-4E34-905D-B5B6F88A1AC7}" sibTransId="{2F1C7281-54FC-4D9A-B793-8BCCFC7ADDCF}"/>
    <dgm:cxn modelId="{DF3EE891-08E4-42EB-8896-B94287D8E19C}" srcId="{C4790F2C-6A1F-4254-AB36-28CE30557C99}" destId="{6613ADB1-99CD-4DC7-A85E-E62EBCE82D69}" srcOrd="0" destOrd="0" parTransId="{DA0E1271-25BF-4B3B-A81D-2B7C92F15DC4}" sibTransId="{9126AA7F-4DBA-491A-9FB9-9556035C11AF}"/>
    <dgm:cxn modelId="{A25A737D-0FB4-43C8-B213-22C5982140D4}" type="presParOf" srcId="{B5D2DFD3-0C2C-41A2-A561-52165172DA1B}" destId="{BA5B8650-0DAC-4A40-977B-ACB51AAEE237}" srcOrd="0" destOrd="0" presId="urn:microsoft.com/office/officeart/2005/8/layout/vList2"/>
    <dgm:cxn modelId="{19E946DE-1D39-4710-9D5E-F390E32DBFD6}" type="presParOf" srcId="{B5D2DFD3-0C2C-41A2-A561-52165172DA1B}" destId="{0AAF85E3-5EE8-4CB9-8D68-2B30D3EB14E1}" srcOrd="1" destOrd="0" presId="urn:microsoft.com/office/officeart/2005/8/layout/vList2"/>
    <dgm:cxn modelId="{0569FF6C-6EF8-4B91-BF80-C92E34B3B5A9}" type="presParOf" srcId="{B5D2DFD3-0C2C-41A2-A561-52165172DA1B}" destId="{DDE96EBE-877B-497B-9C33-731AEC339360}" srcOrd="2" destOrd="0" presId="urn:microsoft.com/office/officeart/2005/8/layout/vList2"/>
    <dgm:cxn modelId="{81B7B41F-73C1-4EE7-A5B2-A7E780A8D57C}" type="presParOf" srcId="{B5D2DFD3-0C2C-41A2-A561-52165172DA1B}" destId="{93CDF2FC-893F-4232-AD1E-3D9069047172}" srcOrd="3" destOrd="0" presId="urn:microsoft.com/office/officeart/2005/8/layout/vList2"/>
    <dgm:cxn modelId="{7D48903B-FCC3-426A-B877-FF15899CF32F}" type="presParOf" srcId="{B5D2DFD3-0C2C-41A2-A561-52165172DA1B}" destId="{4C1CD326-2109-42F5-9AD5-966F856E1158}" srcOrd="4" destOrd="0" presId="urn:microsoft.com/office/officeart/2005/8/layout/vList2"/>
    <dgm:cxn modelId="{5057ED84-8A2C-4F29-9109-34DACC68115F}" type="presParOf" srcId="{B5D2DFD3-0C2C-41A2-A561-52165172DA1B}" destId="{7201DE06-8B85-48BA-9902-5D37AD9358AA}" srcOrd="5" destOrd="0" presId="urn:microsoft.com/office/officeart/2005/8/layout/vList2"/>
    <dgm:cxn modelId="{47E9DFAC-B076-4FA7-8725-51B0BE700F05}" type="presParOf" srcId="{B5D2DFD3-0C2C-41A2-A561-52165172DA1B}" destId="{BA854B45-B0F7-4196-8BC6-07B20B46220A}" srcOrd="6" destOrd="0" presId="urn:microsoft.com/office/officeart/2005/8/layout/vList2"/>
    <dgm:cxn modelId="{EE55CAB8-4420-4810-A8C3-18F23B96A05D}" type="presParOf" srcId="{B5D2DFD3-0C2C-41A2-A561-52165172DA1B}" destId="{7D36E94D-44FE-4AF6-AF2C-E43C7C14A444}" srcOrd="7" destOrd="0" presId="urn:microsoft.com/office/officeart/2005/8/layout/vList2"/>
    <dgm:cxn modelId="{29F67B95-A5DA-4732-886C-4498FDA107D4}" type="presParOf" srcId="{B5D2DFD3-0C2C-41A2-A561-52165172DA1B}" destId="{31701B94-B3AA-4405-9755-66043BF52A6E}" srcOrd="8" destOrd="0" presId="urn:microsoft.com/office/officeart/2005/8/layout/vList2"/>
    <dgm:cxn modelId="{D56806CF-104A-438E-A3F6-FF1C571E02C3}" type="presParOf" srcId="{B5D2DFD3-0C2C-41A2-A561-52165172DA1B}" destId="{EE8834AA-5EBC-4B81-BFB9-65C0800FA5D0}" srcOrd="9" destOrd="0" presId="urn:microsoft.com/office/officeart/2005/8/layout/vList2"/>
    <dgm:cxn modelId="{C17C20D8-4FEF-4094-AC4C-B18F0AE67761}" type="presParOf" srcId="{B5D2DFD3-0C2C-41A2-A561-52165172DA1B}" destId="{6452B91C-D81F-4F70-BFEA-CFE6CC27494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6C4835-5EA4-486C-94B2-72BC233B1480}" type="doc">
      <dgm:prSet loTypeId="urn:microsoft.com/office/officeart/2009/3/layout/StepU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40A3EE-906D-4C7F-9336-D7DA81F4DD44}">
      <dgm:prSet phldrT="[Текст]" custT="1"/>
      <dgm:spPr/>
      <dgm:t>
        <a:bodyPr/>
        <a:lstStyle/>
        <a:p>
          <a:pPr algn="just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данным исследования IFG по 27 странам ЕС, в большинстве европейских стран одна или две компании контролируют  более 50% рынка. в среднем одна крупнейшая компания контролирует 48% рынка, на вторую приходится 20%, на третью — 14%.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85D5E-F89A-427D-9DEC-E18F8F055091}" type="parTrans" cxnId="{B79A9E87-A40E-4207-B549-E9DB11E79CC0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7910F-2831-40E2-BB63-4018E7979B42}" type="sibTrans" cxnId="{B79A9E87-A40E-4207-B549-E9DB11E79CC0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D4E79-637C-4EDB-8050-AA77F4BD5249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монополизированным рынкам относятся рынки факторинга Австрии, Бельгии, Кипра и ещё 6 стран, в которых на 3 и меньшее число компаний приходится почти 100%.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F17AC-5A7F-4DA1-9C32-E5BABAB76001}" type="sibTrans" cxnId="{08988CEC-AFCD-4ECA-9B81-0B7264D9FD4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D8B54-9827-4988-BB1A-76BB21771FD6}" type="parTrans" cxnId="{08988CEC-AFCD-4ECA-9B81-0B7264D9FD4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452CF-43E4-4B42-8ACA-1CADE57646D1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наиболее конкурентным рынкам относятся рынки Германии, Франции и Великобритании. В Германии крупнейшие три компании контролируют 47% (20% приходится на первую компанию, 18% — на вторую, 9% — на третью), во Франции - 51% (24% — 14% — 13%), в Великобритании — 53%.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A52B6-3B2A-41E5-A1E9-78732D10E243}" type="sibTrans" cxnId="{62D19E75-99D8-4EA2-8A54-FB07131549E0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46862-8F39-4BF8-89B1-A8A45EF71F5C}" type="parTrans" cxnId="{62D19E75-99D8-4EA2-8A54-FB07131549E0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05703-86EA-4FD3-B78C-98BB4E55A19D}">
      <dgm:prSet phldrT="[Текст]" custT="1"/>
      <dgm:spPr/>
      <dgm:t>
        <a:bodyPr/>
        <a:lstStyle/>
        <a:p>
          <a:pPr algn="just"/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FD41D-CE9C-4B42-B0BD-513361BD9D46}" type="sibTrans" cxnId="{2EF75510-702A-4492-91B3-DBDC0BACACB2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FF22F-AD8C-4457-90C1-B9779A15E4AF}" type="parTrans" cxnId="{2EF75510-702A-4492-91B3-DBDC0BACACB2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2ABDA-E1F2-4532-9832-9651CEF3E47A}" type="pres">
      <dgm:prSet presAssocID="{B96C4835-5EA4-486C-94B2-72BC233B14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7E51E51-E58D-4B8A-AF33-071999E8C64B}" type="pres">
      <dgm:prSet presAssocID="{2540A3EE-906D-4C7F-9336-D7DA81F4DD44}" presName="composite" presStyleCnt="0"/>
      <dgm:spPr/>
      <dgm:t>
        <a:bodyPr/>
        <a:lstStyle/>
        <a:p>
          <a:endParaRPr lang="ru-RU"/>
        </a:p>
      </dgm:t>
    </dgm:pt>
    <dgm:pt modelId="{6995538C-3437-4CCA-9D33-11EBE6360961}" type="pres">
      <dgm:prSet presAssocID="{2540A3EE-906D-4C7F-9336-D7DA81F4DD44}" presName="LShape" presStyleLbl="alignNode1" presStyleIdx="0" presStyleCnt="5"/>
      <dgm:spPr/>
      <dgm:t>
        <a:bodyPr/>
        <a:lstStyle/>
        <a:p>
          <a:endParaRPr lang="ru-RU"/>
        </a:p>
      </dgm:t>
    </dgm:pt>
    <dgm:pt modelId="{131AC205-AEB1-4010-991A-5C496580ED85}" type="pres">
      <dgm:prSet presAssocID="{2540A3EE-906D-4C7F-9336-D7DA81F4DD4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89026-9C28-4505-B99C-13B77E165531}" type="pres">
      <dgm:prSet presAssocID="{2540A3EE-906D-4C7F-9336-D7DA81F4DD44}" presName="Triangle" presStyleLbl="alignNode1" presStyleIdx="1" presStyleCnt="5"/>
      <dgm:spPr/>
      <dgm:t>
        <a:bodyPr/>
        <a:lstStyle/>
        <a:p>
          <a:endParaRPr lang="ru-RU"/>
        </a:p>
      </dgm:t>
    </dgm:pt>
    <dgm:pt modelId="{7DA27206-37D1-4E2F-A38E-83724139A773}" type="pres">
      <dgm:prSet presAssocID="{7A27910F-2831-40E2-BB63-4018E7979B42}" presName="sibTrans" presStyleCnt="0"/>
      <dgm:spPr/>
      <dgm:t>
        <a:bodyPr/>
        <a:lstStyle/>
        <a:p>
          <a:endParaRPr lang="ru-RU"/>
        </a:p>
      </dgm:t>
    </dgm:pt>
    <dgm:pt modelId="{EFFF67A9-F711-4FAD-8998-7BDFE581FBA5}" type="pres">
      <dgm:prSet presAssocID="{7A27910F-2831-40E2-BB63-4018E7979B42}" presName="space" presStyleCnt="0"/>
      <dgm:spPr/>
      <dgm:t>
        <a:bodyPr/>
        <a:lstStyle/>
        <a:p>
          <a:endParaRPr lang="ru-RU"/>
        </a:p>
      </dgm:t>
    </dgm:pt>
    <dgm:pt modelId="{1A2C4A02-3BC1-4AF1-BFA9-9BB836787BB1}" type="pres">
      <dgm:prSet presAssocID="{E23D4E79-637C-4EDB-8050-AA77F4BD5249}" presName="composite" presStyleCnt="0"/>
      <dgm:spPr/>
      <dgm:t>
        <a:bodyPr/>
        <a:lstStyle/>
        <a:p>
          <a:endParaRPr lang="ru-RU"/>
        </a:p>
      </dgm:t>
    </dgm:pt>
    <dgm:pt modelId="{68DEE3BB-B469-4AE5-A87F-210D58EA55DC}" type="pres">
      <dgm:prSet presAssocID="{E23D4E79-637C-4EDB-8050-AA77F4BD5249}" presName="LShape" presStyleLbl="alignNode1" presStyleIdx="2" presStyleCnt="5"/>
      <dgm:spPr/>
      <dgm:t>
        <a:bodyPr/>
        <a:lstStyle/>
        <a:p>
          <a:endParaRPr lang="ru-RU"/>
        </a:p>
      </dgm:t>
    </dgm:pt>
    <dgm:pt modelId="{CD0FB8DB-819B-42B5-8378-9F7B6E18DE55}" type="pres">
      <dgm:prSet presAssocID="{E23D4E79-637C-4EDB-8050-AA77F4BD524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F7436-07CA-497D-86EF-5DCF2A4B3493}" type="pres">
      <dgm:prSet presAssocID="{E23D4E79-637C-4EDB-8050-AA77F4BD5249}" presName="Triangle" presStyleLbl="alignNode1" presStyleIdx="3" presStyleCnt="5"/>
      <dgm:spPr/>
      <dgm:t>
        <a:bodyPr/>
        <a:lstStyle/>
        <a:p>
          <a:endParaRPr lang="ru-RU"/>
        </a:p>
      </dgm:t>
    </dgm:pt>
    <dgm:pt modelId="{844E2CD5-9869-42D1-945D-EB10489ABBA9}" type="pres">
      <dgm:prSet presAssocID="{46FF17AC-5A7F-4DA1-9C32-E5BABAB76001}" presName="sibTrans" presStyleCnt="0"/>
      <dgm:spPr/>
      <dgm:t>
        <a:bodyPr/>
        <a:lstStyle/>
        <a:p>
          <a:endParaRPr lang="ru-RU"/>
        </a:p>
      </dgm:t>
    </dgm:pt>
    <dgm:pt modelId="{8065ADC9-DB6C-44DE-86C2-19E2ED302C9D}" type="pres">
      <dgm:prSet presAssocID="{46FF17AC-5A7F-4DA1-9C32-E5BABAB76001}" presName="space" presStyleCnt="0"/>
      <dgm:spPr/>
      <dgm:t>
        <a:bodyPr/>
        <a:lstStyle/>
        <a:p>
          <a:endParaRPr lang="ru-RU"/>
        </a:p>
      </dgm:t>
    </dgm:pt>
    <dgm:pt modelId="{DCC5C572-EB46-4398-8189-DDCA111287E9}" type="pres">
      <dgm:prSet presAssocID="{E9E452CF-43E4-4B42-8ACA-1CADE57646D1}" presName="composite" presStyleCnt="0"/>
      <dgm:spPr/>
      <dgm:t>
        <a:bodyPr/>
        <a:lstStyle/>
        <a:p>
          <a:endParaRPr lang="ru-RU"/>
        </a:p>
      </dgm:t>
    </dgm:pt>
    <dgm:pt modelId="{7B5FC675-1935-491A-80EB-1CC7C714BECD}" type="pres">
      <dgm:prSet presAssocID="{E9E452CF-43E4-4B42-8ACA-1CADE57646D1}" presName="LShape" presStyleLbl="alignNode1" presStyleIdx="4" presStyleCnt="5"/>
      <dgm:spPr/>
      <dgm:t>
        <a:bodyPr/>
        <a:lstStyle/>
        <a:p>
          <a:endParaRPr lang="ru-RU"/>
        </a:p>
      </dgm:t>
    </dgm:pt>
    <dgm:pt modelId="{F8CE9C93-9A8C-4881-B5FB-AFF2A5A46794}" type="pres">
      <dgm:prSet presAssocID="{E9E452CF-43E4-4B42-8ACA-1CADE57646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988CEC-AFCD-4ECA-9B81-0B7264D9FD47}" srcId="{B96C4835-5EA4-486C-94B2-72BC233B1480}" destId="{E23D4E79-637C-4EDB-8050-AA77F4BD5249}" srcOrd="1" destOrd="0" parTransId="{404D8B54-9827-4988-BB1A-76BB21771FD6}" sibTransId="{46FF17AC-5A7F-4DA1-9C32-E5BABAB76001}"/>
    <dgm:cxn modelId="{B79A9E87-A40E-4207-B549-E9DB11E79CC0}" srcId="{B96C4835-5EA4-486C-94B2-72BC233B1480}" destId="{2540A3EE-906D-4C7F-9336-D7DA81F4DD44}" srcOrd="0" destOrd="0" parTransId="{13B85D5E-F89A-427D-9DEC-E18F8F055091}" sibTransId="{7A27910F-2831-40E2-BB63-4018E7979B42}"/>
    <dgm:cxn modelId="{F65A84FB-9AA6-41F2-9349-CFE3C466F19F}" type="presOf" srcId="{E23D4E79-637C-4EDB-8050-AA77F4BD5249}" destId="{CD0FB8DB-819B-42B5-8378-9F7B6E18DE55}" srcOrd="0" destOrd="0" presId="urn:microsoft.com/office/officeart/2009/3/layout/StepUpProcess"/>
    <dgm:cxn modelId="{62D19E75-99D8-4EA2-8A54-FB07131549E0}" srcId="{B96C4835-5EA4-486C-94B2-72BC233B1480}" destId="{E9E452CF-43E4-4B42-8ACA-1CADE57646D1}" srcOrd="2" destOrd="0" parTransId="{A7B46862-8F39-4BF8-89B1-A8A45EF71F5C}" sibTransId="{B2DA52B6-3B2A-41E5-A1E9-78732D10E243}"/>
    <dgm:cxn modelId="{EC525D9C-BA44-4907-B5CC-1F96C13166DC}" type="presOf" srcId="{2540A3EE-906D-4C7F-9336-D7DA81F4DD44}" destId="{131AC205-AEB1-4010-991A-5C496580ED85}" srcOrd="0" destOrd="0" presId="urn:microsoft.com/office/officeart/2009/3/layout/StepUpProcess"/>
    <dgm:cxn modelId="{D92F5F55-22F0-4D00-9174-542B4D50F7CC}" type="presOf" srcId="{B96C4835-5EA4-486C-94B2-72BC233B1480}" destId="{CCF2ABDA-E1F2-4532-9832-9651CEF3E47A}" srcOrd="0" destOrd="0" presId="urn:microsoft.com/office/officeart/2009/3/layout/StepUpProcess"/>
    <dgm:cxn modelId="{75E262C8-2FC5-459B-9470-A85CD42A87D4}" type="presOf" srcId="{E9E452CF-43E4-4B42-8ACA-1CADE57646D1}" destId="{F8CE9C93-9A8C-4881-B5FB-AFF2A5A46794}" srcOrd="0" destOrd="0" presId="urn:microsoft.com/office/officeart/2009/3/layout/StepUpProcess"/>
    <dgm:cxn modelId="{C2EF63AA-2EAF-42F3-9DF2-3BAD551A96A3}" type="presOf" srcId="{5F505703-86EA-4FD3-B78C-98BB4E55A19D}" destId="{F8CE9C93-9A8C-4881-B5FB-AFF2A5A46794}" srcOrd="0" destOrd="1" presId="urn:microsoft.com/office/officeart/2009/3/layout/StepUpProcess"/>
    <dgm:cxn modelId="{2EF75510-702A-4492-91B3-DBDC0BACACB2}" srcId="{E9E452CF-43E4-4B42-8ACA-1CADE57646D1}" destId="{5F505703-86EA-4FD3-B78C-98BB4E55A19D}" srcOrd="0" destOrd="0" parTransId="{010FF22F-AD8C-4457-90C1-B9779A15E4AF}" sibTransId="{353FD41D-CE9C-4B42-B0BD-513361BD9D46}"/>
    <dgm:cxn modelId="{8D715AFA-99C4-44D4-A409-1DF12676D0B6}" type="presParOf" srcId="{CCF2ABDA-E1F2-4532-9832-9651CEF3E47A}" destId="{17E51E51-E58D-4B8A-AF33-071999E8C64B}" srcOrd="0" destOrd="0" presId="urn:microsoft.com/office/officeart/2009/3/layout/StepUpProcess"/>
    <dgm:cxn modelId="{A21F620F-E019-4BDC-AD99-01AE9AE0F806}" type="presParOf" srcId="{17E51E51-E58D-4B8A-AF33-071999E8C64B}" destId="{6995538C-3437-4CCA-9D33-11EBE6360961}" srcOrd="0" destOrd="0" presId="urn:microsoft.com/office/officeart/2009/3/layout/StepUpProcess"/>
    <dgm:cxn modelId="{6CA75DEC-9C75-4F10-A6AE-99E2F2BA8BA3}" type="presParOf" srcId="{17E51E51-E58D-4B8A-AF33-071999E8C64B}" destId="{131AC205-AEB1-4010-991A-5C496580ED85}" srcOrd="1" destOrd="0" presId="urn:microsoft.com/office/officeart/2009/3/layout/StepUpProcess"/>
    <dgm:cxn modelId="{D76B30D9-7B0D-43A7-8AD4-733057C390BD}" type="presParOf" srcId="{17E51E51-E58D-4B8A-AF33-071999E8C64B}" destId="{29389026-9C28-4505-B99C-13B77E165531}" srcOrd="2" destOrd="0" presId="urn:microsoft.com/office/officeart/2009/3/layout/StepUpProcess"/>
    <dgm:cxn modelId="{76B9271F-251C-40B3-95C0-4A990412F4C4}" type="presParOf" srcId="{CCF2ABDA-E1F2-4532-9832-9651CEF3E47A}" destId="{7DA27206-37D1-4E2F-A38E-83724139A773}" srcOrd="1" destOrd="0" presId="urn:microsoft.com/office/officeart/2009/3/layout/StepUpProcess"/>
    <dgm:cxn modelId="{9327C4D0-3448-4C81-826C-CE277F2DCDDA}" type="presParOf" srcId="{7DA27206-37D1-4E2F-A38E-83724139A773}" destId="{EFFF67A9-F711-4FAD-8998-7BDFE581FBA5}" srcOrd="0" destOrd="0" presId="urn:microsoft.com/office/officeart/2009/3/layout/StepUpProcess"/>
    <dgm:cxn modelId="{34742E01-D8C2-4402-8C97-420B0AD0C54F}" type="presParOf" srcId="{CCF2ABDA-E1F2-4532-9832-9651CEF3E47A}" destId="{1A2C4A02-3BC1-4AF1-BFA9-9BB836787BB1}" srcOrd="2" destOrd="0" presId="urn:microsoft.com/office/officeart/2009/3/layout/StepUpProcess"/>
    <dgm:cxn modelId="{92B963A4-131D-4023-8C3C-AA6BDC9F8C8E}" type="presParOf" srcId="{1A2C4A02-3BC1-4AF1-BFA9-9BB836787BB1}" destId="{68DEE3BB-B469-4AE5-A87F-210D58EA55DC}" srcOrd="0" destOrd="0" presId="urn:microsoft.com/office/officeart/2009/3/layout/StepUpProcess"/>
    <dgm:cxn modelId="{3ED0C2A9-2513-43BB-9427-11732D891B5F}" type="presParOf" srcId="{1A2C4A02-3BC1-4AF1-BFA9-9BB836787BB1}" destId="{CD0FB8DB-819B-42B5-8378-9F7B6E18DE55}" srcOrd="1" destOrd="0" presId="urn:microsoft.com/office/officeart/2009/3/layout/StepUpProcess"/>
    <dgm:cxn modelId="{5ECBD172-93E0-475C-9CA9-D828A0DEBFC4}" type="presParOf" srcId="{1A2C4A02-3BC1-4AF1-BFA9-9BB836787BB1}" destId="{5CFF7436-07CA-497D-86EF-5DCF2A4B3493}" srcOrd="2" destOrd="0" presId="urn:microsoft.com/office/officeart/2009/3/layout/StepUpProcess"/>
    <dgm:cxn modelId="{D8429F25-DBC3-4EDB-8CC8-5B997DDC2D07}" type="presParOf" srcId="{CCF2ABDA-E1F2-4532-9832-9651CEF3E47A}" destId="{844E2CD5-9869-42D1-945D-EB10489ABBA9}" srcOrd="3" destOrd="0" presId="urn:microsoft.com/office/officeart/2009/3/layout/StepUpProcess"/>
    <dgm:cxn modelId="{DDB833F8-C732-4029-A01E-0DD2A5B49906}" type="presParOf" srcId="{844E2CD5-9869-42D1-945D-EB10489ABBA9}" destId="{8065ADC9-DB6C-44DE-86C2-19E2ED302C9D}" srcOrd="0" destOrd="0" presId="urn:microsoft.com/office/officeart/2009/3/layout/StepUpProcess"/>
    <dgm:cxn modelId="{E243F270-CF7E-4A41-82C2-56127E8B1A95}" type="presParOf" srcId="{CCF2ABDA-E1F2-4532-9832-9651CEF3E47A}" destId="{DCC5C572-EB46-4398-8189-DDCA111287E9}" srcOrd="4" destOrd="0" presId="urn:microsoft.com/office/officeart/2009/3/layout/StepUpProcess"/>
    <dgm:cxn modelId="{A154813E-A1AD-4F9E-9B0C-72F0FAC012B7}" type="presParOf" srcId="{DCC5C572-EB46-4398-8189-DDCA111287E9}" destId="{7B5FC675-1935-491A-80EB-1CC7C714BECD}" srcOrd="0" destOrd="0" presId="urn:microsoft.com/office/officeart/2009/3/layout/StepUpProcess"/>
    <dgm:cxn modelId="{881EC0CA-5D45-4F29-BC04-EDA75929A747}" type="presParOf" srcId="{DCC5C572-EB46-4398-8189-DDCA111287E9}" destId="{F8CE9C93-9A8C-4881-B5FB-AFF2A5A4679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0F1B85C-20D5-4FB0-A669-1FCFEA7CFBB5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3E042EE-1EB9-45CE-A339-EFDF4B19B22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среднем, по данным IFG, в 2005 году одним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клиентом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было уступлено 2,8 млн евро дебиторской задолженности</a:t>
          </a:r>
        </a:p>
      </dgm:t>
    </dgm:pt>
    <dgm:pt modelId="{20999698-2C76-4191-858F-F8617C46DB9D}" type="parTrans" cxnId="{7D7405A0-F84D-41F6-9E31-A253409CE4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D09AB-C934-4D8D-BEF1-EB079681EC4C}" type="sibTrans" cxnId="{7D7405A0-F84D-41F6-9E31-A253409CE4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F79F6-EE35-44FB-ADCA-382B893D7C46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Германия — 10 млн евро на клиента Финляндия — 8,9 млн евро на клиента Великобритания — 5 млн евро на клиента</a:t>
          </a:r>
        </a:p>
      </dgm:t>
    </dgm:pt>
    <dgm:pt modelId="{3839C313-7819-4A20-9164-83FEB964B6BC}" type="parTrans" cxnId="{89F99E59-5A3F-483E-A726-6B2AC81FD8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631B5-DA0F-4F37-94E8-738BA280811F}" type="sibTrans" cxnId="{89F99E59-5A3F-483E-A726-6B2AC81FD8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452C6-2735-45C4-A924-8489AA258BE1}">
      <dgm:prSet phldrT="[Текст]"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23E5E-159E-47DC-9322-20201A03174C}" type="parTrans" cxnId="{5BC2378A-592D-4945-A754-454A012314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828EE-90A7-4F8B-A34C-721843650BCF}" type="sibTrans" cxnId="{5BC2378A-592D-4945-A754-454A012314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2E9948-9061-4576-9323-BFE05E23416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Болгария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— 0,35 млн евро на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клиента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Словения — 0,37 млн евро на клиента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BC4C4-7580-453A-B0AB-358BAFC9B067}" type="parTrans" cxnId="{6E7ECC52-10BF-4C3C-91BB-10E68BC2867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CE9FA-EACE-422C-B85D-BA41BF9170D9}" type="sibTrans" cxnId="{6E7ECC52-10BF-4C3C-91BB-10E68BC2867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04DF6-6ACA-4AFE-B306-D1DC93D96F5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Россия — 1,9 млн евро (в 2006 году по данным «Эксперт РА») на клиента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Латвия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— 0,8 млн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евро на клиента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122437-0F9D-4C00-87A7-53E4B36FF734}" type="parTrans" cxnId="{555F6E76-CEB2-4A8A-AB57-5B3E05FA61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DAB16-9560-44D3-8849-A228756ECA48}" type="sibTrans" cxnId="{555F6E76-CEB2-4A8A-AB57-5B3E05FA61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91703-D4BF-4481-B228-AD8E83E4AF2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Эстония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— 0,91 млн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евро на клиента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BC173-0960-4E1F-ADE1-2EB60DB4EDCB}" type="parTrans" cxnId="{9714A827-32D0-46A2-9F37-0E7AD79C04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8A07F-DDFF-462C-9EE6-75DEA8D57887}" type="sibTrans" cxnId="{9714A827-32D0-46A2-9F37-0E7AD79C04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EE474-6352-43D4-AA51-43CCE8644762}" type="pres">
      <dgm:prSet presAssocID="{B0F1B85C-20D5-4FB0-A669-1FCFEA7CFB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E01AA2-B1DF-4CCA-8896-6F118F15BDBA}" type="pres">
      <dgm:prSet presAssocID="{23E042EE-1EB9-45CE-A339-EFDF4B19B220}" presName="roof" presStyleLbl="dkBgShp" presStyleIdx="0" presStyleCnt="2"/>
      <dgm:spPr/>
      <dgm:t>
        <a:bodyPr/>
        <a:lstStyle/>
        <a:p>
          <a:endParaRPr lang="ru-RU"/>
        </a:p>
      </dgm:t>
    </dgm:pt>
    <dgm:pt modelId="{56A335DC-6D01-4AFD-AB8E-5D33BADC7FCB}" type="pres">
      <dgm:prSet presAssocID="{23E042EE-1EB9-45CE-A339-EFDF4B19B220}" presName="pillars" presStyleCnt="0"/>
      <dgm:spPr/>
      <dgm:t>
        <a:bodyPr/>
        <a:lstStyle/>
        <a:p>
          <a:endParaRPr lang="ru-RU"/>
        </a:p>
      </dgm:t>
    </dgm:pt>
    <dgm:pt modelId="{ECD26C8D-57C2-4FD9-B022-207D22508BA6}" type="pres">
      <dgm:prSet presAssocID="{23E042EE-1EB9-45CE-A339-EFDF4B19B220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EFBF7-F047-43ED-AD3B-E2A9E6CA502D}" type="pres">
      <dgm:prSet presAssocID="{372E9948-9061-4576-9323-BFE05E23416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4C020-453F-4EF9-B4E6-0747FE29E122}" type="pres">
      <dgm:prSet presAssocID="{71004DF6-6ACA-4AFE-B306-D1DC93D96F5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44B8B-9AFE-43A8-93F7-33AA1E601904}" type="pres">
      <dgm:prSet presAssocID="{C2891703-D4BF-4481-B228-AD8E83E4AF2D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F33BB-4572-4623-BE02-ADFD1A22DA0E}" type="pres">
      <dgm:prSet presAssocID="{23E042EE-1EB9-45CE-A339-EFDF4B19B220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7D7405A0-F84D-41F6-9E31-A253409CE477}" srcId="{B0F1B85C-20D5-4FB0-A669-1FCFEA7CFBB5}" destId="{23E042EE-1EB9-45CE-A339-EFDF4B19B220}" srcOrd="0" destOrd="0" parTransId="{20999698-2C76-4191-858F-F8617C46DB9D}" sibTransId="{D82D09AB-C934-4D8D-BEF1-EB079681EC4C}"/>
    <dgm:cxn modelId="{20EEDFBE-1CB3-4183-9920-329A8BDC8553}" type="presOf" srcId="{FF3F79F6-EE35-44FB-ADCA-382B893D7C46}" destId="{ECD26C8D-57C2-4FD9-B022-207D22508BA6}" srcOrd="0" destOrd="0" presId="urn:microsoft.com/office/officeart/2005/8/layout/hList3"/>
    <dgm:cxn modelId="{89F99E59-5A3F-483E-A726-6B2AC81FD8DD}" srcId="{23E042EE-1EB9-45CE-A339-EFDF4B19B220}" destId="{FF3F79F6-EE35-44FB-ADCA-382B893D7C46}" srcOrd="0" destOrd="0" parTransId="{3839C313-7819-4A20-9164-83FEB964B6BC}" sibTransId="{8AE631B5-DA0F-4F37-94E8-738BA280811F}"/>
    <dgm:cxn modelId="{17B7C274-4AA2-4BDA-A3C3-2C199FC303DB}" type="presOf" srcId="{71004DF6-6ACA-4AFE-B306-D1DC93D96F5F}" destId="{51F4C020-453F-4EF9-B4E6-0747FE29E122}" srcOrd="0" destOrd="0" presId="urn:microsoft.com/office/officeart/2005/8/layout/hList3"/>
    <dgm:cxn modelId="{FE2047D8-4EEC-4114-A984-092A7C82F033}" type="presOf" srcId="{C2891703-D4BF-4481-B228-AD8E83E4AF2D}" destId="{2ED44B8B-9AFE-43A8-93F7-33AA1E601904}" srcOrd="0" destOrd="0" presId="urn:microsoft.com/office/officeart/2005/8/layout/hList3"/>
    <dgm:cxn modelId="{555F6E76-CEB2-4A8A-AB57-5B3E05FA61A4}" srcId="{23E042EE-1EB9-45CE-A339-EFDF4B19B220}" destId="{71004DF6-6ACA-4AFE-B306-D1DC93D96F5F}" srcOrd="2" destOrd="0" parTransId="{FC122437-0F9D-4C00-87A7-53E4B36FF734}" sibTransId="{A04DAB16-9560-44D3-8849-A228756ECA48}"/>
    <dgm:cxn modelId="{6E7ECC52-10BF-4C3C-91BB-10E68BC28676}" srcId="{23E042EE-1EB9-45CE-A339-EFDF4B19B220}" destId="{372E9948-9061-4576-9323-BFE05E234160}" srcOrd="1" destOrd="0" parTransId="{32CBC4C4-7580-453A-B0AB-358BAFC9B067}" sibTransId="{4BDCE9FA-EACE-422C-B85D-BA41BF9170D9}"/>
    <dgm:cxn modelId="{92E85002-1855-4BFD-99BC-3A3E4A0F1319}" type="presOf" srcId="{B0F1B85C-20D5-4FB0-A669-1FCFEA7CFBB5}" destId="{87BEE474-6352-43D4-AA51-43CCE8644762}" srcOrd="0" destOrd="0" presId="urn:microsoft.com/office/officeart/2005/8/layout/hList3"/>
    <dgm:cxn modelId="{5BC2378A-592D-4945-A754-454A0123149F}" srcId="{B0F1B85C-20D5-4FB0-A669-1FCFEA7CFBB5}" destId="{90D452C6-2735-45C4-A924-8489AA258BE1}" srcOrd="1" destOrd="0" parTransId="{17E23E5E-159E-47DC-9322-20201A03174C}" sibTransId="{E28828EE-90A7-4F8B-A34C-721843650BCF}"/>
    <dgm:cxn modelId="{30FD8769-8343-4955-A038-3BA59939FE89}" type="presOf" srcId="{372E9948-9061-4576-9323-BFE05E234160}" destId="{CA4EFBF7-F047-43ED-AD3B-E2A9E6CA502D}" srcOrd="0" destOrd="0" presId="urn:microsoft.com/office/officeart/2005/8/layout/hList3"/>
    <dgm:cxn modelId="{9714A827-32D0-46A2-9F37-0E7AD79C043C}" srcId="{23E042EE-1EB9-45CE-A339-EFDF4B19B220}" destId="{C2891703-D4BF-4481-B228-AD8E83E4AF2D}" srcOrd="3" destOrd="0" parTransId="{F28BC173-0960-4E1F-ADE1-2EB60DB4EDCB}" sibTransId="{1E18A07F-DDFF-462C-9EE6-75DEA8D57887}"/>
    <dgm:cxn modelId="{123A53CC-595C-456F-9C29-ED5D5736076F}" type="presOf" srcId="{23E042EE-1EB9-45CE-A339-EFDF4B19B220}" destId="{2DE01AA2-B1DF-4CCA-8896-6F118F15BDBA}" srcOrd="0" destOrd="0" presId="urn:microsoft.com/office/officeart/2005/8/layout/hList3"/>
    <dgm:cxn modelId="{0BB5248E-7C05-4A28-85C2-BD37761D3A53}" type="presParOf" srcId="{87BEE474-6352-43D4-AA51-43CCE8644762}" destId="{2DE01AA2-B1DF-4CCA-8896-6F118F15BDBA}" srcOrd="0" destOrd="0" presId="urn:microsoft.com/office/officeart/2005/8/layout/hList3"/>
    <dgm:cxn modelId="{19DCAD26-8B0C-4FA6-A35D-F401300B7B81}" type="presParOf" srcId="{87BEE474-6352-43D4-AA51-43CCE8644762}" destId="{56A335DC-6D01-4AFD-AB8E-5D33BADC7FCB}" srcOrd="1" destOrd="0" presId="urn:microsoft.com/office/officeart/2005/8/layout/hList3"/>
    <dgm:cxn modelId="{9836DFDA-255A-4402-94B3-ADCC257C6D5F}" type="presParOf" srcId="{56A335DC-6D01-4AFD-AB8E-5D33BADC7FCB}" destId="{ECD26C8D-57C2-4FD9-B022-207D22508BA6}" srcOrd="0" destOrd="0" presId="urn:microsoft.com/office/officeart/2005/8/layout/hList3"/>
    <dgm:cxn modelId="{518D1AD7-D5D9-4BE9-BB22-CB2719B4667E}" type="presParOf" srcId="{56A335DC-6D01-4AFD-AB8E-5D33BADC7FCB}" destId="{CA4EFBF7-F047-43ED-AD3B-E2A9E6CA502D}" srcOrd="1" destOrd="0" presId="urn:microsoft.com/office/officeart/2005/8/layout/hList3"/>
    <dgm:cxn modelId="{9DD97115-2606-4B1E-B890-D6ED4C828732}" type="presParOf" srcId="{56A335DC-6D01-4AFD-AB8E-5D33BADC7FCB}" destId="{51F4C020-453F-4EF9-B4E6-0747FE29E122}" srcOrd="2" destOrd="0" presId="urn:microsoft.com/office/officeart/2005/8/layout/hList3"/>
    <dgm:cxn modelId="{85384D8A-5ADF-4FCB-8FB0-F3D722F9781A}" type="presParOf" srcId="{56A335DC-6D01-4AFD-AB8E-5D33BADC7FCB}" destId="{2ED44B8B-9AFE-43A8-93F7-33AA1E601904}" srcOrd="3" destOrd="0" presId="urn:microsoft.com/office/officeart/2005/8/layout/hList3"/>
    <dgm:cxn modelId="{B5E16F35-0A3D-4344-AD10-539D2CE311A9}" type="presParOf" srcId="{87BEE474-6352-43D4-AA51-43CCE8644762}" destId="{617F33BB-4572-4623-BE02-ADFD1A22DA0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6E9EC-939D-4A11-A374-CD2F62F81BAA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D1CD2D-C815-4326-BA7F-E84347DAA839}">
      <dgm:prSet phldrT="[Текст]"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Участвуя в операциях факторинга необходимо знать тонкости международного обращения векселя, например, при взаимоотношениях учитывать принадлежность фирмы к стране, поскольку в мире придерживаются: ЕВЗ либо английского закона, имеющие некоторые особенности. </a:t>
          </a:r>
        </a:p>
      </dgm:t>
    </dgm:pt>
    <dgm:pt modelId="{7CC7C452-0C8D-420A-AE1F-F90143EDA5B0}" type="parTrans" cxnId="{FB00FB8A-E3D9-4148-BBC4-CDBDA004F54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76B48-B55F-4AFB-A344-29B7EE90CFB3}" type="sibTrans" cxnId="{FB00FB8A-E3D9-4148-BBC4-CDBDA004F54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48B4E-C25B-4FB5-AE3F-331A137EC28B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Широкое использование факторинга в международной торговле привело к необходимости унификации отношений, в связи с чем в 1988 году в Оттаве (Канада) была подписана подготовленная в рамках Международного института по унификации международного частного права (УНИДРУА) Конвенция о международном факторинге (</a:t>
          </a: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UNIDROIT Convention on International factoring</a:t>
          </a:r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BF902-B9FA-4243-9EC2-721AA7DAF693}" type="parTrans" cxnId="{EC2D974C-82C5-4627-9235-2065345D442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E6A05-4C86-435A-8FDE-4475DC54EE67}" type="sibTrans" cxnId="{EC2D974C-82C5-4627-9235-2065345D442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38962-DE1A-4AE4-87DF-5A584440E27B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Конвенция подписана 14 государствами, ратифицирована Италией, Нигерией и Францией. 31.01.2002 года Генеральная Ассамблея ООН приняла резолюцию №56/81 о регулировании переуступки дебиторской задолженности в международные торговли. Деятельность в рамках факторинговой деятельности" (</a:t>
          </a: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GRIF</a:t>
          </a:r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General Rules for International Factoring</a:t>
          </a:r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kk-KZ" sz="1800">
              <a:latin typeface="Times New Roman" panose="02020603050405020304" pitchFamily="18" charset="0"/>
              <a:cs typeface="Times New Roman" panose="02020603050405020304" pitchFamily="18" charset="0"/>
            </a:rPr>
            <a:t>, которые приняты членами </a:t>
          </a: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FCI</a:t>
          </a:r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IFG</a:t>
          </a:r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40E80-418C-4192-9984-9058BADD0CE9}" type="parTrans" cxnId="{F0CF2C5D-69B9-4A19-9D11-9666C39CC33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52ACE-2047-4B03-98D7-3F11C14AF749}" type="sibTrans" cxnId="{F0CF2C5D-69B9-4A19-9D11-9666C39CC33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CBCCB-EE8A-4363-97B7-BA56D829147B}" type="pres">
      <dgm:prSet presAssocID="{04E6E9EC-939D-4A11-A374-CD2F62F81B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B6BCC-97B3-42CD-84BB-93CEEF46C1BF}" type="pres">
      <dgm:prSet presAssocID="{9FD1CD2D-C815-4326-BA7F-E84347DAA8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B9F62-74FB-4713-88C6-49C91143C858}" type="pres">
      <dgm:prSet presAssocID="{92D76B48-B55F-4AFB-A344-29B7EE90CFB3}" presName="sibTrans" presStyleCnt="0"/>
      <dgm:spPr/>
      <dgm:t>
        <a:bodyPr/>
        <a:lstStyle/>
        <a:p>
          <a:endParaRPr lang="ru-RU"/>
        </a:p>
      </dgm:t>
    </dgm:pt>
    <dgm:pt modelId="{6B38B409-DB88-4A76-99DD-74EA5C2B850B}" type="pres">
      <dgm:prSet presAssocID="{7A348B4E-C25B-4FB5-AE3F-331A137EC2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6C5B0-BC9C-42E3-A8E7-C510234F6BBB}" type="pres">
      <dgm:prSet presAssocID="{C98E6A05-4C86-435A-8FDE-4475DC54EE67}" presName="sibTrans" presStyleCnt="0"/>
      <dgm:spPr/>
      <dgm:t>
        <a:bodyPr/>
        <a:lstStyle/>
        <a:p>
          <a:endParaRPr lang="ru-RU"/>
        </a:p>
      </dgm:t>
    </dgm:pt>
    <dgm:pt modelId="{B8CB1B88-CD55-41B7-AA2C-09AF4310A919}" type="pres">
      <dgm:prSet presAssocID="{C9938962-DE1A-4AE4-87DF-5A584440E2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00FB8A-E3D9-4148-BBC4-CDBDA004F54B}" srcId="{04E6E9EC-939D-4A11-A374-CD2F62F81BAA}" destId="{9FD1CD2D-C815-4326-BA7F-E84347DAA839}" srcOrd="0" destOrd="0" parTransId="{7CC7C452-0C8D-420A-AE1F-F90143EDA5B0}" sibTransId="{92D76B48-B55F-4AFB-A344-29B7EE90CFB3}"/>
    <dgm:cxn modelId="{E7129B34-C075-4428-9C8F-230B686F3D19}" type="presOf" srcId="{9FD1CD2D-C815-4326-BA7F-E84347DAA839}" destId="{C4EB6BCC-97B3-42CD-84BB-93CEEF46C1BF}" srcOrd="0" destOrd="0" presId="urn:microsoft.com/office/officeart/2005/8/layout/hList6"/>
    <dgm:cxn modelId="{4F497C87-E37A-4677-8770-19E4D8AD5525}" type="presOf" srcId="{C9938962-DE1A-4AE4-87DF-5A584440E27B}" destId="{B8CB1B88-CD55-41B7-AA2C-09AF4310A919}" srcOrd="0" destOrd="0" presId="urn:microsoft.com/office/officeart/2005/8/layout/hList6"/>
    <dgm:cxn modelId="{49D83AE0-7FCD-4A79-8011-2D1D12FEFA77}" type="presOf" srcId="{7A348B4E-C25B-4FB5-AE3F-331A137EC28B}" destId="{6B38B409-DB88-4A76-99DD-74EA5C2B850B}" srcOrd="0" destOrd="0" presId="urn:microsoft.com/office/officeart/2005/8/layout/hList6"/>
    <dgm:cxn modelId="{46932E56-0669-402F-AB48-7D34D231900C}" type="presOf" srcId="{04E6E9EC-939D-4A11-A374-CD2F62F81BAA}" destId="{38FCBCCB-EE8A-4363-97B7-BA56D829147B}" srcOrd="0" destOrd="0" presId="urn:microsoft.com/office/officeart/2005/8/layout/hList6"/>
    <dgm:cxn modelId="{EC2D974C-82C5-4627-9235-2065345D4423}" srcId="{04E6E9EC-939D-4A11-A374-CD2F62F81BAA}" destId="{7A348B4E-C25B-4FB5-AE3F-331A137EC28B}" srcOrd="1" destOrd="0" parTransId="{C12BF902-B9FA-4243-9EC2-721AA7DAF693}" sibTransId="{C98E6A05-4C86-435A-8FDE-4475DC54EE67}"/>
    <dgm:cxn modelId="{F0CF2C5D-69B9-4A19-9D11-9666C39CC33A}" srcId="{04E6E9EC-939D-4A11-A374-CD2F62F81BAA}" destId="{C9938962-DE1A-4AE4-87DF-5A584440E27B}" srcOrd="2" destOrd="0" parTransId="{DE040E80-418C-4192-9984-9058BADD0CE9}" sibTransId="{87352ACE-2047-4B03-98D7-3F11C14AF749}"/>
    <dgm:cxn modelId="{042333C5-B449-4A7D-8FB5-218FAD6A9C80}" type="presParOf" srcId="{38FCBCCB-EE8A-4363-97B7-BA56D829147B}" destId="{C4EB6BCC-97B3-42CD-84BB-93CEEF46C1BF}" srcOrd="0" destOrd="0" presId="urn:microsoft.com/office/officeart/2005/8/layout/hList6"/>
    <dgm:cxn modelId="{CF03155D-13B6-4216-8BB7-8E8B848B0343}" type="presParOf" srcId="{38FCBCCB-EE8A-4363-97B7-BA56D829147B}" destId="{C47B9F62-74FB-4713-88C6-49C91143C858}" srcOrd="1" destOrd="0" presId="urn:microsoft.com/office/officeart/2005/8/layout/hList6"/>
    <dgm:cxn modelId="{FC3B9FC9-BCAA-48DB-BD92-04D4BA0B46E1}" type="presParOf" srcId="{38FCBCCB-EE8A-4363-97B7-BA56D829147B}" destId="{6B38B409-DB88-4A76-99DD-74EA5C2B850B}" srcOrd="2" destOrd="0" presId="urn:microsoft.com/office/officeart/2005/8/layout/hList6"/>
    <dgm:cxn modelId="{7CBF34A8-96D3-4EC7-85D8-F93ECC517105}" type="presParOf" srcId="{38FCBCCB-EE8A-4363-97B7-BA56D829147B}" destId="{0CA6C5B0-BC9C-42E3-A8E7-C510234F6BBB}" srcOrd="3" destOrd="0" presId="urn:microsoft.com/office/officeart/2005/8/layout/hList6"/>
    <dgm:cxn modelId="{F3323CED-AE50-4169-B5BE-C0AEA7BA22BD}" type="presParOf" srcId="{38FCBCCB-EE8A-4363-97B7-BA56D829147B}" destId="{B8CB1B88-CD55-41B7-AA2C-09AF4310A91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A61C24-7E45-40C1-8075-2DA62B4D2A4F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5050DA-7E78-4046-A6ED-A24179E82276}">
      <dgm:prSet phldrT="[Текст]" custT="1"/>
      <dgm:spPr/>
      <dgm:t>
        <a:bodyPr/>
        <a:lstStyle/>
        <a:p>
          <a:pPr algn="ctr"/>
          <a:r>
            <a: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со статьей 1 Конвенции под факторинговым договором понимается договор, заключенный между поставщиком и фактором, в соответствии с которым: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04DF4C-19BC-4770-B144-2D8BB1A7350F}" type="parTrans" cxnId="{646815A6-5DD3-4761-8203-E02B05DA2D42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0E1C0-93BD-4F4A-A949-39B4DCA4834F}" type="sibTrans" cxnId="{646815A6-5DD3-4761-8203-E02B05DA2D42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9BFF5-13FB-499D-9188-8803BA5F99E0}">
      <dgm:prSet phldrT="[Текст]" custT="1"/>
      <dgm:spPr/>
      <dgm:t>
        <a:bodyPr/>
        <a:lstStyle/>
        <a:p>
          <a:pPr algn="just"/>
          <a:r>
            <a:rPr lang="kk-KZ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со статьей 1 Конвенции под факторинговым договором понимается договор, заключенный между поставщиком и фактором, в соответствии с которым: 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5ECBD1-28EE-4B35-925F-20A503C3813B}" type="parTrans" cxnId="{E2F50FD9-A8D2-4346-9F0A-8CB9C7A715CA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ABF1B-25BE-4788-BD59-8621187DDD17}" type="sibTrans" cxnId="{E2F50FD9-A8D2-4346-9F0A-8CB9C7A715CA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045FFE-8135-4778-917F-4C472E073BCD}">
      <dgm:prSet phldrT="[Текст]"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B51AE-7791-486E-9518-2D64B28FE58F}" type="parTrans" cxnId="{D1375505-E483-4ED9-92CD-040DB2811476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20166-4FF5-42B2-869B-FF5BAEB2E021}" type="sibTrans" cxnId="{D1375505-E483-4ED9-92CD-040DB2811476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C7186-DE86-48F3-B830-F892FAE3DC3E}">
      <dgm:prSet custT="1"/>
      <dgm:spPr/>
      <dgm:t>
        <a:bodyPr/>
        <a:lstStyle/>
        <a:p>
          <a:pPr algn="just"/>
          <a:r>
            <a:rPr lang="kk-KZ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1) поставщик поручает или принимает на себя обязательство поручить фактору сбор дебиторской задолженности по договорам купли-продажи товаров, заключенным между поставщиком и его клиентами (дебиторами)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107D3-C80C-4882-BC16-BF828BAF126A}" type="parTrans" cxnId="{6AEC0433-2F72-45FA-A9DE-E14B36C058F2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2F969-E992-4518-B806-D02B430AAA8C}" type="sibTrans" cxnId="{6AEC0433-2F72-45FA-A9DE-E14B36C058F2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5800E-F219-46E7-B342-E8F591A7F348}">
      <dgm:prSet custT="1"/>
      <dgm:spPr/>
      <dgm:t>
        <a:bodyPr/>
        <a:lstStyle/>
        <a:p>
          <a:pPr algn="just"/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фактор же должен исполнять, по крайней мере, две из перечисленных ниже функций: </a:t>
          </a:r>
        </a:p>
        <a:p>
          <a:pPr algn="just"/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финансирование поставщика, в том числе путем предоставления ссуды или предварительной оплаты;</a:t>
          </a:r>
        </a:p>
        <a:p>
          <a:pPr algn="just"/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ведение счетов, связанных с получением дебиторской задолженности; </a:t>
          </a:r>
        </a:p>
        <a:p>
          <a:pPr algn="just"/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сбор дебиторской задолженности;</a:t>
          </a:r>
        </a:p>
        <a:p>
          <a:pPr algn="just"/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защиту от неуплаты суммы долга дебиторами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624C4B-CDD4-43CA-9176-6E2D41BE5CDA}" type="parTrans" cxnId="{4378D0EE-14BE-42BB-9BB8-8F7EAB7A508F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7B35D-F917-44D8-9A2A-CF7A0B111824}" type="sibTrans" cxnId="{4378D0EE-14BE-42BB-9BB8-8F7EAB7A508F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E0732-719A-46FC-9564-B99C196091A6}">
      <dgm:prSet custT="1"/>
      <dgm:spPr/>
      <dgm:t>
        <a:bodyPr/>
        <a:lstStyle/>
        <a:p>
          <a:pPr algn="just"/>
          <a:r>
            <a:rPr lang="kk-KZ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3) дебиторы (должники) должны получить письменное уведомление о передаче право на получение дебиторской задолженности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8E03C-5287-4A4F-8676-D6DE881D5634}" type="parTrans" cxnId="{5103A088-1F5F-405E-87CF-154E1DBA92B3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50D95-3C98-4F21-98A1-225B693A1F9D}" type="sibTrans" cxnId="{5103A088-1F5F-405E-87CF-154E1DBA92B3}">
      <dgm:prSet/>
      <dgm:spPr/>
      <dgm:t>
        <a:bodyPr/>
        <a:lstStyle/>
        <a:p>
          <a:pPr algn="just"/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4CDE5-D7AE-4EAF-867D-21F44AE7853C}" type="pres">
      <dgm:prSet presAssocID="{61A61C24-7E45-40C1-8075-2DA62B4D2A4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525EE9-7A68-496F-B730-9B58375742BD}" type="pres">
      <dgm:prSet presAssocID="{405050DA-7E78-4046-A6ED-A24179E82276}" presName="roof" presStyleLbl="dkBgShp" presStyleIdx="0" presStyleCnt="2"/>
      <dgm:spPr/>
      <dgm:t>
        <a:bodyPr/>
        <a:lstStyle/>
        <a:p>
          <a:endParaRPr lang="ru-RU"/>
        </a:p>
      </dgm:t>
    </dgm:pt>
    <dgm:pt modelId="{A184B431-C041-4A79-B922-17AB4980C8E9}" type="pres">
      <dgm:prSet presAssocID="{405050DA-7E78-4046-A6ED-A24179E82276}" presName="pillars" presStyleCnt="0"/>
      <dgm:spPr/>
      <dgm:t>
        <a:bodyPr/>
        <a:lstStyle/>
        <a:p>
          <a:endParaRPr lang="ru-RU"/>
        </a:p>
      </dgm:t>
    </dgm:pt>
    <dgm:pt modelId="{60BA52D9-A594-4410-A164-3E3BFAED433F}" type="pres">
      <dgm:prSet presAssocID="{405050DA-7E78-4046-A6ED-A24179E8227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3A25D-C1B9-433E-BADE-B79454E2185E}" type="pres">
      <dgm:prSet presAssocID="{655C7186-DE86-48F3-B830-F892FAE3DC3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B3344-7587-4A69-A03C-B0DB8FB0E65E}" type="pres">
      <dgm:prSet presAssocID="{7805800E-F219-46E7-B342-E8F591A7F348}" presName="pillarX" presStyleLbl="node1" presStyleIdx="2" presStyleCnt="4" custScaleX="169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212F-D7C2-4182-9252-DC0A0D9AB456}" type="pres">
      <dgm:prSet presAssocID="{947E0732-719A-46FC-9564-B99C196091A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2EA7-81D7-4F82-A04B-376481F3E6D8}" type="pres">
      <dgm:prSet presAssocID="{405050DA-7E78-4046-A6ED-A24179E82276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E2F50FD9-A8D2-4346-9F0A-8CB9C7A715CA}" srcId="{405050DA-7E78-4046-A6ED-A24179E82276}" destId="{3199BFF5-13FB-499D-9188-8803BA5F99E0}" srcOrd="0" destOrd="0" parTransId="{725ECBD1-28EE-4B35-925F-20A503C3813B}" sibTransId="{43DABF1B-25BE-4788-BD59-8621187DDD17}"/>
    <dgm:cxn modelId="{85623865-1827-4925-9B02-40D1DFD7A5C7}" type="presOf" srcId="{655C7186-DE86-48F3-B830-F892FAE3DC3E}" destId="{CB83A25D-C1B9-433E-BADE-B79454E2185E}" srcOrd="0" destOrd="0" presId="urn:microsoft.com/office/officeart/2005/8/layout/hList3"/>
    <dgm:cxn modelId="{6AEC0433-2F72-45FA-A9DE-E14B36C058F2}" srcId="{405050DA-7E78-4046-A6ED-A24179E82276}" destId="{655C7186-DE86-48F3-B830-F892FAE3DC3E}" srcOrd="1" destOrd="0" parTransId="{3F4107D3-C80C-4882-BC16-BF828BAF126A}" sibTransId="{CD32F969-E992-4518-B806-D02B430AAA8C}"/>
    <dgm:cxn modelId="{9465087D-9534-4AFF-824F-4B27679B1F29}" type="presOf" srcId="{7805800E-F219-46E7-B342-E8F591A7F348}" destId="{EA7B3344-7587-4A69-A03C-B0DB8FB0E65E}" srcOrd="0" destOrd="0" presId="urn:microsoft.com/office/officeart/2005/8/layout/hList3"/>
    <dgm:cxn modelId="{D1375505-E483-4ED9-92CD-040DB2811476}" srcId="{61A61C24-7E45-40C1-8075-2DA62B4D2A4F}" destId="{96045FFE-8135-4778-917F-4C472E073BCD}" srcOrd="1" destOrd="0" parTransId="{81BB51AE-7791-486E-9518-2D64B28FE58F}" sibTransId="{5CF20166-4FF5-42B2-869B-FF5BAEB2E021}"/>
    <dgm:cxn modelId="{4378D0EE-14BE-42BB-9BB8-8F7EAB7A508F}" srcId="{405050DA-7E78-4046-A6ED-A24179E82276}" destId="{7805800E-F219-46E7-B342-E8F591A7F348}" srcOrd="2" destOrd="0" parTransId="{9C624C4B-CDD4-43CA-9176-6E2D41BE5CDA}" sibTransId="{2B37B35D-F917-44D8-9A2A-CF7A0B111824}"/>
    <dgm:cxn modelId="{1489625D-1AB9-4FB4-BC99-370220AB98BD}" type="presOf" srcId="{405050DA-7E78-4046-A6ED-A24179E82276}" destId="{8C525EE9-7A68-496F-B730-9B58375742BD}" srcOrd="0" destOrd="0" presId="urn:microsoft.com/office/officeart/2005/8/layout/hList3"/>
    <dgm:cxn modelId="{F6FEF990-1404-4BB6-90DB-EBBA6ABE6B0F}" type="presOf" srcId="{3199BFF5-13FB-499D-9188-8803BA5F99E0}" destId="{60BA52D9-A594-4410-A164-3E3BFAED433F}" srcOrd="0" destOrd="0" presId="urn:microsoft.com/office/officeart/2005/8/layout/hList3"/>
    <dgm:cxn modelId="{091A88B5-1B2B-47A7-9107-573F9141B008}" type="presOf" srcId="{61A61C24-7E45-40C1-8075-2DA62B4D2A4F}" destId="{FAF4CDE5-D7AE-4EAF-867D-21F44AE7853C}" srcOrd="0" destOrd="0" presId="urn:microsoft.com/office/officeart/2005/8/layout/hList3"/>
    <dgm:cxn modelId="{3E94F4CC-B8FD-4DC3-A5C0-022DF0174FBB}" type="presOf" srcId="{947E0732-719A-46FC-9564-B99C196091A6}" destId="{41B1212F-D7C2-4182-9252-DC0A0D9AB456}" srcOrd="0" destOrd="0" presId="urn:microsoft.com/office/officeart/2005/8/layout/hList3"/>
    <dgm:cxn modelId="{5103A088-1F5F-405E-87CF-154E1DBA92B3}" srcId="{405050DA-7E78-4046-A6ED-A24179E82276}" destId="{947E0732-719A-46FC-9564-B99C196091A6}" srcOrd="3" destOrd="0" parTransId="{54A8E03C-5287-4A4F-8676-D6DE881D5634}" sibTransId="{2B750D95-3C98-4F21-98A1-225B693A1F9D}"/>
    <dgm:cxn modelId="{646815A6-5DD3-4761-8203-E02B05DA2D42}" srcId="{61A61C24-7E45-40C1-8075-2DA62B4D2A4F}" destId="{405050DA-7E78-4046-A6ED-A24179E82276}" srcOrd="0" destOrd="0" parTransId="{F204DF4C-19BC-4770-B144-2D8BB1A7350F}" sibTransId="{2520E1C0-93BD-4F4A-A949-39B4DCA4834F}"/>
    <dgm:cxn modelId="{C758646B-1633-4E84-A028-51F3585F5D1A}" type="presParOf" srcId="{FAF4CDE5-D7AE-4EAF-867D-21F44AE7853C}" destId="{8C525EE9-7A68-496F-B730-9B58375742BD}" srcOrd="0" destOrd="0" presId="urn:microsoft.com/office/officeart/2005/8/layout/hList3"/>
    <dgm:cxn modelId="{BFA7D8FD-569E-43CE-95C9-C3505C369104}" type="presParOf" srcId="{FAF4CDE5-D7AE-4EAF-867D-21F44AE7853C}" destId="{A184B431-C041-4A79-B922-17AB4980C8E9}" srcOrd="1" destOrd="0" presId="urn:microsoft.com/office/officeart/2005/8/layout/hList3"/>
    <dgm:cxn modelId="{00125863-014A-419C-9DFE-41043FCF59B7}" type="presParOf" srcId="{A184B431-C041-4A79-B922-17AB4980C8E9}" destId="{60BA52D9-A594-4410-A164-3E3BFAED433F}" srcOrd="0" destOrd="0" presId="urn:microsoft.com/office/officeart/2005/8/layout/hList3"/>
    <dgm:cxn modelId="{7353CE7C-A0BD-4A57-B5EA-0C5B8E24EC0C}" type="presParOf" srcId="{A184B431-C041-4A79-B922-17AB4980C8E9}" destId="{CB83A25D-C1B9-433E-BADE-B79454E2185E}" srcOrd="1" destOrd="0" presId="urn:microsoft.com/office/officeart/2005/8/layout/hList3"/>
    <dgm:cxn modelId="{289FC6C9-FF75-4C90-9708-0B9C1FAACEC7}" type="presParOf" srcId="{A184B431-C041-4A79-B922-17AB4980C8E9}" destId="{EA7B3344-7587-4A69-A03C-B0DB8FB0E65E}" srcOrd="2" destOrd="0" presId="urn:microsoft.com/office/officeart/2005/8/layout/hList3"/>
    <dgm:cxn modelId="{FAB66B57-7AAB-4170-B4AC-593ED356D2B6}" type="presParOf" srcId="{A184B431-C041-4A79-B922-17AB4980C8E9}" destId="{41B1212F-D7C2-4182-9252-DC0A0D9AB456}" srcOrd="3" destOrd="0" presId="urn:microsoft.com/office/officeart/2005/8/layout/hList3"/>
    <dgm:cxn modelId="{71D2B133-6C7D-41CA-90CC-C712E39E4169}" type="presParOf" srcId="{FAF4CDE5-D7AE-4EAF-867D-21F44AE7853C}" destId="{78922EA7-81D7-4F82-A04B-376481F3E6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A0F24-476E-4BFD-81BD-1945EE222908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3F08308-A2A3-42DE-9394-8E3394311C50}">
      <dgm:prSet phldrT="[Текст]" custT="1"/>
      <dgm:spPr/>
      <dgm:t>
        <a:bodyPr/>
        <a:lstStyle/>
        <a:p>
          <a:pPr algn="just"/>
          <a:r>
            <a: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международном факторинге существенная роль принадлежит экспертному факторингу, который представляет собой продажу экспортером своему Фактору краткосрочных дебиторских задолженностей (обычно до 90 дней) по экспорту.</a:t>
          </a:r>
        </a:p>
      </dgm:t>
    </dgm:pt>
    <dgm:pt modelId="{FA2BB39F-D7F1-48F1-B3DD-76351C803E4C}" type="parTrans" cxnId="{00DBA7F7-F332-45FD-BDF6-85BA51E188B9}">
      <dgm:prSet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4927E-24CD-4A6E-B6B7-1DCF897651A3}" type="sibTrans" cxnId="{00DBA7F7-F332-45FD-BDF6-85BA51E188B9}">
      <dgm:prSet custT="1"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1D3E6-16A4-492E-9EDB-A1C0B4E4A6CE}">
      <dgm:prSet phldrT="[Текст]" phldr="1"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6D23E-464B-440A-ABD4-CB3BFE61A88C}" type="parTrans" cxnId="{423396BD-0730-4F5F-A8E3-45A26D644EDA}">
      <dgm:prSet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AFB96-62EF-4339-8368-383074D30833}" type="sibTrans" cxnId="{423396BD-0730-4F5F-A8E3-45A26D644EDA}">
      <dgm:prSet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555AC-E7BE-4F51-85FC-500A63AA74D6}">
      <dgm:prSet phldrT="[Текст]" phldr="1"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1C0F9A-1256-4191-9811-30C64265580F}" type="parTrans" cxnId="{D2903A0E-78B8-409F-ADE5-93E97B52CFA8}">
      <dgm:prSet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57B87-1AD1-4270-BDFB-F2AB9E9648D1}" type="sibTrans" cxnId="{D2903A0E-78B8-409F-ADE5-93E97B52CFA8}">
      <dgm:prSet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7A3DD-75BD-4B25-A3A5-F703F7CF0296}">
      <dgm:prSet custT="1"/>
      <dgm:spPr/>
      <dgm:t>
        <a:bodyPr/>
        <a:lstStyle/>
        <a:p>
          <a:pPr algn="just"/>
          <a:r>
            <a: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Обычно Фактор заключает с экспортером договор на покупку экспортных долгов всех покупателей в одной или нескольких странах экспорта. </a:t>
          </a:r>
          <a:endParaRPr lang="en-US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96D8B-20BD-4CB4-87DA-ABA49254EB1B}" type="parTrans" cxnId="{1A818172-238A-44EB-8A7A-3D554DE2774B}">
      <dgm:prSet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E7113-B8F9-4586-A32C-25BF76A957AF}" type="sibTrans" cxnId="{1A818172-238A-44EB-8A7A-3D554DE2774B}">
      <dgm:prSet custT="1"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1CA05-C9AF-4734-B70B-5C4F4BDD080B}">
      <dgm:prSet custT="1"/>
      <dgm:spPr/>
      <dgm:t>
        <a:bodyPr/>
        <a:lstStyle/>
        <a:p>
          <a:pPr algn="just"/>
          <a:r>
            <a: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Экспортный факторинг включает в себя, как правило, полный набор факторинговых услуг: финансирование экспорта сразу после отгрузки товара, страхование риска неплатежа, кредит-менеджмент, взимание дебиторской задолженности, информационные услуги и т.д. </a:t>
          </a:r>
          <a:endParaRPr lang="en-US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A60636-F9DF-422D-AB6D-651353401C8D}" type="parTrans" cxnId="{B5D6B02D-9BDB-44D2-8349-BDC4E3A6C441}">
      <dgm:prSet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5614E-F28E-4327-9D1B-82C9E2C6AADF}" type="sibTrans" cxnId="{B5D6B02D-9BDB-44D2-8349-BDC4E3A6C441}">
      <dgm:prSet custT="1"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C5D771-4E7C-48C5-974A-8EDA809FC86E}">
      <dgm:prSet custT="1"/>
      <dgm:spPr/>
      <dgm:t>
        <a:bodyPr/>
        <a:lstStyle/>
        <a:p>
          <a:pPr algn="just"/>
          <a:r>
            <a: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этом, обслуживая своих клиентов-экспортеров, факторинговые компании (Экспорт-факторы) часто действуют совместно с иностранными факторинговыми компаниями, функционирующими в странах импорта (Импорт-факторами). </a:t>
          </a:r>
          <a:endParaRPr lang="en-US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73E4A-60FA-48EF-9A39-221D3834462D}" type="parTrans" cxnId="{F98F6B7D-EDB9-427A-9988-2EC4CECC4EE0}">
      <dgm:prSet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979CE-3F53-4970-9912-E170B273E970}" type="sibTrans" cxnId="{F98F6B7D-EDB9-427A-9988-2EC4CECC4EE0}">
      <dgm:prSet custT="1"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1F431-FFB3-4935-B57D-4865DD4CFB0E}">
      <dgm:prSet custT="1"/>
      <dgm:spPr/>
      <dgm:t>
        <a:bodyPr/>
        <a:lstStyle/>
        <a:p>
          <a:pPr algn="just"/>
          <a:r>
            <a: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Импорт-факторы помогают Экспорт-факторам получать информацию о существующем или потенциальном дебиторе в своей стране, обеспечивать страхование риска неплатежа иностранного дебитора, взимать дебиторские задолженности и т.д.</a:t>
          </a:r>
          <a:endParaRPr lang="en-US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26D42-41B7-4FA0-8E64-B26A43A7F10D}" type="parTrans" cxnId="{00AFBA73-1BB1-4285-BE00-6FE78A4F717B}">
      <dgm:prSet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2BC16-CC58-4D0D-A060-8805061D9BA8}" type="sibTrans" cxnId="{00AFBA73-1BB1-4285-BE00-6FE78A4F717B}">
      <dgm:prSet/>
      <dgm:spPr/>
      <dgm:t>
        <a:bodyPr/>
        <a:lstStyle/>
        <a:p>
          <a:pPr algn="just"/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E3343-8C78-4AD6-98DF-A0F675E7C199}" type="pres">
      <dgm:prSet presAssocID="{26CA0F24-476E-4BFD-81BD-1945EE2229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4A3754-E4D2-4FC2-83E5-8459B0A2D5DF}" type="pres">
      <dgm:prSet presAssocID="{26CA0F24-476E-4BFD-81BD-1945EE222908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795A8211-AE41-4981-B87C-A338924AAE37}" type="pres">
      <dgm:prSet presAssocID="{26CA0F24-476E-4BFD-81BD-1945EE22290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956F0-A2CA-4ECD-881C-6603ECA9F909}" type="pres">
      <dgm:prSet presAssocID="{26CA0F24-476E-4BFD-81BD-1945EE22290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9B72D-F71F-4432-B59B-C0A99FE25C46}" type="pres">
      <dgm:prSet presAssocID="{26CA0F24-476E-4BFD-81BD-1945EE22290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2404D-9B07-4A4D-9D94-038F69A4845E}" type="pres">
      <dgm:prSet presAssocID="{26CA0F24-476E-4BFD-81BD-1945EE22290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B393E-E38E-4D7D-A483-586D794DF929}" type="pres">
      <dgm:prSet presAssocID="{26CA0F24-476E-4BFD-81BD-1945EE22290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DDE71-3B18-4DF9-8EC0-F325319AD462}" type="pres">
      <dgm:prSet presAssocID="{26CA0F24-476E-4BFD-81BD-1945EE22290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943EF-E7BF-4890-B3C4-1EAEFE9B5BE6}" type="pres">
      <dgm:prSet presAssocID="{26CA0F24-476E-4BFD-81BD-1945EE22290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F33FF-72A4-4949-BC5F-F64C36EDBED6}" type="pres">
      <dgm:prSet presAssocID="{26CA0F24-476E-4BFD-81BD-1945EE22290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3236D-6B56-4068-8843-10B46F577768}" type="pres">
      <dgm:prSet presAssocID="{26CA0F24-476E-4BFD-81BD-1945EE22290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7845B-6458-461C-8F70-44BC9A791EEF}" type="pres">
      <dgm:prSet presAssocID="{26CA0F24-476E-4BFD-81BD-1945EE22290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668F2-406A-4859-9E57-2DBD2EF05C22}" type="pres">
      <dgm:prSet presAssocID="{26CA0F24-476E-4BFD-81BD-1945EE22290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6C0CE-42D7-44AB-82C0-A4BBA30FD2BC}" type="pres">
      <dgm:prSet presAssocID="{26CA0F24-476E-4BFD-81BD-1945EE22290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E201E-710B-45D0-8B95-8423EBE19BE6}" type="pres">
      <dgm:prSet presAssocID="{26CA0F24-476E-4BFD-81BD-1945EE22290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BD6EC-F3B7-48B3-8BD6-6AE14AA64008}" type="pres">
      <dgm:prSet presAssocID="{26CA0F24-476E-4BFD-81BD-1945EE22290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758BE9-169F-4600-A8DE-BE436B1B8F53}" type="presOf" srcId="{73C5D771-4E7C-48C5-974A-8EDA809FC86E}" destId="{8602404D-9B07-4A4D-9D94-038F69A4845E}" srcOrd="0" destOrd="0" presId="urn:microsoft.com/office/officeart/2005/8/layout/vProcess5"/>
    <dgm:cxn modelId="{B5D6B02D-9BDB-44D2-8349-BDC4E3A6C441}" srcId="{26CA0F24-476E-4BFD-81BD-1945EE222908}" destId="{7BB1CA05-C9AF-4734-B70B-5C4F4BDD080B}" srcOrd="2" destOrd="0" parTransId="{6CA60636-F9DF-422D-AB6D-651353401C8D}" sibTransId="{57C5614E-F28E-4327-9D1B-82C9E2C6AADF}"/>
    <dgm:cxn modelId="{29C9B138-BC31-4067-B5F3-1ADAD0E9334E}" type="presOf" srcId="{D35979CE-3F53-4970-9912-E170B273E970}" destId="{9BB3236D-6B56-4068-8843-10B46F577768}" srcOrd="0" destOrd="0" presId="urn:microsoft.com/office/officeart/2005/8/layout/vProcess5"/>
    <dgm:cxn modelId="{3A1DF093-3E4E-4E0A-8EC9-4F3FA0781488}" type="presOf" srcId="{D894927E-24CD-4A6E-B6B7-1DCF897651A3}" destId="{582DDE71-3B18-4DF9-8EC0-F325319AD462}" srcOrd="0" destOrd="0" presId="urn:microsoft.com/office/officeart/2005/8/layout/vProcess5"/>
    <dgm:cxn modelId="{00AFBA73-1BB1-4285-BE00-6FE78A4F717B}" srcId="{26CA0F24-476E-4BFD-81BD-1945EE222908}" destId="{D761F431-FFB3-4935-B57D-4865DD4CFB0E}" srcOrd="4" destOrd="0" parTransId="{21A26D42-41B7-4FA0-8E64-B26A43A7F10D}" sibTransId="{5792BC16-CC58-4D0D-A060-8805061D9BA8}"/>
    <dgm:cxn modelId="{33653A85-A730-47EC-B591-B4C85403A4F8}" type="presOf" srcId="{57C5614E-F28E-4327-9D1B-82C9E2C6AADF}" destId="{365F33FF-72A4-4949-BC5F-F64C36EDBED6}" srcOrd="0" destOrd="0" presId="urn:microsoft.com/office/officeart/2005/8/layout/vProcess5"/>
    <dgm:cxn modelId="{00DBA7F7-F332-45FD-BDF6-85BA51E188B9}" srcId="{26CA0F24-476E-4BFD-81BD-1945EE222908}" destId="{E3F08308-A2A3-42DE-9394-8E3394311C50}" srcOrd="0" destOrd="0" parTransId="{FA2BB39F-D7F1-48F1-B3DD-76351C803E4C}" sibTransId="{D894927E-24CD-4A6E-B6B7-1DCF897651A3}"/>
    <dgm:cxn modelId="{E80F6BDD-6B5F-4A82-8328-037F7BEB1FA2}" type="presOf" srcId="{A637A3DD-75BD-4B25-A3A5-F703F7CF0296}" destId="{F68956F0-A2CA-4ECD-881C-6603ECA9F909}" srcOrd="0" destOrd="0" presId="urn:microsoft.com/office/officeart/2005/8/layout/vProcess5"/>
    <dgm:cxn modelId="{7F2B9EE7-85E3-436D-95E3-8BF45B641D34}" type="presOf" srcId="{A637A3DD-75BD-4B25-A3A5-F703F7CF0296}" destId="{002668F2-406A-4859-9E57-2DBD2EF05C22}" srcOrd="1" destOrd="0" presId="urn:microsoft.com/office/officeart/2005/8/layout/vProcess5"/>
    <dgm:cxn modelId="{D12A6A90-5A7F-4A3B-80DC-60AC3F956D13}" type="presOf" srcId="{D761F431-FFB3-4935-B57D-4865DD4CFB0E}" destId="{E68BD6EC-F3B7-48B3-8BD6-6AE14AA64008}" srcOrd="1" destOrd="0" presId="urn:microsoft.com/office/officeart/2005/8/layout/vProcess5"/>
    <dgm:cxn modelId="{32716021-6423-482B-BBFD-81146EBB6D3F}" type="presOf" srcId="{E3F08308-A2A3-42DE-9394-8E3394311C50}" destId="{795A8211-AE41-4981-B87C-A338924AAE37}" srcOrd="0" destOrd="0" presId="urn:microsoft.com/office/officeart/2005/8/layout/vProcess5"/>
    <dgm:cxn modelId="{A8A1A393-F0C3-43D5-81CD-D3C33CAE9300}" type="presOf" srcId="{E3F08308-A2A3-42DE-9394-8E3394311C50}" destId="{A807845B-6458-461C-8F70-44BC9A791EEF}" srcOrd="1" destOrd="0" presId="urn:microsoft.com/office/officeart/2005/8/layout/vProcess5"/>
    <dgm:cxn modelId="{9B28A367-0A61-4733-BDB3-5BF7D71B5EF8}" type="presOf" srcId="{D761F431-FFB3-4935-B57D-4865DD4CFB0E}" destId="{617B393E-E38E-4D7D-A483-586D794DF929}" srcOrd="0" destOrd="0" presId="urn:microsoft.com/office/officeart/2005/8/layout/vProcess5"/>
    <dgm:cxn modelId="{A441AF39-955A-47BD-829F-184CA3D7A9FE}" type="presOf" srcId="{7BB1CA05-C9AF-4734-B70B-5C4F4BDD080B}" destId="{1E19B72D-F71F-4432-B59B-C0A99FE25C46}" srcOrd="0" destOrd="0" presId="urn:microsoft.com/office/officeart/2005/8/layout/vProcess5"/>
    <dgm:cxn modelId="{A07C3034-B516-44A8-8350-8227EF6A400E}" type="presOf" srcId="{7BB1CA05-C9AF-4734-B70B-5C4F4BDD080B}" destId="{9636C0CE-42D7-44AB-82C0-A4BBA30FD2BC}" srcOrd="1" destOrd="0" presId="urn:microsoft.com/office/officeart/2005/8/layout/vProcess5"/>
    <dgm:cxn modelId="{4E2C0D23-597A-4FCF-BEC2-02A5F1BB509F}" type="presOf" srcId="{26CA0F24-476E-4BFD-81BD-1945EE222908}" destId="{A0BE3343-8C78-4AD6-98DF-A0F675E7C199}" srcOrd="0" destOrd="0" presId="urn:microsoft.com/office/officeart/2005/8/layout/vProcess5"/>
    <dgm:cxn modelId="{1A818172-238A-44EB-8A7A-3D554DE2774B}" srcId="{26CA0F24-476E-4BFD-81BD-1945EE222908}" destId="{A637A3DD-75BD-4B25-A3A5-F703F7CF0296}" srcOrd="1" destOrd="0" parTransId="{DDF96D8B-20BD-4CB4-87DA-ABA49254EB1B}" sibTransId="{8F0E7113-B8F9-4586-A32C-25BF76A957AF}"/>
    <dgm:cxn modelId="{423396BD-0730-4F5F-A8E3-45A26D644EDA}" srcId="{26CA0F24-476E-4BFD-81BD-1945EE222908}" destId="{77C1D3E6-16A4-492E-9EDB-A1C0B4E4A6CE}" srcOrd="5" destOrd="0" parTransId="{0086D23E-464B-440A-ABD4-CB3BFE61A88C}" sibTransId="{BE7AFB96-62EF-4339-8368-383074D30833}"/>
    <dgm:cxn modelId="{6D588D43-7D6D-4CFF-A9CB-9A88AE486AB3}" type="presOf" srcId="{73C5D771-4E7C-48C5-974A-8EDA809FC86E}" destId="{B6DE201E-710B-45D0-8B95-8423EBE19BE6}" srcOrd="1" destOrd="0" presId="urn:microsoft.com/office/officeart/2005/8/layout/vProcess5"/>
    <dgm:cxn modelId="{F98F6B7D-EDB9-427A-9988-2EC4CECC4EE0}" srcId="{26CA0F24-476E-4BFD-81BD-1945EE222908}" destId="{73C5D771-4E7C-48C5-974A-8EDA809FC86E}" srcOrd="3" destOrd="0" parTransId="{F0473E4A-60FA-48EF-9A39-221D3834462D}" sibTransId="{D35979CE-3F53-4970-9912-E170B273E970}"/>
    <dgm:cxn modelId="{D2903A0E-78B8-409F-ADE5-93E97B52CFA8}" srcId="{26CA0F24-476E-4BFD-81BD-1945EE222908}" destId="{BC3555AC-E7BE-4F51-85FC-500A63AA74D6}" srcOrd="6" destOrd="0" parTransId="{C41C0F9A-1256-4191-9811-30C64265580F}" sibTransId="{7EB57B87-1AD1-4270-BDFB-F2AB9E9648D1}"/>
    <dgm:cxn modelId="{C5FE8C97-24FF-4A81-9CB2-5463C34BE820}" type="presOf" srcId="{8F0E7113-B8F9-4586-A32C-25BF76A957AF}" destId="{C9C943EF-E7BF-4890-B3C4-1EAEFE9B5BE6}" srcOrd="0" destOrd="0" presId="urn:microsoft.com/office/officeart/2005/8/layout/vProcess5"/>
    <dgm:cxn modelId="{E4805D7A-E85A-4A76-9358-B70F741806D2}" type="presParOf" srcId="{A0BE3343-8C78-4AD6-98DF-A0F675E7C199}" destId="{984A3754-E4D2-4FC2-83E5-8459B0A2D5DF}" srcOrd="0" destOrd="0" presId="urn:microsoft.com/office/officeart/2005/8/layout/vProcess5"/>
    <dgm:cxn modelId="{41D4ECA5-A62F-41BF-85F1-7335BEEAD196}" type="presParOf" srcId="{A0BE3343-8C78-4AD6-98DF-A0F675E7C199}" destId="{795A8211-AE41-4981-B87C-A338924AAE37}" srcOrd="1" destOrd="0" presId="urn:microsoft.com/office/officeart/2005/8/layout/vProcess5"/>
    <dgm:cxn modelId="{72AEB3FD-A3D2-4173-ADF1-C137BFDE7703}" type="presParOf" srcId="{A0BE3343-8C78-4AD6-98DF-A0F675E7C199}" destId="{F68956F0-A2CA-4ECD-881C-6603ECA9F909}" srcOrd="2" destOrd="0" presId="urn:microsoft.com/office/officeart/2005/8/layout/vProcess5"/>
    <dgm:cxn modelId="{F0064508-FF14-4311-8343-A0492FC7E0A9}" type="presParOf" srcId="{A0BE3343-8C78-4AD6-98DF-A0F675E7C199}" destId="{1E19B72D-F71F-4432-B59B-C0A99FE25C46}" srcOrd="3" destOrd="0" presId="urn:microsoft.com/office/officeart/2005/8/layout/vProcess5"/>
    <dgm:cxn modelId="{4C227F2F-4E99-4031-9688-61C39095BF15}" type="presParOf" srcId="{A0BE3343-8C78-4AD6-98DF-A0F675E7C199}" destId="{8602404D-9B07-4A4D-9D94-038F69A4845E}" srcOrd="4" destOrd="0" presId="urn:microsoft.com/office/officeart/2005/8/layout/vProcess5"/>
    <dgm:cxn modelId="{BB878AFE-5F55-4CED-BE3D-D900A14DEB04}" type="presParOf" srcId="{A0BE3343-8C78-4AD6-98DF-A0F675E7C199}" destId="{617B393E-E38E-4D7D-A483-586D794DF929}" srcOrd="5" destOrd="0" presId="urn:microsoft.com/office/officeart/2005/8/layout/vProcess5"/>
    <dgm:cxn modelId="{66A64DF4-E78D-404C-A0B1-56980C99CEF6}" type="presParOf" srcId="{A0BE3343-8C78-4AD6-98DF-A0F675E7C199}" destId="{582DDE71-3B18-4DF9-8EC0-F325319AD462}" srcOrd="6" destOrd="0" presId="urn:microsoft.com/office/officeart/2005/8/layout/vProcess5"/>
    <dgm:cxn modelId="{FF3C72B0-B052-4035-95DC-D96116615FF0}" type="presParOf" srcId="{A0BE3343-8C78-4AD6-98DF-A0F675E7C199}" destId="{C9C943EF-E7BF-4890-B3C4-1EAEFE9B5BE6}" srcOrd="7" destOrd="0" presId="urn:microsoft.com/office/officeart/2005/8/layout/vProcess5"/>
    <dgm:cxn modelId="{5F4BA06F-0C93-42A7-9EF8-382CC738584F}" type="presParOf" srcId="{A0BE3343-8C78-4AD6-98DF-A0F675E7C199}" destId="{365F33FF-72A4-4949-BC5F-F64C36EDBED6}" srcOrd="8" destOrd="0" presId="urn:microsoft.com/office/officeart/2005/8/layout/vProcess5"/>
    <dgm:cxn modelId="{9B217DA9-12B1-459C-8674-0EC7FBE767A0}" type="presParOf" srcId="{A0BE3343-8C78-4AD6-98DF-A0F675E7C199}" destId="{9BB3236D-6B56-4068-8843-10B46F577768}" srcOrd="9" destOrd="0" presId="urn:microsoft.com/office/officeart/2005/8/layout/vProcess5"/>
    <dgm:cxn modelId="{DC4F8E81-3B6C-475D-B66A-5C30542EB186}" type="presParOf" srcId="{A0BE3343-8C78-4AD6-98DF-A0F675E7C199}" destId="{A807845B-6458-461C-8F70-44BC9A791EEF}" srcOrd="10" destOrd="0" presId="urn:microsoft.com/office/officeart/2005/8/layout/vProcess5"/>
    <dgm:cxn modelId="{EC5D3492-FE46-4784-B708-F9279BD0788C}" type="presParOf" srcId="{A0BE3343-8C78-4AD6-98DF-A0F675E7C199}" destId="{002668F2-406A-4859-9E57-2DBD2EF05C22}" srcOrd="11" destOrd="0" presId="urn:microsoft.com/office/officeart/2005/8/layout/vProcess5"/>
    <dgm:cxn modelId="{139A5754-7B76-428B-9C30-45ED1818FCF7}" type="presParOf" srcId="{A0BE3343-8C78-4AD6-98DF-A0F675E7C199}" destId="{9636C0CE-42D7-44AB-82C0-A4BBA30FD2BC}" srcOrd="12" destOrd="0" presId="urn:microsoft.com/office/officeart/2005/8/layout/vProcess5"/>
    <dgm:cxn modelId="{6A539DCA-2651-4212-8B83-0BB0A1D6AA29}" type="presParOf" srcId="{A0BE3343-8C78-4AD6-98DF-A0F675E7C199}" destId="{B6DE201E-710B-45D0-8B95-8423EBE19BE6}" srcOrd="13" destOrd="0" presId="urn:microsoft.com/office/officeart/2005/8/layout/vProcess5"/>
    <dgm:cxn modelId="{5D03D08D-7827-4BA1-A5A7-69524551845A}" type="presParOf" srcId="{A0BE3343-8C78-4AD6-98DF-A0F675E7C199}" destId="{E68BD6EC-F3B7-48B3-8BD6-6AE14AA6400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2CC922-80EE-4F21-A161-D26DFCCB5C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3FC1E3-F37C-4A66-A945-2ECF3529FCD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Экспортер поставляет товар импортеру. На счета х-фактурах экспортера содержится надпись, уведомляющая импортера о том, что он должен произвести платеж в пользу Импорт-фактора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0312E-C6E3-43CD-997C-FD3D677442DE}" type="parTrans" cxnId="{81AFEC0D-01AE-41C4-A7FD-BE9FAC6A7FC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7EFC9-5259-4B79-8ED3-6BFC937E32EA}" type="sibTrans" cxnId="{81AFEC0D-01AE-41C4-A7FD-BE9FAC6A7FC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1E401-C340-4826-A1F9-331AA5B10C8F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2- Копии счета фактуры и транспортного документа направляются Экспорт-фактору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0A6E23-0A9F-4A74-A3A0-48CD48931378}" type="parTrans" cxnId="{3EFF4A33-01FB-45AB-8725-959113F5832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C358AD-2323-42B7-9CCB-605FEDE56FE1}" type="sibTrans" cxnId="{3EFF4A33-01FB-45AB-8725-959113F5832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53F2A-EA33-4F70-84C5-36D321F5FD2A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3- Экспорт-фактор оплачивает экспортеру до 85% от суммы поставки за приобретенную дебиторскую задолженность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5B589-3F61-4ACF-A06E-45D20B03DE4A}" type="parTrans" cxnId="{BF01A2C3-CE04-4A60-808D-1AC3F630289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AC2E0-7441-47AF-98CF-4EFBC3DA5462}" type="sibTrans" cxnId="{BF01A2C3-CE04-4A60-808D-1AC3F630289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8DB65-3FF6-41A2-8B9B-F142D6480E87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4- Экспорт-фактор переуступает дебиторскую задолженность Импорт-фактору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29C7F-953E-4ECE-ADF5-C2BE393142F1}" type="parTrans" cxnId="{0D7731C9-C5FD-495C-B1CC-A2753D39659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87042-261E-47A7-B329-42B2AE5CD953}" type="sibTrans" cxnId="{0D7731C9-C5FD-495C-B1CC-A2753D39659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60C7A-994E-4A1F-9A55-DDF427A6CFFC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5-  Импорт-фактор, как владелец дебиторской задолженности, должен взыскать сумму долга и, в случае неплатежа стороны импортера, принять на себя риск неплатежа и заплатить Экспорт-фактору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DE3B2-34D3-4BB0-9878-CE218406F5D5}" type="parTrans" cxnId="{6339FF83-4F7B-44CA-A9D3-CE40A5E7B87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C088F-F902-4236-A79E-1A7F293E6B65}" type="sibTrans" cxnId="{6339FF83-4F7B-44CA-A9D3-CE40A5E7B87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0F7388-57B4-477E-A807-2B850CCFEEA9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6- Импортер производит оплату Импорт-фактору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8E2A6-4D46-451A-935F-B4A439D9D67C}" type="parTrans" cxnId="{096CBCDC-A84C-42D2-A899-A45610C24E5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1BEDF-CF10-47CE-8E03-F9776DAE1F2C}" type="sibTrans" cxnId="{096CBCDC-A84C-42D2-A899-A45610C24E5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77EEB-3C57-45DF-A644-131E9C1B9987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7- Импорт-фактор переводит платеж Импортера в пользу Экспорт-фактора, или, в случае неплатежа импортера, осуществляет гарантийный платеж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82449-A214-4A73-93CC-D6DB9A785D7E}" type="parTrans" cxnId="{C2BB6EB0-E98E-40DB-82E8-962987283A3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792C6-0D95-4EB8-BC04-65F849BBDA43}" type="sibTrans" cxnId="{C2BB6EB0-E98E-40DB-82E8-962987283A3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A9D2D-9F44-49C6-9FAB-D2E39F57BB07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8- Экспорт-фактор зачисляет экспортеру оставшуюся часть от суммы поставки (15%), за вычетом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факторинговых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комиссий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532B7-F53B-40B4-8829-83D85B46C0AE}" type="parTrans" cxnId="{31A3B0D8-006D-4572-BDFD-B41036E61A8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816AE-E885-42A4-B529-F0C53C2BAA5C}" type="sibTrans" cxnId="{31A3B0D8-006D-4572-BDFD-B41036E61A8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0CE78-F6A1-4038-8777-583EB5BF3A50}" type="pres">
      <dgm:prSet presAssocID="{372CC922-80EE-4F21-A161-D26DFCCB5C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22EC83-A673-426C-B874-A6717A90C12C}" type="pres">
      <dgm:prSet presAssocID="{353FC1E3-F37C-4A66-A945-2ECF3529FCD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6076-6A70-43D4-BCB2-A510D013E363}" type="pres">
      <dgm:prSet presAssocID="{99B7EFC9-5259-4B79-8ED3-6BFC937E32EA}" presName="spacer" presStyleCnt="0"/>
      <dgm:spPr/>
      <dgm:t>
        <a:bodyPr/>
        <a:lstStyle/>
        <a:p>
          <a:endParaRPr lang="ru-RU"/>
        </a:p>
      </dgm:t>
    </dgm:pt>
    <dgm:pt modelId="{10192E32-2793-4181-A325-D30F020CB0E6}" type="pres">
      <dgm:prSet presAssocID="{7AB1E401-C340-4826-A1F9-331AA5B10C8F}" presName="parentText" presStyleLbl="node1" presStyleIdx="1" presStyleCnt="8" custLinFactY="4161" custLinFactNeighborX="34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69CBA-EF69-4A07-A7EE-ACEEDE17F499}" type="pres">
      <dgm:prSet presAssocID="{C4C358AD-2323-42B7-9CCB-605FEDE56FE1}" presName="spacer" presStyleCnt="0"/>
      <dgm:spPr/>
      <dgm:t>
        <a:bodyPr/>
        <a:lstStyle/>
        <a:p>
          <a:endParaRPr lang="ru-RU"/>
        </a:p>
      </dgm:t>
    </dgm:pt>
    <dgm:pt modelId="{1B143E4D-7666-4B23-99C5-6D4CA181E005}" type="pres">
      <dgm:prSet presAssocID="{94D53F2A-EA33-4F70-84C5-36D321F5FD2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17653-0FE2-4987-B367-670E58A24F30}" type="pres">
      <dgm:prSet presAssocID="{BC6AC2E0-7441-47AF-98CF-4EFBC3DA5462}" presName="spacer" presStyleCnt="0"/>
      <dgm:spPr/>
      <dgm:t>
        <a:bodyPr/>
        <a:lstStyle/>
        <a:p>
          <a:endParaRPr lang="ru-RU"/>
        </a:p>
      </dgm:t>
    </dgm:pt>
    <dgm:pt modelId="{66F3DB76-366C-4B63-96ED-56AEA120F3AC}" type="pres">
      <dgm:prSet presAssocID="{CA38DB65-3FF6-41A2-8B9B-F142D6480E8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AA6E-7457-49EF-B7AD-38B878BF1C99}" type="pres">
      <dgm:prSet presAssocID="{81A87042-261E-47A7-B329-42B2AE5CD953}" presName="spacer" presStyleCnt="0"/>
      <dgm:spPr/>
      <dgm:t>
        <a:bodyPr/>
        <a:lstStyle/>
        <a:p>
          <a:endParaRPr lang="ru-RU"/>
        </a:p>
      </dgm:t>
    </dgm:pt>
    <dgm:pt modelId="{6E01F8A7-CC8F-453B-92CA-3B42598A1FB0}" type="pres">
      <dgm:prSet presAssocID="{19B60C7A-994E-4A1F-9A55-DDF427A6CFF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A7918-CF1B-4ABD-A146-A3B0DD53A7D8}" type="pres">
      <dgm:prSet presAssocID="{C52C088F-F902-4236-A79E-1A7F293E6B65}" presName="spacer" presStyleCnt="0"/>
      <dgm:spPr/>
      <dgm:t>
        <a:bodyPr/>
        <a:lstStyle/>
        <a:p>
          <a:endParaRPr lang="ru-RU"/>
        </a:p>
      </dgm:t>
    </dgm:pt>
    <dgm:pt modelId="{D215EFF2-DAA4-40F7-B6C6-4829B215FD11}" type="pres">
      <dgm:prSet presAssocID="{630F7388-57B4-477E-A807-2B850CCFEEA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01D4D-4F7C-497B-9F34-93AD2ACD2481}" type="pres">
      <dgm:prSet presAssocID="{B761BEDF-CF10-47CE-8E03-F9776DAE1F2C}" presName="spacer" presStyleCnt="0"/>
      <dgm:spPr/>
      <dgm:t>
        <a:bodyPr/>
        <a:lstStyle/>
        <a:p>
          <a:endParaRPr lang="ru-RU"/>
        </a:p>
      </dgm:t>
    </dgm:pt>
    <dgm:pt modelId="{B0FA3DA6-158C-4EFA-AC1A-50733D4525E7}" type="pres">
      <dgm:prSet presAssocID="{20D77EEB-3C57-45DF-A644-131E9C1B998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ED02-E841-4408-8DCE-DF4774FE75E4}" type="pres">
      <dgm:prSet presAssocID="{003792C6-0D95-4EB8-BC04-65F849BBDA43}" presName="spacer" presStyleCnt="0"/>
      <dgm:spPr/>
      <dgm:t>
        <a:bodyPr/>
        <a:lstStyle/>
        <a:p>
          <a:endParaRPr lang="ru-RU"/>
        </a:p>
      </dgm:t>
    </dgm:pt>
    <dgm:pt modelId="{2AB193D2-D562-4A0B-921D-4126A0447AC3}" type="pres">
      <dgm:prSet presAssocID="{CC2A9D2D-9F44-49C6-9FAB-D2E39F57BB0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7731C9-C5FD-495C-B1CC-A2753D39659F}" srcId="{372CC922-80EE-4F21-A161-D26DFCCB5C80}" destId="{CA38DB65-3FF6-41A2-8B9B-F142D6480E87}" srcOrd="3" destOrd="0" parTransId="{BFF29C7F-953E-4ECE-ADF5-C2BE393142F1}" sibTransId="{81A87042-261E-47A7-B329-42B2AE5CD953}"/>
    <dgm:cxn modelId="{BBA1661A-0232-41A6-A40D-6B73A3D2B3AF}" type="presOf" srcId="{372CC922-80EE-4F21-A161-D26DFCCB5C80}" destId="{F540CE78-F6A1-4038-8777-583EB5BF3A50}" srcOrd="0" destOrd="0" presId="urn:microsoft.com/office/officeart/2005/8/layout/vList2"/>
    <dgm:cxn modelId="{6339FF83-4F7B-44CA-A9D3-CE40A5E7B877}" srcId="{372CC922-80EE-4F21-A161-D26DFCCB5C80}" destId="{19B60C7A-994E-4A1F-9A55-DDF427A6CFFC}" srcOrd="4" destOrd="0" parTransId="{B77DE3B2-34D3-4BB0-9878-CE218406F5D5}" sibTransId="{C52C088F-F902-4236-A79E-1A7F293E6B65}"/>
    <dgm:cxn modelId="{198810D4-A0AA-46B1-B625-D0BE20D09DF6}" type="presOf" srcId="{20D77EEB-3C57-45DF-A644-131E9C1B9987}" destId="{B0FA3DA6-158C-4EFA-AC1A-50733D4525E7}" srcOrd="0" destOrd="0" presId="urn:microsoft.com/office/officeart/2005/8/layout/vList2"/>
    <dgm:cxn modelId="{A07C4D81-5142-4764-9EA3-06612E1DB040}" type="presOf" srcId="{630F7388-57B4-477E-A807-2B850CCFEEA9}" destId="{D215EFF2-DAA4-40F7-B6C6-4829B215FD11}" srcOrd="0" destOrd="0" presId="urn:microsoft.com/office/officeart/2005/8/layout/vList2"/>
    <dgm:cxn modelId="{C2BB6EB0-E98E-40DB-82E8-962987283A38}" srcId="{372CC922-80EE-4F21-A161-D26DFCCB5C80}" destId="{20D77EEB-3C57-45DF-A644-131E9C1B9987}" srcOrd="6" destOrd="0" parTransId="{A0A82449-A214-4A73-93CC-D6DB9A785D7E}" sibTransId="{003792C6-0D95-4EB8-BC04-65F849BBDA43}"/>
    <dgm:cxn modelId="{DE8BF38A-74E2-4CD6-B41E-C474159A8BC0}" type="presOf" srcId="{7AB1E401-C340-4826-A1F9-331AA5B10C8F}" destId="{10192E32-2793-4181-A325-D30F020CB0E6}" srcOrd="0" destOrd="0" presId="urn:microsoft.com/office/officeart/2005/8/layout/vList2"/>
    <dgm:cxn modelId="{BF01A2C3-CE04-4A60-808D-1AC3F6302891}" srcId="{372CC922-80EE-4F21-A161-D26DFCCB5C80}" destId="{94D53F2A-EA33-4F70-84C5-36D321F5FD2A}" srcOrd="2" destOrd="0" parTransId="{EFF5B589-3F61-4ACF-A06E-45D20B03DE4A}" sibTransId="{BC6AC2E0-7441-47AF-98CF-4EFBC3DA5462}"/>
    <dgm:cxn modelId="{4CA75C3F-79A8-4571-A17F-F54AA5931F53}" type="presOf" srcId="{CC2A9D2D-9F44-49C6-9FAB-D2E39F57BB07}" destId="{2AB193D2-D562-4A0B-921D-4126A0447AC3}" srcOrd="0" destOrd="0" presId="urn:microsoft.com/office/officeart/2005/8/layout/vList2"/>
    <dgm:cxn modelId="{81AFEC0D-01AE-41C4-A7FD-BE9FAC6A7FCE}" srcId="{372CC922-80EE-4F21-A161-D26DFCCB5C80}" destId="{353FC1E3-F37C-4A66-A945-2ECF3529FCD8}" srcOrd="0" destOrd="0" parTransId="{2A40312E-C6E3-43CD-997C-FD3D677442DE}" sibTransId="{99B7EFC9-5259-4B79-8ED3-6BFC937E32EA}"/>
    <dgm:cxn modelId="{096CBCDC-A84C-42D2-A899-A45610C24E56}" srcId="{372CC922-80EE-4F21-A161-D26DFCCB5C80}" destId="{630F7388-57B4-477E-A807-2B850CCFEEA9}" srcOrd="5" destOrd="0" parTransId="{6078E2A6-4D46-451A-935F-B4A439D9D67C}" sibTransId="{B761BEDF-CF10-47CE-8E03-F9776DAE1F2C}"/>
    <dgm:cxn modelId="{54C6F490-2C38-428D-9123-98A249A6E076}" type="presOf" srcId="{353FC1E3-F37C-4A66-A945-2ECF3529FCD8}" destId="{4722EC83-A673-426C-B874-A6717A90C12C}" srcOrd="0" destOrd="0" presId="urn:microsoft.com/office/officeart/2005/8/layout/vList2"/>
    <dgm:cxn modelId="{82797B3E-9363-4F2A-B503-928C4EA5F4A0}" type="presOf" srcId="{19B60C7A-994E-4A1F-9A55-DDF427A6CFFC}" destId="{6E01F8A7-CC8F-453B-92CA-3B42598A1FB0}" srcOrd="0" destOrd="0" presId="urn:microsoft.com/office/officeart/2005/8/layout/vList2"/>
    <dgm:cxn modelId="{C316F643-ACA9-4A55-A87F-9959B117587B}" type="presOf" srcId="{94D53F2A-EA33-4F70-84C5-36D321F5FD2A}" destId="{1B143E4D-7666-4B23-99C5-6D4CA181E005}" srcOrd="0" destOrd="0" presId="urn:microsoft.com/office/officeart/2005/8/layout/vList2"/>
    <dgm:cxn modelId="{31A3B0D8-006D-4572-BDFD-B41036E61A89}" srcId="{372CC922-80EE-4F21-A161-D26DFCCB5C80}" destId="{CC2A9D2D-9F44-49C6-9FAB-D2E39F57BB07}" srcOrd="7" destOrd="0" parTransId="{EAB532B7-F53B-40B4-8829-83D85B46C0AE}" sibTransId="{2AF816AE-E885-42A4-B529-F0C53C2BAA5C}"/>
    <dgm:cxn modelId="{30D3E653-9793-4C07-A61F-C48F9108A270}" type="presOf" srcId="{CA38DB65-3FF6-41A2-8B9B-F142D6480E87}" destId="{66F3DB76-366C-4B63-96ED-56AEA120F3AC}" srcOrd="0" destOrd="0" presId="urn:microsoft.com/office/officeart/2005/8/layout/vList2"/>
    <dgm:cxn modelId="{3EFF4A33-01FB-45AB-8725-959113F58326}" srcId="{372CC922-80EE-4F21-A161-D26DFCCB5C80}" destId="{7AB1E401-C340-4826-A1F9-331AA5B10C8F}" srcOrd="1" destOrd="0" parTransId="{550A6E23-0A9F-4A74-A3A0-48CD48931378}" sibTransId="{C4C358AD-2323-42B7-9CCB-605FEDE56FE1}"/>
    <dgm:cxn modelId="{978ECD02-7007-4CE3-8B49-B391C39130A7}" type="presParOf" srcId="{F540CE78-F6A1-4038-8777-583EB5BF3A50}" destId="{4722EC83-A673-426C-B874-A6717A90C12C}" srcOrd="0" destOrd="0" presId="urn:microsoft.com/office/officeart/2005/8/layout/vList2"/>
    <dgm:cxn modelId="{189EF31A-6C64-45D6-A58E-689C876E9D76}" type="presParOf" srcId="{F540CE78-F6A1-4038-8777-583EB5BF3A50}" destId="{E5446076-6A70-43D4-BCB2-A510D013E363}" srcOrd="1" destOrd="0" presId="urn:microsoft.com/office/officeart/2005/8/layout/vList2"/>
    <dgm:cxn modelId="{7D0852B4-7EC1-4046-B74D-BCCC454D8A9D}" type="presParOf" srcId="{F540CE78-F6A1-4038-8777-583EB5BF3A50}" destId="{10192E32-2793-4181-A325-D30F020CB0E6}" srcOrd="2" destOrd="0" presId="urn:microsoft.com/office/officeart/2005/8/layout/vList2"/>
    <dgm:cxn modelId="{6C361E2D-FFB6-497F-82D4-141086757728}" type="presParOf" srcId="{F540CE78-F6A1-4038-8777-583EB5BF3A50}" destId="{6DC69CBA-EF69-4A07-A7EE-ACEEDE17F499}" srcOrd="3" destOrd="0" presId="urn:microsoft.com/office/officeart/2005/8/layout/vList2"/>
    <dgm:cxn modelId="{462C53A0-0AEF-474B-9C4A-AC0F6FB2F227}" type="presParOf" srcId="{F540CE78-F6A1-4038-8777-583EB5BF3A50}" destId="{1B143E4D-7666-4B23-99C5-6D4CA181E005}" srcOrd="4" destOrd="0" presId="urn:microsoft.com/office/officeart/2005/8/layout/vList2"/>
    <dgm:cxn modelId="{AE447F57-7268-47DF-BD76-1EC02CF6D950}" type="presParOf" srcId="{F540CE78-F6A1-4038-8777-583EB5BF3A50}" destId="{34D17653-0FE2-4987-B367-670E58A24F30}" srcOrd="5" destOrd="0" presId="urn:microsoft.com/office/officeart/2005/8/layout/vList2"/>
    <dgm:cxn modelId="{C15DD2A1-897A-4BC3-96E9-28C2C5EF7AF2}" type="presParOf" srcId="{F540CE78-F6A1-4038-8777-583EB5BF3A50}" destId="{66F3DB76-366C-4B63-96ED-56AEA120F3AC}" srcOrd="6" destOrd="0" presId="urn:microsoft.com/office/officeart/2005/8/layout/vList2"/>
    <dgm:cxn modelId="{BA7A4D10-92C8-45C8-8A41-B11A674BBFF7}" type="presParOf" srcId="{F540CE78-F6A1-4038-8777-583EB5BF3A50}" destId="{4297AA6E-7457-49EF-B7AD-38B878BF1C99}" srcOrd="7" destOrd="0" presId="urn:microsoft.com/office/officeart/2005/8/layout/vList2"/>
    <dgm:cxn modelId="{059BA31B-DE77-4018-B749-0478023ABEE9}" type="presParOf" srcId="{F540CE78-F6A1-4038-8777-583EB5BF3A50}" destId="{6E01F8A7-CC8F-453B-92CA-3B42598A1FB0}" srcOrd="8" destOrd="0" presId="urn:microsoft.com/office/officeart/2005/8/layout/vList2"/>
    <dgm:cxn modelId="{2214AF3D-DB7A-484F-99E6-01B1BCF86C0F}" type="presParOf" srcId="{F540CE78-F6A1-4038-8777-583EB5BF3A50}" destId="{AF1A7918-CF1B-4ABD-A146-A3B0DD53A7D8}" srcOrd="9" destOrd="0" presId="urn:microsoft.com/office/officeart/2005/8/layout/vList2"/>
    <dgm:cxn modelId="{CF7DF6F7-7641-4D9A-B41B-DBBBBEC7448C}" type="presParOf" srcId="{F540CE78-F6A1-4038-8777-583EB5BF3A50}" destId="{D215EFF2-DAA4-40F7-B6C6-4829B215FD11}" srcOrd="10" destOrd="0" presId="urn:microsoft.com/office/officeart/2005/8/layout/vList2"/>
    <dgm:cxn modelId="{CC40A13D-3527-402F-8A3E-493DA393EE90}" type="presParOf" srcId="{F540CE78-F6A1-4038-8777-583EB5BF3A50}" destId="{01301D4D-4F7C-497B-9F34-93AD2ACD2481}" srcOrd="11" destOrd="0" presId="urn:microsoft.com/office/officeart/2005/8/layout/vList2"/>
    <dgm:cxn modelId="{DFD86A43-163D-4419-A734-A802067E7620}" type="presParOf" srcId="{F540CE78-F6A1-4038-8777-583EB5BF3A50}" destId="{B0FA3DA6-158C-4EFA-AC1A-50733D4525E7}" srcOrd="12" destOrd="0" presId="urn:microsoft.com/office/officeart/2005/8/layout/vList2"/>
    <dgm:cxn modelId="{41503FC8-8954-4C0C-B47D-F50ED17732AD}" type="presParOf" srcId="{F540CE78-F6A1-4038-8777-583EB5BF3A50}" destId="{2C17ED02-E841-4408-8DCE-DF4774FE75E4}" srcOrd="13" destOrd="0" presId="urn:microsoft.com/office/officeart/2005/8/layout/vList2"/>
    <dgm:cxn modelId="{1AC89A56-1799-4135-BE10-9AC952EEA599}" type="presParOf" srcId="{F540CE78-F6A1-4038-8777-583EB5BF3A50}" destId="{2AB193D2-D562-4A0B-921D-4126A0447AC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DD9EE8-7B64-4B08-BEEA-03FC380D85F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93A29-D652-4EF0-B641-A24D02530C79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1 Экспортер поставляет товар импортеру под акцепт векселей;</a:t>
          </a:r>
        </a:p>
      </dgm:t>
    </dgm:pt>
    <dgm:pt modelId="{56137183-DC97-4528-A55C-3CE4265A3E89}" type="parTrans" cxnId="{FCAC18B8-EAF5-42A2-919D-261E334E7E7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D6236-E73A-4C67-BD05-EC0E642A0D77}" type="sibTrans" cxnId="{FCAC18B8-EAF5-42A2-919D-261E334E7E7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2EB2-FD0A-419D-A5B7-3BF357EDE76C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2 Экспортер предоставляет векселя факторинговой компаний;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951A4-8934-4A6C-A79E-64F8F717EE74}" type="parTrans" cxnId="{86EF738C-0FA9-4033-B478-1852A97F304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11BEA-6486-4BE7-BB3F-868577912E11}" type="sibTrans" cxnId="{86EF738C-0FA9-4033-B478-1852A97F304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7C337-FF96-4E09-9176-CAFE81BED57B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3 Фактор оплачивает экспортеру до 85% от суммы поставки;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64A74D-136F-41FF-AA18-1EB6E8E4DF87}" type="parTrans" cxnId="{BC0378BF-C7B6-46A7-AE1C-08A75C429F4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0D649-2167-44E3-9740-F69A11399EBF}" type="sibTrans" cxnId="{BC0378BF-C7B6-46A7-AE1C-08A75C429F4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5A8DA-F838-437D-92F8-2DB74BF34B5A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4 При наступлении срока оплаты факторинговая компания предоставляет веселя импортеру для оплаты;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926BC-992B-4F76-A1C8-25948DDA35E9}" type="parTrans" cxnId="{7FED9874-464C-4371-B2C7-8BA245C4B3D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B2039-E822-4CE4-A920-77461B831B7E}" type="sibTrans" cxnId="{7FED9874-464C-4371-B2C7-8BA245C4B3D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674C3-0CB2-401B-B6A0-1E9C0F9D6DAE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5 Импортер оплачивает векселя;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9F3EA-99E2-421B-9FBE-B001CB6D9E04}" type="parTrans" cxnId="{A4DFC39C-E71F-47AC-BEE1-7A38D6FD9A1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5E363-7342-4BF4-AD7B-3823B7FD867F}" type="sibTrans" cxnId="{A4DFC39C-E71F-47AC-BEE1-7A38D6FD9A1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DBD16-9A02-43F0-9142-22722A085ACB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6 Экспортер-фактор зачисляет экспортеру оставшуюся часть от суммы поставки (15%) за вычетом факторинговых комисий. 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0AC9C-F503-4723-A657-C14F26E089C7}" type="parTrans" cxnId="{E48F1B2C-1DEA-42B3-B4A0-3B625389559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86BC6C-DC3B-4B86-B327-AC5F65C03FEA}" type="sibTrans" cxnId="{E48F1B2C-1DEA-42B3-B4A0-3B625389559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B388C-FAC8-4260-94A1-D5BF70F81092}" type="pres">
      <dgm:prSet presAssocID="{85DD9EE8-7B64-4B08-BEEA-03FC380D85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F91AAE-F7F9-4BA7-AF4E-47B776A1AEB1}" type="pres">
      <dgm:prSet presAssocID="{B3493A29-D652-4EF0-B641-A24D02530C7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A44AE-3E7D-4D79-8BA7-D3ABCC44EA1F}" type="pres">
      <dgm:prSet presAssocID="{6D9D6236-E73A-4C67-BD05-EC0E642A0D77}" presName="spacer" presStyleCnt="0"/>
      <dgm:spPr/>
      <dgm:t>
        <a:bodyPr/>
        <a:lstStyle/>
        <a:p>
          <a:endParaRPr lang="ru-RU"/>
        </a:p>
      </dgm:t>
    </dgm:pt>
    <dgm:pt modelId="{E6C97CB5-3150-4F34-8264-3B1447519B70}" type="pres">
      <dgm:prSet presAssocID="{902B2EB2-FD0A-419D-A5B7-3BF357EDE76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A2EF3-EF5E-45B1-9BF8-11B7162AB74F}" type="pres">
      <dgm:prSet presAssocID="{49811BEA-6486-4BE7-BB3F-868577912E11}" presName="spacer" presStyleCnt="0"/>
      <dgm:spPr/>
      <dgm:t>
        <a:bodyPr/>
        <a:lstStyle/>
        <a:p>
          <a:endParaRPr lang="ru-RU"/>
        </a:p>
      </dgm:t>
    </dgm:pt>
    <dgm:pt modelId="{B4564481-2C5B-4702-BD75-42BDAC96C7FB}" type="pres">
      <dgm:prSet presAssocID="{7697C337-FF96-4E09-9176-CAFE81BED57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9B348-1D11-48FD-9EC7-FC07FCCEC035}" type="pres">
      <dgm:prSet presAssocID="{7F40D649-2167-44E3-9740-F69A11399EBF}" presName="spacer" presStyleCnt="0"/>
      <dgm:spPr/>
      <dgm:t>
        <a:bodyPr/>
        <a:lstStyle/>
        <a:p>
          <a:endParaRPr lang="ru-RU"/>
        </a:p>
      </dgm:t>
    </dgm:pt>
    <dgm:pt modelId="{375399AB-B7F9-4F4F-A669-EFE3FC1B9C80}" type="pres">
      <dgm:prSet presAssocID="{1275A8DA-F838-437D-92F8-2DB74BF34B5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E0A7E-6147-464A-A6AB-A9F43B5C57D5}" type="pres">
      <dgm:prSet presAssocID="{8FEB2039-E822-4CE4-A920-77461B831B7E}" presName="spacer" presStyleCnt="0"/>
      <dgm:spPr/>
      <dgm:t>
        <a:bodyPr/>
        <a:lstStyle/>
        <a:p>
          <a:endParaRPr lang="ru-RU"/>
        </a:p>
      </dgm:t>
    </dgm:pt>
    <dgm:pt modelId="{588D117D-CA56-4B8D-9616-32963591CE1C}" type="pres">
      <dgm:prSet presAssocID="{D14674C3-0CB2-401B-B6A0-1E9C0F9D6DA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4E000-05C8-4BE0-9001-64165A90ED1F}" type="pres">
      <dgm:prSet presAssocID="{EC55E363-7342-4BF4-AD7B-3823B7FD867F}" presName="spacer" presStyleCnt="0"/>
      <dgm:spPr/>
      <dgm:t>
        <a:bodyPr/>
        <a:lstStyle/>
        <a:p>
          <a:endParaRPr lang="ru-RU"/>
        </a:p>
      </dgm:t>
    </dgm:pt>
    <dgm:pt modelId="{EC75D150-F793-4272-B2CA-F87A91F54A3A}" type="pres">
      <dgm:prSet presAssocID="{E66DBD16-9A02-43F0-9142-22722A085AC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D9874-464C-4371-B2C7-8BA245C4B3D5}" srcId="{85DD9EE8-7B64-4B08-BEEA-03FC380D85F6}" destId="{1275A8DA-F838-437D-92F8-2DB74BF34B5A}" srcOrd="3" destOrd="0" parTransId="{A16926BC-992B-4F76-A1C8-25948DDA35E9}" sibTransId="{8FEB2039-E822-4CE4-A920-77461B831B7E}"/>
    <dgm:cxn modelId="{F74934CB-0D9E-415D-B7CA-069834C25182}" type="presOf" srcId="{E66DBD16-9A02-43F0-9142-22722A085ACB}" destId="{EC75D150-F793-4272-B2CA-F87A91F54A3A}" srcOrd="0" destOrd="0" presId="urn:microsoft.com/office/officeart/2005/8/layout/vList2"/>
    <dgm:cxn modelId="{BC0378BF-C7B6-46A7-AE1C-08A75C429F4E}" srcId="{85DD9EE8-7B64-4B08-BEEA-03FC380D85F6}" destId="{7697C337-FF96-4E09-9176-CAFE81BED57B}" srcOrd="2" destOrd="0" parTransId="{1164A74D-136F-41FF-AA18-1EB6E8E4DF87}" sibTransId="{7F40D649-2167-44E3-9740-F69A11399EBF}"/>
    <dgm:cxn modelId="{51C2005E-4868-447A-A5A8-E7A27EC14BEA}" type="presOf" srcId="{1275A8DA-F838-437D-92F8-2DB74BF34B5A}" destId="{375399AB-B7F9-4F4F-A669-EFE3FC1B9C80}" srcOrd="0" destOrd="0" presId="urn:microsoft.com/office/officeart/2005/8/layout/vList2"/>
    <dgm:cxn modelId="{86EF738C-0FA9-4033-B478-1852A97F304C}" srcId="{85DD9EE8-7B64-4B08-BEEA-03FC380D85F6}" destId="{902B2EB2-FD0A-419D-A5B7-3BF357EDE76C}" srcOrd="1" destOrd="0" parTransId="{E50951A4-8934-4A6C-A79E-64F8F717EE74}" sibTransId="{49811BEA-6486-4BE7-BB3F-868577912E11}"/>
    <dgm:cxn modelId="{FCAC18B8-EAF5-42A2-919D-261E334E7E79}" srcId="{85DD9EE8-7B64-4B08-BEEA-03FC380D85F6}" destId="{B3493A29-D652-4EF0-B641-A24D02530C79}" srcOrd="0" destOrd="0" parTransId="{56137183-DC97-4528-A55C-3CE4265A3E89}" sibTransId="{6D9D6236-E73A-4C67-BD05-EC0E642A0D77}"/>
    <dgm:cxn modelId="{A1C731DF-3E25-45BC-8239-0DC6D1F5CD49}" type="presOf" srcId="{85DD9EE8-7B64-4B08-BEEA-03FC380D85F6}" destId="{204B388C-FAC8-4260-94A1-D5BF70F81092}" srcOrd="0" destOrd="0" presId="urn:microsoft.com/office/officeart/2005/8/layout/vList2"/>
    <dgm:cxn modelId="{5A9561A7-5F52-4E7E-91E1-087069115CCA}" type="presOf" srcId="{D14674C3-0CB2-401B-B6A0-1E9C0F9D6DAE}" destId="{588D117D-CA56-4B8D-9616-32963591CE1C}" srcOrd="0" destOrd="0" presId="urn:microsoft.com/office/officeart/2005/8/layout/vList2"/>
    <dgm:cxn modelId="{C4C991D8-F480-4A6E-B5DD-A9B0453C81BA}" type="presOf" srcId="{902B2EB2-FD0A-419D-A5B7-3BF357EDE76C}" destId="{E6C97CB5-3150-4F34-8264-3B1447519B70}" srcOrd="0" destOrd="0" presId="urn:microsoft.com/office/officeart/2005/8/layout/vList2"/>
    <dgm:cxn modelId="{65064150-C2C9-4F28-B1BD-4324755043A1}" type="presOf" srcId="{7697C337-FF96-4E09-9176-CAFE81BED57B}" destId="{B4564481-2C5B-4702-BD75-42BDAC96C7FB}" srcOrd="0" destOrd="0" presId="urn:microsoft.com/office/officeart/2005/8/layout/vList2"/>
    <dgm:cxn modelId="{E48F1B2C-1DEA-42B3-B4A0-3B625389559D}" srcId="{85DD9EE8-7B64-4B08-BEEA-03FC380D85F6}" destId="{E66DBD16-9A02-43F0-9142-22722A085ACB}" srcOrd="5" destOrd="0" parTransId="{58E0AC9C-F503-4723-A657-C14F26E089C7}" sibTransId="{2B86BC6C-DC3B-4B86-B327-AC5F65C03FEA}"/>
    <dgm:cxn modelId="{A4DFC39C-E71F-47AC-BEE1-7A38D6FD9A16}" srcId="{85DD9EE8-7B64-4B08-BEEA-03FC380D85F6}" destId="{D14674C3-0CB2-401B-B6A0-1E9C0F9D6DAE}" srcOrd="4" destOrd="0" parTransId="{B2F9F3EA-99E2-421B-9FBE-B001CB6D9E04}" sibTransId="{EC55E363-7342-4BF4-AD7B-3823B7FD867F}"/>
    <dgm:cxn modelId="{939A54A8-3A83-4C88-9A40-4A38C93DFC62}" type="presOf" srcId="{B3493A29-D652-4EF0-B641-A24D02530C79}" destId="{28F91AAE-F7F9-4BA7-AF4E-47B776A1AEB1}" srcOrd="0" destOrd="0" presId="urn:microsoft.com/office/officeart/2005/8/layout/vList2"/>
    <dgm:cxn modelId="{1C172BA4-D254-4F44-9480-6A6CBC8A4D26}" type="presParOf" srcId="{204B388C-FAC8-4260-94A1-D5BF70F81092}" destId="{28F91AAE-F7F9-4BA7-AF4E-47B776A1AEB1}" srcOrd="0" destOrd="0" presId="urn:microsoft.com/office/officeart/2005/8/layout/vList2"/>
    <dgm:cxn modelId="{A89B9E87-6453-4AF1-96ED-BBE3F8F70042}" type="presParOf" srcId="{204B388C-FAC8-4260-94A1-D5BF70F81092}" destId="{B46A44AE-3E7D-4D79-8BA7-D3ABCC44EA1F}" srcOrd="1" destOrd="0" presId="urn:microsoft.com/office/officeart/2005/8/layout/vList2"/>
    <dgm:cxn modelId="{DEDE9E1D-4EDC-4C12-A732-4FFE03FE4712}" type="presParOf" srcId="{204B388C-FAC8-4260-94A1-D5BF70F81092}" destId="{E6C97CB5-3150-4F34-8264-3B1447519B70}" srcOrd="2" destOrd="0" presId="urn:microsoft.com/office/officeart/2005/8/layout/vList2"/>
    <dgm:cxn modelId="{89982C4B-E657-4437-B851-D2FB624ECBB4}" type="presParOf" srcId="{204B388C-FAC8-4260-94A1-D5BF70F81092}" destId="{0BDA2EF3-EF5E-45B1-9BF8-11B7162AB74F}" srcOrd="3" destOrd="0" presId="urn:microsoft.com/office/officeart/2005/8/layout/vList2"/>
    <dgm:cxn modelId="{FC5F43B2-E571-4469-A1C7-343E32EF6D32}" type="presParOf" srcId="{204B388C-FAC8-4260-94A1-D5BF70F81092}" destId="{B4564481-2C5B-4702-BD75-42BDAC96C7FB}" srcOrd="4" destOrd="0" presId="urn:microsoft.com/office/officeart/2005/8/layout/vList2"/>
    <dgm:cxn modelId="{353D9C94-B88C-412B-A8BD-D7D05421188C}" type="presParOf" srcId="{204B388C-FAC8-4260-94A1-D5BF70F81092}" destId="{2449B348-1D11-48FD-9EC7-FC07FCCEC035}" srcOrd="5" destOrd="0" presId="urn:microsoft.com/office/officeart/2005/8/layout/vList2"/>
    <dgm:cxn modelId="{7112091E-4BF1-4F94-997C-B548D181AED7}" type="presParOf" srcId="{204B388C-FAC8-4260-94A1-D5BF70F81092}" destId="{375399AB-B7F9-4F4F-A669-EFE3FC1B9C80}" srcOrd="6" destOrd="0" presId="urn:microsoft.com/office/officeart/2005/8/layout/vList2"/>
    <dgm:cxn modelId="{1BD7FB7C-DE21-434F-AC07-C106F0CFE5CD}" type="presParOf" srcId="{204B388C-FAC8-4260-94A1-D5BF70F81092}" destId="{F87E0A7E-6147-464A-A6AB-A9F43B5C57D5}" srcOrd="7" destOrd="0" presId="urn:microsoft.com/office/officeart/2005/8/layout/vList2"/>
    <dgm:cxn modelId="{E01E8712-D9F9-4866-A673-7B3BC6DADFAE}" type="presParOf" srcId="{204B388C-FAC8-4260-94A1-D5BF70F81092}" destId="{588D117D-CA56-4B8D-9616-32963591CE1C}" srcOrd="8" destOrd="0" presId="urn:microsoft.com/office/officeart/2005/8/layout/vList2"/>
    <dgm:cxn modelId="{63DBA161-B4AF-4E4E-87AE-B1234277ED10}" type="presParOf" srcId="{204B388C-FAC8-4260-94A1-D5BF70F81092}" destId="{CBD4E000-05C8-4BE0-9001-64165A90ED1F}" srcOrd="9" destOrd="0" presId="urn:microsoft.com/office/officeart/2005/8/layout/vList2"/>
    <dgm:cxn modelId="{0981B854-56E4-4FCF-86F5-E2C792E68053}" type="presParOf" srcId="{204B388C-FAC8-4260-94A1-D5BF70F81092}" destId="{EC75D150-F793-4272-B2CA-F87A91F54A3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FEE274-C9D9-4BE3-98BF-BA795CD91D49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AAE99AD-4BC1-4A31-8DD9-CE0A99F1CE03}">
      <dgm:prSet phldrT="[Текст]" custT="1"/>
      <dgm:spPr/>
      <dgm:t>
        <a:bodyPr/>
        <a:lstStyle/>
        <a:p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Открытый тип факторинга</a:t>
          </a:r>
          <a:r>
            <a: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представляет собой операцию, при которой покупатель поставщика оповещает об участии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факторинговой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компании в сделке. Такое уведомление обычно производится с помощью специальной надписи на, счет-фактуре, указывающей, что дебиторская задолженность на данном счету была полностью переуступлена Фактору, который является единственным законным получателем платежа, с указанием платежных реквизитов Фактора. Кроме того, поставщик обычно посылает своему покупателю специальное письмо, в котором уведомляет покупателя о переуступке вех дебиторских задолженностей Фактору.</a:t>
          </a:r>
        </a:p>
      </dgm:t>
    </dgm:pt>
    <dgm:pt modelId="{23338A4B-23A5-4136-8D55-FC73D31A8BB9}" type="parTrans" cxnId="{C0CB1423-06DE-47DF-B4CF-E7A8A8198D6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31A39-CB32-496A-92D0-E2C53503EF9F}" type="sibTrans" cxnId="{C0CB1423-06DE-47DF-B4CF-E7A8A8198D6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D8DFF-DBE7-42C6-BEA0-CD5FDD7A3102}">
      <dgm:prSet custT="1"/>
      <dgm:spPr/>
      <dgm:t>
        <a:bodyPr/>
        <a:lstStyle/>
        <a:p>
          <a:r>
            <a: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закрытом (конфиденциальном)</a:t>
          </a:r>
          <a:r>
            <a: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типе факторинга договор между поставщиком и Фактором не подлежит огласке для покупателя, до тех пор, пока покупатель не нарушит условия контракта, необоснованно отказавшись платить. В этом случае поставщик уполномочивает Фактора уведомить покупателя о факте переуступки. Только в этом случае, Фактор информирует его о факте переуступки. В международной практике такое уведомление происходит обычно через 60 дней после наступления срока платежа. Начиная с этой даты, покупатель обязан платить уже Фактору, а в случае неплатежа и наличии страхования кредитного риска Фактором, последний обязан заплатить поставщику (в международной практике через 90 дней после уведомления покупателя о факте переуступки). При конфиденциальном факторинге Фактор осуществляет только финансирование и защиту от риска неплатежа, в то время как административное управление дебиторской задолженностью лежит на поставщике, который должен осуществлять эти услуги от имени нового владельца долгов – Фактора</a:t>
          </a:r>
        </a:p>
      </dgm:t>
    </dgm:pt>
    <dgm:pt modelId="{A8C2A333-6A34-442B-BE6F-4BE5DE140FCC}" type="parTrans" cxnId="{57291516-5F46-4E88-893F-F4F2662A74C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708E9-0FF6-48EB-8EB8-3F00A432742D}" type="sibTrans" cxnId="{57291516-5F46-4E88-893F-F4F2662A74C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611881-25B0-4042-BC14-931C519AB014}" type="pres">
      <dgm:prSet presAssocID="{93FEE274-C9D9-4BE3-98BF-BA795CD91D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1017AD-7394-42E6-AE45-2FF6FD86509F}" type="pres">
      <dgm:prSet presAssocID="{DAAE99AD-4BC1-4A31-8DD9-CE0A99F1CE03}" presName="parentText" presStyleLbl="node1" presStyleIdx="0" presStyleCnt="2" custScaleY="77062" custLinFactY="-73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DDD95-230D-486C-9A6E-95679AE4107F}" type="pres">
      <dgm:prSet presAssocID="{81931A39-CB32-496A-92D0-E2C53503EF9F}" presName="spacer" presStyleCnt="0"/>
      <dgm:spPr/>
      <dgm:t>
        <a:bodyPr/>
        <a:lstStyle/>
        <a:p>
          <a:endParaRPr lang="ru-RU"/>
        </a:p>
      </dgm:t>
    </dgm:pt>
    <dgm:pt modelId="{1E72F4A8-BA7B-4C1C-902A-6B74C4CF176A}" type="pres">
      <dgm:prSet presAssocID="{B56D8DFF-DBE7-42C6-BEA0-CD5FDD7A3102}" presName="parentText" presStyleLbl="node1" presStyleIdx="1" presStyleCnt="2" custScaleY="112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BFA9A-3572-4D8D-91D8-A9AE7A8BB6A5}" type="presOf" srcId="{B56D8DFF-DBE7-42C6-BEA0-CD5FDD7A3102}" destId="{1E72F4A8-BA7B-4C1C-902A-6B74C4CF176A}" srcOrd="0" destOrd="0" presId="urn:microsoft.com/office/officeart/2005/8/layout/vList2"/>
    <dgm:cxn modelId="{57291516-5F46-4E88-893F-F4F2662A74C3}" srcId="{93FEE274-C9D9-4BE3-98BF-BA795CD91D49}" destId="{B56D8DFF-DBE7-42C6-BEA0-CD5FDD7A3102}" srcOrd="1" destOrd="0" parTransId="{A8C2A333-6A34-442B-BE6F-4BE5DE140FCC}" sibTransId="{B4A708E9-0FF6-48EB-8EB8-3F00A432742D}"/>
    <dgm:cxn modelId="{332CACDC-9DE3-4410-8388-129E95C51331}" type="presOf" srcId="{93FEE274-C9D9-4BE3-98BF-BA795CD91D49}" destId="{12611881-25B0-4042-BC14-931C519AB014}" srcOrd="0" destOrd="0" presId="urn:microsoft.com/office/officeart/2005/8/layout/vList2"/>
    <dgm:cxn modelId="{BF191A25-4788-44C5-A8EC-6A8633BB43EA}" type="presOf" srcId="{DAAE99AD-4BC1-4A31-8DD9-CE0A99F1CE03}" destId="{811017AD-7394-42E6-AE45-2FF6FD86509F}" srcOrd="0" destOrd="0" presId="urn:microsoft.com/office/officeart/2005/8/layout/vList2"/>
    <dgm:cxn modelId="{C0CB1423-06DE-47DF-B4CF-E7A8A8198D69}" srcId="{93FEE274-C9D9-4BE3-98BF-BA795CD91D49}" destId="{DAAE99AD-4BC1-4A31-8DD9-CE0A99F1CE03}" srcOrd="0" destOrd="0" parTransId="{23338A4B-23A5-4136-8D55-FC73D31A8BB9}" sibTransId="{81931A39-CB32-496A-92D0-E2C53503EF9F}"/>
    <dgm:cxn modelId="{A0193FFE-0C0B-41FD-BB65-2AE271F8F099}" type="presParOf" srcId="{12611881-25B0-4042-BC14-931C519AB014}" destId="{811017AD-7394-42E6-AE45-2FF6FD86509F}" srcOrd="0" destOrd="0" presId="urn:microsoft.com/office/officeart/2005/8/layout/vList2"/>
    <dgm:cxn modelId="{07E4AFE4-A614-47CD-87DC-480F789CF17B}" type="presParOf" srcId="{12611881-25B0-4042-BC14-931C519AB014}" destId="{E5FDDD95-230D-486C-9A6E-95679AE4107F}" srcOrd="1" destOrd="0" presId="urn:microsoft.com/office/officeart/2005/8/layout/vList2"/>
    <dgm:cxn modelId="{BB64084C-033A-48F0-B2FF-16DFC0625EDE}" type="presParOf" srcId="{12611881-25B0-4042-BC14-931C519AB014}" destId="{1E72F4A8-BA7B-4C1C-902A-6B74C4CF176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3FDCEF-28DD-4C93-A2BF-3E7E370A6C8B}" type="doc">
      <dgm:prSet loTypeId="urn:microsoft.com/office/officeart/2008/layout/VerticalAccent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43039C-896B-49F2-B4B0-196DD0C9BB6E}">
      <dgm:prSet phldrT="[Текст]" custT="1"/>
      <dgm:spPr/>
      <dgm:t>
        <a:bodyPr/>
        <a:lstStyle/>
        <a:p>
          <a:pPr algn="just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факторинге с правом регресса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поставщик несет кредитный риск в отношении дебиторских задолженностей, проданных Фактору. В случае неплатежа со стороны покупателя, произошедшего по любой причине, включая финансовою несостоятельность, Фактор потребует соответствующий платеж от поставщика. В международной практике все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факторинговые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сделки приобретают силу регресса по отношению к поставщику в случае если дебиторская задолженность признана недействительной, а также в случае возникновения между поставщиком и покупателем споров по количеству поставленных товаров, качеств, сроком поставки и т.д. При этом покупатель вправе вернуть поставленный товар и аннулировать любые платежные обязательства. </a:t>
          </a:r>
        </a:p>
      </dgm:t>
    </dgm:pt>
    <dgm:pt modelId="{F39D11C8-3921-4E6F-935C-E7F6084751B0}" type="parTrans" cxnId="{F660DC34-2466-44F0-8DB6-D13DF61A92EF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9ABEE-5606-4B3D-85D3-7CA725B70714}" type="sibTrans" cxnId="{F660DC34-2466-44F0-8DB6-D13DF61A92EF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678E4-6C1A-415A-B066-301959778A65}">
      <dgm:prSet custT="1"/>
      <dgm:spPr/>
      <dgm:t>
        <a:bodyPr/>
        <a:lstStyle/>
        <a:p>
          <a:pPr algn="just"/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При сделках </a:t>
          </a:r>
          <a:r>
            <a:rPr lang="ru-RU" sz="1800" b="1" i="1">
              <a:latin typeface="Times New Roman" panose="02020603050405020304" pitchFamily="18" charset="0"/>
              <a:cs typeface="Times New Roman" panose="02020603050405020304" pitchFamily="18" charset="0"/>
            </a:rPr>
            <a:t>без права регресса</a:t>
          </a:r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 Фактор берет на себя риск платежа со стороны покупателей и является единственно ответственным за финансовую неспособность покупателя произвести платеж. Факторинг с полным сервисом (открытый тип, без регресса).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9B535-A1AC-4A2A-B1E3-ADB075648D63}" type="parTrans" cxnId="{E16A0295-AA30-4607-BA31-3CFF6C20BBA3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0164E-6DB0-4E05-BDD7-EFB73387BFF5}" type="sibTrans" cxnId="{E16A0295-AA30-4607-BA31-3CFF6C20BBA3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EA69C-6A26-469D-B805-3AFEB929685D}" type="pres">
      <dgm:prSet presAssocID="{843FDCEF-28DD-4C93-A2BF-3E7E370A6C8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743A883-8889-4284-B827-1467B67B74C5}" type="pres">
      <dgm:prSet presAssocID="{CC43039C-896B-49F2-B4B0-196DD0C9BB6E}" presName="parenttextcomposite" presStyleCnt="0"/>
      <dgm:spPr/>
    </dgm:pt>
    <dgm:pt modelId="{B8E25145-6348-488E-BC85-C5AB2E2AB736}" type="pres">
      <dgm:prSet presAssocID="{CC43039C-896B-49F2-B4B0-196DD0C9BB6E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D207C-25B7-4D10-9EE7-B453B670EC17}" type="pres">
      <dgm:prSet presAssocID="{CC43039C-896B-49F2-B4B0-196DD0C9BB6E}" presName="parallelogramComposite" presStyleCnt="0"/>
      <dgm:spPr/>
    </dgm:pt>
    <dgm:pt modelId="{6484A00D-090C-487F-BFFA-981DC25A37FA}" type="pres">
      <dgm:prSet presAssocID="{CC43039C-896B-49F2-B4B0-196DD0C9BB6E}" presName="parallelogram1" presStyleLbl="alignNode1" presStyleIdx="0" presStyleCnt="14"/>
      <dgm:spPr/>
    </dgm:pt>
    <dgm:pt modelId="{4A858B7A-943C-48AF-8AC0-7F1726514ACA}" type="pres">
      <dgm:prSet presAssocID="{CC43039C-896B-49F2-B4B0-196DD0C9BB6E}" presName="parallelogram2" presStyleLbl="alignNode1" presStyleIdx="1" presStyleCnt="14"/>
      <dgm:spPr/>
    </dgm:pt>
    <dgm:pt modelId="{2A4B5D42-763B-4244-9810-4B4E8971EB4D}" type="pres">
      <dgm:prSet presAssocID="{CC43039C-896B-49F2-B4B0-196DD0C9BB6E}" presName="parallelogram3" presStyleLbl="alignNode1" presStyleIdx="2" presStyleCnt="14"/>
      <dgm:spPr/>
    </dgm:pt>
    <dgm:pt modelId="{334D37E8-4387-470E-9971-19208E07D24E}" type="pres">
      <dgm:prSet presAssocID="{CC43039C-896B-49F2-B4B0-196DD0C9BB6E}" presName="parallelogram4" presStyleLbl="alignNode1" presStyleIdx="3" presStyleCnt="14"/>
      <dgm:spPr/>
    </dgm:pt>
    <dgm:pt modelId="{498840F1-833D-4A96-AB8C-AF146B4C6D58}" type="pres">
      <dgm:prSet presAssocID="{CC43039C-896B-49F2-B4B0-196DD0C9BB6E}" presName="parallelogram5" presStyleLbl="alignNode1" presStyleIdx="4" presStyleCnt="14"/>
      <dgm:spPr/>
    </dgm:pt>
    <dgm:pt modelId="{17CF1D4C-831B-4BDC-B34E-753EF7096AED}" type="pres">
      <dgm:prSet presAssocID="{CC43039C-896B-49F2-B4B0-196DD0C9BB6E}" presName="parallelogram6" presStyleLbl="alignNode1" presStyleIdx="5" presStyleCnt="14"/>
      <dgm:spPr/>
    </dgm:pt>
    <dgm:pt modelId="{900ACB0E-28BC-46FF-8131-120A0B8F3A3A}" type="pres">
      <dgm:prSet presAssocID="{CC43039C-896B-49F2-B4B0-196DD0C9BB6E}" presName="parallelogram7" presStyleLbl="alignNode1" presStyleIdx="6" presStyleCnt="14"/>
      <dgm:spPr/>
    </dgm:pt>
    <dgm:pt modelId="{5071C432-C32C-422E-85CE-162CD71ABAE0}" type="pres">
      <dgm:prSet presAssocID="{2B09ABEE-5606-4B3D-85D3-7CA725B70714}" presName="sibTrans" presStyleCnt="0"/>
      <dgm:spPr/>
    </dgm:pt>
    <dgm:pt modelId="{F6D7FBA1-895A-4B90-8A64-D5FC18623D45}" type="pres">
      <dgm:prSet presAssocID="{783678E4-6C1A-415A-B066-301959778A65}" presName="parenttextcomposite" presStyleCnt="0"/>
      <dgm:spPr/>
    </dgm:pt>
    <dgm:pt modelId="{3BFFF7E8-548B-404C-9A32-3329BD4BD080}" type="pres">
      <dgm:prSet presAssocID="{783678E4-6C1A-415A-B066-301959778A65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ABEE8-9CA6-4A74-99B1-C452218B28A7}" type="pres">
      <dgm:prSet presAssocID="{783678E4-6C1A-415A-B066-301959778A65}" presName="parallelogramComposite" presStyleCnt="0"/>
      <dgm:spPr/>
    </dgm:pt>
    <dgm:pt modelId="{3F8E67C2-FD60-4930-BCC3-36A8AB071B88}" type="pres">
      <dgm:prSet presAssocID="{783678E4-6C1A-415A-B066-301959778A65}" presName="parallelogram1" presStyleLbl="alignNode1" presStyleIdx="7" presStyleCnt="14"/>
      <dgm:spPr/>
    </dgm:pt>
    <dgm:pt modelId="{ECF7F8B4-5A66-4763-8A74-52C6F2ABBB8F}" type="pres">
      <dgm:prSet presAssocID="{783678E4-6C1A-415A-B066-301959778A65}" presName="parallelogram2" presStyleLbl="alignNode1" presStyleIdx="8" presStyleCnt="14"/>
      <dgm:spPr/>
    </dgm:pt>
    <dgm:pt modelId="{B4BB62DD-B09D-48EC-B30D-C841F6925AD1}" type="pres">
      <dgm:prSet presAssocID="{783678E4-6C1A-415A-B066-301959778A65}" presName="parallelogram3" presStyleLbl="alignNode1" presStyleIdx="9" presStyleCnt="14"/>
      <dgm:spPr/>
    </dgm:pt>
    <dgm:pt modelId="{91728A7D-6B31-41D3-9CDD-15C4984C5EE4}" type="pres">
      <dgm:prSet presAssocID="{783678E4-6C1A-415A-B066-301959778A65}" presName="parallelogram4" presStyleLbl="alignNode1" presStyleIdx="10" presStyleCnt="14"/>
      <dgm:spPr/>
    </dgm:pt>
    <dgm:pt modelId="{059B2198-B85C-48C4-991F-DA87404269ED}" type="pres">
      <dgm:prSet presAssocID="{783678E4-6C1A-415A-B066-301959778A65}" presName="parallelogram5" presStyleLbl="alignNode1" presStyleIdx="11" presStyleCnt="14"/>
      <dgm:spPr/>
    </dgm:pt>
    <dgm:pt modelId="{68EA8D6C-FF14-4958-BA6C-A9A72C729DE3}" type="pres">
      <dgm:prSet presAssocID="{783678E4-6C1A-415A-B066-301959778A65}" presName="parallelogram6" presStyleLbl="alignNode1" presStyleIdx="12" presStyleCnt="14"/>
      <dgm:spPr/>
    </dgm:pt>
    <dgm:pt modelId="{4D6A64CA-998A-4F61-99CF-595738B3DF63}" type="pres">
      <dgm:prSet presAssocID="{783678E4-6C1A-415A-B066-301959778A65}" presName="parallelogram7" presStyleLbl="alignNode1" presStyleIdx="13" presStyleCnt="14"/>
      <dgm:spPr/>
    </dgm:pt>
  </dgm:ptLst>
  <dgm:cxnLst>
    <dgm:cxn modelId="{F660DC34-2466-44F0-8DB6-D13DF61A92EF}" srcId="{843FDCEF-28DD-4C93-A2BF-3E7E370A6C8B}" destId="{CC43039C-896B-49F2-B4B0-196DD0C9BB6E}" srcOrd="0" destOrd="0" parTransId="{F39D11C8-3921-4E6F-935C-E7F6084751B0}" sibTransId="{2B09ABEE-5606-4B3D-85D3-7CA725B70714}"/>
    <dgm:cxn modelId="{E16A0295-AA30-4607-BA31-3CFF6C20BBA3}" srcId="{843FDCEF-28DD-4C93-A2BF-3E7E370A6C8B}" destId="{783678E4-6C1A-415A-B066-301959778A65}" srcOrd="1" destOrd="0" parTransId="{B189B535-A1AC-4A2A-B1E3-ADB075648D63}" sibTransId="{51E0164E-6DB0-4E05-BDD7-EFB73387BFF5}"/>
    <dgm:cxn modelId="{4C8B02F6-F5B3-4AE6-ACBC-62B4C0F06712}" type="presOf" srcId="{783678E4-6C1A-415A-B066-301959778A65}" destId="{3BFFF7E8-548B-404C-9A32-3329BD4BD080}" srcOrd="0" destOrd="0" presId="urn:microsoft.com/office/officeart/2008/layout/VerticalAccentList"/>
    <dgm:cxn modelId="{099C8DB2-3725-4FDF-808C-6D34D95EAA47}" type="presOf" srcId="{843FDCEF-28DD-4C93-A2BF-3E7E370A6C8B}" destId="{F5BEA69C-6A26-469D-B805-3AFEB929685D}" srcOrd="0" destOrd="0" presId="urn:microsoft.com/office/officeart/2008/layout/VerticalAccentList"/>
    <dgm:cxn modelId="{9FDAE679-0DBB-407B-986A-ED9D85D8FA19}" type="presOf" srcId="{CC43039C-896B-49F2-B4B0-196DD0C9BB6E}" destId="{B8E25145-6348-488E-BC85-C5AB2E2AB736}" srcOrd="0" destOrd="0" presId="urn:microsoft.com/office/officeart/2008/layout/VerticalAccentList"/>
    <dgm:cxn modelId="{F6D75584-DE50-40C2-B703-8FEF8FBC233A}" type="presParOf" srcId="{F5BEA69C-6A26-469D-B805-3AFEB929685D}" destId="{B743A883-8889-4284-B827-1467B67B74C5}" srcOrd="0" destOrd="0" presId="urn:microsoft.com/office/officeart/2008/layout/VerticalAccentList"/>
    <dgm:cxn modelId="{750A0712-5CD6-492A-970F-82498F57D74E}" type="presParOf" srcId="{B743A883-8889-4284-B827-1467B67B74C5}" destId="{B8E25145-6348-488E-BC85-C5AB2E2AB736}" srcOrd="0" destOrd="0" presId="urn:microsoft.com/office/officeart/2008/layout/VerticalAccentList"/>
    <dgm:cxn modelId="{5CECB5FD-8247-4959-B672-66D96E55CF24}" type="presParOf" srcId="{F5BEA69C-6A26-469D-B805-3AFEB929685D}" destId="{ED8D207C-25B7-4D10-9EE7-B453B670EC17}" srcOrd="1" destOrd="0" presId="urn:microsoft.com/office/officeart/2008/layout/VerticalAccentList"/>
    <dgm:cxn modelId="{96E3D449-46AA-45A6-9D99-ED0127406B6E}" type="presParOf" srcId="{ED8D207C-25B7-4D10-9EE7-B453B670EC17}" destId="{6484A00D-090C-487F-BFFA-981DC25A37FA}" srcOrd="0" destOrd="0" presId="urn:microsoft.com/office/officeart/2008/layout/VerticalAccentList"/>
    <dgm:cxn modelId="{0647229F-39D8-40FE-AB00-267FE81DD650}" type="presParOf" srcId="{ED8D207C-25B7-4D10-9EE7-B453B670EC17}" destId="{4A858B7A-943C-48AF-8AC0-7F1726514ACA}" srcOrd="1" destOrd="0" presId="urn:microsoft.com/office/officeart/2008/layout/VerticalAccentList"/>
    <dgm:cxn modelId="{12B2006A-6275-483A-9942-6C341251D159}" type="presParOf" srcId="{ED8D207C-25B7-4D10-9EE7-B453B670EC17}" destId="{2A4B5D42-763B-4244-9810-4B4E8971EB4D}" srcOrd="2" destOrd="0" presId="urn:microsoft.com/office/officeart/2008/layout/VerticalAccentList"/>
    <dgm:cxn modelId="{66208C82-B926-4068-9483-F725CE5436EB}" type="presParOf" srcId="{ED8D207C-25B7-4D10-9EE7-B453B670EC17}" destId="{334D37E8-4387-470E-9971-19208E07D24E}" srcOrd="3" destOrd="0" presId="urn:microsoft.com/office/officeart/2008/layout/VerticalAccentList"/>
    <dgm:cxn modelId="{1970B974-6A0E-4445-AC12-82B1AB366320}" type="presParOf" srcId="{ED8D207C-25B7-4D10-9EE7-B453B670EC17}" destId="{498840F1-833D-4A96-AB8C-AF146B4C6D58}" srcOrd="4" destOrd="0" presId="urn:microsoft.com/office/officeart/2008/layout/VerticalAccentList"/>
    <dgm:cxn modelId="{6C6A83DA-30CE-4B62-BB72-EF9E37086BF9}" type="presParOf" srcId="{ED8D207C-25B7-4D10-9EE7-B453B670EC17}" destId="{17CF1D4C-831B-4BDC-B34E-753EF7096AED}" srcOrd="5" destOrd="0" presId="urn:microsoft.com/office/officeart/2008/layout/VerticalAccentList"/>
    <dgm:cxn modelId="{D9280C1C-CBA2-4E7C-B2A7-2F7AEAA7BC8C}" type="presParOf" srcId="{ED8D207C-25B7-4D10-9EE7-B453B670EC17}" destId="{900ACB0E-28BC-46FF-8131-120A0B8F3A3A}" srcOrd="6" destOrd="0" presId="urn:microsoft.com/office/officeart/2008/layout/VerticalAccentList"/>
    <dgm:cxn modelId="{D29E4B67-8750-4EF9-98C0-9599AABE6842}" type="presParOf" srcId="{F5BEA69C-6A26-469D-B805-3AFEB929685D}" destId="{5071C432-C32C-422E-85CE-162CD71ABAE0}" srcOrd="2" destOrd="0" presId="urn:microsoft.com/office/officeart/2008/layout/VerticalAccentList"/>
    <dgm:cxn modelId="{93FE7BFF-D1A2-4FDA-8ECE-DE9874593BC6}" type="presParOf" srcId="{F5BEA69C-6A26-469D-B805-3AFEB929685D}" destId="{F6D7FBA1-895A-4B90-8A64-D5FC18623D45}" srcOrd="3" destOrd="0" presId="urn:microsoft.com/office/officeart/2008/layout/VerticalAccentList"/>
    <dgm:cxn modelId="{C0933E59-2D8A-4760-A194-C93673CE1777}" type="presParOf" srcId="{F6D7FBA1-895A-4B90-8A64-D5FC18623D45}" destId="{3BFFF7E8-548B-404C-9A32-3329BD4BD080}" srcOrd="0" destOrd="0" presId="urn:microsoft.com/office/officeart/2008/layout/VerticalAccentList"/>
    <dgm:cxn modelId="{A66618D5-D055-4F74-A435-5100EC3EC698}" type="presParOf" srcId="{F5BEA69C-6A26-469D-B805-3AFEB929685D}" destId="{CACABEE8-9CA6-4A74-99B1-C452218B28A7}" srcOrd="4" destOrd="0" presId="urn:microsoft.com/office/officeart/2008/layout/VerticalAccentList"/>
    <dgm:cxn modelId="{5BBAC048-AC26-4A3B-8E27-801F8925BB62}" type="presParOf" srcId="{CACABEE8-9CA6-4A74-99B1-C452218B28A7}" destId="{3F8E67C2-FD60-4930-BCC3-36A8AB071B88}" srcOrd="0" destOrd="0" presId="urn:microsoft.com/office/officeart/2008/layout/VerticalAccentList"/>
    <dgm:cxn modelId="{9CE0532C-C49B-4D55-8B80-6135C7B4D703}" type="presParOf" srcId="{CACABEE8-9CA6-4A74-99B1-C452218B28A7}" destId="{ECF7F8B4-5A66-4763-8A74-52C6F2ABBB8F}" srcOrd="1" destOrd="0" presId="urn:microsoft.com/office/officeart/2008/layout/VerticalAccentList"/>
    <dgm:cxn modelId="{E42CB204-3B10-44A1-8FE6-C8FF98C96818}" type="presParOf" srcId="{CACABEE8-9CA6-4A74-99B1-C452218B28A7}" destId="{B4BB62DD-B09D-48EC-B30D-C841F6925AD1}" srcOrd="2" destOrd="0" presId="urn:microsoft.com/office/officeart/2008/layout/VerticalAccentList"/>
    <dgm:cxn modelId="{8AEE8593-80CA-433E-AAD5-325176847FB4}" type="presParOf" srcId="{CACABEE8-9CA6-4A74-99B1-C452218B28A7}" destId="{91728A7D-6B31-41D3-9CDD-15C4984C5EE4}" srcOrd="3" destOrd="0" presId="urn:microsoft.com/office/officeart/2008/layout/VerticalAccentList"/>
    <dgm:cxn modelId="{22921737-0873-4C84-BDF8-05511A7734FB}" type="presParOf" srcId="{CACABEE8-9CA6-4A74-99B1-C452218B28A7}" destId="{059B2198-B85C-48C4-991F-DA87404269ED}" srcOrd="4" destOrd="0" presId="urn:microsoft.com/office/officeart/2008/layout/VerticalAccentList"/>
    <dgm:cxn modelId="{EA8D1CE4-9257-494E-B643-7F81042D1083}" type="presParOf" srcId="{CACABEE8-9CA6-4A74-99B1-C452218B28A7}" destId="{68EA8D6C-FF14-4958-BA6C-A9A72C729DE3}" srcOrd="5" destOrd="0" presId="urn:microsoft.com/office/officeart/2008/layout/VerticalAccentList"/>
    <dgm:cxn modelId="{C2C8D4CB-3469-4A60-A981-91EA48891652}" type="presParOf" srcId="{CACABEE8-9CA6-4A74-99B1-C452218B28A7}" destId="{4D6A64CA-998A-4F61-99CF-595738B3DF6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A4F810-274D-439A-8984-4F7CC040848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6FFFB54-F8BC-450A-BC62-B530E9546A36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Преимуществами факторинга являются: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096D4-35D6-4419-BFF8-652584D41EA4}" type="parTrans" cxnId="{64211146-7DB3-4989-8240-CC72F49FF36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119C4-192C-45EA-8FD9-B411375BA330}" type="sibTrans" cxnId="{64211146-7DB3-4989-8240-CC72F49FF36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46E59-6C71-4E34-9430-B94471E1F3A3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Немедленный приток денежных средств: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Этот вид финансирования сокращает период получения наличных.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облегчает быструю реализацию наличных за счет продажи дебиторской задолженности фактору.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ликвидных денежных средств часто может быть фактором, заставляющим хвататься за возможность и отказываться от нее.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Денежный прирост, предоставляемый факторингом, легко доступен для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капитальных затрат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выполнения нового заказа или выполнения непредвиденных условий.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366AE-964B-4CD9-8318-F92DFE180243}" type="parTrans" cxnId="{D5D7F0D2-A2DD-4AFA-BEFA-F4D1B478894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94ED9B-D48C-40AF-9E9E-72C46043521D}" type="sibTrans" cxnId="{D5D7F0D2-A2DD-4AFA-BEFA-F4D1B478894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DD634-205E-4D71-B2DB-B5F1A99E58BA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Сосредоточьтесь на бизнес-операциях и росте: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Продавая счета-фактуры, владельцы бизнеса могут снять с себя бремя сбора платежей с клиентов.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Ресурсы отдела дебиторской задолженности могут быть сосредоточены на бизнес-операциях, финансовом планировании и будущем росте.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58342-0181-4AE7-83D4-E3EF6A29C219}" type="parTrans" cxnId="{6C52733E-3A81-4737-BA85-0345F85EE1E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2C29D-F492-4069-A15E-F1051A7D651A}" type="sibTrans" cxnId="{6C52733E-3A81-4737-BA85-0345F85EE1E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5D7B5-6164-4183-9EDB-5B7F706331CC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Уклонение от уплаты безнадежных долгов: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Существует два вида факторинга: с правом регресса и без права регресса.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безнадежных долгов фактор несет убытки без регресса факторинга.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результате, как только продавец продает свою дебиторскую задолженность, он не несет ответственности перед фактором.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FAA44-4E8D-4295-B53D-D1F393864CDA}" type="parTrans" cxnId="{CFF6E04F-98E8-41F2-B378-B7F72B9605E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A9699-0342-4769-97FB-D5115879945B}" type="sibTrans" cxnId="{CFF6E04F-98E8-41F2-B378-B7F72B9605E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D39206-B77D-4091-934B-972E36BAF171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Организация быстрого финансирования: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предоставляют средства быстрее, чем банки.</a:t>
          </a:r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сравнению с другими финансовыми учреждениями факторинг обеспечивает более быстрое оформление заявок, меньший объем документации и более быстрый перевод средств.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FC0B0-E291-4641-A422-7610BAC3FB20}" type="parTrans" cxnId="{3F1F13DD-4860-42A1-8A8D-84777E5E1F0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F81E1-46C7-4690-894E-018EEE8CE8A1}" type="sibTrans" cxnId="{3F1F13DD-4860-42A1-8A8D-84777E5E1F0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8AED1-359D-4E00-B1A1-B3DFCDA0717C}" type="pres">
      <dgm:prSet presAssocID="{54A4F810-274D-439A-8984-4F7CC040848F}" presName="linear" presStyleCnt="0">
        <dgm:presLayoutVars>
          <dgm:animLvl val="lvl"/>
          <dgm:resizeHandles val="exact"/>
        </dgm:presLayoutVars>
      </dgm:prSet>
      <dgm:spPr/>
    </dgm:pt>
    <dgm:pt modelId="{FDCB7C5D-4F5D-4248-8975-8138B775D41B}" type="pres">
      <dgm:prSet presAssocID="{D6FFFB54-F8BC-450A-BC62-B530E9546A36}" presName="parentText" presStyleLbl="node1" presStyleIdx="0" presStyleCnt="5" custScaleY="55594" custLinFactY="-15559" custLinFactNeighborX="673" custLinFactNeighborY="-100000">
        <dgm:presLayoutVars>
          <dgm:chMax val="0"/>
          <dgm:bulletEnabled val="1"/>
        </dgm:presLayoutVars>
      </dgm:prSet>
      <dgm:spPr/>
    </dgm:pt>
    <dgm:pt modelId="{0A0559A3-C791-481C-9B75-632E17CE3687}" type="pres">
      <dgm:prSet presAssocID="{3F2119C4-192C-45EA-8FD9-B411375BA330}" presName="spacer" presStyleCnt="0"/>
      <dgm:spPr/>
    </dgm:pt>
    <dgm:pt modelId="{BF0F3C5B-2E1A-4517-9C27-9A16D9B1712F}" type="pres">
      <dgm:prSet presAssocID="{58746E59-6C71-4E34-9430-B94471E1F3A3}" presName="parentText" presStyleLbl="node1" presStyleIdx="1" presStyleCnt="5" custScaleY="131975">
        <dgm:presLayoutVars>
          <dgm:chMax val="0"/>
          <dgm:bulletEnabled val="1"/>
        </dgm:presLayoutVars>
      </dgm:prSet>
      <dgm:spPr/>
    </dgm:pt>
    <dgm:pt modelId="{F823F75F-CC59-431B-8E1C-CD938FC62CD4}" type="pres">
      <dgm:prSet presAssocID="{C694ED9B-D48C-40AF-9E9E-72C46043521D}" presName="spacer" presStyleCnt="0"/>
      <dgm:spPr/>
    </dgm:pt>
    <dgm:pt modelId="{DA40ECF0-54DF-4170-91DD-67DF9281D576}" type="pres">
      <dgm:prSet presAssocID="{028DD634-205E-4D71-B2DB-B5F1A99E58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BD1495C-FF69-45C0-8EA8-49B97E638D54}" type="pres">
      <dgm:prSet presAssocID="{0DF2C29D-F492-4069-A15E-F1051A7D651A}" presName="spacer" presStyleCnt="0"/>
      <dgm:spPr/>
    </dgm:pt>
    <dgm:pt modelId="{7B6DC6AA-F69A-4FB7-A054-BDF1B9536D4F}" type="pres">
      <dgm:prSet presAssocID="{EB25D7B5-6164-4183-9EDB-5B7F706331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6A96AB-0C89-4065-9945-759CF4568444}" type="pres">
      <dgm:prSet presAssocID="{3C3A9699-0342-4769-97FB-D5115879945B}" presName="spacer" presStyleCnt="0"/>
      <dgm:spPr/>
    </dgm:pt>
    <dgm:pt modelId="{E8083B7A-0766-4934-B6D1-81A4CB3BF7FD}" type="pres">
      <dgm:prSet presAssocID="{DDD39206-B77D-4091-934B-972E36BAF17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F1F13DD-4860-42A1-8A8D-84777E5E1F02}" srcId="{54A4F810-274D-439A-8984-4F7CC040848F}" destId="{DDD39206-B77D-4091-934B-972E36BAF171}" srcOrd="4" destOrd="0" parTransId="{61EFC0B0-E291-4641-A422-7610BAC3FB20}" sibTransId="{2FEF81E1-46C7-4690-894E-018EEE8CE8A1}"/>
    <dgm:cxn modelId="{D5D7F0D2-A2DD-4AFA-BEFA-F4D1B478894B}" srcId="{54A4F810-274D-439A-8984-4F7CC040848F}" destId="{58746E59-6C71-4E34-9430-B94471E1F3A3}" srcOrd="1" destOrd="0" parTransId="{3C0366AE-964B-4CD9-8318-F92DFE180243}" sibTransId="{C694ED9B-D48C-40AF-9E9E-72C46043521D}"/>
    <dgm:cxn modelId="{DBB06D6D-DCD8-474E-901B-FE316F7A5AD1}" type="presOf" srcId="{EB25D7B5-6164-4183-9EDB-5B7F706331CC}" destId="{7B6DC6AA-F69A-4FB7-A054-BDF1B9536D4F}" srcOrd="0" destOrd="0" presId="urn:microsoft.com/office/officeart/2005/8/layout/vList2"/>
    <dgm:cxn modelId="{69C3361B-8D0A-46DB-A636-A0A991CB8509}" type="presOf" srcId="{D6FFFB54-F8BC-450A-BC62-B530E9546A36}" destId="{FDCB7C5D-4F5D-4248-8975-8138B775D41B}" srcOrd="0" destOrd="0" presId="urn:microsoft.com/office/officeart/2005/8/layout/vList2"/>
    <dgm:cxn modelId="{6C7C2543-5989-4B6F-9F65-89392F9B8D8F}" type="presOf" srcId="{028DD634-205E-4D71-B2DB-B5F1A99E58BA}" destId="{DA40ECF0-54DF-4170-91DD-67DF9281D576}" srcOrd="0" destOrd="0" presId="urn:microsoft.com/office/officeart/2005/8/layout/vList2"/>
    <dgm:cxn modelId="{EA2CA135-A8FA-4767-BF81-1C6458D11A58}" type="presOf" srcId="{54A4F810-274D-439A-8984-4F7CC040848F}" destId="{9D98AED1-359D-4E00-B1A1-B3DFCDA0717C}" srcOrd="0" destOrd="0" presId="urn:microsoft.com/office/officeart/2005/8/layout/vList2"/>
    <dgm:cxn modelId="{6C52733E-3A81-4737-BA85-0345F85EE1E8}" srcId="{54A4F810-274D-439A-8984-4F7CC040848F}" destId="{028DD634-205E-4D71-B2DB-B5F1A99E58BA}" srcOrd="2" destOrd="0" parTransId="{7C958342-0181-4AE7-83D4-E3EF6A29C219}" sibTransId="{0DF2C29D-F492-4069-A15E-F1051A7D651A}"/>
    <dgm:cxn modelId="{64211146-7DB3-4989-8240-CC72F49FF36D}" srcId="{54A4F810-274D-439A-8984-4F7CC040848F}" destId="{D6FFFB54-F8BC-450A-BC62-B530E9546A36}" srcOrd="0" destOrd="0" parTransId="{216096D4-35D6-4419-BFF8-652584D41EA4}" sibTransId="{3F2119C4-192C-45EA-8FD9-B411375BA330}"/>
    <dgm:cxn modelId="{4D7D4346-80E2-4390-955C-5ADC1FD76528}" type="presOf" srcId="{58746E59-6C71-4E34-9430-B94471E1F3A3}" destId="{BF0F3C5B-2E1A-4517-9C27-9A16D9B1712F}" srcOrd="0" destOrd="0" presId="urn:microsoft.com/office/officeart/2005/8/layout/vList2"/>
    <dgm:cxn modelId="{CFF6E04F-98E8-41F2-B378-B7F72B9605E7}" srcId="{54A4F810-274D-439A-8984-4F7CC040848F}" destId="{EB25D7B5-6164-4183-9EDB-5B7F706331CC}" srcOrd="3" destOrd="0" parTransId="{C59FAA44-4E8D-4295-B53D-D1F393864CDA}" sibTransId="{3C3A9699-0342-4769-97FB-D5115879945B}"/>
    <dgm:cxn modelId="{360B7B3D-71E8-4FCE-BA89-F4A94F5FBA36}" type="presOf" srcId="{DDD39206-B77D-4091-934B-972E36BAF171}" destId="{E8083B7A-0766-4934-B6D1-81A4CB3BF7FD}" srcOrd="0" destOrd="0" presId="urn:microsoft.com/office/officeart/2005/8/layout/vList2"/>
    <dgm:cxn modelId="{EE52963F-5695-4CA6-992C-FC143C4B74E3}" type="presParOf" srcId="{9D98AED1-359D-4E00-B1A1-B3DFCDA0717C}" destId="{FDCB7C5D-4F5D-4248-8975-8138B775D41B}" srcOrd="0" destOrd="0" presId="urn:microsoft.com/office/officeart/2005/8/layout/vList2"/>
    <dgm:cxn modelId="{16CE0A02-7E9E-4C4B-BEDC-237E6594752C}" type="presParOf" srcId="{9D98AED1-359D-4E00-B1A1-B3DFCDA0717C}" destId="{0A0559A3-C791-481C-9B75-632E17CE3687}" srcOrd="1" destOrd="0" presId="urn:microsoft.com/office/officeart/2005/8/layout/vList2"/>
    <dgm:cxn modelId="{82890F60-F765-451A-9B80-7FDC98DF641A}" type="presParOf" srcId="{9D98AED1-359D-4E00-B1A1-B3DFCDA0717C}" destId="{BF0F3C5B-2E1A-4517-9C27-9A16D9B1712F}" srcOrd="2" destOrd="0" presId="urn:microsoft.com/office/officeart/2005/8/layout/vList2"/>
    <dgm:cxn modelId="{4C363F5E-4D9B-4607-A4B5-41A4A262C50D}" type="presParOf" srcId="{9D98AED1-359D-4E00-B1A1-B3DFCDA0717C}" destId="{F823F75F-CC59-431B-8E1C-CD938FC62CD4}" srcOrd="3" destOrd="0" presId="urn:microsoft.com/office/officeart/2005/8/layout/vList2"/>
    <dgm:cxn modelId="{531517F9-6F2A-4168-8020-CC18E772EBE0}" type="presParOf" srcId="{9D98AED1-359D-4E00-B1A1-B3DFCDA0717C}" destId="{DA40ECF0-54DF-4170-91DD-67DF9281D576}" srcOrd="4" destOrd="0" presId="urn:microsoft.com/office/officeart/2005/8/layout/vList2"/>
    <dgm:cxn modelId="{8A12AF4B-618B-4897-B91E-FB3CF8585A92}" type="presParOf" srcId="{9D98AED1-359D-4E00-B1A1-B3DFCDA0717C}" destId="{0BD1495C-FF69-45C0-8EA8-49B97E638D54}" srcOrd="5" destOrd="0" presId="urn:microsoft.com/office/officeart/2005/8/layout/vList2"/>
    <dgm:cxn modelId="{E35094E2-0AB0-4E9C-A78C-ED562BACF1FE}" type="presParOf" srcId="{9D98AED1-359D-4E00-B1A1-B3DFCDA0717C}" destId="{7B6DC6AA-F69A-4FB7-A054-BDF1B9536D4F}" srcOrd="6" destOrd="0" presId="urn:microsoft.com/office/officeart/2005/8/layout/vList2"/>
    <dgm:cxn modelId="{326F210F-1EA6-44D7-BE9A-D96ADB2A11A3}" type="presParOf" srcId="{9D98AED1-359D-4E00-B1A1-B3DFCDA0717C}" destId="{166A96AB-0C89-4065-9945-759CF4568444}" srcOrd="7" destOrd="0" presId="urn:microsoft.com/office/officeart/2005/8/layout/vList2"/>
    <dgm:cxn modelId="{98950263-4042-470F-B6E6-9AA8A87613F3}" type="presParOf" srcId="{9D98AED1-359D-4E00-B1A1-B3DFCDA0717C}" destId="{E8083B7A-0766-4934-B6D1-81A4CB3BF7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176C4-3AC0-44BA-966F-D02F3BE9AF4E}">
      <dsp:nvSpPr>
        <dsp:cNvPr id="0" name=""/>
        <dsp:cNvSpPr/>
      </dsp:nvSpPr>
      <dsp:spPr>
        <a:xfrm>
          <a:off x="0" y="463"/>
          <a:ext cx="10515600" cy="1029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Стоимость услуг, уплачиваемых предприятием банку, включает комиссионное вознаграждение, устанавливаемое в определенном проценте от суммы платежных документов (0,5-3%) и ежемесячный процент за аванс 1-2%.</a:t>
          </a:r>
          <a:endParaRPr lang="ru-RU" sz="17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50" y="50713"/>
        <a:ext cx="10415100" cy="928872"/>
      </dsp:txXfrm>
    </dsp:sp>
    <dsp:sp modelId="{DA69A205-6396-411E-9D00-F579C9141D61}">
      <dsp:nvSpPr>
        <dsp:cNvPr id="0" name=""/>
        <dsp:cNvSpPr/>
      </dsp:nvSpPr>
      <dsp:spPr>
        <a:xfrm>
          <a:off x="0" y="1043448"/>
          <a:ext cx="10515600" cy="1029372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Следовательно, компания-поставщик предоставляет покупателю возможность купить товар с отсрочкой платежа, но при этом не лишается большей части своих оборотных средств. Как правило, банк и клиент подписывают бессрочный договор </a:t>
          </a:r>
          <a:r>
            <a:rPr lang="ru-RU" sz="17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факторингового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обслуживания. Заключив его однажды, они работают в режиме «сделка-деньги» без оформления новых договоров.</a:t>
          </a:r>
          <a:endParaRPr lang="en-US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50" y="1093698"/>
        <a:ext cx="10415100" cy="928872"/>
      </dsp:txXfrm>
    </dsp:sp>
    <dsp:sp modelId="{E007CB74-F449-4D96-9960-762F8FC48398}">
      <dsp:nvSpPr>
        <dsp:cNvPr id="0" name=""/>
        <dsp:cNvSpPr/>
      </dsp:nvSpPr>
      <dsp:spPr>
        <a:xfrm>
          <a:off x="0" y="2086432"/>
          <a:ext cx="10515600" cy="102937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практике продавец переуступает права требования по оплате векселей или иных долговых обязательств фактор – фирме посредством индоссамента, в результате продавец спокоен за свой товар, который гарантированно оплачивается примерно на 90%, а фактор-фирма, неся рисковую ответственность зарабатывает, предъявляя к оплате покупателю его вексель безусловно, требуя всю денежную сумму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50" y="2136682"/>
        <a:ext cx="10415100" cy="928872"/>
      </dsp:txXfrm>
    </dsp:sp>
    <dsp:sp modelId="{AC272E08-7021-4FD8-B6DD-41CE077625A6}">
      <dsp:nvSpPr>
        <dsp:cNvPr id="0" name=""/>
        <dsp:cNvSpPr/>
      </dsp:nvSpPr>
      <dsp:spPr>
        <a:xfrm>
          <a:off x="0" y="3129417"/>
          <a:ext cx="10515600" cy="1029372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Обычно такие операции оформляются простыми векселями, поскольку можно с легкостью использовать при передаче векселя оговорку "без оборота на меня". Поскольку кредиты часто бывают значительны и длительны, то происходит разбивка на несколько вексельных сумм со сроком около 6 месяцев.</a:t>
          </a:r>
          <a:endParaRPr lang="en-US" sz="17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50" y="3179667"/>
        <a:ext cx="10415100" cy="928872"/>
      </dsp:txXfrm>
    </dsp:sp>
    <dsp:sp modelId="{D55B8EB6-DE91-47B6-9937-2A27CD2011BB}">
      <dsp:nvSpPr>
        <dsp:cNvPr id="0" name=""/>
        <dsp:cNvSpPr/>
      </dsp:nvSpPr>
      <dsp:spPr>
        <a:xfrm>
          <a:off x="0" y="4172402"/>
          <a:ext cx="10515600" cy="102937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Фактор-фирма может с прибылью использовать свои временно свободные ресурсы скупая векселя, оставленные как отсрочка платежа по договору поставки фирме-клиенту. Фактор-фирма обычно ведет учет всей дебиторской задолженности клиента.</a:t>
          </a:r>
          <a:endParaRPr lang="en-US" sz="17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50" y="4222652"/>
        <a:ext cx="10415100" cy="9288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593E-F59B-40B0-B592-4D11A910A74F}">
      <dsp:nvSpPr>
        <dsp:cNvPr id="0" name=""/>
        <dsp:cNvSpPr/>
      </dsp:nvSpPr>
      <dsp:spPr>
        <a:xfrm>
          <a:off x="0" y="1851"/>
          <a:ext cx="10515600" cy="15647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Отсутствие требований к обеспечению: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Авансы выдаются исходя из величины дебиторской задолженности и ее кредитоспособности.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Факторы, в отличие от кредита наличными и овердрафта, не требуют предоставления какого-либо обеспечения в залог.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Новые предприятия и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стартапы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 значительной дебиторской задолженностью могут легко претендовать на авансы.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Факторинг, в отличие от обычных банковских кредитов, не требует использования вашего дома или другого имущества в качестве обеспечения.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6387" y="78238"/>
        <a:ext cx="10362826" cy="1412020"/>
      </dsp:txXfrm>
    </dsp:sp>
    <dsp:sp modelId="{E9BFA107-B366-4EF4-BA6D-3156C82C9A1C}">
      <dsp:nvSpPr>
        <dsp:cNvPr id="0" name=""/>
        <dsp:cNvSpPr/>
      </dsp:nvSpPr>
      <dsp:spPr>
        <a:xfrm>
          <a:off x="0" y="1579344"/>
          <a:ext cx="10515600" cy="928573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Анализ клиента: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дают продавцу важные рекомендации и информацию о кредитном качестве стороны, с которой причитается дебиторская задолженность.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помогает в согласовании лучших условий между сторонами фьючерсных контрактов.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29" y="1624673"/>
        <a:ext cx="10424942" cy="837915"/>
      </dsp:txXfrm>
    </dsp:sp>
    <dsp:sp modelId="{DE260B87-F30F-4459-A679-90DEC9E0B567}">
      <dsp:nvSpPr>
        <dsp:cNvPr id="0" name=""/>
        <dsp:cNvSpPr/>
      </dsp:nvSpPr>
      <dsp:spPr>
        <a:xfrm>
          <a:off x="0" y="2520616"/>
          <a:ext cx="10515600" cy="928573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Экономия времени: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 может сэкономить фирме время и усилия, которые в противном случае были бы потрачены на сбор средств с потребителей.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 энергия может быть применена к другим задачам построения бизнеса, таким как продажи, маркетинг и развитие клиентской базы.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29" y="2565945"/>
        <a:ext cx="10424942" cy="837915"/>
      </dsp:txXfrm>
    </dsp:sp>
    <dsp:sp modelId="{81C6F627-091D-4BDE-A6F4-CE0972C28F17}">
      <dsp:nvSpPr>
        <dsp:cNvPr id="0" name=""/>
        <dsp:cNvSpPr/>
      </dsp:nvSpPr>
      <dsp:spPr>
        <a:xfrm>
          <a:off x="0" y="3461887"/>
          <a:ext cx="10515600" cy="928573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Дешевый источник финансирования: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более дешевый источник финансирования, чем любой другой способ, такой как банковское дело.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29" y="3507216"/>
        <a:ext cx="10424942" cy="837915"/>
      </dsp:txXfrm>
    </dsp:sp>
    <dsp:sp modelId="{D5E6ACDA-7AFC-415A-9B39-FF9A7EDD9D62}">
      <dsp:nvSpPr>
        <dsp:cNvPr id="0" name=""/>
        <dsp:cNvSpPr/>
      </dsp:nvSpPr>
      <dsp:spPr>
        <a:xfrm>
          <a:off x="0" y="4403159"/>
          <a:ext cx="10515600" cy="928573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комиссии за активы: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не создает никаких комиссий за активы.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29" y="4448488"/>
        <a:ext cx="10424942" cy="8379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921D5-8000-4AC6-A04A-010AC90AFBA6}">
      <dsp:nvSpPr>
        <dsp:cNvPr id="0" name=""/>
        <dsp:cNvSpPr/>
      </dsp:nvSpPr>
      <dsp:spPr>
        <a:xfrm>
          <a:off x="0" y="0"/>
          <a:ext cx="10515600" cy="16133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Недостатками факторинга являются:</a:t>
          </a:r>
          <a:endParaRPr lang="ru-RU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1613391"/>
      </dsp:txXfrm>
    </dsp:sp>
    <dsp:sp modelId="{567DE601-D71E-49B4-9BA8-D4ABDB7285A9}">
      <dsp:nvSpPr>
        <dsp:cNvPr id="0" name=""/>
        <dsp:cNvSpPr/>
      </dsp:nvSpPr>
      <dsp:spPr>
        <a:xfrm>
          <a:off x="5134" y="1613391"/>
          <a:ext cx="3501776" cy="3388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Дорого:</a:t>
          </a:r>
          <a:r>
            <a:rPr lang="en-US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может быть дорогостоящим источником финансирования, когда счета многочисленны и меньше по сумме.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4" y="1613391"/>
        <a:ext cx="3501776" cy="3388122"/>
      </dsp:txXfrm>
    </dsp:sp>
    <dsp:sp modelId="{2D8487A7-CFAC-4B43-8647-EB5412D17082}">
      <dsp:nvSpPr>
        <dsp:cNvPr id="0" name=""/>
        <dsp:cNvSpPr/>
      </dsp:nvSpPr>
      <dsp:spPr>
        <a:xfrm>
          <a:off x="3506911" y="1613391"/>
          <a:ext cx="3501776" cy="3388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Более высокая процентная ставка:</a:t>
          </a:r>
          <a:r>
            <a:rPr lang="en-US" sz="2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Предоставленный аванс, как правило, доступен по более высокой процентной ставке, чем обычная</a:t>
          </a:r>
          <a:r>
            <a:rPr lang="en-US" sz="2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6911" y="1613391"/>
        <a:ext cx="3501776" cy="3388122"/>
      </dsp:txXfrm>
    </dsp:sp>
    <dsp:sp modelId="{FCC3A915-0C69-42E1-A9B9-311D21904106}">
      <dsp:nvSpPr>
        <dsp:cNvPr id="0" name=""/>
        <dsp:cNvSpPr/>
      </dsp:nvSpPr>
      <dsp:spPr>
        <a:xfrm>
          <a:off x="7008688" y="1613391"/>
          <a:ext cx="3501776" cy="33881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Привлечение третьей стороны:</a:t>
          </a:r>
          <a:r>
            <a:rPr lang="en-US" sz="23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Фактор является третьей стороной для клиента, которая может чувствовать себя некомфортно при работе с ним.</a:t>
          </a:r>
          <a:endParaRPr lang="en-US" sz="2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8688" y="1613391"/>
        <a:ext cx="3501776" cy="3388122"/>
      </dsp:txXfrm>
    </dsp:sp>
    <dsp:sp modelId="{22D9D532-C228-4383-A792-01F1DF797C12}">
      <dsp:nvSpPr>
        <dsp:cNvPr id="0" name=""/>
        <dsp:cNvSpPr/>
      </dsp:nvSpPr>
      <dsp:spPr>
        <a:xfrm>
          <a:off x="0" y="5001514"/>
          <a:ext cx="10515600" cy="3764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D1780-805C-42A6-B8F8-D4A0B0364C10}">
      <dsp:nvSpPr>
        <dsp:cNvPr id="0" name=""/>
        <dsp:cNvSpPr/>
      </dsp:nvSpPr>
      <dsp:spPr>
        <a:xfrm>
          <a:off x="0" y="0"/>
          <a:ext cx="10546080" cy="5601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Субъекты, именуемые «факторами», были известны ещё в XIV веке, а сам термин «фактор» использовался в английской колониальной торговле как синоним термина «агент» и «комиссионер». </a:t>
          </a:r>
        </a:p>
      </dsp:txBody>
      <dsp:txXfrm>
        <a:off x="27345" y="27345"/>
        <a:ext cx="10491390" cy="505483"/>
      </dsp:txXfrm>
    </dsp:sp>
    <dsp:sp modelId="{899BDFC7-D552-4AA4-A7AE-E9770D07D1EB}">
      <dsp:nvSpPr>
        <dsp:cNvPr id="0" name=""/>
        <dsp:cNvSpPr/>
      </dsp:nvSpPr>
      <dsp:spPr>
        <a:xfrm>
          <a:off x="0" y="571868"/>
          <a:ext cx="10546080" cy="8189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XVIII веке англичане в процессе колонизации Восточной Индии использовали в сфере торговли факторов, обязанностью которых было не только посредничество продаже товаров, но и получении авансов за счет будущих поставок товаров из Англии. </a:t>
          </a:r>
          <a:endParaRPr lang="en-US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77" y="611845"/>
        <a:ext cx="10466126" cy="738988"/>
      </dsp:txXfrm>
    </dsp:sp>
    <dsp:sp modelId="{37D05312-102F-455D-AFB3-D0C778BEE05D}">
      <dsp:nvSpPr>
        <dsp:cNvPr id="0" name=""/>
        <dsp:cNvSpPr/>
      </dsp:nvSpPr>
      <dsp:spPr>
        <a:xfrm>
          <a:off x="0" y="1404572"/>
          <a:ext cx="10546080" cy="12791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Бурное развитие </a:t>
          </a:r>
          <a:r>
            <a:rPr lang="ru-RU" sz="1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факторинговой</a:t>
          </a: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деятельности наблюдается в Северной Америке во второй половине XIX века. При этом первоначально американские факторы всего лишь принимали у производителей товар для реализации, то есть имело место сделка, аналогичная договору комиссии в континентальной системе права. Особенно ярко это проявлялось в сфере торговли текстилем. </a:t>
          </a:r>
          <a:endParaRPr lang="en-US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44" y="1467016"/>
        <a:ext cx="10421192" cy="1154292"/>
      </dsp:txXfrm>
    </dsp:sp>
    <dsp:sp modelId="{3E42EF3A-5292-4ED3-9F59-2F30779B9F2C}">
      <dsp:nvSpPr>
        <dsp:cNvPr id="0" name=""/>
        <dsp:cNvSpPr/>
      </dsp:nvSpPr>
      <dsp:spPr>
        <a:xfrm>
          <a:off x="0" y="2716328"/>
          <a:ext cx="10546080" cy="8189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Американские факторы были вынуждены изменить форму своей деятельности. Если ранее они являлись посредниками при продаже товаров, то теперь они преобразовались в институты, финансирующий производителей товаров. </a:t>
          </a:r>
          <a:endParaRPr lang="en-US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77" y="2756305"/>
        <a:ext cx="10466126" cy="738988"/>
      </dsp:txXfrm>
    </dsp:sp>
    <dsp:sp modelId="{DEBF4E06-AF8C-46F6-9C2F-52BBF5EB2B07}">
      <dsp:nvSpPr>
        <dsp:cNvPr id="0" name=""/>
        <dsp:cNvSpPr/>
      </dsp:nvSpPr>
      <dsp:spPr>
        <a:xfrm>
          <a:off x="0" y="3549671"/>
          <a:ext cx="10546080" cy="81894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Они разработали также свое ноу-хау о способе финансирования клиентов, которая включала в себя дисконт и исполнение получаемых от клиентов денежных требований, а также принятие на себя финансовых рисков. </a:t>
          </a:r>
          <a:endParaRPr lang="en-US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77" y="3589648"/>
        <a:ext cx="10466126" cy="738988"/>
      </dsp:txXfrm>
    </dsp:sp>
    <dsp:sp modelId="{3077C291-9ADB-4F9D-B620-7D5E1A849921}">
      <dsp:nvSpPr>
        <dsp:cNvPr id="0" name=""/>
        <dsp:cNvSpPr/>
      </dsp:nvSpPr>
      <dsp:spPr>
        <a:xfrm>
          <a:off x="0" y="4383014"/>
          <a:ext cx="10546080" cy="8189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сферу своей деятельности факторы включали ведение бухгалтерии производителей, внесение денежных авансов в счет будущих поступлений от контрагентов и предоставления кредитов для закупок сырья и финансирование производства. </a:t>
          </a:r>
          <a:endParaRPr lang="en-US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77" y="4422991"/>
        <a:ext cx="10466126" cy="738988"/>
      </dsp:txXfrm>
    </dsp:sp>
    <dsp:sp modelId="{16A4FD4A-981D-4FD2-BC9E-213491853045}">
      <dsp:nvSpPr>
        <dsp:cNvPr id="0" name=""/>
        <dsp:cNvSpPr/>
      </dsp:nvSpPr>
      <dsp:spPr>
        <a:xfrm>
          <a:off x="0" y="5216357"/>
          <a:ext cx="10546080" cy="8189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Данная схема прижилась в США, в настоящее время 90% производителей текстиля использует схему факторинга. </a:t>
          </a:r>
          <a:endParaRPr lang="en-US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77" y="5256334"/>
        <a:ext cx="10466126" cy="7389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08A0-82DA-4BEC-BD83-296A9B5C3704}">
      <dsp:nvSpPr>
        <dsp:cNvPr id="0" name=""/>
        <dsp:cNvSpPr/>
      </dsp:nvSpPr>
      <dsp:spPr>
        <a:xfrm>
          <a:off x="0" y="0"/>
          <a:ext cx="10120543" cy="14594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Совокупный объем денежных требований, уступленный Факторам по данным исследования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International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Factors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Group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(IFG) по 27 европейским странам в 2005 году составил 653 млрд евро., доля в ВВП — 5,96%.</a:t>
          </a:r>
        </a:p>
      </dsp:txBody>
      <dsp:txXfrm>
        <a:off x="0" y="0"/>
        <a:ext cx="10120543" cy="1459489"/>
      </dsp:txXfrm>
    </dsp:sp>
    <dsp:sp modelId="{D1D0A96F-4AC4-43E6-9419-8FC85AC94D83}">
      <dsp:nvSpPr>
        <dsp:cNvPr id="0" name=""/>
        <dsp:cNvSpPr/>
      </dsp:nvSpPr>
      <dsp:spPr>
        <a:xfrm>
          <a:off x="0" y="1459489"/>
          <a:ext cx="5060272" cy="3064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Развивающиеся рынки: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Мальта — 0;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Болгария — 20 млн евро; (доля в ВВП — 0,09%); Словения — 223 млн евро;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Румыния — 550 млн евро; (доля в ВВП — 0,69%); Латвия — 737 млн евро;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Словакия — 837 млн евро.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59489"/>
        <a:ext cx="5060272" cy="3064927"/>
      </dsp:txXfrm>
    </dsp:sp>
    <dsp:sp modelId="{4BBE291D-C3A9-4EEF-AE3A-0ABF05D3FAE1}">
      <dsp:nvSpPr>
        <dsp:cNvPr id="0" name=""/>
        <dsp:cNvSpPr/>
      </dsp:nvSpPr>
      <dsp:spPr>
        <a:xfrm>
          <a:off x="5060272" y="1459489"/>
          <a:ext cx="5060272" cy="30649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Крупнейшие рынки: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Великобритания и Ирландия — 226 млрд евро; (доля в ВВП — 11,57%); Италия — 111 млрд евро; (доля в ВВП — 7,84%);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Франция — 89 млрд евро; Испания — 56 млрд евро; Германия — 55 млрд евро;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Россия — 4,6 млрд евро (в 2005 году по данным «Эксперт РА»); (доля в ВВП — 0,9%);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Россия — 7,9 млрд евро (в 2006 году по данным «Эксперт РА»); (доля в ВВП — 1,1%);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0272" y="1459489"/>
        <a:ext cx="5060272" cy="3064927"/>
      </dsp:txXfrm>
    </dsp:sp>
    <dsp:sp modelId="{A1F1CE2D-2995-4A4D-BC12-F3F3DFEA7E2C}">
      <dsp:nvSpPr>
        <dsp:cNvPr id="0" name=""/>
        <dsp:cNvSpPr/>
      </dsp:nvSpPr>
      <dsp:spPr>
        <a:xfrm>
          <a:off x="0" y="4524416"/>
          <a:ext cx="10120543" cy="3405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B8650-0DAC-4A40-977B-ACB51AAEE237}">
      <dsp:nvSpPr>
        <dsp:cNvPr id="0" name=""/>
        <dsp:cNvSpPr/>
      </dsp:nvSpPr>
      <dsp:spPr>
        <a:xfrm>
          <a:off x="0" y="241"/>
          <a:ext cx="10111666" cy="8548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данным IFG за 2006 год, в среднем на одну страну приходится 13 факторинговых компаний (учитывались только члены национальных ассоциаций). В течение последних 5 лет численность факторинговых компаний была  относительно стабильна.</a:t>
          </a:r>
        </a:p>
      </dsp:txBody>
      <dsp:txXfrm>
        <a:off x="41728" y="41969"/>
        <a:ext cx="10028210" cy="771352"/>
      </dsp:txXfrm>
    </dsp:sp>
    <dsp:sp modelId="{DDE96EBE-877B-497B-9C33-731AEC339360}">
      <dsp:nvSpPr>
        <dsp:cNvPr id="0" name=""/>
        <dsp:cNvSpPr/>
      </dsp:nvSpPr>
      <dsp:spPr>
        <a:xfrm>
          <a:off x="0" y="869267"/>
          <a:ext cx="10111666" cy="854808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Греции — это 6-11, в Италии — 25-35, в Латвии — 2-7, Польше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— 7-10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28" y="910995"/>
        <a:ext cx="10028210" cy="771352"/>
      </dsp:txXfrm>
    </dsp:sp>
    <dsp:sp modelId="{4C1CD326-2109-42F5-9AD5-966F856E1158}">
      <dsp:nvSpPr>
        <dsp:cNvPr id="0" name=""/>
        <dsp:cNvSpPr/>
      </dsp:nvSpPr>
      <dsp:spPr>
        <a:xfrm>
          <a:off x="0" y="1738293"/>
          <a:ext cx="10111666" cy="854808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число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факторинговых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компаний в 27 странах ЕС в 2006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 составило 316 компаний, в 1997 году их было 116.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28" y="1780021"/>
        <a:ext cx="10028210" cy="771352"/>
      </dsp:txXfrm>
    </dsp:sp>
    <dsp:sp modelId="{BA854B45-B0F7-4196-8BC6-07B20B46220A}">
      <dsp:nvSpPr>
        <dsp:cNvPr id="0" name=""/>
        <dsp:cNvSpPr/>
      </dsp:nvSpPr>
      <dsp:spPr>
        <a:xfrm>
          <a:off x="0" y="2607318"/>
          <a:ext cx="10111666" cy="854808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ряде европейских стран число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факторинговых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компаний выше среднего. Это Великобритания (вместе с Ирландией) — 57 компаний,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Италияс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— 35, Франция — 31, Венгрия — 26, Испания — 21, Германия — 21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28" y="2649046"/>
        <a:ext cx="10028210" cy="771352"/>
      </dsp:txXfrm>
    </dsp:sp>
    <dsp:sp modelId="{31701B94-B3AA-4405-9755-66043BF52A6E}">
      <dsp:nvSpPr>
        <dsp:cNvPr id="0" name=""/>
        <dsp:cNvSpPr/>
      </dsp:nvSpPr>
      <dsp:spPr>
        <a:xfrm>
          <a:off x="0" y="3476344"/>
          <a:ext cx="10111666" cy="854808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11 странах (Австрии, Германии, большинстве восточно-европейские стран) число факторинговых компаний продолжает расти. </a:t>
          </a:r>
          <a:endParaRPr lang="en-U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28" y="3518072"/>
        <a:ext cx="10028210" cy="771352"/>
      </dsp:txXfrm>
    </dsp:sp>
    <dsp:sp modelId="{6452B91C-D81F-4F70-BFEA-CFE6CC274943}">
      <dsp:nvSpPr>
        <dsp:cNvPr id="0" name=""/>
        <dsp:cNvSpPr/>
      </dsp:nvSpPr>
      <dsp:spPr>
        <a:xfrm>
          <a:off x="0" y="4345369"/>
          <a:ext cx="10111666" cy="85480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 Франции, Италии, Венгрии, Нидерландах, Португалии число игроков снижалось, прежде всего, за счет происходящих процессов слияний и поглощений. </a:t>
          </a:r>
          <a:endParaRPr lang="en-U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28" y="4387097"/>
        <a:ext cx="10028210" cy="7713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5538C-3437-4CCA-9D33-11EBE6360961}">
      <dsp:nvSpPr>
        <dsp:cNvPr id="0" name=""/>
        <dsp:cNvSpPr/>
      </dsp:nvSpPr>
      <dsp:spPr>
        <a:xfrm rot="5400000">
          <a:off x="652823" y="1425723"/>
          <a:ext cx="1945373" cy="323705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1AC205-AEB1-4010-991A-5C496580ED85}">
      <dsp:nvSpPr>
        <dsp:cNvPr id="0" name=""/>
        <dsp:cNvSpPr/>
      </dsp:nvSpPr>
      <dsp:spPr>
        <a:xfrm>
          <a:off x="328092" y="2392906"/>
          <a:ext cx="2922433" cy="2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данным исследования IFG по 27 странам ЕС, в большинстве европейских стран одна или две компании контролируют  более 50% рынка. в среднем одна крупнейшая компания контролирует 48% рынка, на вторую приходится 20%, на третью — 14%.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092" y="2392906"/>
        <a:ext cx="2922433" cy="2561684"/>
      </dsp:txXfrm>
    </dsp:sp>
    <dsp:sp modelId="{29389026-9C28-4505-B99C-13B77E165531}">
      <dsp:nvSpPr>
        <dsp:cNvPr id="0" name=""/>
        <dsp:cNvSpPr/>
      </dsp:nvSpPr>
      <dsp:spPr>
        <a:xfrm>
          <a:off x="2699123" y="1187407"/>
          <a:ext cx="551402" cy="55140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DEE3BB-B469-4AE5-A87F-210D58EA55DC}">
      <dsp:nvSpPr>
        <dsp:cNvPr id="0" name=""/>
        <dsp:cNvSpPr/>
      </dsp:nvSpPr>
      <dsp:spPr>
        <a:xfrm rot="5400000">
          <a:off x="4230453" y="540435"/>
          <a:ext cx="1945373" cy="323705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FB8DB-819B-42B5-8378-9F7B6E18DE55}">
      <dsp:nvSpPr>
        <dsp:cNvPr id="0" name=""/>
        <dsp:cNvSpPr/>
      </dsp:nvSpPr>
      <dsp:spPr>
        <a:xfrm>
          <a:off x="3905722" y="1507618"/>
          <a:ext cx="2922433" cy="2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монополизированным рынкам относятся рынки факторинга Австрии, Бельгии, Кипра и ещё 6 стран, в которых на 3 и меньшее число компаний приходится почти 100%.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5722" y="1507618"/>
        <a:ext cx="2922433" cy="2561684"/>
      </dsp:txXfrm>
    </dsp:sp>
    <dsp:sp modelId="{5CFF7436-07CA-497D-86EF-5DCF2A4B3493}">
      <dsp:nvSpPr>
        <dsp:cNvPr id="0" name=""/>
        <dsp:cNvSpPr/>
      </dsp:nvSpPr>
      <dsp:spPr>
        <a:xfrm>
          <a:off x="6276753" y="302119"/>
          <a:ext cx="551402" cy="55140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FC675-1935-491A-80EB-1CC7C714BECD}">
      <dsp:nvSpPr>
        <dsp:cNvPr id="0" name=""/>
        <dsp:cNvSpPr/>
      </dsp:nvSpPr>
      <dsp:spPr>
        <a:xfrm rot="5400000">
          <a:off x="7808083" y="-344852"/>
          <a:ext cx="1945373" cy="323705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CE9C93-9A8C-4881-B5FB-AFF2A5A46794}">
      <dsp:nvSpPr>
        <dsp:cNvPr id="0" name=""/>
        <dsp:cNvSpPr/>
      </dsp:nvSpPr>
      <dsp:spPr>
        <a:xfrm>
          <a:off x="7483351" y="622329"/>
          <a:ext cx="2922433" cy="2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наиболее конкурентным рынкам относятся рынки Германии, Франции и Великобритании. В Германии крупнейшие три компании контролируют 47% (20% приходится на первую компанию, 18% — на вторую, 9% — на третью), во Франции - 51% (24% — 14% — 13%), в Великобритании — 53%.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3351" y="622329"/>
        <a:ext cx="2922433" cy="25616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01AA2-B1DF-4CCA-8896-6F118F15BDBA}">
      <dsp:nvSpPr>
        <dsp:cNvPr id="0" name=""/>
        <dsp:cNvSpPr/>
      </dsp:nvSpPr>
      <dsp:spPr>
        <a:xfrm>
          <a:off x="0" y="0"/>
          <a:ext cx="10004394" cy="1347630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среднем, по данным IFG, в 2005 году одним </a:t>
          </a: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клиентом </a:t>
          </a:r>
          <a:r>
            <a:rPr lang="ru-RU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было уступлено 2,8 млн евро дебиторской задолженности</a:t>
          </a:r>
        </a:p>
      </dsp:txBody>
      <dsp:txXfrm>
        <a:off x="0" y="0"/>
        <a:ext cx="10004394" cy="1347630"/>
      </dsp:txXfrm>
    </dsp:sp>
    <dsp:sp modelId="{ECD26C8D-57C2-4FD9-B022-207D22508BA6}">
      <dsp:nvSpPr>
        <dsp:cNvPr id="0" name=""/>
        <dsp:cNvSpPr/>
      </dsp:nvSpPr>
      <dsp:spPr>
        <a:xfrm>
          <a:off x="0" y="1347630"/>
          <a:ext cx="2501098" cy="28300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Германия — 10 млн евро на клиента Финляндия — 8,9 млн евро на клиента Великобритания — 5 млн евро на клиента</a:t>
          </a:r>
        </a:p>
      </dsp:txBody>
      <dsp:txXfrm>
        <a:off x="0" y="1347630"/>
        <a:ext cx="2501098" cy="2830023"/>
      </dsp:txXfrm>
    </dsp:sp>
    <dsp:sp modelId="{CA4EFBF7-F047-43ED-AD3B-E2A9E6CA502D}">
      <dsp:nvSpPr>
        <dsp:cNvPr id="0" name=""/>
        <dsp:cNvSpPr/>
      </dsp:nvSpPr>
      <dsp:spPr>
        <a:xfrm>
          <a:off x="2501098" y="1347630"/>
          <a:ext cx="2501098" cy="2830023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Болгария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0,35 млн евро на 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клиента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Словения — 0,37 млн евро на клиента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1098" y="1347630"/>
        <a:ext cx="2501098" cy="2830023"/>
      </dsp:txXfrm>
    </dsp:sp>
    <dsp:sp modelId="{51F4C020-453F-4EF9-B4E6-0747FE29E122}">
      <dsp:nvSpPr>
        <dsp:cNvPr id="0" name=""/>
        <dsp:cNvSpPr/>
      </dsp:nvSpPr>
      <dsp:spPr>
        <a:xfrm>
          <a:off x="5002197" y="1347630"/>
          <a:ext cx="2501098" cy="2830023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Россия — 1,9 млн евро (в 2006 году по данным «Эксперт РА») на клиента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Латвия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0,8 млн 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евро на клиента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2197" y="1347630"/>
        <a:ext cx="2501098" cy="2830023"/>
      </dsp:txXfrm>
    </dsp:sp>
    <dsp:sp modelId="{2ED44B8B-9AFE-43A8-93F7-33AA1E601904}">
      <dsp:nvSpPr>
        <dsp:cNvPr id="0" name=""/>
        <dsp:cNvSpPr/>
      </dsp:nvSpPr>
      <dsp:spPr>
        <a:xfrm>
          <a:off x="7503295" y="1347630"/>
          <a:ext cx="2501098" cy="283002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Эстония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0,91 млн 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евро на клиента 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03295" y="1347630"/>
        <a:ext cx="2501098" cy="2830023"/>
      </dsp:txXfrm>
    </dsp:sp>
    <dsp:sp modelId="{617F33BB-4572-4623-BE02-ADFD1A22DA0E}">
      <dsp:nvSpPr>
        <dsp:cNvPr id="0" name=""/>
        <dsp:cNvSpPr/>
      </dsp:nvSpPr>
      <dsp:spPr>
        <a:xfrm>
          <a:off x="0" y="4177653"/>
          <a:ext cx="10004394" cy="314447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B6BCC-97B3-42CD-84BB-93CEEF46C1BF}">
      <dsp:nvSpPr>
        <dsp:cNvPr id="0" name=""/>
        <dsp:cNvSpPr/>
      </dsp:nvSpPr>
      <dsp:spPr>
        <a:xfrm rot="16200000">
          <a:off x="-931100" y="932383"/>
          <a:ext cx="5202238" cy="333747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Участвуя в операциях факторинга необходимо знать тонкости международного обращения векселя, например, при взаимоотношениях учитывать принадлежность фирмы к стране, поскольку в мире придерживаются: ЕВЗ либо английского закона, имеющие некоторые особенности. </a:t>
          </a:r>
        </a:p>
      </dsp:txBody>
      <dsp:txXfrm rot="5400000">
        <a:off x="1284" y="1040447"/>
        <a:ext cx="3337470" cy="3121342"/>
      </dsp:txXfrm>
    </dsp:sp>
    <dsp:sp modelId="{6B38B409-DB88-4A76-99DD-74EA5C2B850B}">
      <dsp:nvSpPr>
        <dsp:cNvPr id="0" name=""/>
        <dsp:cNvSpPr/>
      </dsp:nvSpPr>
      <dsp:spPr>
        <a:xfrm rot="16200000">
          <a:off x="2656681" y="932383"/>
          <a:ext cx="5202238" cy="333747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Широкое использование факторинга в международной торговле привело к необходимости унификации отношений, в связи с чем в 1988 году в Оттаве (Канада) была подписана подготовленная в рамках Международного института по унификации международного частного права (УНИДРУА) Конвенция о международном факторинге (</a:t>
          </a: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UNIDROIT Convention on International factoring</a:t>
          </a: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589065" y="1040447"/>
        <a:ext cx="3337470" cy="3121342"/>
      </dsp:txXfrm>
    </dsp:sp>
    <dsp:sp modelId="{B8CB1B88-CD55-41B7-AA2C-09AF4310A919}">
      <dsp:nvSpPr>
        <dsp:cNvPr id="0" name=""/>
        <dsp:cNvSpPr/>
      </dsp:nvSpPr>
      <dsp:spPr>
        <a:xfrm rot="16200000">
          <a:off x="6244462" y="932383"/>
          <a:ext cx="5202238" cy="3337470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Конвенция подписана 14 государствами, ратифицирована Италией, Нигерией и Францией. 31.01.2002 года Генеральная Ассамблея ООН приняла резолюцию №56/81 о регулировании переуступки дебиторской задолженности в международные торговли. Деятельность в рамках факторинговой деятельности" (</a:t>
          </a: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GRIF</a:t>
          </a: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General Rules for International Factoring</a:t>
          </a: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kk-KZ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, которые приняты членами </a:t>
          </a: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FCI</a:t>
          </a: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IFG</a:t>
          </a: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176846" y="1040447"/>
        <a:ext cx="3337470" cy="3121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25EE9-7A68-496F-B730-9B58375742BD}">
      <dsp:nvSpPr>
        <dsp:cNvPr id="0" name=""/>
        <dsp:cNvSpPr/>
      </dsp:nvSpPr>
      <dsp:spPr>
        <a:xfrm>
          <a:off x="0" y="0"/>
          <a:ext cx="10515600" cy="15606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со статьей 1 Конвенции под факторинговым договором понимается договор, заключенный между поставщиком и фактором, в соответствии с которым: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1560671"/>
      </dsp:txXfrm>
    </dsp:sp>
    <dsp:sp modelId="{60BA52D9-A594-4410-A164-3E3BFAED433F}">
      <dsp:nvSpPr>
        <dsp:cNvPr id="0" name=""/>
        <dsp:cNvSpPr/>
      </dsp:nvSpPr>
      <dsp:spPr>
        <a:xfrm>
          <a:off x="2482" y="1560671"/>
          <a:ext cx="2238672" cy="3277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со статьей 1 Конвенции под факторинговым договором понимается договор, заключенный между поставщиком и фактором, в соответствии с которым: 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2" y="1560671"/>
        <a:ext cx="2238672" cy="3277409"/>
      </dsp:txXfrm>
    </dsp:sp>
    <dsp:sp modelId="{CB83A25D-C1B9-433E-BADE-B79454E2185E}">
      <dsp:nvSpPr>
        <dsp:cNvPr id="0" name=""/>
        <dsp:cNvSpPr/>
      </dsp:nvSpPr>
      <dsp:spPr>
        <a:xfrm>
          <a:off x="2241155" y="1560671"/>
          <a:ext cx="2238672" cy="3277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1) поставщик поручает или принимает на себя обязательство поручить фактору сбор дебиторской задолженности по договорам купли-продажи товаров, заключенным между поставщиком и его клиентами (дебиторами)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1155" y="1560671"/>
        <a:ext cx="2238672" cy="3277409"/>
      </dsp:txXfrm>
    </dsp:sp>
    <dsp:sp modelId="{EA7B3344-7587-4A69-A03C-B0DB8FB0E65E}">
      <dsp:nvSpPr>
        <dsp:cNvPr id="0" name=""/>
        <dsp:cNvSpPr/>
      </dsp:nvSpPr>
      <dsp:spPr>
        <a:xfrm>
          <a:off x="4479827" y="1560671"/>
          <a:ext cx="3794617" cy="3277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фактор же должен исполнять, по крайней мере, две из перечисленных ниже функций: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финансирование поставщика, в том числе путем предоставления ссуды или предварительной оплаты;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ведение счетов, связанных с получением дебиторской задолженности;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сбор дебиторской задолженности;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защиту от неуплаты суммы долга дебиторами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9827" y="1560671"/>
        <a:ext cx="3794617" cy="3277409"/>
      </dsp:txXfrm>
    </dsp:sp>
    <dsp:sp modelId="{41B1212F-D7C2-4182-9252-DC0A0D9AB456}">
      <dsp:nvSpPr>
        <dsp:cNvPr id="0" name=""/>
        <dsp:cNvSpPr/>
      </dsp:nvSpPr>
      <dsp:spPr>
        <a:xfrm>
          <a:off x="8274444" y="1560671"/>
          <a:ext cx="2238672" cy="3277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3) дебиторы (должники) должны получить письменное уведомление о передаче право на получение дебиторской задолженности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4444" y="1560671"/>
        <a:ext cx="2238672" cy="3277409"/>
      </dsp:txXfrm>
    </dsp:sp>
    <dsp:sp modelId="{78922EA7-81D7-4F82-A04B-376481F3E6D8}">
      <dsp:nvSpPr>
        <dsp:cNvPr id="0" name=""/>
        <dsp:cNvSpPr/>
      </dsp:nvSpPr>
      <dsp:spPr>
        <a:xfrm>
          <a:off x="0" y="4838081"/>
          <a:ext cx="10515600" cy="36415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A8211-AE41-4981-B87C-A338924AAE37}">
      <dsp:nvSpPr>
        <dsp:cNvPr id="0" name=""/>
        <dsp:cNvSpPr/>
      </dsp:nvSpPr>
      <dsp:spPr>
        <a:xfrm>
          <a:off x="0" y="0"/>
          <a:ext cx="7998104" cy="9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международном факторинге существенная роль принадлежит экспертному факторингу, который представляет собой продажу экспортером своему Фактору краткосрочных дебиторских задолженностей (обычно до 90 дней) по экспорту.</a:t>
          </a:r>
        </a:p>
      </dsp:txBody>
      <dsp:txXfrm>
        <a:off x="28098" y="28098"/>
        <a:ext cx="6850663" cy="903140"/>
      </dsp:txXfrm>
    </dsp:sp>
    <dsp:sp modelId="{F68956F0-A2CA-4ECD-881C-6603ECA9F909}">
      <dsp:nvSpPr>
        <dsp:cNvPr id="0" name=""/>
        <dsp:cNvSpPr/>
      </dsp:nvSpPr>
      <dsp:spPr>
        <a:xfrm>
          <a:off x="597261" y="1092577"/>
          <a:ext cx="7998104" cy="9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Обычно Фактор заключает с экспортером договор на покупку экспортных долгов всех покупателей в одной или нескольких странах экспорта. </a:t>
          </a:r>
          <a:endParaRPr lang="en-US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359" y="1120675"/>
        <a:ext cx="6721079" cy="903140"/>
      </dsp:txXfrm>
    </dsp:sp>
    <dsp:sp modelId="{1E19B72D-F71F-4432-B59B-C0A99FE25C46}">
      <dsp:nvSpPr>
        <dsp:cNvPr id="0" name=""/>
        <dsp:cNvSpPr/>
      </dsp:nvSpPr>
      <dsp:spPr>
        <a:xfrm>
          <a:off x="1194522" y="2185154"/>
          <a:ext cx="7998104" cy="9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Экспортный факторинг включает в себя, как правило, полный набор факторинговых услуг: финансирование экспорта сразу после отгрузки товара, страхование риска неплатежа, кредит-менеджмент, взимание дебиторской задолженности, информационные услуги и т.д. </a:t>
          </a:r>
          <a:endParaRPr lang="en-US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2620" y="2213252"/>
        <a:ext cx="6721079" cy="903140"/>
      </dsp:txXfrm>
    </dsp:sp>
    <dsp:sp modelId="{8602404D-9B07-4A4D-9D94-038F69A4845E}">
      <dsp:nvSpPr>
        <dsp:cNvPr id="0" name=""/>
        <dsp:cNvSpPr/>
      </dsp:nvSpPr>
      <dsp:spPr>
        <a:xfrm>
          <a:off x="1791783" y="3277732"/>
          <a:ext cx="7998104" cy="9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этом, обслуживая своих клиентов-экспортеров, факторинговые компании (Экспорт-факторы) часто действуют совместно с иностранными факторинговыми компаниями, функционирующими в странах импорта (Импорт-факторами). </a:t>
          </a:r>
          <a:endParaRPr lang="en-US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9881" y="3305830"/>
        <a:ext cx="6721079" cy="903140"/>
      </dsp:txXfrm>
    </dsp:sp>
    <dsp:sp modelId="{617B393E-E38E-4D7D-A483-586D794DF929}">
      <dsp:nvSpPr>
        <dsp:cNvPr id="0" name=""/>
        <dsp:cNvSpPr/>
      </dsp:nvSpPr>
      <dsp:spPr>
        <a:xfrm>
          <a:off x="2389044" y="4370309"/>
          <a:ext cx="7998104" cy="9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Импорт-факторы помогают Экспорт-факторам получать информацию о существующем или потенциальном дебиторе в своей стране, обеспечивать страхование риска неплатежа иностранного дебитора, взимать дебиторские задолженности и т.д.</a:t>
          </a:r>
          <a:endParaRPr lang="en-US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7142" y="4398407"/>
        <a:ext cx="6721079" cy="903140"/>
      </dsp:txXfrm>
    </dsp:sp>
    <dsp:sp modelId="{582DDE71-3B18-4DF9-8EC0-F325319AD462}">
      <dsp:nvSpPr>
        <dsp:cNvPr id="0" name=""/>
        <dsp:cNvSpPr/>
      </dsp:nvSpPr>
      <dsp:spPr>
        <a:xfrm>
          <a:off x="7374536" y="700848"/>
          <a:ext cx="623568" cy="62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4839" y="700848"/>
        <a:ext cx="342962" cy="469235"/>
      </dsp:txXfrm>
    </dsp:sp>
    <dsp:sp modelId="{C9C943EF-E7BF-4890-B3C4-1EAEFE9B5BE6}">
      <dsp:nvSpPr>
        <dsp:cNvPr id="0" name=""/>
        <dsp:cNvSpPr/>
      </dsp:nvSpPr>
      <dsp:spPr>
        <a:xfrm>
          <a:off x="7971797" y="1793425"/>
          <a:ext cx="623568" cy="62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2100" y="1793425"/>
        <a:ext cx="342962" cy="469235"/>
      </dsp:txXfrm>
    </dsp:sp>
    <dsp:sp modelId="{365F33FF-72A4-4949-BC5F-F64C36EDBED6}">
      <dsp:nvSpPr>
        <dsp:cNvPr id="0" name=""/>
        <dsp:cNvSpPr/>
      </dsp:nvSpPr>
      <dsp:spPr>
        <a:xfrm>
          <a:off x="8569058" y="2870014"/>
          <a:ext cx="623568" cy="62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09361" y="2870014"/>
        <a:ext cx="342962" cy="469235"/>
      </dsp:txXfrm>
    </dsp:sp>
    <dsp:sp modelId="{9BB3236D-6B56-4068-8843-10B46F577768}">
      <dsp:nvSpPr>
        <dsp:cNvPr id="0" name=""/>
        <dsp:cNvSpPr/>
      </dsp:nvSpPr>
      <dsp:spPr>
        <a:xfrm>
          <a:off x="9166319" y="3973251"/>
          <a:ext cx="623568" cy="6235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6622" y="3973251"/>
        <a:ext cx="342962" cy="469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2EC83-A673-426C-B874-A6717A90C12C}">
      <dsp:nvSpPr>
        <dsp:cNvPr id="0" name=""/>
        <dsp:cNvSpPr/>
      </dsp:nvSpPr>
      <dsp:spPr>
        <a:xfrm>
          <a:off x="0" y="85"/>
          <a:ext cx="10197737" cy="430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Экспортер поставляет товар импортеру. На счета х-фактурах экспортера содержится надпись, уведомляющая импортера о том, что он должен произвести платеж в пользу Импорт-фактора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04" y="21089"/>
        <a:ext cx="10155729" cy="388264"/>
      </dsp:txXfrm>
    </dsp:sp>
    <dsp:sp modelId="{10192E32-2793-4181-A325-D30F020CB0E6}">
      <dsp:nvSpPr>
        <dsp:cNvPr id="0" name=""/>
        <dsp:cNvSpPr/>
      </dsp:nvSpPr>
      <dsp:spPr>
        <a:xfrm>
          <a:off x="0" y="476133"/>
          <a:ext cx="10197737" cy="430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2- Копии счета фактуры и транспортного документа направляются Экспорт-фактору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04" y="497137"/>
        <a:ext cx="10155729" cy="388264"/>
      </dsp:txXfrm>
    </dsp:sp>
    <dsp:sp modelId="{1B143E4D-7666-4B23-99C5-6D4CA181E005}">
      <dsp:nvSpPr>
        <dsp:cNvPr id="0" name=""/>
        <dsp:cNvSpPr/>
      </dsp:nvSpPr>
      <dsp:spPr>
        <a:xfrm>
          <a:off x="0" y="888501"/>
          <a:ext cx="10197737" cy="430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3- Экспорт-фактор оплачивает экспортеру до 85% от суммы поставки за приобретенную дебиторскую задолженность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04" y="909505"/>
        <a:ext cx="10155729" cy="388264"/>
      </dsp:txXfrm>
    </dsp:sp>
    <dsp:sp modelId="{66F3DB76-366C-4B63-96ED-56AEA120F3AC}">
      <dsp:nvSpPr>
        <dsp:cNvPr id="0" name=""/>
        <dsp:cNvSpPr/>
      </dsp:nvSpPr>
      <dsp:spPr>
        <a:xfrm>
          <a:off x="0" y="1332709"/>
          <a:ext cx="10197737" cy="430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4- Экспорт-фактор переуступает дебиторскую задолженность Импорт-фактору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04" y="1353713"/>
        <a:ext cx="10155729" cy="388264"/>
      </dsp:txXfrm>
    </dsp:sp>
    <dsp:sp modelId="{6E01F8A7-CC8F-453B-92CA-3B42598A1FB0}">
      <dsp:nvSpPr>
        <dsp:cNvPr id="0" name=""/>
        <dsp:cNvSpPr/>
      </dsp:nvSpPr>
      <dsp:spPr>
        <a:xfrm>
          <a:off x="0" y="1776917"/>
          <a:ext cx="10197737" cy="430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5-  Импорт-фактор, как владелец дебиторской задолженности, должен взыскать сумму долга и, в случае неплатежа стороны импортера, принять на себя риск неплатежа и заплатить Экспорт-фактору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04" y="1797921"/>
        <a:ext cx="10155729" cy="388264"/>
      </dsp:txXfrm>
    </dsp:sp>
    <dsp:sp modelId="{D215EFF2-DAA4-40F7-B6C6-4829B215FD11}">
      <dsp:nvSpPr>
        <dsp:cNvPr id="0" name=""/>
        <dsp:cNvSpPr/>
      </dsp:nvSpPr>
      <dsp:spPr>
        <a:xfrm>
          <a:off x="0" y="2221125"/>
          <a:ext cx="10197737" cy="430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6- Импортер производит оплату Импорт-фактору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04" y="2242129"/>
        <a:ext cx="10155729" cy="388264"/>
      </dsp:txXfrm>
    </dsp:sp>
    <dsp:sp modelId="{B0FA3DA6-158C-4EFA-AC1A-50733D4525E7}">
      <dsp:nvSpPr>
        <dsp:cNvPr id="0" name=""/>
        <dsp:cNvSpPr/>
      </dsp:nvSpPr>
      <dsp:spPr>
        <a:xfrm>
          <a:off x="0" y="2665333"/>
          <a:ext cx="10197737" cy="430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7- Импорт-фактор переводит платеж Импортера в пользу Экспорт-фактора, или, в случае неплатежа импортера, осуществляет гарантийный платеж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04" y="2686337"/>
        <a:ext cx="10155729" cy="388264"/>
      </dsp:txXfrm>
    </dsp:sp>
    <dsp:sp modelId="{2AB193D2-D562-4A0B-921D-4126A0447AC3}">
      <dsp:nvSpPr>
        <dsp:cNvPr id="0" name=""/>
        <dsp:cNvSpPr/>
      </dsp:nvSpPr>
      <dsp:spPr>
        <a:xfrm>
          <a:off x="0" y="3109541"/>
          <a:ext cx="10197737" cy="430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8- Экспорт-фактор зачисляет экспортеру оставшуюся часть от суммы поставки (15%), за вычетом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факторинговых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комиссий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04" y="3130545"/>
        <a:ext cx="10155729" cy="3882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91AAE-F7F9-4BA7-AF4E-47B776A1AEB1}">
      <dsp:nvSpPr>
        <dsp:cNvPr id="0" name=""/>
        <dsp:cNvSpPr/>
      </dsp:nvSpPr>
      <dsp:spPr>
        <a:xfrm>
          <a:off x="0" y="1796"/>
          <a:ext cx="10110651" cy="510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1 Экспортер поставляет товар импортеру под акцепт векселей;</a:t>
          </a:r>
        </a:p>
      </dsp:txBody>
      <dsp:txXfrm>
        <a:off x="24938" y="26734"/>
        <a:ext cx="10060775" cy="460985"/>
      </dsp:txXfrm>
    </dsp:sp>
    <dsp:sp modelId="{E6C97CB5-3150-4F34-8264-3B1447519B70}">
      <dsp:nvSpPr>
        <dsp:cNvPr id="0" name=""/>
        <dsp:cNvSpPr/>
      </dsp:nvSpPr>
      <dsp:spPr>
        <a:xfrm>
          <a:off x="0" y="524709"/>
          <a:ext cx="10110651" cy="510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2 Экспортер предоставляет векселя факторинговой компаний;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38" y="549647"/>
        <a:ext cx="10060775" cy="460985"/>
      </dsp:txXfrm>
    </dsp:sp>
    <dsp:sp modelId="{B4564481-2C5B-4702-BD75-42BDAC96C7FB}">
      <dsp:nvSpPr>
        <dsp:cNvPr id="0" name=""/>
        <dsp:cNvSpPr/>
      </dsp:nvSpPr>
      <dsp:spPr>
        <a:xfrm>
          <a:off x="0" y="1047622"/>
          <a:ext cx="10110651" cy="510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3 Фактор оплачивает экспортеру до 85% от суммы поставки;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38" y="1072560"/>
        <a:ext cx="10060775" cy="460985"/>
      </dsp:txXfrm>
    </dsp:sp>
    <dsp:sp modelId="{375399AB-B7F9-4F4F-A669-EFE3FC1B9C80}">
      <dsp:nvSpPr>
        <dsp:cNvPr id="0" name=""/>
        <dsp:cNvSpPr/>
      </dsp:nvSpPr>
      <dsp:spPr>
        <a:xfrm>
          <a:off x="0" y="1570535"/>
          <a:ext cx="10110651" cy="510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4 При наступлении срока оплаты факторинговая компания предоставляет веселя импортеру для оплаты;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38" y="1595473"/>
        <a:ext cx="10060775" cy="460985"/>
      </dsp:txXfrm>
    </dsp:sp>
    <dsp:sp modelId="{588D117D-CA56-4B8D-9616-32963591CE1C}">
      <dsp:nvSpPr>
        <dsp:cNvPr id="0" name=""/>
        <dsp:cNvSpPr/>
      </dsp:nvSpPr>
      <dsp:spPr>
        <a:xfrm>
          <a:off x="0" y="2093448"/>
          <a:ext cx="10110651" cy="510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5 Импортер оплачивает векселя;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38" y="2118386"/>
        <a:ext cx="10060775" cy="460985"/>
      </dsp:txXfrm>
    </dsp:sp>
    <dsp:sp modelId="{EC75D150-F793-4272-B2CA-F87A91F54A3A}">
      <dsp:nvSpPr>
        <dsp:cNvPr id="0" name=""/>
        <dsp:cNvSpPr/>
      </dsp:nvSpPr>
      <dsp:spPr>
        <a:xfrm>
          <a:off x="0" y="2616361"/>
          <a:ext cx="10110651" cy="510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6 Экспортер-фактор зачисляет экспортеру оставшуюся часть от суммы поставки (15%) за вычетом факторинговых комисий. 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38" y="2641299"/>
        <a:ext cx="10060775" cy="460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017AD-7394-42E6-AE45-2FF6FD86509F}">
      <dsp:nvSpPr>
        <dsp:cNvPr id="0" name=""/>
        <dsp:cNvSpPr/>
      </dsp:nvSpPr>
      <dsp:spPr>
        <a:xfrm>
          <a:off x="0" y="108247"/>
          <a:ext cx="10515600" cy="18620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Открытый тип факторинга</a:t>
          </a:r>
          <a:r>
            <a:rPr lang="ru-RU" sz="1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представляет собой операцию, при которой покупатель поставщика оповещает об участии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факторинговой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компании в сделке. Такое уведомление обычно производится с помощью специальной надписи на, счет-фактуре, указывающей, что дебиторская задолженность на данном счету была полностью переуступлена Фактору, который является единственным законным получателем платежа, с указанием платежных реквизитов Фактора. Кроме того, поставщик обычно посылает своему покупателю специальное письмо, в котором уведомляет покупателя о переуступке вех дебиторских задолженностей Фактору.</a:t>
          </a:r>
        </a:p>
      </dsp:txBody>
      <dsp:txXfrm>
        <a:off x="90896" y="199143"/>
        <a:ext cx="10333808" cy="1680223"/>
      </dsp:txXfrm>
    </dsp:sp>
    <dsp:sp modelId="{1E72F4A8-BA7B-4C1C-902A-6B74C4CF176A}">
      <dsp:nvSpPr>
        <dsp:cNvPr id="0" name=""/>
        <dsp:cNvSpPr/>
      </dsp:nvSpPr>
      <dsp:spPr>
        <a:xfrm>
          <a:off x="0" y="2173802"/>
          <a:ext cx="10515600" cy="2729403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закрытом (конфиденциальном)</a:t>
          </a:r>
          <a:r>
            <a:rPr lang="ru-RU" sz="1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типе факторинга договор между поставщиком и Фактором не подлежит огласке для покупателя, до тех пор, пока покупатель не нарушит условия контракта, необоснованно отказавшись платить. В этом случае поставщик уполномочивает Фактора уведомить покупателя о факте переуступки. Только в этом случае, Фактор информирует его о факте переуступки. В международной практике такое уведомление происходит обычно через 60 дней после наступления срока платежа. Начиная с этой даты, покупатель обязан платить уже Фактору, а в случае неплатежа и наличии страхования кредитного риска Фактором, последний обязан заплатить поставщику (в международной практике через 90 дней после уведомления покупателя о факте переуступки). При конфиденциальном факторинге Фактор осуществляет только финансирование и защиту от риска неплатежа, в то время как административное управление дебиторской задолженностью лежит на поставщике, который должен осуществлять эти услуги от имени нового владельца долгов – Фактора</a:t>
          </a:r>
        </a:p>
      </dsp:txBody>
      <dsp:txXfrm>
        <a:off x="133238" y="2307040"/>
        <a:ext cx="10249124" cy="24629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5145-6348-488E-BC85-C5AB2E2AB736}">
      <dsp:nvSpPr>
        <dsp:cNvPr id="0" name=""/>
        <dsp:cNvSpPr/>
      </dsp:nvSpPr>
      <dsp:spPr>
        <a:xfrm>
          <a:off x="530401" y="1738239"/>
          <a:ext cx="9454797" cy="85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факторинге с правом регресса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поставщик несет кредитный риск в отношении дебиторских задолженностей, проданных Фактору. В случае неплатежа со стороны покупателя, произошедшего по любой причине, включая финансовою несостоятельность, Фактор потребует соответствующий платеж от поставщика. В международной практике все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факторинговые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сделки приобретают силу регресса по отношению к поставщику в случае если дебиторская задолженность признана недействительной, а также в случае возникновения между поставщиком и покупателем споров по количеству поставленных товаров, качеств, сроком поставки и т.д. При этом покупатель вправе вернуть поставленный товар и аннулировать любые платежные обязательства. </a:t>
          </a:r>
        </a:p>
      </dsp:txBody>
      <dsp:txXfrm>
        <a:off x="530401" y="1738239"/>
        <a:ext cx="9454797" cy="859527"/>
      </dsp:txXfrm>
    </dsp:sp>
    <dsp:sp modelId="{6484A00D-090C-487F-BFFA-981DC25A37FA}">
      <dsp:nvSpPr>
        <dsp:cNvPr id="0" name=""/>
        <dsp:cNvSpPr/>
      </dsp:nvSpPr>
      <dsp:spPr>
        <a:xfrm>
          <a:off x="530401" y="2597766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858B7A-943C-48AF-8AC0-7F1726514ACA}">
      <dsp:nvSpPr>
        <dsp:cNvPr id="0" name=""/>
        <dsp:cNvSpPr/>
      </dsp:nvSpPr>
      <dsp:spPr>
        <a:xfrm>
          <a:off x="1864578" y="2597766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99669"/>
                <a:satOff val="-3690"/>
                <a:lumOff val="1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99669"/>
                <a:satOff val="-3690"/>
                <a:lumOff val="1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99669"/>
                <a:satOff val="-3690"/>
                <a:lumOff val="1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B5D42-763B-4244-9810-4B4E8971EB4D}">
      <dsp:nvSpPr>
        <dsp:cNvPr id="0" name=""/>
        <dsp:cNvSpPr/>
      </dsp:nvSpPr>
      <dsp:spPr>
        <a:xfrm>
          <a:off x="3198755" y="2597766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599337"/>
                <a:satOff val="-7380"/>
                <a:lumOff val="2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599337"/>
                <a:satOff val="-7380"/>
                <a:lumOff val="2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599337"/>
                <a:satOff val="-7380"/>
                <a:lumOff val="2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4D37E8-4387-470E-9971-19208E07D24E}">
      <dsp:nvSpPr>
        <dsp:cNvPr id="0" name=""/>
        <dsp:cNvSpPr/>
      </dsp:nvSpPr>
      <dsp:spPr>
        <a:xfrm>
          <a:off x="4532932" y="2597766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399006"/>
                <a:satOff val="-11070"/>
                <a:lumOff val="4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399006"/>
                <a:satOff val="-11070"/>
                <a:lumOff val="4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399006"/>
                <a:satOff val="-11070"/>
                <a:lumOff val="4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840F1-833D-4A96-AB8C-AF146B4C6D58}">
      <dsp:nvSpPr>
        <dsp:cNvPr id="0" name=""/>
        <dsp:cNvSpPr/>
      </dsp:nvSpPr>
      <dsp:spPr>
        <a:xfrm>
          <a:off x="5867109" y="2597766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198675"/>
                <a:satOff val="-14759"/>
                <a:lumOff val="5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198675"/>
                <a:satOff val="-14759"/>
                <a:lumOff val="5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198675"/>
                <a:satOff val="-14759"/>
                <a:lumOff val="5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CF1D4C-831B-4BDC-B34E-753EF7096AED}">
      <dsp:nvSpPr>
        <dsp:cNvPr id="0" name=""/>
        <dsp:cNvSpPr/>
      </dsp:nvSpPr>
      <dsp:spPr>
        <a:xfrm>
          <a:off x="7201286" y="2597766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998343"/>
                <a:satOff val="-18449"/>
                <a:lumOff val="6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998343"/>
                <a:satOff val="-18449"/>
                <a:lumOff val="6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998343"/>
                <a:satOff val="-18449"/>
                <a:lumOff val="6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0ACB0E-28BC-46FF-8131-120A0B8F3A3A}">
      <dsp:nvSpPr>
        <dsp:cNvPr id="0" name=""/>
        <dsp:cNvSpPr/>
      </dsp:nvSpPr>
      <dsp:spPr>
        <a:xfrm>
          <a:off x="8535463" y="2597766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4798012"/>
                <a:satOff val="-22139"/>
                <a:lumOff val="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798012"/>
                <a:satOff val="-22139"/>
                <a:lumOff val="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798012"/>
                <a:satOff val="-22139"/>
                <a:lumOff val="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FF7E8-548B-404C-9A32-3329BD4BD080}">
      <dsp:nvSpPr>
        <dsp:cNvPr id="0" name=""/>
        <dsp:cNvSpPr/>
      </dsp:nvSpPr>
      <dsp:spPr>
        <a:xfrm>
          <a:off x="530401" y="2922366"/>
          <a:ext cx="9454797" cy="85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 сделках </a:t>
          </a:r>
          <a:r>
            <a:rPr lang="ru-RU" sz="18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без права регресса</a:t>
          </a: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 Фактор берет на себя риск платежа со стороны покупателей и является единственно ответственным за финансовую неспособность покупателя произвести платеж. Факторинг с полным сервисом (открытый тип, без регресса).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401" y="2922366"/>
        <a:ext cx="9454797" cy="859527"/>
      </dsp:txXfrm>
    </dsp:sp>
    <dsp:sp modelId="{3F8E67C2-FD60-4930-BCC3-36A8AB071B88}">
      <dsp:nvSpPr>
        <dsp:cNvPr id="0" name=""/>
        <dsp:cNvSpPr/>
      </dsp:nvSpPr>
      <dsp:spPr>
        <a:xfrm>
          <a:off x="530401" y="378189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597681"/>
                <a:satOff val="-25829"/>
                <a:lumOff val="9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597681"/>
                <a:satOff val="-25829"/>
                <a:lumOff val="9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597681"/>
                <a:satOff val="-25829"/>
                <a:lumOff val="9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F7F8B4-5A66-4763-8A74-52C6F2ABBB8F}">
      <dsp:nvSpPr>
        <dsp:cNvPr id="0" name=""/>
        <dsp:cNvSpPr/>
      </dsp:nvSpPr>
      <dsp:spPr>
        <a:xfrm>
          <a:off x="1864578" y="378189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6397349"/>
                <a:satOff val="-29519"/>
                <a:lumOff val="10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397349"/>
                <a:satOff val="-29519"/>
                <a:lumOff val="10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397349"/>
                <a:satOff val="-29519"/>
                <a:lumOff val="10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B62DD-B09D-48EC-B30D-C841F6925AD1}">
      <dsp:nvSpPr>
        <dsp:cNvPr id="0" name=""/>
        <dsp:cNvSpPr/>
      </dsp:nvSpPr>
      <dsp:spPr>
        <a:xfrm>
          <a:off x="3198755" y="378189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197018"/>
                <a:satOff val="-33209"/>
                <a:lumOff val="12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197018"/>
                <a:satOff val="-33209"/>
                <a:lumOff val="12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197018"/>
                <a:satOff val="-33209"/>
                <a:lumOff val="12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728A7D-6B31-41D3-9CDD-15C4984C5EE4}">
      <dsp:nvSpPr>
        <dsp:cNvPr id="0" name=""/>
        <dsp:cNvSpPr/>
      </dsp:nvSpPr>
      <dsp:spPr>
        <a:xfrm>
          <a:off x="4532932" y="378189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996686"/>
                <a:satOff val="-36898"/>
                <a:lumOff val="13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996686"/>
                <a:satOff val="-36898"/>
                <a:lumOff val="13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996686"/>
                <a:satOff val="-36898"/>
                <a:lumOff val="13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9B2198-B85C-48C4-991F-DA87404269ED}">
      <dsp:nvSpPr>
        <dsp:cNvPr id="0" name=""/>
        <dsp:cNvSpPr/>
      </dsp:nvSpPr>
      <dsp:spPr>
        <a:xfrm>
          <a:off x="5867109" y="378189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8796355"/>
                <a:satOff val="-40588"/>
                <a:lumOff val="14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796355"/>
                <a:satOff val="-40588"/>
                <a:lumOff val="14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796355"/>
                <a:satOff val="-40588"/>
                <a:lumOff val="14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A8D6C-FF14-4958-BA6C-A9A72C729DE3}">
      <dsp:nvSpPr>
        <dsp:cNvPr id="0" name=""/>
        <dsp:cNvSpPr/>
      </dsp:nvSpPr>
      <dsp:spPr>
        <a:xfrm>
          <a:off x="7201286" y="378189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9596024"/>
                <a:satOff val="-44278"/>
                <a:lumOff val="16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596024"/>
                <a:satOff val="-44278"/>
                <a:lumOff val="16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596024"/>
                <a:satOff val="-44278"/>
                <a:lumOff val="16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6A64CA-998A-4F61-99CF-595738B3DF63}">
      <dsp:nvSpPr>
        <dsp:cNvPr id="0" name=""/>
        <dsp:cNvSpPr/>
      </dsp:nvSpPr>
      <dsp:spPr>
        <a:xfrm>
          <a:off x="8535463" y="378189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B7C5D-4F5D-4248-8975-8138B775D41B}">
      <dsp:nvSpPr>
        <dsp:cNvPr id="0" name=""/>
        <dsp:cNvSpPr/>
      </dsp:nvSpPr>
      <dsp:spPr>
        <a:xfrm>
          <a:off x="0" y="0"/>
          <a:ext cx="10445318" cy="6146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Преимуществами факторинга являются: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06" y="30006"/>
        <a:ext cx="10385306" cy="554663"/>
      </dsp:txXfrm>
    </dsp:sp>
    <dsp:sp modelId="{BF0F3C5B-2E1A-4517-9C27-9A16D9B1712F}">
      <dsp:nvSpPr>
        <dsp:cNvPr id="0" name=""/>
        <dsp:cNvSpPr/>
      </dsp:nvSpPr>
      <dsp:spPr>
        <a:xfrm>
          <a:off x="0" y="630316"/>
          <a:ext cx="10445318" cy="1459181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Немедленный приток денежных средств: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Этот вид финансирования сокращает период получения наличных.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облегчает быструю реализацию наличных за счет продажи дебиторской задолженности фактору.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ликвидных денежных средств часто может быть фактором, заставляющим хвататься за возможность и отказываться от нее.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Денежный прирост, предоставляемый факторингом, легко доступен для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капитальных затрат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выполнения нового заказа или выполнения непредвиденных условий.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31" y="701547"/>
        <a:ext cx="10302856" cy="1316719"/>
      </dsp:txXfrm>
    </dsp:sp>
    <dsp:sp modelId="{DA40ECF0-54DF-4170-91DD-67DF9281D576}">
      <dsp:nvSpPr>
        <dsp:cNvPr id="0" name=""/>
        <dsp:cNvSpPr/>
      </dsp:nvSpPr>
      <dsp:spPr>
        <a:xfrm>
          <a:off x="0" y="2103897"/>
          <a:ext cx="10445318" cy="110565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Сосредоточьтесь на бизнес-операциях и росте: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Продавая счета-фактуры, владельцы бизнеса могут снять с себя бремя сбора платежей с клиентов.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Ресурсы отдела дебиторской задолженности могут быть сосредоточены на бизнес-операциях, финансовом планировании и будущем росте.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3" y="2157870"/>
        <a:ext cx="10337372" cy="997704"/>
      </dsp:txXfrm>
    </dsp:sp>
    <dsp:sp modelId="{7B6DC6AA-F69A-4FB7-A054-BDF1B9536D4F}">
      <dsp:nvSpPr>
        <dsp:cNvPr id="0" name=""/>
        <dsp:cNvSpPr/>
      </dsp:nvSpPr>
      <dsp:spPr>
        <a:xfrm>
          <a:off x="0" y="3223947"/>
          <a:ext cx="10445318" cy="1105650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Уклонение от уплаты безнадежных долгов: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Существует два вида факторинга: с правом регресса и без права регресса.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безнадежных долгов фактор несет убытки без регресса факторинга.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результате, как только продавец продает свою дебиторскую задолженность, он не несет ответственности перед фактором.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3" y="3277920"/>
        <a:ext cx="10337372" cy="997704"/>
      </dsp:txXfrm>
    </dsp:sp>
    <dsp:sp modelId="{E8083B7A-0766-4934-B6D1-81A4CB3BF7FD}">
      <dsp:nvSpPr>
        <dsp:cNvPr id="0" name=""/>
        <dsp:cNvSpPr/>
      </dsp:nvSpPr>
      <dsp:spPr>
        <a:xfrm>
          <a:off x="0" y="4343997"/>
          <a:ext cx="10445318" cy="110565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Организация быстрого финансирования: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Факторы предоставляют средства быстрее, чем банки.</a:t>
          </a: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сравнению с другими финансовыми учреждениями факторинг обеспечивает более быстрое оформление заявок, меньший объем документации и более быстрый перевод средств.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3" y="4397970"/>
        <a:ext cx="10337372" cy="99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9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6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2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8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C3DE6-06E5-4CEC-9C35-4759AAA0815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6354"/>
            <a:ext cx="10515600" cy="54106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им.Л.Н.Гумилева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9. </a:t>
            </a: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«Финансы»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Жоламанова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Макпал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Токановна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makpalzh@mail.ru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 descr="Логотип ЕНУ_каз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96" y="1579734"/>
            <a:ext cx="2273808" cy="1139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90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974725"/>
            <a:ext cx="105156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Полотно 125"/>
          <p:cNvGrpSpPr/>
          <p:nvPr/>
        </p:nvGrpSpPr>
        <p:grpSpPr>
          <a:xfrm>
            <a:off x="3220628" y="665252"/>
            <a:ext cx="6435921" cy="5710851"/>
            <a:chOff x="35999" y="-144412"/>
            <a:chExt cx="6435921" cy="74748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77290" y="3980180"/>
              <a:ext cx="5294630" cy="3350260"/>
            </a:xfrm>
            <a:prstGeom prst="rect">
              <a:avLst/>
            </a:prstGeom>
            <a:noFill/>
          </p:spPr>
        </p:sp>
        <p:sp>
          <p:nvSpPr>
            <p:cNvPr id="7" name="Text Box 349"/>
            <p:cNvSpPr txBox="1">
              <a:spLocks noChangeArrowheads="1"/>
            </p:cNvSpPr>
            <p:nvPr/>
          </p:nvSpPr>
          <p:spPr bwMode="auto">
            <a:xfrm>
              <a:off x="1978574" y="-144412"/>
              <a:ext cx="1487320" cy="5920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Факторинговая</a:t>
              </a:r>
              <a:r>
                <a:rPr lang="ru-RU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компания</a:t>
              </a:r>
              <a:endPara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50"/>
            <p:cNvSpPr txBox="1">
              <a:spLocks noChangeArrowheads="1"/>
            </p:cNvSpPr>
            <p:nvPr/>
          </p:nvSpPr>
          <p:spPr bwMode="auto">
            <a:xfrm>
              <a:off x="35999" y="2858000"/>
              <a:ext cx="1143115" cy="342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Экспортер</a:t>
              </a:r>
              <a:endParaRPr lang="en-US" sz="1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351"/>
            <p:cNvSpPr txBox="1">
              <a:spLocks noChangeArrowheads="1"/>
            </p:cNvSpPr>
            <p:nvPr/>
          </p:nvSpPr>
          <p:spPr bwMode="auto">
            <a:xfrm>
              <a:off x="4265355" y="2858000"/>
              <a:ext cx="1029614" cy="456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Импортер</a:t>
              </a:r>
              <a:endParaRPr lang="en-US" sz="1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Line 352"/>
            <p:cNvCxnSpPr>
              <a:cxnSpLocks noChangeShapeType="1"/>
            </p:cNvCxnSpPr>
            <p:nvPr/>
          </p:nvCxnSpPr>
          <p:spPr bwMode="auto">
            <a:xfrm>
              <a:off x="1179114" y="3085900"/>
              <a:ext cx="30862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353"/>
            <p:cNvSpPr txBox="1">
              <a:spLocks noChangeArrowheads="1"/>
            </p:cNvSpPr>
            <p:nvPr/>
          </p:nvSpPr>
          <p:spPr bwMode="auto">
            <a:xfrm>
              <a:off x="2436731" y="2743600"/>
              <a:ext cx="343105" cy="2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354"/>
            <p:cNvSpPr txBox="1">
              <a:spLocks noChangeArrowheads="1"/>
            </p:cNvSpPr>
            <p:nvPr/>
          </p:nvSpPr>
          <p:spPr bwMode="auto">
            <a:xfrm>
              <a:off x="950311" y="1371800"/>
              <a:ext cx="228803" cy="228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355"/>
            <p:cNvSpPr txBox="1">
              <a:spLocks noChangeArrowheads="1"/>
            </p:cNvSpPr>
            <p:nvPr/>
          </p:nvSpPr>
          <p:spPr bwMode="auto">
            <a:xfrm>
              <a:off x="1293516" y="1486200"/>
              <a:ext cx="228803" cy="228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Line 356"/>
            <p:cNvCxnSpPr>
              <a:cxnSpLocks noChangeShapeType="1"/>
            </p:cNvCxnSpPr>
            <p:nvPr/>
          </p:nvCxnSpPr>
          <p:spPr bwMode="auto">
            <a:xfrm flipH="1">
              <a:off x="721508" y="457500"/>
              <a:ext cx="1715223" cy="2397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357"/>
            <p:cNvCxnSpPr>
              <a:cxnSpLocks noChangeShapeType="1"/>
            </p:cNvCxnSpPr>
            <p:nvPr/>
          </p:nvCxnSpPr>
          <p:spPr bwMode="auto">
            <a:xfrm flipV="1">
              <a:off x="264802" y="457500"/>
              <a:ext cx="1827824" cy="239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358"/>
            <p:cNvSpPr txBox="1">
              <a:spLocks noChangeArrowheads="1"/>
            </p:cNvSpPr>
            <p:nvPr/>
          </p:nvSpPr>
          <p:spPr bwMode="auto">
            <a:xfrm>
              <a:off x="1635920" y="1600500"/>
              <a:ext cx="230503" cy="2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Line 359"/>
            <p:cNvCxnSpPr>
              <a:cxnSpLocks noChangeShapeType="1"/>
            </p:cNvCxnSpPr>
            <p:nvPr/>
          </p:nvCxnSpPr>
          <p:spPr bwMode="auto">
            <a:xfrm flipH="1">
              <a:off x="1064713" y="457500"/>
              <a:ext cx="1715123" cy="239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360"/>
            <p:cNvSpPr txBox="1">
              <a:spLocks noChangeArrowheads="1"/>
            </p:cNvSpPr>
            <p:nvPr/>
          </p:nvSpPr>
          <p:spPr bwMode="auto">
            <a:xfrm>
              <a:off x="4037452" y="1143000"/>
              <a:ext cx="227903" cy="34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Line 361"/>
            <p:cNvCxnSpPr>
              <a:cxnSpLocks noChangeShapeType="1"/>
            </p:cNvCxnSpPr>
            <p:nvPr/>
          </p:nvCxnSpPr>
          <p:spPr bwMode="auto">
            <a:xfrm>
              <a:off x="3351043" y="457500"/>
              <a:ext cx="1600721" cy="239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362"/>
            <p:cNvSpPr txBox="1">
              <a:spLocks noChangeArrowheads="1"/>
            </p:cNvSpPr>
            <p:nvPr/>
          </p:nvSpPr>
          <p:spPr bwMode="auto">
            <a:xfrm>
              <a:off x="3579846" y="1257400"/>
              <a:ext cx="228703" cy="2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Line 363"/>
            <p:cNvCxnSpPr>
              <a:cxnSpLocks noChangeShapeType="1"/>
            </p:cNvCxnSpPr>
            <p:nvPr/>
          </p:nvCxnSpPr>
          <p:spPr bwMode="auto">
            <a:xfrm>
              <a:off x="3007739" y="457500"/>
              <a:ext cx="1486420" cy="239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587970773"/>
              </p:ext>
            </p:extLst>
          </p:nvPr>
        </p:nvGraphicFramePr>
        <p:xfrm>
          <a:off x="1158239" y="3480786"/>
          <a:ext cx="10110651" cy="3129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114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828269"/>
              </p:ext>
            </p:extLst>
          </p:nvPr>
        </p:nvGraphicFramePr>
        <p:xfrm>
          <a:off x="838200" y="974725"/>
          <a:ext cx="10515600" cy="520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61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806215"/>
              </p:ext>
            </p:extLst>
          </p:nvPr>
        </p:nvGraphicFramePr>
        <p:xfrm>
          <a:off x="838200" y="679269"/>
          <a:ext cx="10515600" cy="573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02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365" y="710214"/>
            <a:ext cx="10515600" cy="544899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 недостатки 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факторинга.</a:t>
            </a:r>
          </a:p>
          <a:p>
            <a:pPr marL="0" lv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58840528"/>
              </p:ext>
            </p:extLst>
          </p:nvPr>
        </p:nvGraphicFramePr>
        <p:xfrm>
          <a:off x="971365" y="1207363"/>
          <a:ext cx="10445318" cy="5450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83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904269"/>
              </p:ext>
            </p:extLst>
          </p:nvPr>
        </p:nvGraphicFramePr>
        <p:xfrm>
          <a:off x="838200" y="843380"/>
          <a:ext cx="10515600" cy="533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11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188351"/>
              </p:ext>
            </p:extLst>
          </p:nvPr>
        </p:nvGraphicFramePr>
        <p:xfrm>
          <a:off x="900344" y="1162974"/>
          <a:ext cx="10515600" cy="5377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63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9394"/>
            <a:ext cx="10515600" cy="5697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и развития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факторинга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8976459"/>
              </p:ext>
            </p:extLst>
          </p:nvPr>
        </p:nvGraphicFramePr>
        <p:xfrm>
          <a:off x="931817" y="807869"/>
          <a:ext cx="10546080" cy="605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45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4804"/>
            <a:ext cx="10515600" cy="55821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показывает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странах мира соотношение объема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рынка и ВВП достаточно высоко. Так, в Италии, Великобритании, Португалии это соотношение составляет порядка 10%, а в Германии этот показатель составляет около 2 %. Здесь прослеживается обратная зависимость: чем менее зарегулирован данный вид бизнеса, тем выше его доля в ВВП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степени развития рынка от регулирования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635" t="31744" r="22696" b="13028"/>
          <a:stretch/>
        </p:blipFill>
        <p:spPr bwMode="auto">
          <a:xfrm>
            <a:off x="1811045" y="2473325"/>
            <a:ext cx="8708994" cy="3703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335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2358"/>
            <a:ext cx="10515600" cy="5404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рынка факторинга в разных странах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2914404"/>
              </p:ext>
            </p:extLst>
          </p:nvPr>
        </p:nvGraphicFramePr>
        <p:xfrm>
          <a:off x="1118586" y="1225118"/>
          <a:ext cx="10120544" cy="486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7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8172"/>
            <a:ext cx="10515600" cy="5608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Факторов в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</a:p>
          <a:p>
            <a:pPr marL="0" indent="0" algn="ctr">
              <a:buNone/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93650476"/>
              </p:ext>
            </p:extLst>
          </p:nvPr>
        </p:nvGraphicFramePr>
        <p:xfrm>
          <a:off x="1047565" y="976544"/>
          <a:ext cx="10111666" cy="520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85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4070"/>
            <a:ext cx="10515600" cy="51928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факторинга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факторинга</a:t>
            </a:r>
          </a:p>
          <a:p>
            <a:pPr marL="457200" lvl="0" indent="-457200">
              <a:buFont typeface="+mj-lt"/>
              <a:buAutoNum type="arabicPeriod"/>
            </a:pP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 недостатки факторинга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и развития факторинга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факторинга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Казахстане</a:t>
            </a:r>
          </a:p>
          <a:p>
            <a:pPr marL="0" lv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Сущность факторинга</a:t>
            </a:r>
          </a:p>
          <a:p>
            <a:pPr marL="0" lv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финансирование/кредитование под уступку денежного требования (под уступку торговой дебиторской задолженности). По договору факторинга финансовый агент передает или обязуется передать деньги в распоряжение клиента, а клиент уступает или обязуется уступить финансовому агенту свое денежное требование к третьему лицу, вытекающее из отношений клиента (кредитора) с этим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третьим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лицом (должником) (статья 729 ГК РК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законодательству, факторинг является финансированием под уступку денежного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требования.</a:t>
            </a:r>
          </a:p>
          <a:p>
            <a:pPr marL="0" lv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осуществления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факторинговых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операций представлена на рисунке: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4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1236"/>
            <a:ext cx="10515600" cy="53957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Факторов в мире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2245656"/>
              </p:ext>
            </p:extLst>
          </p:nvPr>
        </p:nvGraphicFramePr>
        <p:xfrm>
          <a:off x="941033" y="1242874"/>
          <a:ext cx="10412767" cy="525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19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43431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Рыночная концентрация: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18770"/>
              </p:ext>
            </p:extLst>
          </p:nvPr>
        </p:nvGraphicFramePr>
        <p:xfrm>
          <a:off x="1340528" y="1473691"/>
          <a:ext cx="9277167" cy="46646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69833">
                  <a:extLst>
                    <a:ext uri="{9D8B030D-6E8A-4147-A177-3AD203B41FA5}">
                      <a16:colId xmlns:a16="http://schemas.microsoft.com/office/drawing/2014/main" val="1128075842"/>
                    </a:ext>
                  </a:extLst>
                </a:gridCol>
                <a:gridCol w="1897584">
                  <a:extLst>
                    <a:ext uri="{9D8B030D-6E8A-4147-A177-3AD203B41FA5}">
                      <a16:colId xmlns:a16="http://schemas.microsoft.com/office/drawing/2014/main" val="1808939754"/>
                    </a:ext>
                  </a:extLst>
                </a:gridCol>
                <a:gridCol w="2065001">
                  <a:extLst>
                    <a:ext uri="{9D8B030D-6E8A-4147-A177-3AD203B41FA5}">
                      <a16:colId xmlns:a16="http://schemas.microsoft.com/office/drawing/2014/main" val="1151143242"/>
                    </a:ext>
                  </a:extLst>
                </a:gridCol>
                <a:gridCol w="2544749">
                  <a:extLst>
                    <a:ext uri="{9D8B030D-6E8A-4147-A177-3AD203B41FA5}">
                      <a16:colId xmlns:a16="http://schemas.microsoft.com/office/drawing/2014/main" val="3139756746"/>
                    </a:ext>
                  </a:extLst>
                </a:gridCol>
              </a:tblGrid>
              <a:tr h="1044071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компаний,</a:t>
                      </a:r>
                      <a:r>
                        <a:rPr lang="ru-RU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</a:t>
                      </a:r>
                      <a:r>
                        <a:rPr lang="ru-RU" sz="1800" spc="-28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lang="ru-RU" sz="1800" spc="5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рынка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7790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компаний,</a:t>
                      </a:r>
                      <a:r>
                        <a:rPr lang="ru-RU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</a:t>
                      </a:r>
                      <a:r>
                        <a:rPr lang="ru-RU" sz="1800" spc="-28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r>
                        <a:rPr lang="ru-RU" sz="1800" spc="-6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рынка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6520" indent="270510">
                        <a:spcAft>
                          <a:spcPts val="0"/>
                        </a:spcAft>
                      </a:pPr>
                      <a:r>
                        <a:rPr lang="ru-RU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компаний</a:t>
                      </a:r>
                      <a:r>
                        <a:rPr lang="ru-RU" sz="1800" spc="-28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</a:t>
                      </a:r>
                      <a:r>
                        <a:rPr lang="ru-RU" sz="18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ru-RU" sz="1800" spc="-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рынка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335124"/>
                  </a:ext>
                </a:extLst>
              </a:tr>
              <a:tr h="323698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9895"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5610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3345855"/>
                  </a:ext>
                </a:extLst>
              </a:tr>
              <a:tr h="298409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Бельгия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989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5610"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7299596"/>
                  </a:ext>
                </a:extLst>
              </a:tr>
              <a:tr h="257225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989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8150"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319947"/>
                  </a:ext>
                </a:extLst>
              </a:tr>
              <a:tr h="262282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Финляндия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989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6880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4394419"/>
                  </a:ext>
                </a:extLst>
              </a:tr>
              <a:tr h="251444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989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4340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390735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6880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306819"/>
                  </a:ext>
                </a:extLst>
              </a:tr>
              <a:tr h="245664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Греция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989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6880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6121059"/>
                  </a:ext>
                </a:extLst>
              </a:tr>
              <a:tr h="260837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Ирландия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989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6880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8478434"/>
                  </a:ext>
                </a:extLst>
              </a:tr>
              <a:tr h="212426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989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4340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8387835"/>
                  </a:ext>
                </a:extLst>
              </a:tr>
              <a:tr h="210982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989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5610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9131693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Швеция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322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н.д.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8150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440847"/>
                  </a:ext>
                </a:extLst>
              </a:tr>
              <a:tr h="416183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Великобритания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2435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6880" indent="27051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7971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806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4602"/>
            <a:ext cx="10515600" cy="542236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</a:p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42666252"/>
              </p:ext>
            </p:extLst>
          </p:nvPr>
        </p:nvGraphicFramePr>
        <p:xfrm>
          <a:off x="1349406" y="1260629"/>
          <a:ext cx="10004394" cy="449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66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88" t="23128" r="20927" b="16482"/>
          <a:stretch/>
        </p:blipFill>
        <p:spPr>
          <a:xfrm>
            <a:off x="1535835" y="1100831"/>
            <a:ext cx="9507985" cy="52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12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85" t="28286" r="21386" b="11488"/>
          <a:stretch/>
        </p:blipFill>
        <p:spPr>
          <a:xfrm>
            <a:off x="1371890" y="1207364"/>
            <a:ext cx="9281314" cy="53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57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8070"/>
            <a:ext cx="10515600" cy="5528893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факторинга 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Казахстане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6968" t="18275" r="20734" b="24697"/>
          <a:stretch/>
        </p:blipFill>
        <p:spPr bwMode="auto">
          <a:xfrm>
            <a:off x="1056442" y="1260630"/>
            <a:ext cx="9792070" cy="4447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291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6967" t="32146" r="20487" b="9249"/>
          <a:stretch/>
        </p:blipFill>
        <p:spPr bwMode="auto">
          <a:xfrm>
            <a:off x="1430784" y="850715"/>
            <a:ext cx="9330431" cy="5450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301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en-US" sz="4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2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140823" y="1045029"/>
            <a:ext cx="10371909" cy="5136928"/>
            <a:chOff x="3501" y="2656"/>
            <a:chExt cx="5040" cy="7568"/>
          </a:xfrm>
        </p:grpSpPr>
        <p:sp>
          <p:nvSpPr>
            <p:cNvPr id="5" name="Text Box 880"/>
            <p:cNvSpPr txBox="1">
              <a:spLocks noChangeArrowheads="1"/>
            </p:cNvSpPr>
            <p:nvPr/>
          </p:nvSpPr>
          <p:spPr bwMode="auto">
            <a:xfrm>
              <a:off x="3501" y="2656"/>
              <a:ext cx="4860" cy="7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Поставщик заключает с банком договор </a:t>
              </a:r>
              <a:r>
                <a:rPr lang="ru-RU" sz="1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факторингового</a:t>
              </a:r>
              <a:r>
                <a:rPr lang="ru-RU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обслуживания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881"/>
            <p:cNvSpPr txBox="1">
              <a:spLocks noChangeArrowheads="1"/>
            </p:cNvSpPr>
            <p:nvPr/>
          </p:nvSpPr>
          <p:spPr bwMode="auto">
            <a:xfrm>
              <a:off x="3501" y="3834"/>
              <a:ext cx="4860" cy="1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Поставщик информирует покупателя о заключении договора факторинга и подписывает с ним приложение к договору </a:t>
              </a:r>
              <a:r>
                <a:rPr lang="ru-RU" sz="16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продажи/поставки, </a:t>
              </a:r>
              <a:r>
                <a:rPr lang="ru-RU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котором обе стороны подтверждают, что оплата за товар будет поступать на счет </a:t>
              </a:r>
              <a:r>
                <a:rPr lang="ru-RU" sz="16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банка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882"/>
            <p:cNvSpPr txBox="1">
              <a:spLocks noChangeArrowheads="1"/>
            </p:cNvSpPr>
            <p:nvPr/>
          </p:nvSpPr>
          <p:spPr bwMode="auto">
            <a:xfrm>
              <a:off x="3501" y="5454"/>
              <a:ext cx="48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Поставщик отправляет товар покупателю, оформляя поставку товарно- транспортным счетом.</a:t>
              </a:r>
              <a:endPara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883"/>
            <p:cNvSpPr txBox="1">
              <a:spLocks noChangeArrowheads="1"/>
            </p:cNvSpPr>
            <p:nvPr/>
          </p:nvSpPr>
          <p:spPr bwMode="auto">
            <a:xfrm>
              <a:off x="3501" y="6534"/>
              <a:ext cx="48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Поставщик передает банку оригиналы отгрузочных документов до полного расчета покупателя с банком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884"/>
            <p:cNvSpPr txBox="1">
              <a:spLocks noChangeArrowheads="1"/>
            </p:cNvSpPr>
            <p:nvPr/>
          </p:nvSpPr>
          <p:spPr bwMode="auto">
            <a:xfrm>
              <a:off x="3501" y="7614"/>
              <a:ext cx="48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Банк осуществляет первый (факторинговый) платеж поставщику</a:t>
              </a:r>
              <a:endPara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885"/>
            <p:cNvSpPr txBox="1">
              <a:spLocks noChangeArrowheads="1"/>
            </p:cNvSpPr>
            <p:nvPr/>
          </p:nvSpPr>
          <p:spPr bwMode="auto">
            <a:xfrm>
              <a:off x="3501" y="8447"/>
              <a:ext cx="4989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Покупатель в установленные сроки рассчитывает за купленный товар, перечисляя денежные средства на счет банка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86"/>
            <p:cNvSpPr txBox="1">
              <a:spLocks noChangeArrowheads="1"/>
            </p:cNvSpPr>
            <p:nvPr/>
          </p:nvSpPr>
          <p:spPr bwMode="auto">
            <a:xfrm>
              <a:off x="3501" y="9797"/>
              <a:ext cx="5040" cy="4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Банк выплачивает поставщику оставшуюся сумму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Line 887"/>
            <p:cNvCxnSpPr/>
            <p:nvPr/>
          </p:nvCxnSpPr>
          <p:spPr bwMode="auto">
            <a:xfrm>
              <a:off x="5841" y="3422"/>
              <a:ext cx="0" cy="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888"/>
            <p:cNvCxnSpPr/>
            <p:nvPr/>
          </p:nvCxnSpPr>
          <p:spPr bwMode="auto">
            <a:xfrm>
              <a:off x="5841" y="5027"/>
              <a:ext cx="0" cy="4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889"/>
            <p:cNvCxnSpPr/>
            <p:nvPr/>
          </p:nvCxnSpPr>
          <p:spPr bwMode="auto">
            <a:xfrm>
              <a:off x="5841" y="599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890"/>
            <p:cNvCxnSpPr/>
            <p:nvPr/>
          </p:nvCxnSpPr>
          <p:spPr bwMode="auto">
            <a:xfrm>
              <a:off x="5841" y="707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891"/>
            <p:cNvCxnSpPr/>
            <p:nvPr/>
          </p:nvCxnSpPr>
          <p:spPr bwMode="auto">
            <a:xfrm>
              <a:off x="5841" y="8154"/>
              <a:ext cx="0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892"/>
            <p:cNvCxnSpPr/>
            <p:nvPr/>
          </p:nvCxnSpPr>
          <p:spPr bwMode="auto">
            <a:xfrm>
              <a:off x="5858" y="925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1186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816379"/>
              </p:ext>
            </p:extLst>
          </p:nvPr>
        </p:nvGraphicFramePr>
        <p:xfrm>
          <a:off x="838200" y="974725"/>
          <a:ext cx="10515600" cy="520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39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366551"/>
              </p:ext>
            </p:extLst>
          </p:nvPr>
        </p:nvGraphicFramePr>
        <p:xfrm>
          <a:off x="838200" y="974725"/>
          <a:ext cx="10515600" cy="520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44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843942"/>
              </p:ext>
            </p:extLst>
          </p:nvPr>
        </p:nvGraphicFramePr>
        <p:xfrm>
          <a:off x="838200" y="974725"/>
          <a:ext cx="10515600" cy="520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52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6024"/>
            <a:ext cx="10515600" cy="5340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Виды </a:t>
            </a:r>
            <a:r>
              <a:rPr lang="kk-K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факторинга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0333428"/>
              </p:ext>
            </p:extLst>
          </p:nvPr>
        </p:nvGraphicFramePr>
        <p:xfrm>
          <a:off x="966651" y="1193074"/>
          <a:ext cx="10387149" cy="532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50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«Классическая форма международного факторинга предполагает участие четырех сторон: экспортер, Экспорт-фактор, импортер, Импорт-фактор»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f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69" y="1558834"/>
            <a:ext cx="6923313" cy="16417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7790357"/>
              </p:ext>
            </p:extLst>
          </p:nvPr>
        </p:nvGraphicFramePr>
        <p:xfrm>
          <a:off x="1053737" y="3200534"/>
          <a:ext cx="10197737" cy="353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855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преимущества международного факторинга видны из его процедуры: иностранные долги становятся внутренними долгами, разрешаются значительные проблемы и риски, связанные с ведением международного бизнеса, такие как иностранный язык, неизвестное законодательство, незнакомая процедура взимания дебиторской задолженности и торговая практика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случаях, Экспорт-фактор может работать с импортером напрямую, минуя Импорт-фактор, что классифицируется как прямой экспортный факторинг. Такая практика может использоваться в случаях, когда экспортер (Экспорт-фактор) географически близок к импортеру, либо при сделках с проверенными покупателями поставщика, которые показали себя как аккуратные плательщики.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факторинговая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 будет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называться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рямой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экспортный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/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следующей схеме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78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2564</Words>
  <Application>Microsoft Office PowerPoint</Application>
  <PresentationFormat>Широкоэкранный</PresentationFormat>
  <Paragraphs>216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34</cp:revision>
  <dcterms:created xsi:type="dcterms:W3CDTF">2024-07-24T07:39:07Z</dcterms:created>
  <dcterms:modified xsi:type="dcterms:W3CDTF">2024-07-31T11:01:34Z</dcterms:modified>
</cp:coreProperties>
</file>