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75" r:id="rId5"/>
    <p:sldId id="259" r:id="rId6"/>
    <p:sldId id="274" r:id="rId7"/>
    <p:sldId id="269" r:id="rId8"/>
    <p:sldId id="262" r:id="rId9"/>
    <p:sldId id="276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2" autoAdjust="0"/>
    <p:restoredTop sz="94003" autoAdjust="0"/>
  </p:normalViewPr>
  <p:slideViewPr>
    <p:cSldViewPr snapToGrid="0">
      <p:cViewPr varScale="1">
        <p:scale>
          <a:sx n="85" d="100"/>
          <a:sy n="85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FEA089F-25FF-4DD7-A7CE-8CA8EE0FE8A2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2AAED6F-DA66-40E2-940A-8A859D86D3BE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8912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089F-25FF-4DD7-A7CE-8CA8EE0FE8A2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ED6F-DA66-40E2-940A-8A859D86D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683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089F-25FF-4DD7-A7CE-8CA8EE0FE8A2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ED6F-DA66-40E2-940A-8A859D86D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861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089F-25FF-4DD7-A7CE-8CA8EE0FE8A2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ED6F-DA66-40E2-940A-8A859D86D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589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089F-25FF-4DD7-A7CE-8CA8EE0FE8A2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ED6F-DA66-40E2-940A-8A859D86D3BE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2641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089F-25FF-4DD7-A7CE-8CA8EE0FE8A2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ED6F-DA66-40E2-940A-8A859D86D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141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089F-25FF-4DD7-A7CE-8CA8EE0FE8A2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ED6F-DA66-40E2-940A-8A859D86D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575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089F-25FF-4DD7-A7CE-8CA8EE0FE8A2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ED6F-DA66-40E2-940A-8A859D86D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200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089F-25FF-4DD7-A7CE-8CA8EE0FE8A2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ED6F-DA66-40E2-940A-8A859D86D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579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089F-25FF-4DD7-A7CE-8CA8EE0FE8A2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ED6F-DA66-40E2-940A-8A859D86D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867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089F-25FF-4DD7-A7CE-8CA8EE0FE8A2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ED6F-DA66-40E2-940A-8A859D86D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895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6FEA089F-25FF-4DD7-A7CE-8CA8EE0FE8A2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32AAED6F-DA66-40E2-940A-8A859D86D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700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678170" y="3929361"/>
            <a:ext cx="1062317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Технические комитеты по стандартизации</a:t>
            </a: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753897" y="5737025"/>
            <a:ext cx="9588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k-K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Астана</a:t>
            </a:r>
          </a:p>
          <a:p>
            <a:pPr algn="ctr"/>
            <a:r>
              <a:rPr lang="kk-K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</a:t>
            </a:r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7847" y="1666639"/>
            <a:ext cx="3603822" cy="162730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52132" y="327765"/>
            <a:ext cx="776238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НАО «Евразийский национальный университет им. Л. Н. Гумилева» </a:t>
            </a:r>
          </a:p>
          <a:p>
            <a:pPr algn="ctr"/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 «Транспортно-энергетический» </a:t>
            </a:r>
          </a:p>
          <a:p>
            <a:pPr algn="ctr"/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«Стандартизации, сертификации и метрологии»</a:t>
            </a:r>
            <a:endParaRPr lang="kk-KZ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36480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11498" y="2598003"/>
            <a:ext cx="633744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en-US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1552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/>
          <p:nvPr/>
        </p:nvSpPr>
        <p:spPr>
          <a:xfrm>
            <a:off x="3367549" y="1136573"/>
            <a:ext cx="8180824" cy="195819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kk-KZ" sz="2000" b="1" dirty="0">
              <a:solidFill>
                <a:schemeClr val="tx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Технический комитет по стандартизации (ТК)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создается в отраслях экономики по предложениям государственных органов и заинтересованных сторон для проведения работ по стандартизации на межотраслевом уровне. </a:t>
            </a:r>
            <a:endParaRPr lang="kk-KZ" sz="2000" dirty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61346" y="3716539"/>
            <a:ext cx="8575078" cy="182324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indent="457200" algn="just"/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Технический комитет по стандартизации</a:t>
            </a:r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консультативно-совещательный орган, создаваемый в отраслях экономики на добровольной основе для разработки стандартов и участия в создании государственной системы технического регулирования по закрепленным объектам стандартизации или направлениям деятельности.</a:t>
            </a:r>
            <a:endParaRPr lang="ru-KZ" sz="18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endParaRPr lang="en-US" sz="20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1791E589-97FF-4D51-A466-F4E16E408A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494" y="3990399"/>
            <a:ext cx="2299160" cy="1731028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A721D90-761F-44C0-87D6-4182C96D1B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0313" y="615882"/>
            <a:ext cx="2021498" cy="2021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5735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7929" y="474850"/>
            <a:ext cx="1017249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1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ТК состоит из </a:t>
            </a:r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представителей научно-исследовательских, проектно-конструкторских и технологических институтов, конструкторских бюро и организаций, государственных органов, имеющих научно-технический потенциал и опыт работы в соответствующих областях деятельности (далее - члены ТК). </a:t>
            </a:r>
            <a:endParaRPr lang="ru-KZ" sz="18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/>
            <a:r>
              <a:rPr lang="ru-RU" sz="1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Решение о создании и состав ТК </a:t>
            </a:r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утверждается уполномоченным органом, осуществляющим государственное регулирование в области технического регулирования.</a:t>
            </a:r>
            <a:endParaRPr lang="ru-KZ" sz="18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/>
            <a:r>
              <a:rPr lang="ru-RU" sz="1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ТК</a:t>
            </a:r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в зависимости от уровня выполняемых работ </a:t>
            </a:r>
            <a:r>
              <a:rPr lang="ru-RU" sz="1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подразделяются </a:t>
            </a:r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 технические комитеты Республики Казахстан (ТК), </a:t>
            </a:r>
            <a:r>
              <a:rPr lang="ru-RU" sz="1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межгосударственные технические комитеты (МТК), технические комитеты международной организации по стандартизации (ИСО ТК) и международной электротехнической комиссией (МЭК ТК).</a:t>
            </a:r>
          </a:p>
          <a:p>
            <a:pPr indent="457200" algn="just"/>
            <a:r>
              <a:rPr lang="ru-RU" sz="1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Совет ТК </a:t>
            </a:r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представляет собой собрание председателей технического секретариата для принятия решений по закрепленным за ним объектам стандартизации и области деятельности и состоит из председателя, его заместителя (при необходимости), секретаря, полномочных представителей-членов ТК.</a:t>
            </a:r>
          </a:p>
          <a:p>
            <a:pPr indent="457200" algn="just"/>
            <a:r>
              <a:rPr lang="ru-RU" sz="1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Секретариат ТК </a:t>
            </a:r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ведет организация, на базе которой создан ТК, с целью координации деятельности ТК, ведения переписки, подготовки и оформления документов заседания Совета ТК. Состав технического секретариата и кандидатура председателя согласовываются со всеми членами ТК и утверждаются уполномоченным органом. Технический секретариат ведет переписку на бланке данной организации с необходимым набором реквизитов.</a:t>
            </a:r>
          </a:p>
          <a:p>
            <a:pPr indent="457200" algn="just"/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Право голоса и свои функции </a:t>
            </a:r>
            <a:r>
              <a:rPr lang="ru-RU" sz="1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члены ТК </a:t>
            </a:r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реализуют на заседаниях Совета ТК или в процессе выполнения работ по заданию ТК.</a:t>
            </a:r>
          </a:p>
          <a:p>
            <a:pPr indent="457200" algn="just"/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EFB9E90-CF93-444F-B4B2-0068573FE8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50070" y="2518803"/>
            <a:ext cx="1246374" cy="1246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3653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/>
          <p:nvPr/>
        </p:nvSpPr>
        <p:spPr>
          <a:xfrm>
            <a:off x="3367549" y="1136573"/>
            <a:ext cx="8180824" cy="460083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Организационные и рабочие заседания ТК могут проводиться заочно, путем письменного (почтового или электронного) обсуждения и обмена мнениями. После рассмотрения итогов таких заседаний окончательное решение (о передаче документов на утверждение или снятии их с дальнейшего рассмотрения и разработки) принимается Советом ТК. Решения принимаются большинством голосов. Решение Совета техническим секретариатом доводится до всех членов ТК в недельный срок. </a:t>
            </a:r>
          </a:p>
          <a:p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Члены ТК могут войти в состав и выйти из состава ТК на основе письменного заявления, поданного в уполномоченный орган по согласованию с председателем ТК. Срок рассмотрения заявления составляет не более одного месяца со дня подачи. 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1791E589-97FF-4D51-A466-F4E16E408A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482" y="4402776"/>
            <a:ext cx="2299160" cy="1731028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A721D90-761F-44C0-87D6-4182C96D1B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0313" y="615882"/>
            <a:ext cx="2021498" cy="2021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09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9088854" y="1639229"/>
            <a:ext cx="1315234" cy="1037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0292576" y="1639229"/>
            <a:ext cx="1170878" cy="12043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Прямоугольник 2"/>
          <p:cNvSpPr/>
          <p:nvPr/>
        </p:nvSpPr>
        <p:spPr>
          <a:xfrm>
            <a:off x="340955" y="583177"/>
            <a:ext cx="8304137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1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Порядок создания ТК осуществляется в следующем порядке:</a:t>
            </a:r>
            <a:endParaRPr lang="ru-KZ" sz="18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/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Заявка с обоснованием о создании ТК направляется в уполномоченный орган организацией, на базе которой создается ТК. </a:t>
            </a:r>
            <a:endParaRPr lang="ru-KZ" sz="18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tabLst>
                <a:tab pos="685800" algn="l"/>
              </a:tabLst>
            </a:pPr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Заявка включает: </a:t>
            </a:r>
            <a:endParaRPr lang="ru-KZ" sz="18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arenR"/>
              <a:tabLst>
                <a:tab pos="457200" algn="l"/>
                <a:tab pos="685800" algn="l"/>
              </a:tabLst>
            </a:pPr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заявление о создании ТК в произвольной форме; </a:t>
            </a:r>
            <a:endParaRPr lang="ru-KZ" sz="18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arenR"/>
              <a:tabLst>
                <a:tab pos="457200" algn="l"/>
                <a:tab pos="685800" algn="l"/>
              </a:tabLst>
            </a:pPr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полное и сокращенное наименование юридического лица, на базе которого предлагается создание ТК, давшего согласие на ведение секретариата ТК с подробной информацией о его деятельности и возможностях для создания условий работы ТК. Согласие оформляется письменно в произвольной форме; </a:t>
            </a:r>
            <a:endParaRPr lang="ru-KZ" sz="18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arenR"/>
              <a:tabLst>
                <a:tab pos="457200" algn="l"/>
                <a:tab pos="685800" algn="l"/>
              </a:tabLst>
            </a:pPr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перечень объектов стандартизации, закрепляемых за ТК или область деятельности ТК; </a:t>
            </a:r>
            <a:endParaRPr lang="ru-KZ" sz="18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arenR"/>
              <a:tabLst>
                <a:tab pos="457200" algn="l"/>
                <a:tab pos="685800" algn="l"/>
              </a:tabLst>
            </a:pPr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программа работ на текущий год и (или) на перспективу; </a:t>
            </a:r>
            <a:endParaRPr lang="ru-KZ" sz="18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arenR"/>
              <a:tabLst>
                <a:tab pos="457200" algn="l"/>
                <a:tab pos="685800" algn="l"/>
              </a:tabLst>
            </a:pPr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перечень организаций - членов ТК с письменным согласием на участие в работе ТК; </a:t>
            </a:r>
            <a:endParaRPr lang="ru-KZ" sz="18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arenR"/>
              <a:tabLst>
                <a:tab pos="457200" algn="l"/>
                <a:tab pos="685800" algn="l"/>
              </a:tabLst>
            </a:pPr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копия устава (нотариально заверенная в случае непредставления оригинала для сверки) организации, на базе которой создается ТК.</a:t>
            </a:r>
            <a:endParaRPr lang="ru-KZ" sz="18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64BAD3FF-379F-40B0-9C90-238775C39C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64409" y="3124106"/>
            <a:ext cx="3023839" cy="3023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1850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F69A84C-9A2D-404E-A1A9-7C43FCDE8BB4}"/>
              </a:ext>
            </a:extLst>
          </p:cNvPr>
          <p:cNvSpPr txBox="1"/>
          <p:nvPr/>
        </p:nvSpPr>
        <p:spPr>
          <a:xfrm>
            <a:off x="484094" y="568021"/>
            <a:ext cx="8884024" cy="532453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Уполномоченный орган рассматривает предложение о создании ТК в том случае, если указанная область деятельности не была ранее заявлена действующими ТК. При создании ТК необходимо четко разграничивать сферу деятельности и объекты стандартизации с действующими ТК, не допуская их дублирования. </a:t>
            </a:r>
          </a:p>
          <a:p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положительном решении уполномоченный орган издает приказ о создании и составе ТК. При отрицательном решении уполномоченный орган возвращает заявку и прилагаемую к ней документацию на доработку в организацию-заявитель, либо отклоняет заявку с обоснованием о причинах отклонения представленного предложения. </a:t>
            </a:r>
          </a:p>
          <a:p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Уполномоченный орган присваивает ТК идентификационный (порядковый) номер и наименование. Обозначение технического комитета включает буквы "ТК" и идентификационный номер (например, ТК 156). Сведения о ТК вносятся в Реестр государственной системы технического регулирования, который размещается на Интернет-ресурсе: (www.memst.kz). 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D8643D0-07BA-406C-BC21-53DA708CF0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79859" y="3774141"/>
            <a:ext cx="2743199" cy="2743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92252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17258" y="421920"/>
            <a:ext cx="8176341" cy="59340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0215" algn="ctr">
              <a:lnSpc>
                <a:spcPct val="107000"/>
              </a:lnSpc>
              <a:spcAft>
                <a:spcPts val="0"/>
              </a:spcAft>
            </a:pPr>
            <a:endParaRPr lang="en-US" sz="2400" b="1" i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863788" y="765497"/>
            <a:ext cx="807667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ТК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представляется в произвольной форме со следующими приложениями: </a:t>
            </a:r>
          </a:p>
          <a:p>
            <a:pPr fontAlgn="base"/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1) списочным составом ТК, включающим председателя, заместителя председателя, секретаря и полномочных представителей-членов ТК; </a:t>
            </a:r>
          </a:p>
          <a:p>
            <a:pPr fontAlgn="base"/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2) перечнем подкомитетов (при наличии) с указанием объектов стандартизации (областей деятельности) каждого подкомитета, его состава и адреса секретариата.</a:t>
            </a:r>
          </a:p>
          <a:p>
            <a:pPr fontAlgn="base"/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о ТК и структура утверждается председателем ТК. </a:t>
            </a:r>
          </a:p>
          <a:p>
            <a:pPr fontAlgn="base"/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реорганизации юридического лица, на базе которого находится ТК, ТК направляет в уполномоченный орган письменное заявление о смене базы не позднее одного месяца с даты реорганизации. </a:t>
            </a:r>
          </a:p>
          <a:p>
            <a:pPr fontAlgn="base"/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организации работ по стандартизации ТК своим решением устанавливает один или несколько подкомитетов (ПК) в более узких, чем для всего ТК, областях стандартизации и определяет в данном решении порядок работы этих подкомитетов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DA8B5F41-5E6D-4133-A0A9-B1B7207186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304" y="1783976"/>
            <a:ext cx="3217689" cy="2815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34070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482810" y="141655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25968EC-D996-4C76-9DA7-B737DA025548}"/>
              </a:ext>
            </a:extLst>
          </p:cNvPr>
          <p:cNvSpPr txBox="1"/>
          <p:nvPr/>
        </p:nvSpPr>
        <p:spPr>
          <a:xfrm>
            <a:off x="439271" y="448234"/>
            <a:ext cx="11178988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работы ТК </a:t>
            </a:r>
          </a:p>
          <a:p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ТК направлена на повышение качественного уровня государственных стандартов, их гармонизации с международными стандартами для обеспечения конкурентоспособности отечественной продукции на внутреннем и внешнем рынках, а также для снятия технических барьеров при торговом обмене продукцией (технологиями, услугами) с зарубежными странами.</a:t>
            </a:r>
          </a:p>
          <a:p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области государственной стандартизации ТК организует и осуществляет следующие функции: </a:t>
            </a:r>
          </a:p>
          <a:p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1) подготовка предложений по определению основных направлений развития государственной системы технического регулирования по закрепленным объектам и направлениям деятельности; </a:t>
            </a:r>
          </a:p>
          <a:p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2) участие в разработке и экспертизе государственных стандартов и классификаторов технико-экономической информации, международных, региональных, национальных стандартов и классификаторов технико-экономической информации иностранных государств и изменений к ним в соответствии с законодательством в области технического регулирования; </a:t>
            </a:r>
          </a:p>
          <a:p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3) подготовка предложений к программам развития государственной системы технического регулирования по разработке нормативных правовых актов в области технического регулирования и государственных стандартов; </a:t>
            </a:r>
          </a:p>
          <a:p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4) разработка, рассмотрение, согласование стандартов организаций, рекомендаций по стандартизации Республики Казахстан по закрепленным за ТК объектам; </a:t>
            </a:r>
          </a:p>
          <a:p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5) подготовка изменений к действующим нормативным документам по стандартизации; </a:t>
            </a:r>
          </a:p>
          <a:p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6) подготовка предложений по отмене действующих в республике нормативных документов по стандартизации на объекты, закрепленные за ТК; </a:t>
            </a:r>
          </a:p>
          <a:p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7) подготовка предложений и проведение работ по унификации и гармонизации применяемых в республике нормативных документов с межгосударственными, международными, региональными и национальными стандартами и документами по стандартизации зарубежных стран; </a:t>
            </a:r>
          </a:p>
          <a:p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8) оценка технического уровня и достигнутого уровня стандартизации по объектам, закрепленным за ТК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7990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D28D180-CB8F-4642-B8D3-A5FF555D8E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3317" y="1017701"/>
            <a:ext cx="8812307" cy="539155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9D70D12-4003-43E5-A3D3-E76D4893A021}"/>
              </a:ext>
            </a:extLst>
          </p:cNvPr>
          <p:cNvSpPr txBox="1"/>
          <p:nvPr/>
        </p:nvSpPr>
        <p:spPr>
          <a:xfrm>
            <a:off x="488577" y="448744"/>
            <a:ext cx="1121484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 взаимодействия технических комитетов по стандартизации, их структура и состав</a:t>
            </a:r>
            <a:endParaRPr lang="ru-KZ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6158945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ис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TM03457444[[fn=Базис]]</Template>
  <TotalTime>1894</TotalTime>
  <Words>1072</Words>
  <Application>Microsoft Office PowerPoint</Application>
  <PresentationFormat>Широкоэкранный</PresentationFormat>
  <Paragraphs>52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Calibri</vt:lpstr>
      <vt:lpstr>Corbel</vt:lpstr>
      <vt:lpstr>Times New Roman</vt:lpstr>
      <vt:lpstr>Базис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Учетная запись Майкрософт</dc:creator>
  <cp:lastModifiedBy>User1</cp:lastModifiedBy>
  <cp:revision>93</cp:revision>
  <dcterms:created xsi:type="dcterms:W3CDTF">2023-05-12T16:52:36Z</dcterms:created>
  <dcterms:modified xsi:type="dcterms:W3CDTF">2024-09-23T11:44:03Z</dcterms:modified>
</cp:coreProperties>
</file>