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6"/>
  </p:notesMasterIdLst>
  <p:sldIdLst>
    <p:sldId id="256" r:id="rId2"/>
    <p:sldId id="264" r:id="rId3"/>
    <p:sldId id="265" r:id="rId4"/>
    <p:sldId id="257" r:id="rId5"/>
    <p:sldId id="266" r:id="rId6"/>
    <p:sldId id="267" r:id="rId7"/>
    <p:sldId id="269" r:id="rId8"/>
    <p:sldId id="258" r:id="rId9"/>
    <p:sldId id="259" r:id="rId10"/>
    <p:sldId id="260" r:id="rId11"/>
    <p:sldId id="261" r:id="rId12"/>
    <p:sldId id="262" r:id="rId13"/>
    <p:sldId id="263" r:id="rId14"/>
    <p:sldId id="268" r:id="rId15"/>
  </p:sldIdLst>
  <p:sldSz cx="14630400" cy="8229600"/>
  <p:notesSz cx="8229600" cy="14630400"/>
  <p:embeddedFontLst>
    <p:embeddedFont>
      <p:font typeface="Bitter Medium" panose="020B0604020202020204" charset="-52"/>
      <p:regular r:id="rId17"/>
    </p:embeddedFont>
    <p:embeddedFont>
      <p:font typeface="Calibri" panose="020F0502020204030204" pitchFamily="34" charset="0"/>
      <p:regular r:id="rId18"/>
      <p:bold r:id="rId19"/>
      <p:italic r:id="rId20"/>
      <p:boldItalic r:id="rId21"/>
    </p:embeddedFont>
  </p:embeddedFont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8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43" d="100"/>
          <a:sy n="43" d="100"/>
        </p:scale>
        <p:origin x="90" y="7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7011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AABCB6"/>
          </a:solidFill>
          <a:ln/>
        </p:spPr>
      </p:sp>
      <p:sp>
        <p:nvSpPr>
          <p:cNvPr id="3" name="Shape 1"/>
          <p:cNvSpPr/>
          <p:nvPr/>
        </p:nvSpPr>
        <p:spPr>
          <a:xfrm>
            <a:off x="0" y="0"/>
            <a:ext cx="14630400" cy="82296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3" name="Text 0"/>
          <p:cNvSpPr/>
          <p:nvPr/>
        </p:nvSpPr>
        <p:spPr>
          <a:xfrm>
            <a:off x="1608234" y="842264"/>
            <a:ext cx="12070059" cy="3246306"/>
          </a:xfrm>
          <a:prstGeom prst="rect">
            <a:avLst/>
          </a:prstGeom>
          <a:noFill/>
          <a:ln/>
        </p:spPr>
        <p:txBody>
          <a:bodyPr wrap="square" lIns="0" tIns="0" rIns="0" bIns="0" rtlCol="0" anchor="t"/>
          <a:lstStyle/>
          <a:p>
            <a:pPr indent="450215" algn="ctr">
              <a:spcAft>
                <a:spcPts val="0"/>
              </a:spcAft>
            </a:pPr>
            <a:r>
              <a:rPr lang="kk-KZ" sz="3600" b="1" kern="100" dirty="0">
                <a:latin typeface="Times New Roman" panose="02020603050405020304" pitchFamily="18" charset="0"/>
                <a:ea typeface="Times New Roman" panose="02020603050405020304" pitchFamily="18" charset="0"/>
                <a:cs typeface="Times New Roman" panose="02020603050405020304" pitchFamily="18" charset="0"/>
              </a:rPr>
              <a:t>5 Дәріс. Физикадан оқушылардың алатын білімдерін, іскерліктерін, дағдыларын тексеру және ұйымдастыру</a:t>
            </a:r>
            <a:endParaRPr lang="ru-RU" sz="2800" kern="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pPr>
            <a:r>
              <a:rPr lang="kk-KZ" sz="3600" b="1" kern="1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ext 1"/>
          <p:cNvSpPr/>
          <p:nvPr/>
        </p:nvSpPr>
        <p:spPr>
          <a:xfrm>
            <a:off x="245327" y="5679177"/>
            <a:ext cx="14309659" cy="2391738"/>
          </a:xfrm>
          <a:prstGeom prst="rect">
            <a:avLst/>
          </a:prstGeom>
          <a:noFill/>
          <a:ln/>
        </p:spPr>
        <p:txBody>
          <a:bodyPr wrap="square" lIns="0" tIns="0" rIns="0" bIns="0" rtlCol="0" anchor="t"/>
          <a:lstStyle/>
          <a:p>
            <a:pPr marL="0" indent="0" algn="just">
              <a:lnSpc>
                <a:spcPts val="2550"/>
              </a:lnSpc>
              <a:buNone/>
            </a:pPr>
            <a:r>
              <a:rPr lang="en-US" sz="2400" kern="0" spc="-32" dirty="0">
                <a:latin typeface="Times New Roman" panose="02020603050405020304" pitchFamily="18" charset="0"/>
                <a:ea typeface="Open Sans" pitchFamily="34" charset="-122"/>
                <a:cs typeface="Times New Roman" panose="02020603050405020304" pitchFamily="18" charset="0"/>
              </a:rPr>
              <a:t>Физика пәнінен оқушылардың білімдерін, іскерліктерін және дағдыларын тексеру мен бағалау - оқыту процесінің маңызды бөлігі. Бұл оқушылардың материалды қаншалықты жақсы меңгергенін анықтауға, оқыту әдістерінің тиімділігін бағалауға және оқу процесін жақсартуға мүмкіндік береді. Тексеру мен бағалаудың әртүрлі әдістері бар, соның ішінде ауызша сұрау, жазбаша бақылау жұмыстары, тестілеу және зертханалық жұмыстар.</a:t>
            </a:r>
            <a:endParaRPr lang="en-US" sz="2400" dirty="0">
              <a:latin typeface="Times New Roman" panose="02020603050405020304" pitchFamily="18" charset="0"/>
              <a:cs typeface="Times New Roman" panose="02020603050405020304" pitchFamily="18" charset="0"/>
            </a:endParaRPr>
          </a:p>
        </p:txBody>
      </p:sp>
      <p:sp>
        <p:nvSpPr>
          <p:cNvPr id="5" name="Shape 2"/>
          <p:cNvSpPr/>
          <p:nvPr/>
        </p:nvSpPr>
        <p:spPr>
          <a:xfrm>
            <a:off x="6208514" y="6990159"/>
            <a:ext cx="330041" cy="330041"/>
          </a:xfrm>
          <a:prstGeom prst="roundRect">
            <a:avLst>
              <a:gd name="adj" fmla="val 27702878"/>
            </a:avLst>
          </a:prstGeom>
          <a:noFill/>
          <a:ln w="7620">
            <a:solidFill>
              <a:srgbClr val="FFFFFF"/>
            </a:solidFill>
            <a:prstDash val="solid"/>
          </a:ln>
        </p:spPr>
      </p:sp>
      <p:sp>
        <p:nvSpPr>
          <p:cNvPr id="8" name="Прямоугольник 7"/>
          <p:cNvSpPr/>
          <p:nvPr/>
        </p:nvSpPr>
        <p:spPr>
          <a:xfrm>
            <a:off x="12801600" y="7673419"/>
            <a:ext cx="1753386" cy="490193"/>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a:off x="12954000" y="7825819"/>
            <a:ext cx="1753386" cy="490193"/>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a:extLst>
              <a:ext uri="{FF2B5EF4-FFF2-40B4-BE49-F238E27FC236}">
                <a16:creationId xmlns:a16="http://schemas.microsoft.com/office/drawing/2014/main" id="{55C846AA-26D1-44BA-A1D6-A215DCAA0684}"/>
              </a:ext>
            </a:extLst>
          </p:cNvPr>
          <p:cNvSpPr/>
          <p:nvPr/>
        </p:nvSpPr>
        <p:spPr>
          <a:xfrm>
            <a:off x="748823" y="2432871"/>
            <a:ext cx="12052777" cy="3416320"/>
          </a:xfrm>
          <a:prstGeom prst="rect">
            <a:avLst/>
          </a:prstGeom>
        </p:spPr>
        <p:txBody>
          <a:bodyPr wrap="square">
            <a:spAutoFit/>
          </a:bodyPr>
          <a:lstStyle/>
          <a:p>
            <a:pPr indent="450215" algn="just">
              <a:spcAft>
                <a:spcPts val="0"/>
              </a:spcAft>
            </a:pPr>
            <a:r>
              <a:rPr lang="kk-KZ" sz="2400" b="1" kern="100" dirty="0">
                <a:latin typeface="Times New Roman" panose="02020603050405020304" pitchFamily="18" charset="0"/>
                <a:ea typeface="Times New Roman" panose="02020603050405020304" pitchFamily="18" charset="0"/>
                <a:cs typeface="Times New Roman" panose="02020603050405020304" pitchFamily="18" charset="0"/>
              </a:rPr>
              <a:t>Жоспары:  </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630555" algn="l"/>
              </a:tabLst>
            </a:pPr>
            <a:r>
              <a:rPr lang="kk-KZ" sz="2400" kern="100" dirty="0">
                <a:latin typeface="Times New Roman" panose="02020603050405020304" pitchFamily="18" charset="0"/>
                <a:ea typeface="Times New Roman" panose="02020603050405020304" pitchFamily="18" charset="0"/>
                <a:cs typeface="Times New Roman" panose="02020603050405020304" pitchFamily="18" charset="0"/>
              </a:rPr>
              <a:t>Физика пәнінен оқушылардың оқыту нәтижесін бағалау мен тексеруді ұйымдастыру және бағалау жүйесі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630555" algn="l"/>
              </a:tabLst>
            </a:pPr>
            <a:r>
              <a:rPr lang="kk-KZ" sz="2400" kern="100" dirty="0">
                <a:latin typeface="Times New Roman" panose="02020603050405020304" pitchFamily="18" charset="0"/>
                <a:ea typeface="Times New Roman" panose="02020603050405020304" pitchFamily="18" charset="0"/>
                <a:cs typeface="Times New Roman" panose="02020603050405020304" pitchFamily="18" charset="0"/>
              </a:rPr>
              <a:t>Оқушылардың білімдерін, іскерліктерімен мен дағдыларын тексерудің мақсаты мен маңызы</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630555" algn="l"/>
              </a:tabLst>
            </a:pPr>
            <a:r>
              <a:rPr lang="kk-KZ" sz="2400" kern="100" dirty="0">
                <a:latin typeface="Times New Roman" panose="02020603050405020304" pitchFamily="18" charset="0"/>
                <a:ea typeface="Times New Roman" panose="02020603050405020304" pitchFamily="18" charset="0"/>
                <a:cs typeface="Times New Roman" panose="02020603050405020304" pitchFamily="18" charset="0"/>
              </a:rPr>
              <a:t>Оқушылардың білімін тексерудің ауызша, жазбаша тәсілі, және оларды бағалаудың түрлері.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630555" algn="l"/>
              </a:tabLst>
            </a:pPr>
            <a:r>
              <a:rPr lang="kk-KZ" sz="2400" kern="100" dirty="0">
                <a:latin typeface="Times New Roman" panose="02020603050405020304" pitchFamily="18" charset="0"/>
                <a:ea typeface="Times New Roman" panose="02020603050405020304" pitchFamily="18" charset="0"/>
                <a:cs typeface="Times New Roman" panose="02020603050405020304" pitchFamily="18" charset="0"/>
              </a:rPr>
              <a:t>Оқушылардың білімін бағалау кретерийі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kk-KZ" sz="2400" b="1" kern="1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3" name="Text 0"/>
          <p:cNvSpPr/>
          <p:nvPr/>
        </p:nvSpPr>
        <p:spPr>
          <a:xfrm>
            <a:off x="651629" y="741283"/>
            <a:ext cx="7643574" cy="581739"/>
          </a:xfrm>
          <a:prstGeom prst="rect">
            <a:avLst/>
          </a:prstGeom>
          <a:noFill/>
          <a:ln/>
        </p:spPr>
        <p:txBody>
          <a:bodyPr wrap="none" lIns="0" tIns="0" rIns="0" bIns="0" rtlCol="0" anchor="t"/>
          <a:lstStyle/>
          <a:p>
            <a:pPr marL="0" indent="0">
              <a:lnSpc>
                <a:spcPts val="4550"/>
              </a:lnSpc>
              <a:buNone/>
            </a:pPr>
            <a:r>
              <a:rPr lang="en-US" sz="3650" kern="0" spc="-110" dirty="0">
                <a:solidFill>
                  <a:srgbClr val="2C3F42"/>
                </a:solidFill>
                <a:latin typeface="Times New Roman" panose="02020603050405020304" pitchFamily="18" charset="0"/>
                <a:ea typeface="Bitter Medium" pitchFamily="34" charset="-122"/>
                <a:cs typeface="Times New Roman" panose="02020603050405020304" pitchFamily="18" charset="0"/>
              </a:rPr>
              <a:t>Зертханалық жұмыстарды бағалау</a:t>
            </a:r>
            <a:endParaRPr lang="en-US" sz="3650" dirty="0">
              <a:latin typeface="Times New Roman" panose="02020603050405020304" pitchFamily="18" charset="0"/>
              <a:cs typeface="Times New Roman" panose="02020603050405020304" pitchFamily="18" charset="0"/>
            </a:endParaRPr>
          </a:p>
        </p:txBody>
      </p:sp>
      <p:sp>
        <p:nvSpPr>
          <p:cNvPr id="4" name="Text 1"/>
          <p:cNvSpPr/>
          <p:nvPr/>
        </p:nvSpPr>
        <p:spPr>
          <a:xfrm>
            <a:off x="651629" y="1602224"/>
            <a:ext cx="13215200" cy="1787366"/>
          </a:xfrm>
          <a:prstGeom prst="rect">
            <a:avLst/>
          </a:prstGeom>
          <a:noFill/>
          <a:ln/>
        </p:spPr>
        <p:txBody>
          <a:bodyPr wrap="square" lIns="0" tIns="0" rIns="0" bIns="0" rtlCol="0" anchor="t"/>
          <a:lstStyle/>
          <a:p>
            <a:pPr marL="0" indent="0" algn="ctr">
              <a:lnSpc>
                <a:spcPts val="2300"/>
              </a:lnSpc>
              <a:buNone/>
            </a:pPr>
            <a:r>
              <a:rPr lang="en-US" sz="2000" kern="0" spc="-29" dirty="0">
                <a:solidFill>
                  <a:srgbClr val="2B2E3C"/>
                </a:solidFill>
                <a:latin typeface="Times New Roman" panose="02020603050405020304" pitchFamily="18" charset="0"/>
                <a:ea typeface="Open Sans" pitchFamily="34" charset="-122"/>
                <a:cs typeface="Times New Roman" panose="02020603050405020304" pitchFamily="18" charset="0"/>
              </a:rPr>
              <a:t>Зертханалық жұмыстарды бағалау оқушылардың практикалық дағдыларын тексеруге мүмкіндік береді. Бағалау кезінде ескерілетін негізгі аспектілер: жұмысты орындау жоспарын құру қабілеті, зертханалық құрал-жабдықтарды дұрыс қолдану, теориялық білімді практикада қолдану, жұмысты орындаудың тиімді әдісін таңдау. Зертханалық жұмыстарды бағалау критерийлері нақты белгіленген және оқушылардың жұмысының сапасын объективті бағалауға бағытталған.</a:t>
            </a:r>
            <a:endParaRPr lang="en-US" sz="2000" dirty="0">
              <a:latin typeface="Times New Roman" panose="02020603050405020304" pitchFamily="18" charset="0"/>
              <a:cs typeface="Times New Roman" panose="02020603050405020304" pitchFamily="18" charset="0"/>
            </a:endParaRPr>
          </a:p>
        </p:txBody>
      </p:sp>
      <p:sp>
        <p:nvSpPr>
          <p:cNvPr id="5" name="Shape 2"/>
          <p:cNvSpPr/>
          <p:nvPr/>
        </p:nvSpPr>
        <p:spPr>
          <a:xfrm>
            <a:off x="651629" y="3599021"/>
            <a:ext cx="7840742" cy="3889296"/>
          </a:xfrm>
          <a:prstGeom prst="roundRect">
            <a:avLst>
              <a:gd name="adj" fmla="val 2011"/>
            </a:avLst>
          </a:prstGeom>
          <a:noFill/>
          <a:ln w="7620">
            <a:solidFill>
              <a:srgbClr val="000000">
                <a:alpha val="8000"/>
              </a:srgbClr>
            </a:solidFill>
            <a:prstDash val="solid"/>
          </a:ln>
        </p:spPr>
      </p:sp>
      <p:sp>
        <p:nvSpPr>
          <p:cNvPr id="6" name="Shape 3"/>
          <p:cNvSpPr/>
          <p:nvPr/>
        </p:nvSpPr>
        <p:spPr>
          <a:xfrm>
            <a:off x="2959389" y="3621227"/>
            <a:ext cx="7825502" cy="536496"/>
          </a:xfrm>
          <a:prstGeom prst="rect">
            <a:avLst/>
          </a:prstGeom>
          <a:solidFill>
            <a:srgbClr val="FFFFFF">
              <a:alpha val="4000"/>
            </a:srgbClr>
          </a:solidFill>
          <a:ln/>
        </p:spPr>
      </p:sp>
      <p:sp>
        <p:nvSpPr>
          <p:cNvPr id="7" name="Text 4"/>
          <p:cNvSpPr/>
          <p:nvPr/>
        </p:nvSpPr>
        <p:spPr>
          <a:xfrm>
            <a:off x="845344" y="3725942"/>
            <a:ext cx="3536752" cy="297894"/>
          </a:xfrm>
          <a:prstGeom prst="rect">
            <a:avLst/>
          </a:prstGeom>
          <a:noFill/>
          <a:ln/>
        </p:spPr>
        <p:txBody>
          <a:bodyPr wrap="non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Баға</a:t>
            </a:r>
            <a:endParaRPr lang="en-US" sz="1600" dirty="0">
              <a:latin typeface="Times New Roman" panose="02020603050405020304" pitchFamily="18" charset="0"/>
              <a:cs typeface="Times New Roman" panose="02020603050405020304" pitchFamily="18" charset="0"/>
            </a:endParaRPr>
          </a:p>
        </p:txBody>
      </p:sp>
      <p:sp>
        <p:nvSpPr>
          <p:cNvPr id="8" name="Text 5"/>
          <p:cNvSpPr/>
          <p:nvPr/>
        </p:nvSpPr>
        <p:spPr>
          <a:xfrm>
            <a:off x="4761905" y="3725942"/>
            <a:ext cx="3536752" cy="297894"/>
          </a:xfrm>
          <a:prstGeom prst="rect">
            <a:avLst/>
          </a:prstGeom>
          <a:noFill/>
          <a:ln/>
        </p:spPr>
        <p:txBody>
          <a:bodyPr wrap="non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Критерийлер</a:t>
            </a:r>
            <a:endParaRPr lang="en-US" sz="1600" dirty="0">
              <a:latin typeface="Times New Roman" panose="02020603050405020304" pitchFamily="18" charset="0"/>
              <a:cs typeface="Times New Roman" panose="02020603050405020304" pitchFamily="18" charset="0"/>
            </a:endParaRPr>
          </a:p>
        </p:txBody>
      </p:sp>
      <p:sp>
        <p:nvSpPr>
          <p:cNvPr id="9" name="Shape 6"/>
          <p:cNvSpPr/>
          <p:nvPr/>
        </p:nvSpPr>
        <p:spPr>
          <a:xfrm>
            <a:off x="659249" y="4143137"/>
            <a:ext cx="7825502" cy="834390"/>
          </a:xfrm>
          <a:prstGeom prst="rect">
            <a:avLst/>
          </a:prstGeom>
          <a:solidFill>
            <a:srgbClr val="000000">
              <a:alpha val="4000"/>
            </a:srgbClr>
          </a:solidFill>
          <a:ln/>
        </p:spPr>
      </p:sp>
      <p:sp>
        <p:nvSpPr>
          <p:cNvPr id="10" name="Text 7"/>
          <p:cNvSpPr/>
          <p:nvPr/>
        </p:nvSpPr>
        <p:spPr>
          <a:xfrm>
            <a:off x="845344" y="4262438"/>
            <a:ext cx="3536752" cy="297894"/>
          </a:xfrm>
          <a:prstGeom prst="rect">
            <a:avLst/>
          </a:prstGeom>
          <a:noFill/>
          <a:ln/>
        </p:spPr>
        <p:txBody>
          <a:bodyPr wrap="non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10</a:t>
            </a:r>
            <a:endParaRPr lang="en-US" sz="1600" dirty="0">
              <a:latin typeface="Times New Roman" panose="02020603050405020304" pitchFamily="18" charset="0"/>
              <a:cs typeface="Times New Roman" panose="02020603050405020304" pitchFamily="18" charset="0"/>
            </a:endParaRPr>
          </a:p>
        </p:txBody>
      </p:sp>
      <p:sp>
        <p:nvSpPr>
          <p:cNvPr id="11" name="Text 8"/>
          <p:cNvSpPr/>
          <p:nvPr/>
        </p:nvSpPr>
        <p:spPr>
          <a:xfrm>
            <a:off x="4761905" y="4262438"/>
            <a:ext cx="3536752" cy="595789"/>
          </a:xfrm>
          <a:prstGeom prst="rect">
            <a:avLst/>
          </a:prstGeom>
          <a:noFill/>
          <a:ln/>
        </p:spPr>
        <p:txBody>
          <a:bodyPr wrap="squar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Жұмыс толық көлемде, қателерсіз орындалған</a:t>
            </a:r>
            <a:endParaRPr lang="en-US" sz="1600" dirty="0">
              <a:latin typeface="Times New Roman" panose="02020603050405020304" pitchFamily="18" charset="0"/>
              <a:cs typeface="Times New Roman" panose="02020603050405020304" pitchFamily="18" charset="0"/>
            </a:endParaRPr>
          </a:p>
        </p:txBody>
      </p:sp>
      <p:sp>
        <p:nvSpPr>
          <p:cNvPr id="12" name="Shape 9"/>
          <p:cNvSpPr/>
          <p:nvPr/>
        </p:nvSpPr>
        <p:spPr>
          <a:xfrm>
            <a:off x="659249" y="4977527"/>
            <a:ext cx="7825502" cy="834390"/>
          </a:xfrm>
          <a:prstGeom prst="rect">
            <a:avLst/>
          </a:prstGeom>
          <a:solidFill>
            <a:srgbClr val="FFFFFF">
              <a:alpha val="4000"/>
            </a:srgbClr>
          </a:solidFill>
          <a:ln/>
        </p:spPr>
      </p:sp>
      <p:sp>
        <p:nvSpPr>
          <p:cNvPr id="13" name="Text 10"/>
          <p:cNvSpPr/>
          <p:nvPr/>
        </p:nvSpPr>
        <p:spPr>
          <a:xfrm>
            <a:off x="845344" y="5096828"/>
            <a:ext cx="3536752" cy="297894"/>
          </a:xfrm>
          <a:prstGeom prst="rect">
            <a:avLst/>
          </a:prstGeom>
          <a:noFill/>
          <a:ln/>
        </p:spPr>
        <p:txBody>
          <a:bodyPr wrap="non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8-9</a:t>
            </a:r>
            <a:endParaRPr lang="en-US" sz="1600" dirty="0">
              <a:latin typeface="Times New Roman" panose="02020603050405020304" pitchFamily="18" charset="0"/>
              <a:cs typeface="Times New Roman" panose="02020603050405020304" pitchFamily="18" charset="0"/>
            </a:endParaRPr>
          </a:p>
        </p:txBody>
      </p:sp>
      <p:sp>
        <p:nvSpPr>
          <p:cNvPr id="14" name="Text 11"/>
          <p:cNvSpPr/>
          <p:nvPr/>
        </p:nvSpPr>
        <p:spPr>
          <a:xfrm>
            <a:off x="4761905" y="5096828"/>
            <a:ext cx="3536752" cy="595789"/>
          </a:xfrm>
          <a:prstGeom prst="rect">
            <a:avLst/>
          </a:prstGeom>
          <a:noFill/>
          <a:ln/>
        </p:spPr>
        <p:txBody>
          <a:bodyPr wrap="squar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Жұмыс толық орындалған, бірақ кішкентай қателіктер бар</a:t>
            </a:r>
            <a:endParaRPr lang="en-US" sz="1600" dirty="0">
              <a:latin typeface="Times New Roman" panose="02020603050405020304" pitchFamily="18" charset="0"/>
              <a:cs typeface="Times New Roman" panose="02020603050405020304" pitchFamily="18" charset="0"/>
            </a:endParaRPr>
          </a:p>
        </p:txBody>
      </p:sp>
      <p:sp>
        <p:nvSpPr>
          <p:cNvPr id="15" name="Shape 12"/>
          <p:cNvSpPr/>
          <p:nvPr/>
        </p:nvSpPr>
        <p:spPr>
          <a:xfrm>
            <a:off x="659249" y="5811917"/>
            <a:ext cx="7825502" cy="834390"/>
          </a:xfrm>
          <a:prstGeom prst="rect">
            <a:avLst/>
          </a:prstGeom>
          <a:solidFill>
            <a:srgbClr val="000000">
              <a:alpha val="4000"/>
            </a:srgbClr>
          </a:solidFill>
          <a:ln/>
        </p:spPr>
      </p:sp>
      <p:sp>
        <p:nvSpPr>
          <p:cNvPr id="16" name="Text 13"/>
          <p:cNvSpPr/>
          <p:nvPr/>
        </p:nvSpPr>
        <p:spPr>
          <a:xfrm>
            <a:off x="845344" y="5931217"/>
            <a:ext cx="3536752" cy="297894"/>
          </a:xfrm>
          <a:prstGeom prst="rect">
            <a:avLst/>
          </a:prstGeom>
          <a:noFill/>
          <a:ln/>
        </p:spPr>
        <p:txBody>
          <a:bodyPr wrap="non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6-7</a:t>
            </a:r>
            <a:endParaRPr lang="en-US" sz="1600" dirty="0">
              <a:latin typeface="Times New Roman" panose="02020603050405020304" pitchFamily="18" charset="0"/>
              <a:cs typeface="Times New Roman" panose="02020603050405020304" pitchFamily="18" charset="0"/>
            </a:endParaRPr>
          </a:p>
        </p:txBody>
      </p:sp>
      <p:sp>
        <p:nvSpPr>
          <p:cNvPr id="17" name="Text 14"/>
          <p:cNvSpPr/>
          <p:nvPr/>
        </p:nvSpPr>
        <p:spPr>
          <a:xfrm>
            <a:off x="4761905" y="5931217"/>
            <a:ext cx="3536752" cy="595789"/>
          </a:xfrm>
          <a:prstGeom prst="rect">
            <a:avLst/>
          </a:prstGeom>
          <a:noFill/>
          <a:ln/>
        </p:spPr>
        <p:txBody>
          <a:bodyPr wrap="squar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Жұмыс толық орындалмаған немесе елеулі қателіктер бар</a:t>
            </a:r>
            <a:endParaRPr lang="en-US" sz="1600" dirty="0">
              <a:latin typeface="Times New Roman" panose="02020603050405020304" pitchFamily="18" charset="0"/>
              <a:cs typeface="Times New Roman" panose="02020603050405020304" pitchFamily="18" charset="0"/>
            </a:endParaRPr>
          </a:p>
        </p:txBody>
      </p:sp>
      <p:sp>
        <p:nvSpPr>
          <p:cNvPr id="18" name="Shape 15"/>
          <p:cNvSpPr/>
          <p:nvPr/>
        </p:nvSpPr>
        <p:spPr>
          <a:xfrm>
            <a:off x="659249" y="6646307"/>
            <a:ext cx="7825502" cy="834390"/>
          </a:xfrm>
          <a:prstGeom prst="rect">
            <a:avLst/>
          </a:prstGeom>
          <a:solidFill>
            <a:srgbClr val="FFFFFF">
              <a:alpha val="4000"/>
            </a:srgbClr>
          </a:solidFill>
          <a:ln/>
        </p:spPr>
      </p:sp>
      <p:sp>
        <p:nvSpPr>
          <p:cNvPr id="19" name="Text 16"/>
          <p:cNvSpPr/>
          <p:nvPr/>
        </p:nvSpPr>
        <p:spPr>
          <a:xfrm>
            <a:off x="845344" y="6765608"/>
            <a:ext cx="3536752" cy="297894"/>
          </a:xfrm>
          <a:prstGeom prst="rect">
            <a:avLst/>
          </a:prstGeom>
          <a:noFill/>
          <a:ln/>
        </p:spPr>
        <p:txBody>
          <a:bodyPr wrap="non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0-5</a:t>
            </a:r>
            <a:endParaRPr lang="en-US" sz="1600" dirty="0">
              <a:latin typeface="Times New Roman" panose="02020603050405020304" pitchFamily="18" charset="0"/>
              <a:cs typeface="Times New Roman" panose="02020603050405020304" pitchFamily="18" charset="0"/>
            </a:endParaRPr>
          </a:p>
        </p:txBody>
      </p:sp>
      <p:sp>
        <p:nvSpPr>
          <p:cNvPr id="20" name="Text 17"/>
          <p:cNvSpPr/>
          <p:nvPr/>
        </p:nvSpPr>
        <p:spPr>
          <a:xfrm>
            <a:off x="4761905" y="6765608"/>
            <a:ext cx="3536752" cy="595789"/>
          </a:xfrm>
          <a:prstGeom prst="rect">
            <a:avLst/>
          </a:prstGeom>
          <a:noFill/>
          <a:ln/>
        </p:spPr>
        <p:txBody>
          <a:bodyPr wrap="square" lIns="0" tIns="0" rIns="0" bIns="0" rtlCol="0" anchor="t"/>
          <a:lstStyle/>
          <a:p>
            <a:pPr marL="0" indent="0">
              <a:lnSpc>
                <a:spcPts val="2300"/>
              </a:lnSpc>
              <a:buNone/>
            </a:pPr>
            <a:r>
              <a:rPr lang="en-US" sz="1600" kern="0" spc="-29" dirty="0">
                <a:solidFill>
                  <a:srgbClr val="2B2E3C"/>
                </a:solidFill>
                <a:latin typeface="Times New Roman" panose="02020603050405020304" pitchFamily="18" charset="0"/>
                <a:ea typeface="Open Sans" pitchFamily="34" charset="-122"/>
                <a:cs typeface="Times New Roman" panose="02020603050405020304" pitchFamily="18" charset="0"/>
              </a:rPr>
              <a:t>Жұмыс дұрыс орындалмаған немесе толық аяқталмаған</a:t>
            </a:r>
            <a:endParaRPr lang="en-US" sz="1600"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12811027" y="7673419"/>
            <a:ext cx="1819373" cy="556181"/>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3" name="Text 0"/>
          <p:cNvSpPr/>
          <p:nvPr/>
        </p:nvSpPr>
        <p:spPr>
          <a:xfrm>
            <a:off x="609957" y="616863"/>
            <a:ext cx="4498062" cy="544473"/>
          </a:xfrm>
          <a:prstGeom prst="rect">
            <a:avLst/>
          </a:prstGeom>
          <a:noFill/>
          <a:ln/>
        </p:spPr>
        <p:txBody>
          <a:bodyPr wrap="none" lIns="0" tIns="0" rIns="0" bIns="0" rtlCol="0" anchor="t"/>
          <a:lstStyle/>
          <a:p>
            <a:pPr marL="0" indent="0">
              <a:lnSpc>
                <a:spcPts val="4250"/>
              </a:lnSpc>
              <a:buNone/>
            </a:pPr>
            <a:r>
              <a:rPr lang="en-US" sz="3400" kern="0" spc="-103" dirty="0">
                <a:solidFill>
                  <a:srgbClr val="2C3F42"/>
                </a:solidFill>
                <a:latin typeface="Times New Roman" panose="02020603050405020304" pitchFamily="18" charset="0"/>
                <a:ea typeface="Bitter Medium" pitchFamily="34" charset="-122"/>
                <a:cs typeface="Times New Roman" panose="02020603050405020304" pitchFamily="18" charset="0"/>
              </a:rPr>
              <a:t>Бағалау критерийлері</a:t>
            </a:r>
            <a:endParaRPr lang="en-US" sz="3400" dirty="0">
              <a:latin typeface="Times New Roman" panose="02020603050405020304" pitchFamily="18" charset="0"/>
              <a:cs typeface="Times New Roman" panose="02020603050405020304" pitchFamily="18" charset="0"/>
            </a:endParaRPr>
          </a:p>
        </p:txBody>
      </p:sp>
      <p:sp>
        <p:nvSpPr>
          <p:cNvPr id="4" name="Text 1"/>
          <p:cNvSpPr/>
          <p:nvPr/>
        </p:nvSpPr>
        <p:spPr>
          <a:xfrm>
            <a:off x="609956" y="1422678"/>
            <a:ext cx="12474447" cy="1394222"/>
          </a:xfrm>
          <a:prstGeom prst="rect">
            <a:avLst/>
          </a:prstGeom>
          <a:noFill/>
          <a:ln/>
        </p:spPr>
        <p:txBody>
          <a:bodyPr wrap="square" lIns="0" tIns="0" rIns="0" bIns="0" rtlCol="0" anchor="t"/>
          <a:lstStyle/>
          <a:p>
            <a:pPr marL="0" indent="0" algn="ctr">
              <a:lnSpc>
                <a:spcPts val="2150"/>
              </a:lnSpc>
              <a:buNone/>
            </a:pPr>
            <a:r>
              <a:rPr lang="en-US" kern="0" spc="-27" dirty="0">
                <a:solidFill>
                  <a:srgbClr val="2B2E3C"/>
                </a:solidFill>
                <a:latin typeface="Times New Roman" panose="02020603050405020304" pitchFamily="18" charset="0"/>
                <a:ea typeface="Open Sans" pitchFamily="34" charset="-122"/>
                <a:cs typeface="Times New Roman" panose="02020603050405020304" pitchFamily="18" charset="0"/>
              </a:rPr>
              <a:t>Оқушылардың білімін бағалау кезінде әділдік пен объективтілік маңызды. Бағалау критерийлері нақты анықталған және оқушылардың жауаптарының сапасына негізделген. Ауызша жауаптар үшін теориялық білімнің тереңдігі, практикалық қолдану қабілеті, логикалық ойлау және өз ойын жеткізу қабілеті бағаланады. Жазбаша жұмыстар үшін тапсырмаларды орындаудың толықтығы мен дұрыстығы, есептеулердің дәлдігі ескеріледі.</a:t>
            </a:r>
            <a:endParaRPr lang="en-US" dirty="0">
              <a:latin typeface="Times New Roman" panose="02020603050405020304" pitchFamily="18" charset="0"/>
              <a:cs typeface="Times New Roman" panose="02020603050405020304" pitchFamily="18" charset="0"/>
            </a:endParaRPr>
          </a:p>
        </p:txBody>
      </p:sp>
      <p:sp>
        <p:nvSpPr>
          <p:cNvPr id="5" name="Shape 2"/>
          <p:cNvSpPr/>
          <p:nvPr/>
        </p:nvSpPr>
        <p:spPr>
          <a:xfrm>
            <a:off x="609957" y="3012877"/>
            <a:ext cx="7924086" cy="1019294"/>
          </a:xfrm>
          <a:prstGeom prst="roundRect">
            <a:avLst>
              <a:gd name="adj" fmla="val 7181"/>
            </a:avLst>
          </a:prstGeom>
          <a:solidFill>
            <a:srgbClr val="FCE2CF"/>
          </a:solidFill>
          <a:ln w="7620">
            <a:solidFill>
              <a:srgbClr val="E2C8B5"/>
            </a:solidFill>
            <a:prstDash val="solid"/>
          </a:ln>
        </p:spPr>
      </p:sp>
      <p:sp>
        <p:nvSpPr>
          <p:cNvPr id="6" name="Text 3"/>
          <p:cNvSpPr/>
          <p:nvPr/>
        </p:nvSpPr>
        <p:spPr>
          <a:xfrm>
            <a:off x="791766" y="3194685"/>
            <a:ext cx="2178368" cy="272296"/>
          </a:xfrm>
          <a:prstGeom prst="rect">
            <a:avLst/>
          </a:prstGeom>
          <a:noFill/>
          <a:ln/>
        </p:spPr>
        <p:txBody>
          <a:bodyPr wrap="none" lIns="0" tIns="0" rIns="0" bIns="0" rtlCol="0" anchor="t"/>
          <a:lstStyle/>
          <a:p>
            <a:pPr marL="0" indent="0">
              <a:lnSpc>
                <a:spcPts val="2100"/>
              </a:lnSpc>
              <a:buNone/>
            </a:pPr>
            <a:r>
              <a:rPr lang="en-US" sz="1700" kern="0" spc="-51" dirty="0">
                <a:solidFill>
                  <a:srgbClr val="2B2E3C"/>
                </a:solidFill>
                <a:latin typeface="Times New Roman" panose="02020603050405020304" pitchFamily="18" charset="0"/>
                <a:ea typeface="Bitter Medium" pitchFamily="34" charset="-122"/>
                <a:cs typeface="Times New Roman" panose="02020603050405020304" pitchFamily="18" charset="0"/>
              </a:rPr>
              <a:t>Теориялық білім</a:t>
            </a:r>
            <a:endParaRPr lang="en-US" sz="1700" dirty="0">
              <a:latin typeface="Times New Roman" panose="02020603050405020304" pitchFamily="18" charset="0"/>
              <a:cs typeface="Times New Roman" panose="02020603050405020304" pitchFamily="18" charset="0"/>
            </a:endParaRPr>
          </a:p>
        </p:txBody>
      </p:sp>
      <p:sp>
        <p:nvSpPr>
          <p:cNvPr id="7" name="Text 4"/>
          <p:cNvSpPr/>
          <p:nvPr/>
        </p:nvSpPr>
        <p:spPr>
          <a:xfrm>
            <a:off x="791766" y="3571517"/>
            <a:ext cx="7560469" cy="278844"/>
          </a:xfrm>
          <a:prstGeom prst="rect">
            <a:avLst/>
          </a:prstGeom>
          <a:noFill/>
          <a:ln/>
        </p:spPr>
        <p:txBody>
          <a:bodyPr wrap="none" lIns="0" tIns="0" rIns="0" bIns="0" rtlCol="0" anchor="t"/>
          <a:lstStyle/>
          <a:p>
            <a:pPr marL="0" indent="0">
              <a:lnSpc>
                <a:spcPts val="2150"/>
              </a:lnSpc>
              <a:buNone/>
            </a:pPr>
            <a:r>
              <a:rPr lang="en-US" sz="1400" kern="0" spc="-27" dirty="0">
                <a:solidFill>
                  <a:srgbClr val="2B2E3C"/>
                </a:solidFill>
                <a:latin typeface="Times New Roman" panose="02020603050405020304" pitchFamily="18" charset="0"/>
                <a:ea typeface="Open Sans" pitchFamily="34" charset="-122"/>
                <a:cs typeface="Times New Roman" panose="02020603050405020304" pitchFamily="18" charset="0"/>
              </a:rPr>
              <a:t>Физикалық заңдар мен теорияларды түсіну және түсіндіру қабілеті</a:t>
            </a:r>
            <a:endParaRPr lang="en-US" sz="1400" dirty="0">
              <a:latin typeface="Times New Roman" panose="02020603050405020304" pitchFamily="18" charset="0"/>
              <a:cs typeface="Times New Roman" panose="02020603050405020304" pitchFamily="18" charset="0"/>
            </a:endParaRPr>
          </a:p>
        </p:txBody>
      </p:sp>
      <p:sp>
        <p:nvSpPr>
          <p:cNvPr id="8" name="Shape 5"/>
          <p:cNvSpPr/>
          <p:nvPr/>
        </p:nvSpPr>
        <p:spPr>
          <a:xfrm>
            <a:off x="609957" y="4206359"/>
            <a:ext cx="7924086" cy="1019294"/>
          </a:xfrm>
          <a:prstGeom prst="roundRect">
            <a:avLst>
              <a:gd name="adj" fmla="val 7181"/>
            </a:avLst>
          </a:prstGeom>
          <a:solidFill>
            <a:srgbClr val="FCE2CF"/>
          </a:solidFill>
          <a:ln w="7620">
            <a:solidFill>
              <a:srgbClr val="E2C8B5"/>
            </a:solidFill>
            <a:prstDash val="solid"/>
          </a:ln>
        </p:spPr>
      </p:sp>
      <p:sp>
        <p:nvSpPr>
          <p:cNvPr id="9" name="Text 6"/>
          <p:cNvSpPr/>
          <p:nvPr/>
        </p:nvSpPr>
        <p:spPr>
          <a:xfrm>
            <a:off x="791766" y="4388168"/>
            <a:ext cx="2314813" cy="272296"/>
          </a:xfrm>
          <a:prstGeom prst="rect">
            <a:avLst/>
          </a:prstGeom>
          <a:noFill/>
          <a:ln/>
        </p:spPr>
        <p:txBody>
          <a:bodyPr wrap="none" lIns="0" tIns="0" rIns="0" bIns="0" rtlCol="0" anchor="t"/>
          <a:lstStyle/>
          <a:p>
            <a:pPr marL="0" indent="0">
              <a:lnSpc>
                <a:spcPts val="2100"/>
              </a:lnSpc>
              <a:buNone/>
            </a:pPr>
            <a:r>
              <a:rPr lang="en-US" sz="1700" kern="0" spc="-51" dirty="0">
                <a:solidFill>
                  <a:srgbClr val="2B2E3C"/>
                </a:solidFill>
                <a:latin typeface="Times New Roman" panose="02020603050405020304" pitchFamily="18" charset="0"/>
                <a:ea typeface="Bitter Medium" pitchFamily="34" charset="-122"/>
                <a:cs typeface="Times New Roman" panose="02020603050405020304" pitchFamily="18" charset="0"/>
              </a:rPr>
              <a:t>Практикалық қолдану</a:t>
            </a:r>
            <a:endParaRPr lang="en-US" sz="1700" dirty="0">
              <a:latin typeface="Times New Roman" panose="02020603050405020304" pitchFamily="18" charset="0"/>
              <a:cs typeface="Times New Roman" panose="02020603050405020304" pitchFamily="18" charset="0"/>
            </a:endParaRPr>
          </a:p>
        </p:txBody>
      </p:sp>
      <p:sp>
        <p:nvSpPr>
          <p:cNvPr id="10" name="Text 7"/>
          <p:cNvSpPr/>
          <p:nvPr/>
        </p:nvSpPr>
        <p:spPr>
          <a:xfrm>
            <a:off x="791766" y="4765000"/>
            <a:ext cx="7560469" cy="278844"/>
          </a:xfrm>
          <a:prstGeom prst="rect">
            <a:avLst/>
          </a:prstGeom>
          <a:noFill/>
          <a:ln/>
        </p:spPr>
        <p:txBody>
          <a:bodyPr wrap="none" lIns="0" tIns="0" rIns="0" bIns="0" rtlCol="0" anchor="t"/>
          <a:lstStyle/>
          <a:p>
            <a:pPr marL="0" indent="0">
              <a:lnSpc>
                <a:spcPts val="2150"/>
              </a:lnSpc>
              <a:buNone/>
            </a:pPr>
            <a:r>
              <a:rPr lang="en-US" sz="1400" kern="0" spc="-27" dirty="0">
                <a:solidFill>
                  <a:srgbClr val="2B2E3C"/>
                </a:solidFill>
                <a:latin typeface="Times New Roman" panose="02020603050405020304" pitchFamily="18" charset="0"/>
                <a:ea typeface="Open Sans" pitchFamily="34" charset="-122"/>
                <a:cs typeface="Times New Roman" panose="02020603050405020304" pitchFamily="18" charset="0"/>
              </a:rPr>
              <a:t>Білімді нақты жағдайларда қолдану қабілеті</a:t>
            </a:r>
            <a:endParaRPr lang="en-US" sz="1400" dirty="0">
              <a:latin typeface="Times New Roman" panose="02020603050405020304" pitchFamily="18" charset="0"/>
              <a:cs typeface="Times New Roman" panose="02020603050405020304" pitchFamily="18" charset="0"/>
            </a:endParaRPr>
          </a:p>
        </p:txBody>
      </p:sp>
      <p:sp>
        <p:nvSpPr>
          <p:cNvPr id="11" name="Shape 8"/>
          <p:cNvSpPr/>
          <p:nvPr/>
        </p:nvSpPr>
        <p:spPr>
          <a:xfrm>
            <a:off x="609957" y="5399842"/>
            <a:ext cx="7924086" cy="1019294"/>
          </a:xfrm>
          <a:prstGeom prst="roundRect">
            <a:avLst>
              <a:gd name="adj" fmla="val 7181"/>
            </a:avLst>
          </a:prstGeom>
          <a:solidFill>
            <a:srgbClr val="FCE2CF"/>
          </a:solidFill>
          <a:ln w="7620">
            <a:solidFill>
              <a:srgbClr val="E2C8B5"/>
            </a:solidFill>
            <a:prstDash val="solid"/>
          </a:ln>
        </p:spPr>
      </p:sp>
      <p:sp>
        <p:nvSpPr>
          <p:cNvPr id="12" name="Text 9"/>
          <p:cNvSpPr/>
          <p:nvPr/>
        </p:nvSpPr>
        <p:spPr>
          <a:xfrm>
            <a:off x="791766" y="5581650"/>
            <a:ext cx="2178368" cy="272296"/>
          </a:xfrm>
          <a:prstGeom prst="rect">
            <a:avLst/>
          </a:prstGeom>
          <a:noFill/>
          <a:ln/>
        </p:spPr>
        <p:txBody>
          <a:bodyPr wrap="none" lIns="0" tIns="0" rIns="0" bIns="0" rtlCol="0" anchor="t"/>
          <a:lstStyle/>
          <a:p>
            <a:pPr marL="0" indent="0">
              <a:lnSpc>
                <a:spcPts val="2100"/>
              </a:lnSpc>
              <a:buNone/>
            </a:pPr>
            <a:r>
              <a:rPr lang="en-US" sz="1700" kern="0" spc="-51" dirty="0">
                <a:solidFill>
                  <a:srgbClr val="2B2E3C"/>
                </a:solidFill>
                <a:latin typeface="Times New Roman" panose="02020603050405020304" pitchFamily="18" charset="0"/>
                <a:ea typeface="Bitter Medium" pitchFamily="34" charset="-122"/>
                <a:cs typeface="Times New Roman" panose="02020603050405020304" pitchFamily="18" charset="0"/>
              </a:rPr>
              <a:t>Логикалық ойлау</a:t>
            </a:r>
            <a:endParaRPr lang="en-US" sz="1700" dirty="0">
              <a:latin typeface="Times New Roman" panose="02020603050405020304" pitchFamily="18" charset="0"/>
              <a:cs typeface="Times New Roman" panose="02020603050405020304" pitchFamily="18" charset="0"/>
            </a:endParaRPr>
          </a:p>
        </p:txBody>
      </p:sp>
      <p:sp>
        <p:nvSpPr>
          <p:cNvPr id="13" name="Text 10"/>
          <p:cNvSpPr/>
          <p:nvPr/>
        </p:nvSpPr>
        <p:spPr>
          <a:xfrm>
            <a:off x="791766" y="5958483"/>
            <a:ext cx="7560469" cy="278844"/>
          </a:xfrm>
          <a:prstGeom prst="rect">
            <a:avLst/>
          </a:prstGeom>
          <a:noFill/>
          <a:ln/>
        </p:spPr>
        <p:txBody>
          <a:bodyPr wrap="none" lIns="0" tIns="0" rIns="0" bIns="0" rtlCol="0" anchor="t"/>
          <a:lstStyle/>
          <a:p>
            <a:pPr marL="0" indent="0">
              <a:lnSpc>
                <a:spcPts val="2150"/>
              </a:lnSpc>
              <a:buNone/>
            </a:pPr>
            <a:r>
              <a:rPr lang="en-US" sz="1400" kern="0" spc="-27" dirty="0">
                <a:solidFill>
                  <a:srgbClr val="2B2E3C"/>
                </a:solidFill>
                <a:latin typeface="Times New Roman" panose="02020603050405020304" pitchFamily="18" charset="0"/>
                <a:ea typeface="Open Sans" pitchFamily="34" charset="-122"/>
                <a:cs typeface="Times New Roman" panose="02020603050405020304" pitchFamily="18" charset="0"/>
              </a:rPr>
              <a:t>Физикалық құбылыстарды талдау және қорытынды жасау қабілеті</a:t>
            </a:r>
            <a:endParaRPr lang="en-US" sz="1400" dirty="0">
              <a:latin typeface="Times New Roman" panose="02020603050405020304" pitchFamily="18" charset="0"/>
              <a:cs typeface="Times New Roman" panose="02020603050405020304" pitchFamily="18" charset="0"/>
            </a:endParaRPr>
          </a:p>
        </p:txBody>
      </p:sp>
      <p:sp>
        <p:nvSpPr>
          <p:cNvPr id="14" name="Shape 11"/>
          <p:cNvSpPr/>
          <p:nvPr/>
        </p:nvSpPr>
        <p:spPr>
          <a:xfrm>
            <a:off x="609957" y="6593324"/>
            <a:ext cx="7924086" cy="1019294"/>
          </a:xfrm>
          <a:prstGeom prst="roundRect">
            <a:avLst>
              <a:gd name="adj" fmla="val 7181"/>
            </a:avLst>
          </a:prstGeom>
          <a:solidFill>
            <a:srgbClr val="FCE2CF"/>
          </a:solidFill>
          <a:ln w="7620">
            <a:solidFill>
              <a:srgbClr val="E2C8B5"/>
            </a:solidFill>
            <a:prstDash val="solid"/>
          </a:ln>
        </p:spPr>
      </p:sp>
      <p:sp>
        <p:nvSpPr>
          <p:cNvPr id="15" name="Text 12"/>
          <p:cNvSpPr/>
          <p:nvPr/>
        </p:nvSpPr>
        <p:spPr>
          <a:xfrm>
            <a:off x="791766" y="6775133"/>
            <a:ext cx="2178368" cy="272296"/>
          </a:xfrm>
          <a:prstGeom prst="rect">
            <a:avLst/>
          </a:prstGeom>
          <a:noFill/>
          <a:ln/>
        </p:spPr>
        <p:txBody>
          <a:bodyPr wrap="none" lIns="0" tIns="0" rIns="0" bIns="0" rtlCol="0" anchor="t"/>
          <a:lstStyle/>
          <a:p>
            <a:pPr marL="0" indent="0">
              <a:lnSpc>
                <a:spcPts val="2100"/>
              </a:lnSpc>
              <a:buNone/>
            </a:pPr>
            <a:r>
              <a:rPr lang="en-US" sz="1700" kern="0" spc="-51" dirty="0">
                <a:solidFill>
                  <a:srgbClr val="2B2E3C"/>
                </a:solidFill>
                <a:latin typeface="Times New Roman" panose="02020603050405020304" pitchFamily="18" charset="0"/>
                <a:ea typeface="Bitter Medium" pitchFamily="34" charset="-122"/>
                <a:cs typeface="Times New Roman" panose="02020603050405020304" pitchFamily="18" charset="0"/>
              </a:rPr>
              <a:t>Есептеу дәлдігі</a:t>
            </a:r>
            <a:endParaRPr lang="en-US" sz="1700" dirty="0">
              <a:latin typeface="Times New Roman" panose="02020603050405020304" pitchFamily="18" charset="0"/>
              <a:cs typeface="Times New Roman" panose="02020603050405020304" pitchFamily="18" charset="0"/>
            </a:endParaRPr>
          </a:p>
        </p:txBody>
      </p:sp>
      <p:sp>
        <p:nvSpPr>
          <p:cNvPr id="16" name="Text 13"/>
          <p:cNvSpPr/>
          <p:nvPr/>
        </p:nvSpPr>
        <p:spPr>
          <a:xfrm>
            <a:off x="791766" y="7151965"/>
            <a:ext cx="7560469" cy="278844"/>
          </a:xfrm>
          <a:prstGeom prst="rect">
            <a:avLst/>
          </a:prstGeom>
          <a:noFill/>
          <a:ln/>
        </p:spPr>
        <p:txBody>
          <a:bodyPr wrap="none" lIns="0" tIns="0" rIns="0" bIns="0" rtlCol="0" anchor="t"/>
          <a:lstStyle/>
          <a:p>
            <a:pPr marL="0" indent="0">
              <a:lnSpc>
                <a:spcPts val="2150"/>
              </a:lnSpc>
              <a:buNone/>
            </a:pPr>
            <a:r>
              <a:rPr lang="en-US" sz="1400" kern="0" spc="-27" dirty="0">
                <a:solidFill>
                  <a:srgbClr val="2B2E3C"/>
                </a:solidFill>
                <a:latin typeface="Times New Roman" panose="02020603050405020304" pitchFamily="18" charset="0"/>
                <a:ea typeface="Open Sans" pitchFamily="34" charset="-122"/>
                <a:cs typeface="Times New Roman" panose="02020603050405020304" pitchFamily="18" charset="0"/>
              </a:rPr>
              <a:t>Есептерді дұрыс және нақты шығару қабілеті</a:t>
            </a:r>
            <a:endParaRPr lang="en-US" sz="1400" dirty="0">
              <a:latin typeface="Times New Roman" panose="02020603050405020304" pitchFamily="18" charset="0"/>
              <a:cs typeface="Times New Roman" panose="02020603050405020304" pitchFamily="18" charset="0"/>
            </a:endParaRPr>
          </a:p>
        </p:txBody>
      </p:sp>
      <p:sp>
        <p:nvSpPr>
          <p:cNvPr id="17" name="Прямоугольник 16"/>
          <p:cNvSpPr/>
          <p:nvPr/>
        </p:nvSpPr>
        <p:spPr>
          <a:xfrm>
            <a:off x="12707332" y="7682845"/>
            <a:ext cx="1828800" cy="471341"/>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3" name="Text 0"/>
          <p:cNvSpPr/>
          <p:nvPr/>
        </p:nvSpPr>
        <p:spPr>
          <a:xfrm>
            <a:off x="544830" y="553760"/>
            <a:ext cx="3892153" cy="486489"/>
          </a:xfrm>
          <a:prstGeom prst="rect">
            <a:avLst/>
          </a:prstGeom>
          <a:noFill/>
          <a:ln/>
        </p:spPr>
        <p:txBody>
          <a:bodyPr wrap="none" lIns="0" tIns="0" rIns="0" bIns="0" rtlCol="0" anchor="t"/>
          <a:lstStyle/>
          <a:p>
            <a:pPr marL="0" indent="0">
              <a:lnSpc>
                <a:spcPts val="3800"/>
              </a:lnSpc>
              <a:buNone/>
            </a:pPr>
            <a:r>
              <a:rPr lang="en-US" sz="3200" kern="0" spc="-92" dirty="0">
                <a:solidFill>
                  <a:srgbClr val="2C3F42"/>
                </a:solidFill>
                <a:latin typeface="Times New Roman" panose="02020603050405020304" pitchFamily="18" charset="0"/>
                <a:ea typeface="Bitter Medium" pitchFamily="34" charset="-122"/>
                <a:cs typeface="Times New Roman" panose="02020603050405020304" pitchFamily="18" charset="0"/>
              </a:rPr>
              <a:t>Бағалау жүйесі</a:t>
            </a:r>
            <a:endParaRPr lang="en-US" sz="3200" dirty="0">
              <a:latin typeface="Times New Roman" panose="02020603050405020304" pitchFamily="18" charset="0"/>
              <a:cs typeface="Times New Roman" panose="02020603050405020304" pitchFamily="18" charset="0"/>
            </a:endParaRPr>
          </a:p>
        </p:txBody>
      </p:sp>
      <p:sp>
        <p:nvSpPr>
          <p:cNvPr id="4" name="Text 1"/>
          <p:cNvSpPr/>
          <p:nvPr/>
        </p:nvSpPr>
        <p:spPr>
          <a:xfrm>
            <a:off x="1323261" y="1154073"/>
            <a:ext cx="10563939" cy="1245394"/>
          </a:xfrm>
          <a:prstGeom prst="rect">
            <a:avLst/>
          </a:prstGeom>
          <a:noFill/>
          <a:ln/>
        </p:spPr>
        <p:txBody>
          <a:bodyPr wrap="square" lIns="0" tIns="0" rIns="0" bIns="0" rtlCol="0" anchor="t"/>
          <a:lstStyle/>
          <a:p>
            <a:pPr marL="0" indent="0">
              <a:lnSpc>
                <a:spcPts val="1950"/>
              </a:lnSpc>
              <a:buNone/>
            </a:pPr>
            <a:r>
              <a:rPr lang="en-US" sz="1600" kern="0" spc="-25" dirty="0">
                <a:solidFill>
                  <a:srgbClr val="2B2E3C"/>
                </a:solidFill>
                <a:latin typeface="Times New Roman" panose="02020603050405020304" pitchFamily="18" charset="0"/>
                <a:ea typeface="Open Sans" pitchFamily="34" charset="-122"/>
                <a:cs typeface="Times New Roman" panose="02020603050405020304" pitchFamily="18" charset="0"/>
              </a:rPr>
              <a:t>Физика пәнінен оқушылардың білімін бағалау жүйесі 10 баллдық шкала бойынша жүзеге асырылады. Әр баллға нақты критерийлер белгіленген. Мысалы, "10" балл оқушының материалды толық меңгергенін, оны практикада қолдана алатынын және шығармашылық ойлау қабілетін көрсететінін білдіреді. Төменгі баллдар оқушының білімінде кемшіліктер бар екенін көрсетеді. Бағалау жүйесі оқушылардың жетістіктерін объективті көрсетуге және оларды одан әрі дамуға ынталандыруға бағытталған.</a:t>
            </a:r>
            <a:endParaRPr lang="en-US" sz="1600" dirty="0">
              <a:latin typeface="Times New Roman" panose="02020603050405020304" pitchFamily="18" charset="0"/>
              <a:cs typeface="Times New Roman" panose="02020603050405020304" pitchFamily="18" charset="0"/>
            </a:endParaRPr>
          </a:p>
        </p:txBody>
      </p:sp>
      <p:pic>
        <p:nvPicPr>
          <p:cNvPr id="5" name="Image 1" descr="preencoded.png"/>
          <p:cNvPicPr>
            <a:picLocks noChangeAspect="1"/>
          </p:cNvPicPr>
          <p:nvPr/>
        </p:nvPicPr>
        <p:blipFill>
          <a:blip r:embed="rId3"/>
          <a:stretch>
            <a:fillRect/>
          </a:stretch>
        </p:blipFill>
        <p:spPr>
          <a:xfrm>
            <a:off x="544830" y="2694265"/>
            <a:ext cx="778431" cy="1245394"/>
          </a:xfrm>
          <a:prstGeom prst="rect">
            <a:avLst/>
          </a:prstGeom>
        </p:spPr>
      </p:pic>
      <p:sp>
        <p:nvSpPr>
          <p:cNvPr id="6" name="Text 2"/>
          <p:cNvSpPr/>
          <p:nvPr/>
        </p:nvSpPr>
        <p:spPr>
          <a:xfrm>
            <a:off x="1556742" y="2849880"/>
            <a:ext cx="1946077" cy="243245"/>
          </a:xfrm>
          <a:prstGeom prst="rect">
            <a:avLst/>
          </a:prstGeom>
          <a:noFill/>
          <a:ln/>
        </p:spPr>
        <p:txBody>
          <a:bodyPr wrap="none" lIns="0" tIns="0" rIns="0" bIns="0" rtlCol="0" anchor="t"/>
          <a:lstStyle/>
          <a:p>
            <a:pPr marL="0" indent="0" algn="l">
              <a:lnSpc>
                <a:spcPts val="1900"/>
              </a:lnSpc>
              <a:buNone/>
            </a:pPr>
            <a:r>
              <a:rPr lang="en-US" sz="2000" i="1" kern="0" spc="-46" dirty="0">
                <a:solidFill>
                  <a:srgbClr val="2B2E3C"/>
                </a:solidFill>
                <a:latin typeface="Times New Roman" panose="02020603050405020304" pitchFamily="18" charset="0"/>
                <a:ea typeface="Bitter Medium" pitchFamily="34" charset="-122"/>
                <a:cs typeface="Times New Roman" panose="02020603050405020304" pitchFamily="18" charset="0"/>
              </a:rPr>
              <a:t>Білімді</a:t>
            </a:r>
            <a:r>
              <a:rPr lang="en-US" sz="1600" i="1" kern="0" spc="-46" dirty="0">
                <a:solidFill>
                  <a:srgbClr val="2B2E3C"/>
                </a:solidFill>
                <a:latin typeface="Times New Roman" panose="02020603050405020304" pitchFamily="18" charset="0"/>
                <a:ea typeface="Bitter Medium" pitchFamily="34" charset="-122"/>
                <a:cs typeface="Times New Roman" panose="02020603050405020304" pitchFamily="18" charset="0"/>
              </a:rPr>
              <a:t> </a:t>
            </a:r>
            <a:r>
              <a:rPr lang="en-US" sz="2000" i="1" kern="0" spc="-46" dirty="0">
                <a:solidFill>
                  <a:srgbClr val="2B2E3C"/>
                </a:solidFill>
                <a:latin typeface="Times New Roman" panose="02020603050405020304" pitchFamily="18" charset="0"/>
                <a:ea typeface="Bitter Medium" pitchFamily="34" charset="-122"/>
                <a:cs typeface="Times New Roman" panose="02020603050405020304" pitchFamily="18" charset="0"/>
              </a:rPr>
              <a:t>тексеру</a:t>
            </a:r>
            <a:endParaRPr lang="en-US" sz="2000" i="1" dirty="0">
              <a:latin typeface="Times New Roman" panose="02020603050405020304" pitchFamily="18" charset="0"/>
              <a:cs typeface="Times New Roman" panose="02020603050405020304" pitchFamily="18" charset="0"/>
            </a:endParaRPr>
          </a:p>
        </p:txBody>
      </p:sp>
      <p:sp>
        <p:nvSpPr>
          <p:cNvPr id="7" name="Text 3"/>
          <p:cNvSpPr/>
          <p:nvPr/>
        </p:nvSpPr>
        <p:spPr>
          <a:xfrm>
            <a:off x="1556742" y="3186470"/>
            <a:ext cx="7042428" cy="249079"/>
          </a:xfrm>
          <a:prstGeom prst="rect">
            <a:avLst/>
          </a:prstGeom>
          <a:noFill/>
          <a:ln/>
        </p:spPr>
        <p:txBody>
          <a:bodyPr wrap="none" lIns="0" tIns="0" rIns="0" bIns="0" rtlCol="0" anchor="t"/>
          <a:lstStyle/>
          <a:p>
            <a:pPr marL="0" indent="0" algn="l">
              <a:lnSpc>
                <a:spcPts val="1950"/>
              </a:lnSpc>
              <a:buNone/>
            </a:pPr>
            <a:r>
              <a:rPr lang="en-US" sz="1600" kern="0" spc="-25" dirty="0">
                <a:solidFill>
                  <a:srgbClr val="2B2E3C"/>
                </a:solidFill>
                <a:latin typeface="Times New Roman" panose="02020603050405020304" pitchFamily="18" charset="0"/>
                <a:ea typeface="Open Sans" pitchFamily="34" charset="-122"/>
                <a:cs typeface="Times New Roman" panose="02020603050405020304" pitchFamily="18" charset="0"/>
              </a:rPr>
              <a:t>Оқушылардың білім деңгейін анықтау</a:t>
            </a:r>
            <a:endParaRPr lang="en-US" sz="1600" dirty="0">
              <a:latin typeface="Times New Roman" panose="02020603050405020304" pitchFamily="18" charset="0"/>
              <a:cs typeface="Times New Roman" panose="02020603050405020304" pitchFamily="18" charset="0"/>
            </a:endParaRPr>
          </a:p>
        </p:txBody>
      </p:sp>
      <p:pic>
        <p:nvPicPr>
          <p:cNvPr id="8" name="Image 2" descr="preencoded.png"/>
          <p:cNvPicPr>
            <a:picLocks noChangeAspect="1"/>
          </p:cNvPicPr>
          <p:nvPr/>
        </p:nvPicPr>
        <p:blipFill>
          <a:blip r:embed="rId4"/>
          <a:stretch>
            <a:fillRect/>
          </a:stretch>
        </p:blipFill>
        <p:spPr>
          <a:xfrm>
            <a:off x="544830" y="3939659"/>
            <a:ext cx="778431" cy="1245394"/>
          </a:xfrm>
          <a:prstGeom prst="rect">
            <a:avLst/>
          </a:prstGeom>
        </p:spPr>
      </p:pic>
      <p:sp>
        <p:nvSpPr>
          <p:cNvPr id="9" name="Text 4"/>
          <p:cNvSpPr/>
          <p:nvPr/>
        </p:nvSpPr>
        <p:spPr>
          <a:xfrm>
            <a:off x="1556742" y="4095274"/>
            <a:ext cx="2198370" cy="243245"/>
          </a:xfrm>
          <a:prstGeom prst="rect">
            <a:avLst/>
          </a:prstGeom>
          <a:noFill/>
          <a:ln/>
        </p:spPr>
        <p:txBody>
          <a:bodyPr wrap="none" lIns="0" tIns="0" rIns="0" bIns="0" rtlCol="0" anchor="t"/>
          <a:lstStyle/>
          <a:p>
            <a:pPr marL="0" indent="0" algn="l">
              <a:lnSpc>
                <a:spcPts val="1900"/>
              </a:lnSpc>
              <a:buNone/>
            </a:pPr>
            <a:r>
              <a:rPr lang="en-US" sz="2000" i="1" kern="0" spc="-46" dirty="0">
                <a:solidFill>
                  <a:srgbClr val="2B2E3C"/>
                </a:solidFill>
                <a:latin typeface="Times New Roman" panose="02020603050405020304" pitchFamily="18" charset="0"/>
                <a:ea typeface="Bitter Medium" pitchFamily="34" charset="-122"/>
                <a:cs typeface="Times New Roman" panose="02020603050405020304" pitchFamily="18" charset="0"/>
              </a:rPr>
              <a:t>Критерийлерді қолдану</a:t>
            </a:r>
            <a:endParaRPr lang="en-US" sz="2000" i="1" dirty="0">
              <a:latin typeface="Times New Roman" panose="02020603050405020304" pitchFamily="18" charset="0"/>
              <a:cs typeface="Times New Roman" panose="02020603050405020304" pitchFamily="18" charset="0"/>
            </a:endParaRPr>
          </a:p>
        </p:txBody>
      </p:sp>
      <p:sp>
        <p:nvSpPr>
          <p:cNvPr id="10" name="Text 5"/>
          <p:cNvSpPr/>
          <p:nvPr/>
        </p:nvSpPr>
        <p:spPr>
          <a:xfrm>
            <a:off x="1586342" y="4431863"/>
            <a:ext cx="7042428" cy="249079"/>
          </a:xfrm>
          <a:prstGeom prst="rect">
            <a:avLst/>
          </a:prstGeom>
          <a:noFill/>
          <a:ln/>
        </p:spPr>
        <p:txBody>
          <a:bodyPr wrap="none" lIns="0" tIns="0" rIns="0" bIns="0" rtlCol="0" anchor="t"/>
          <a:lstStyle/>
          <a:p>
            <a:pPr marL="0" indent="0" algn="l">
              <a:lnSpc>
                <a:spcPts val="1950"/>
              </a:lnSpc>
              <a:buNone/>
            </a:pPr>
            <a:r>
              <a:rPr lang="en-US" sz="1600" kern="0" spc="-25" dirty="0">
                <a:solidFill>
                  <a:srgbClr val="2B2E3C"/>
                </a:solidFill>
                <a:latin typeface="Times New Roman" panose="02020603050405020304" pitchFamily="18" charset="0"/>
                <a:ea typeface="Open Sans" pitchFamily="34" charset="-122"/>
                <a:cs typeface="Times New Roman" panose="02020603050405020304" pitchFamily="18" charset="0"/>
              </a:rPr>
              <a:t>Бағалау критерийлерін пайдалану</a:t>
            </a:r>
            <a:endParaRPr lang="en-US" sz="1600" dirty="0">
              <a:latin typeface="Times New Roman" panose="02020603050405020304" pitchFamily="18" charset="0"/>
              <a:cs typeface="Times New Roman" panose="02020603050405020304" pitchFamily="18" charset="0"/>
            </a:endParaRPr>
          </a:p>
        </p:txBody>
      </p:sp>
      <p:pic>
        <p:nvPicPr>
          <p:cNvPr id="11" name="Image 3" descr="preencoded.png"/>
          <p:cNvPicPr>
            <a:picLocks noChangeAspect="1"/>
          </p:cNvPicPr>
          <p:nvPr/>
        </p:nvPicPr>
        <p:blipFill>
          <a:blip r:embed="rId5"/>
          <a:stretch>
            <a:fillRect/>
          </a:stretch>
        </p:blipFill>
        <p:spPr>
          <a:xfrm>
            <a:off x="544830" y="5185053"/>
            <a:ext cx="778431" cy="1245394"/>
          </a:xfrm>
          <a:prstGeom prst="rect">
            <a:avLst/>
          </a:prstGeom>
        </p:spPr>
      </p:pic>
      <p:sp>
        <p:nvSpPr>
          <p:cNvPr id="12" name="Text 6"/>
          <p:cNvSpPr/>
          <p:nvPr/>
        </p:nvSpPr>
        <p:spPr>
          <a:xfrm>
            <a:off x="1597088" y="5334833"/>
            <a:ext cx="1946077" cy="243245"/>
          </a:xfrm>
          <a:prstGeom prst="rect">
            <a:avLst/>
          </a:prstGeom>
          <a:noFill/>
          <a:ln/>
        </p:spPr>
        <p:txBody>
          <a:bodyPr wrap="none" lIns="0" tIns="0" rIns="0" bIns="0" rtlCol="0" anchor="t"/>
          <a:lstStyle/>
          <a:p>
            <a:pPr marL="0" indent="0" algn="l">
              <a:lnSpc>
                <a:spcPts val="1900"/>
              </a:lnSpc>
              <a:buNone/>
            </a:pPr>
            <a:r>
              <a:rPr lang="en-US" sz="2000" i="1" kern="0" spc="-46" dirty="0">
                <a:solidFill>
                  <a:srgbClr val="2B2E3C"/>
                </a:solidFill>
                <a:latin typeface="Times New Roman" panose="02020603050405020304" pitchFamily="18" charset="0"/>
                <a:ea typeface="Bitter Medium" pitchFamily="34" charset="-122"/>
                <a:cs typeface="Times New Roman" panose="02020603050405020304" pitchFamily="18" charset="0"/>
              </a:rPr>
              <a:t>Балл қою</a:t>
            </a:r>
            <a:endParaRPr lang="en-US" sz="2000" i="1" dirty="0">
              <a:latin typeface="Times New Roman" panose="02020603050405020304" pitchFamily="18" charset="0"/>
              <a:cs typeface="Times New Roman" panose="02020603050405020304" pitchFamily="18" charset="0"/>
            </a:endParaRPr>
          </a:p>
        </p:txBody>
      </p:sp>
      <p:sp>
        <p:nvSpPr>
          <p:cNvPr id="13" name="Text 7"/>
          <p:cNvSpPr/>
          <p:nvPr/>
        </p:nvSpPr>
        <p:spPr>
          <a:xfrm>
            <a:off x="1556742" y="5677257"/>
            <a:ext cx="7042428" cy="249079"/>
          </a:xfrm>
          <a:prstGeom prst="rect">
            <a:avLst/>
          </a:prstGeom>
          <a:noFill/>
          <a:ln/>
        </p:spPr>
        <p:txBody>
          <a:bodyPr wrap="none" lIns="0" tIns="0" rIns="0" bIns="0" rtlCol="0" anchor="t"/>
          <a:lstStyle/>
          <a:p>
            <a:pPr marL="0" indent="0" algn="l">
              <a:lnSpc>
                <a:spcPts val="1950"/>
              </a:lnSpc>
              <a:buNone/>
            </a:pPr>
            <a:r>
              <a:rPr lang="en-US" sz="1600" kern="0" spc="-25" dirty="0">
                <a:solidFill>
                  <a:srgbClr val="2B2E3C"/>
                </a:solidFill>
                <a:latin typeface="Times New Roman" panose="02020603050405020304" pitchFamily="18" charset="0"/>
                <a:ea typeface="Open Sans" pitchFamily="34" charset="-122"/>
                <a:cs typeface="Times New Roman" panose="02020603050405020304" pitchFamily="18" charset="0"/>
              </a:rPr>
              <a:t>10 баллдық шкала бойынша баға қою</a:t>
            </a:r>
            <a:endParaRPr lang="en-US" sz="1600" dirty="0">
              <a:latin typeface="Times New Roman" panose="02020603050405020304" pitchFamily="18" charset="0"/>
              <a:cs typeface="Times New Roman" panose="02020603050405020304" pitchFamily="18" charset="0"/>
            </a:endParaRPr>
          </a:p>
        </p:txBody>
      </p:sp>
      <p:pic>
        <p:nvPicPr>
          <p:cNvPr id="14" name="Image 4" descr="preencoded.png"/>
          <p:cNvPicPr>
            <a:picLocks noChangeAspect="1"/>
          </p:cNvPicPr>
          <p:nvPr/>
        </p:nvPicPr>
        <p:blipFill>
          <a:blip r:embed="rId6"/>
          <a:stretch>
            <a:fillRect/>
          </a:stretch>
        </p:blipFill>
        <p:spPr>
          <a:xfrm>
            <a:off x="544830" y="6430447"/>
            <a:ext cx="778431" cy="1245394"/>
          </a:xfrm>
          <a:prstGeom prst="rect">
            <a:avLst/>
          </a:prstGeom>
        </p:spPr>
      </p:pic>
      <p:sp>
        <p:nvSpPr>
          <p:cNvPr id="15" name="Text 8"/>
          <p:cNvSpPr/>
          <p:nvPr/>
        </p:nvSpPr>
        <p:spPr>
          <a:xfrm>
            <a:off x="1517867" y="6586061"/>
            <a:ext cx="1946077" cy="243245"/>
          </a:xfrm>
          <a:prstGeom prst="rect">
            <a:avLst/>
          </a:prstGeom>
          <a:noFill/>
          <a:ln/>
        </p:spPr>
        <p:txBody>
          <a:bodyPr wrap="none" lIns="0" tIns="0" rIns="0" bIns="0" rtlCol="0" anchor="t"/>
          <a:lstStyle/>
          <a:p>
            <a:pPr marL="0" indent="0" algn="l">
              <a:lnSpc>
                <a:spcPts val="1900"/>
              </a:lnSpc>
              <a:buNone/>
            </a:pPr>
            <a:r>
              <a:rPr lang="en-US" sz="2000" i="1" kern="0" spc="-46" dirty="0">
                <a:solidFill>
                  <a:srgbClr val="2B2E3C"/>
                </a:solidFill>
                <a:latin typeface="Times New Roman" panose="02020603050405020304" pitchFamily="18" charset="0"/>
                <a:ea typeface="Bitter Medium" pitchFamily="34" charset="-122"/>
                <a:cs typeface="Times New Roman" panose="02020603050405020304" pitchFamily="18" charset="0"/>
              </a:rPr>
              <a:t>Кері байланыс</a:t>
            </a:r>
            <a:endParaRPr lang="en-US" sz="2000" i="1" dirty="0">
              <a:latin typeface="Times New Roman" panose="02020603050405020304" pitchFamily="18" charset="0"/>
              <a:cs typeface="Times New Roman" panose="02020603050405020304" pitchFamily="18" charset="0"/>
            </a:endParaRPr>
          </a:p>
        </p:txBody>
      </p:sp>
      <p:sp>
        <p:nvSpPr>
          <p:cNvPr id="16" name="Text 9"/>
          <p:cNvSpPr/>
          <p:nvPr/>
        </p:nvSpPr>
        <p:spPr>
          <a:xfrm>
            <a:off x="1556742" y="6922651"/>
            <a:ext cx="7042428" cy="249079"/>
          </a:xfrm>
          <a:prstGeom prst="rect">
            <a:avLst/>
          </a:prstGeom>
          <a:noFill/>
          <a:ln/>
        </p:spPr>
        <p:txBody>
          <a:bodyPr wrap="none" lIns="0" tIns="0" rIns="0" bIns="0" rtlCol="0" anchor="t"/>
          <a:lstStyle/>
          <a:p>
            <a:pPr marL="0" indent="0" algn="l">
              <a:lnSpc>
                <a:spcPts val="1950"/>
              </a:lnSpc>
              <a:buNone/>
            </a:pPr>
            <a:r>
              <a:rPr lang="en-US" sz="1600" kern="0" spc="-25" dirty="0">
                <a:solidFill>
                  <a:srgbClr val="2B2E3C"/>
                </a:solidFill>
                <a:latin typeface="Times New Roman" panose="02020603050405020304" pitchFamily="18" charset="0"/>
                <a:ea typeface="Open Sans" pitchFamily="34" charset="-122"/>
                <a:cs typeface="Times New Roman" panose="02020603050405020304" pitchFamily="18" charset="0"/>
              </a:rPr>
              <a:t>Оқушыларға нәтижелер туралы ақпарат беру</a:t>
            </a:r>
            <a:endParaRPr lang="en-US" sz="1600" dirty="0">
              <a:latin typeface="Times New Roman" panose="02020603050405020304" pitchFamily="18" charset="0"/>
              <a:cs typeface="Times New Roman" panose="02020603050405020304" pitchFamily="18" charset="0"/>
            </a:endParaRPr>
          </a:p>
        </p:txBody>
      </p:sp>
      <p:sp>
        <p:nvSpPr>
          <p:cNvPr id="17" name="Прямоугольник 16"/>
          <p:cNvSpPr/>
          <p:nvPr/>
        </p:nvSpPr>
        <p:spPr>
          <a:xfrm>
            <a:off x="12754466" y="7675841"/>
            <a:ext cx="1762812" cy="553759"/>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3" name="Text 0"/>
          <p:cNvSpPr/>
          <p:nvPr/>
        </p:nvSpPr>
        <p:spPr>
          <a:xfrm>
            <a:off x="488871" y="497562"/>
            <a:ext cx="3492460" cy="436483"/>
          </a:xfrm>
          <a:prstGeom prst="rect">
            <a:avLst/>
          </a:prstGeom>
          <a:noFill/>
          <a:ln/>
        </p:spPr>
        <p:txBody>
          <a:bodyPr wrap="none" lIns="0" tIns="0" rIns="0" bIns="0" rtlCol="0" anchor="t"/>
          <a:lstStyle/>
          <a:p>
            <a:pPr marL="0" indent="0">
              <a:lnSpc>
                <a:spcPts val="3400"/>
              </a:lnSpc>
              <a:buNone/>
            </a:pPr>
            <a:r>
              <a:rPr lang="en-US" sz="3200" kern="0" spc="-83" dirty="0">
                <a:solidFill>
                  <a:srgbClr val="2C3F42"/>
                </a:solidFill>
                <a:latin typeface="Times New Roman" panose="02020603050405020304" pitchFamily="18" charset="0"/>
                <a:ea typeface="Bitter Medium" pitchFamily="34" charset="-122"/>
                <a:cs typeface="Times New Roman" panose="02020603050405020304" pitchFamily="18" charset="0"/>
              </a:rPr>
              <a:t>Қорытынды</a:t>
            </a:r>
            <a:endParaRPr lang="en-US" sz="3200" dirty="0">
              <a:latin typeface="Times New Roman" panose="02020603050405020304" pitchFamily="18" charset="0"/>
              <a:cs typeface="Times New Roman" panose="02020603050405020304" pitchFamily="18" charset="0"/>
            </a:endParaRPr>
          </a:p>
        </p:txBody>
      </p:sp>
      <p:sp>
        <p:nvSpPr>
          <p:cNvPr id="4" name="Text 1"/>
          <p:cNvSpPr/>
          <p:nvPr/>
        </p:nvSpPr>
        <p:spPr>
          <a:xfrm>
            <a:off x="488871" y="1143595"/>
            <a:ext cx="12538972" cy="1116806"/>
          </a:xfrm>
          <a:prstGeom prst="rect">
            <a:avLst/>
          </a:prstGeom>
          <a:noFill/>
          <a:ln/>
        </p:spPr>
        <p:txBody>
          <a:bodyPr wrap="square" lIns="0" tIns="0" rIns="0" bIns="0" rtlCol="0" anchor="t"/>
          <a:lstStyle/>
          <a:p>
            <a:pPr marL="0" indent="0">
              <a:lnSpc>
                <a:spcPts val="1750"/>
              </a:lnSpc>
              <a:buNone/>
            </a:pPr>
            <a:r>
              <a:rPr lang="en-US" sz="1600" kern="0" spc="-22" dirty="0">
                <a:solidFill>
                  <a:srgbClr val="2B2E3C"/>
                </a:solidFill>
                <a:latin typeface="Times New Roman" panose="02020603050405020304" pitchFamily="18" charset="0"/>
                <a:ea typeface="Open Sans" pitchFamily="34" charset="-122"/>
                <a:cs typeface="Times New Roman" panose="02020603050405020304" pitchFamily="18" charset="0"/>
              </a:rPr>
              <a:t>Физика пәнінен оқушылардың білімдерін, іскерліктерін және дағдыларын тексеру мен бағалау - күрделі және маңызды процесс. Ол оқушылардың жетістіктерін объективті бағалауға, оқыту процесін жетілдіруге және оқушыларды одан әрі дамуға ынталандыруға бағытталған. Тексеру мен бағалаудың әртүрлі әдістерін қолдану, нақты критерийлерді пайдалану және әділ бағалау жүйесін қолдану оқу процесінің сапасын арттыруға және оқушылардың физика пәніне деген қызығушылығын арттыруға көмектеседі.</a:t>
            </a:r>
            <a:endParaRPr lang="en-US" sz="1600" dirty="0">
              <a:latin typeface="Times New Roman" panose="02020603050405020304" pitchFamily="18" charset="0"/>
              <a:cs typeface="Times New Roman" panose="02020603050405020304" pitchFamily="18" charset="0"/>
            </a:endParaRPr>
          </a:p>
        </p:txBody>
      </p:sp>
      <p:pic>
        <p:nvPicPr>
          <p:cNvPr id="5" name="Image 1" descr="preencoded.png"/>
          <p:cNvPicPr>
            <a:picLocks noChangeAspect="1"/>
          </p:cNvPicPr>
          <p:nvPr/>
        </p:nvPicPr>
        <p:blipFill>
          <a:blip r:embed="rId3"/>
          <a:stretch>
            <a:fillRect/>
          </a:stretch>
        </p:blipFill>
        <p:spPr>
          <a:xfrm>
            <a:off x="488871" y="2417564"/>
            <a:ext cx="349210" cy="349210"/>
          </a:xfrm>
          <a:prstGeom prst="rect">
            <a:avLst/>
          </a:prstGeom>
        </p:spPr>
      </p:pic>
      <p:sp>
        <p:nvSpPr>
          <p:cNvPr id="6" name="Text 2"/>
          <p:cNvSpPr/>
          <p:nvPr/>
        </p:nvSpPr>
        <p:spPr>
          <a:xfrm>
            <a:off x="511324" y="2893396"/>
            <a:ext cx="1746171" cy="218242"/>
          </a:xfrm>
          <a:prstGeom prst="rect">
            <a:avLst/>
          </a:prstGeom>
          <a:noFill/>
          <a:ln/>
        </p:spPr>
        <p:txBody>
          <a:bodyPr wrap="none" lIns="0" tIns="0" rIns="0" bIns="0" rtlCol="0" anchor="t"/>
          <a:lstStyle/>
          <a:p>
            <a:pPr marL="0" indent="0" algn="l">
              <a:lnSpc>
                <a:spcPts val="1700"/>
              </a:lnSpc>
              <a:buNone/>
            </a:pPr>
            <a:r>
              <a:rPr lang="en-US" sz="2000" i="1" kern="0" spc="-41" dirty="0">
                <a:solidFill>
                  <a:srgbClr val="2B2E3C"/>
                </a:solidFill>
                <a:latin typeface="Times New Roman" panose="02020603050405020304" pitchFamily="18" charset="0"/>
                <a:ea typeface="Bitter Medium" pitchFamily="34" charset="-122"/>
                <a:cs typeface="Times New Roman" panose="02020603050405020304" pitchFamily="18" charset="0"/>
              </a:rPr>
              <a:t>Объективті бағалау</a:t>
            </a:r>
            <a:endParaRPr lang="en-US" sz="2000" i="1" dirty="0">
              <a:latin typeface="Times New Roman" panose="02020603050405020304" pitchFamily="18" charset="0"/>
              <a:cs typeface="Times New Roman" panose="02020603050405020304" pitchFamily="18" charset="0"/>
            </a:endParaRPr>
          </a:p>
        </p:txBody>
      </p:sp>
      <p:sp>
        <p:nvSpPr>
          <p:cNvPr id="7" name="Text 3"/>
          <p:cNvSpPr/>
          <p:nvPr/>
        </p:nvSpPr>
        <p:spPr>
          <a:xfrm>
            <a:off x="488871" y="3208496"/>
            <a:ext cx="8166259" cy="223361"/>
          </a:xfrm>
          <a:prstGeom prst="rect">
            <a:avLst/>
          </a:prstGeom>
          <a:noFill/>
          <a:ln/>
        </p:spPr>
        <p:txBody>
          <a:bodyPr wrap="none" lIns="0" tIns="0" rIns="0" bIns="0" rtlCol="0" anchor="t"/>
          <a:lstStyle/>
          <a:p>
            <a:pPr marL="0" indent="0" algn="l">
              <a:lnSpc>
                <a:spcPts val="1750"/>
              </a:lnSpc>
              <a:buNone/>
            </a:pPr>
            <a:r>
              <a:rPr lang="en-US" sz="1600" kern="0" spc="-22" dirty="0">
                <a:solidFill>
                  <a:srgbClr val="2B2E3C"/>
                </a:solidFill>
                <a:latin typeface="Times New Roman" panose="02020603050405020304" pitchFamily="18" charset="0"/>
                <a:ea typeface="Open Sans" pitchFamily="34" charset="-122"/>
                <a:cs typeface="Times New Roman" panose="02020603050405020304" pitchFamily="18" charset="0"/>
              </a:rPr>
              <a:t>Нақты критерийлер негізінде бағалау</a:t>
            </a:r>
            <a:endParaRPr lang="en-US" sz="1600" dirty="0">
              <a:latin typeface="Times New Roman" panose="02020603050405020304" pitchFamily="18" charset="0"/>
              <a:cs typeface="Times New Roman" panose="02020603050405020304" pitchFamily="18" charset="0"/>
            </a:endParaRPr>
          </a:p>
        </p:txBody>
      </p:sp>
      <p:pic>
        <p:nvPicPr>
          <p:cNvPr id="8" name="Image 2" descr="preencoded.png"/>
          <p:cNvPicPr>
            <a:picLocks noChangeAspect="1"/>
          </p:cNvPicPr>
          <p:nvPr/>
        </p:nvPicPr>
        <p:blipFill>
          <a:blip r:embed="rId4"/>
          <a:stretch>
            <a:fillRect/>
          </a:stretch>
        </p:blipFill>
        <p:spPr>
          <a:xfrm>
            <a:off x="488871" y="3850958"/>
            <a:ext cx="349210" cy="349210"/>
          </a:xfrm>
          <a:prstGeom prst="rect">
            <a:avLst/>
          </a:prstGeom>
        </p:spPr>
      </p:pic>
      <p:sp>
        <p:nvSpPr>
          <p:cNvPr id="9" name="Text 4"/>
          <p:cNvSpPr/>
          <p:nvPr/>
        </p:nvSpPr>
        <p:spPr>
          <a:xfrm>
            <a:off x="488871" y="4339828"/>
            <a:ext cx="1746171" cy="218242"/>
          </a:xfrm>
          <a:prstGeom prst="rect">
            <a:avLst/>
          </a:prstGeom>
          <a:noFill/>
          <a:ln/>
        </p:spPr>
        <p:txBody>
          <a:bodyPr wrap="none" lIns="0" tIns="0" rIns="0" bIns="0" rtlCol="0" anchor="t"/>
          <a:lstStyle/>
          <a:p>
            <a:pPr marL="0" indent="0" algn="l">
              <a:lnSpc>
                <a:spcPts val="1700"/>
              </a:lnSpc>
              <a:buNone/>
            </a:pPr>
            <a:r>
              <a:rPr lang="en-US" sz="2000" i="1" kern="0" spc="-41" dirty="0">
                <a:solidFill>
                  <a:srgbClr val="2B2E3C"/>
                </a:solidFill>
                <a:latin typeface="Times New Roman" panose="02020603050405020304" pitchFamily="18" charset="0"/>
                <a:ea typeface="Bitter Medium" pitchFamily="34" charset="-122"/>
                <a:cs typeface="Times New Roman" panose="02020603050405020304" pitchFamily="18" charset="0"/>
              </a:rPr>
              <a:t>Үздіксіз даму</a:t>
            </a:r>
            <a:endParaRPr lang="en-US" sz="2000" i="1" dirty="0">
              <a:latin typeface="Times New Roman" panose="02020603050405020304" pitchFamily="18" charset="0"/>
              <a:cs typeface="Times New Roman" panose="02020603050405020304" pitchFamily="18" charset="0"/>
            </a:endParaRPr>
          </a:p>
        </p:txBody>
      </p:sp>
      <p:sp>
        <p:nvSpPr>
          <p:cNvPr id="10" name="Text 5"/>
          <p:cNvSpPr/>
          <p:nvPr/>
        </p:nvSpPr>
        <p:spPr>
          <a:xfrm>
            <a:off x="496974" y="4703088"/>
            <a:ext cx="8166259" cy="223361"/>
          </a:xfrm>
          <a:prstGeom prst="rect">
            <a:avLst/>
          </a:prstGeom>
          <a:noFill/>
          <a:ln/>
        </p:spPr>
        <p:txBody>
          <a:bodyPr wrap="none" lIns="0" tIns="0" rIns="0" bIns="0" rtlCol="0" anchor="t"/>
          <a:lstStyle/>
          <a:p>
            <a:pPr marL="0" indent="0" algn="l">
              <a:lnSpc>
                <a:spcPts val="1750"/>
              </a:lnSpc>
              <a:buNone/>
            </a:pPr>
            <a:r>
              <a:rPr lang="en-US" sz="1600" kern="0" spc="-22" dirty="0">
                <a:solidFill>
                  <a:srgbClr val="2B2E3C"/>
                </a:solidFill>
                <a:latin typeface="Times New Roman" panose="02020603050405020304" pitchFamily="18" charset="0"/>
                <a:ea typeface="Open Sans" pitchFamily="34" charset="-122"/>
                <a:cs typeface="Times New Roman" panose="02020603050405020304" pitchFamily="18" charset="0"/>
              </a:rPr>
              <a:t>Оқушылардың білім деңгейін жақсарту</a:t>
            </a:r>
            <a:endParaRPr lang="en-US" sz="1600" dirty="0">
              <a:latin typeface="Times New Roman" panose="02020603050405020304" pitchFamily="18" charset="0"/>
              <a:cs typeface="Times New Roman" panose="02020603050405020304" pitchFamily="18" charset="0"/>
            </a:endParaRPr>
          </a:p>
        </p:txBody>
      </p:sp>
      <p:pic>
        <p:nvPicPr>
          <p:cNvPr id="11" name="Image 3" descr="preencoded.png"/>
          <p:cNvPicPr>
            <a:picLocks noChangeAspect="1"/>
          </p:cNvPicPr>
          <p:nvPr/>
        </p:nvPicPr>
        <p:blipFill>
          <a:blip r:embed="rId5"/>
          <a:stretch>
            <a:fillRect/>
          </a:stretch>
        </p:blipFill>
        <p:spPr>
          <a:xfrm>
            <a:off x="488871" y="5284351"/>
            <a:ext cx="349210" cy="349210"/>
          </a:xfrm>
          <a:prstGeom prst="rect">
            <a:avLst/>
          </a:prstGeom>
        </p:spPr>
      </p:pic>
      <p:sp>
        <p:nvSpPr>
          <p:cNvPr id="12" name="Text 6"/>
          <p:cNvSpPr/>
          <p:nvPr/>
        </p:nvSpPr>
        <p:spPr>
          <a:xfrm>
            <a:off x="488871" y="5773222"/>
            <a:ext cx="1746171" cy="218242"/>
          </a:xfrm>
          <a:prstGeom prst="rect">
            <a:avLst/>
          </a:prstGeom>
          <a:noFill/>
          <a:ln/>
        </p:spPr>
        <p:txBody>
          <a:bodyPr wrap="none" lIns="0" tIns="0" rIns="0" bIns="0" rtlCol="0" anchor="t"/>
          <a:lstStyle/>
          <a:p>
            <a:pPr marL="0" indent="0" algn="l">
              <a:lnSpc>
                <a:spcPts val="1700"/>
              </a:lnSpc>
              <a:buNone/>
            </a:pPr>
            <a:r>
              <a:rPr lang="en-US" sz="2000" i="1" kern="0" spc="-41" dirty="0">
                <a:solidFill>
                  <a:srgbClr val="2B2E3C"/>
                </a:solidFill>
                <a:latin typeface="Times New Roman" panose="02020603050405020304" pitchFamily="18" charset="0"/>
                <a:ea typeface="Bitter Medium" pitchFamily="34" charset="-122"/>
                <a:cs typeface="Times New Roman" panose="02020603050405020304" pitchFamily="18" charset="0"/>
              </a:rPr>
              <a:t>Ынталандыру</a:t>
            </a:r>
            <a:endParaRPr lang="en-US" sz="2000" i="1" dirty="0">
              <a:latin typeface="Times New Roman" panose="02020603050405020304" pitchFamily="18" charset="0"/>
              <a:cs typeface="Times New Roman" panose="02020603050405020304" pitchFamily="18" charset="0"/>
            </a:endParaRPr>
          </a:p>
        </p:txBody>
      </p:sp>
      <p:sp>
        <p:nvSpPr>
          <p:cNvPr id="13" name="Text 7"/>
          <p:cNvSpPr/>
          <p:nvPr/>
        </p:nvSpPr>
        <p:spPr>
          <a:xfrm>
            <a:off x="488871" y="6075283"/>
            <a:ext cx="8166259" cy="223361"/>
          </a:xfrm>
          <a:prstGeom prst="rect">
            <a:avLst/>
          </a:prstGeom>
          <a:noFill/>
          <a:ln/>
        </p:spPr>
        <p:txBody>
          <a:bodyPr wrap="none" lIns="0" tIns="0" rIns="0" bIns="0" rtlCol="0" anchor="t"/>
          <a:lstStyle/>
          <a:p>
            <a:pPr marL="0" indent="0" algn="l">
              <a:lnSpc>
                <a:spcPts val="1750"/>
              </a:lnSpc>
              <a:buNone/>
            </a:pPr>
            <a:r>
              <a:rPr lang="en-US" sz="2000" kern="0" spc="-22" dirty="0">
                <a:solidFill>
                  <a:srgbClr val="2B2E3C"/>
                </a:solidFill>
                <a:latin typeface="Times New Roman" panose="02020603050405020304" pitchFamily="18" charset="0"/>
                <a:ea typeface="Open Sans" pitchFamily="34" charset="-122"/>
                <a:cs typeface="Times New Roman" panose="02020603050405020304" pitchFamily="18" charset="0"/>
              </a:rPr>
              <a:t>Оқуға деген қызығушылықты арттыру</a:t>
            </a:r>
            <a:endParaRPr lang="en-US" sz="2000" dirty="0">
              <a:latin typeface="Times New Roman" panose="02020603050405020304" pitchFamily="18" charset="0"/>
              <a:cs typeface="Times New Roman" panose="02020603050405020304" pitchFamily="18" charset="0"/>
            </a:endParaRPr>
          </a:p>
        </p:txBody>
      </p:sp>
      <p:pic>
        <p:nvPicPr>
          <p:cNvPr id="14" name="Image 4" descr="preencoded.png"/>
          <p:cNvPicPr>
            <a:picLocks noChangeAspect="1"/>
          </p:cNvPicPr>
          <p:nvPr/>
        </p:nvPicPr>
        <p:blipFill>
          <a:blip r:embed="rId6"/>
          <a:stretch>
            <a:fillRect/>
          </a:stretch>
        </p:blipFill>
        <p:spPr>
          <a:xfrm>
            <a:off x="488871" y="6717744"/>
            <a:ext cx="349210" cy="349210"/>
          </a:xfrm>
          <a:prstGeom prst="rect">
            <a:avLst/>
          </a:prstGeom>
        </p:spPr>
      </p:pic>
      <p:sp>
        <p:nvSpPr>
          <p:cNvPr id="15" name="Text 8"/>
          <p:cNvSpPr/>
          <p:nvPr/>
        </p:nvSpPr>
        <p:spPr>
          <a:xfrm>
            <a:off x="488871" y="7206615"/>
            <a:ext cx="1746171" cy="218242"/>
          </a:xfrm>
          <a:prstGeom prst="rect">
            <a:avLst/>
          </a:prstGeom>
          <a:noFill/>
          <a:ln/>
        </p:spPr>
        <p:txBody>
          <a:bodyPr wrap="none" lIns="0" tIns="0" rIns="0" bIns="0" rtlCol="0" anchor="t"/>
          <a:lstStyle/>
          <a:p>
            <a:pPr marL="0" indent="0" algn="l">
              <a:lnSpc>
                <a:spcPts val="1700"/>
              </a:lnSpc>
              <a:buNone/>
            </a:pPr>
            <a:r>
              <a:rPr lang="en-US" sz="2000" i="1" kern="0" spc="-41" dirty="0">
                <a:solidFill>
                  <a:srgbClr val="2B2E3C"/>
                </a:solidFill>
                <a:latin typeface="Times New Roman" panose="02020603050405020304" pitchFamily="18" charset="0"/>
                <a:ea typeface="Bitter Medium" pitchFamily="34" charset="-122"/>
                <a:cs typeface="Times New Roman" panose="02020603050405020304" pitchFamily="18" charset="0"/>
              </a:rPr>
              <a:t>Кері байланыс</a:t>
            </a:r>
            <a:endParaRPr lang="en-US" sz="2000" i="1" dirty="0">
              <a:latin typeface="Times New Roman" panose="02020603050405020304" pitchFamily="18" charset="0"/>
              <a:cs typeface="Times New Roman" panose="02020603050405020304" pitchFamily="18" charset="0"/>
            </a:endParaRPr>
          </a:p>
        </p:txBody>
      </p:sp>
      <p:sp>
        <p:nvSpPr>
          <p:cNvPr id="16" name="Text 9"/>
          <p:cNvSpPr/>
          <p:nvPr/>
        </p:nvSpPr>
        <p:spPr>
          <a:xfrm>
            <a:off x="488871" y="7508677"/>
            <a:ext cx="8166259" cy="223361"/>
          </a:xfrm>
          <a:prstGeom prst="rect">
            <a:avLst/>
          </a:prstGeom>
          <a:noFill/>
          <a:ln/>
        </p:spPr>
        <p:txBody>
          <a:bodyPr wrap="none" lIns="0" tIns="0" rIns="0" bIns="0" rtlCol="0" anchor="t"/>
          <a:lstStyle/>
          <a:p>
            <a:pPr marL="0" indent="0" algn="l">
              <a:lnSpc>
                <a:spcPts val="1750"/>
              </a:lnSpc>
              <a:buNone/>
            </a:pPr>
            <a:r>
              <a:rPr lang="en-US" sz="1600" kern="0" spc="-22" dirty="0">
                <a:solidFill>
                  <a:srgbClr val="2B2E3C"/>
                </a:solidFill>
                <a:latin typeface="Times New Roman" panose="02020603050405020304" pitchFamily="18" charset="0"/>
                <a:ea typeface="Open Sans" pitchFamily="34" charset="-122"/>
                <a:cs typeface="Times New Roman" panose="02020603050405020304" pitchFamily="18" charset="0"/>
              </a:rPr>
              <a:t>Оқушыларға жетістіктері туралы ақпарат беру</a:t>
            </a:r>
            <a:endParaRPr lang="en-US" sz="1600" dirty="0">
              <a:latin typeface="Times New Roman" panose="02020603050405020304" pitchFamily="18" charset="0"/>
              <a:cs typeface="Times New Roman" panose="02020603050405020304" pitchFamily="18" charset="0"/>
            </a:endParaRPr>
          </a:p>
        </p:txBody>
      </p:sp>
      <p:sp>
        <p:nvSpPr>
          <p:cNvPr id="17" name="Прямоугольник 16"/>
          <p:cNvSpPr/>
          <p:nvPr/>
        </p:nvSpPr>
        <p:spPr>
          <a:xfrm>
            <a:off x="12594210" y="7411966"/>
            <a:ext cx="2036190" cy="804743"/>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D862816-E5E5-4036-9037-19CB0F20B295}"/>
              </a:ext>
            </a:extLst>
          </p:cNvPr>
          <p:cNvSpPr/>
          <p:nvPr/>
        </p:nvSpPr>
        <p:spPr>
          <a:xfrm>
            <a:off x="356838" y="657240"/>
            <a:ext cx="13849815" cy="7848302"/>
          </a:xfrm>
          <a:prstGeom prst="rect">
            <a:avLst/>
          </a:prstGeom>
        </p:spPr>
        <p:txBody>
          <a:bodyPr wrap="square">
            <a:spAutoFit/>
          </a:bodyPr>
          <a:lstStyle/>
          <a:p>
            <a:pPr indent="450215" algn="just">
              <a:spcAft>
                <a:spcPts val="0"/>
              </a:spcAft>
              <a:tabLst>
                <a:tab pos="540385" algn="l"/>
              </a:tabLst>
            </a:pPr>
            <a:r>
              <a:rPr lang="kk-KZ" sz="3600" b="1" kern="0" dirty="0">
                <a:latin typeface="Times New Roman" panose="02020603050405020304" pitchFamily="18" charset="0"/>
                <a:ea typeface="Times New Roman" panose="02020603050405020304" pitchFamily="18" charset="0"/>
                <a:cs typeface="Times New Roman" panose="02020603050405020304" pitchFamily="18" charset="0"/>
              </a:rPr>
              <a:t>Дәрісті бекіту сұрақтары</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Физика пәнінен оқушылардың оқыту нәтижесін бағалаудың қандай түрлерін білесіз?</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 Оқушылардың оқыту нәтижесін тексеруді қалай ұйымдастыру,а болады?</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Бағалау жүйесі дегеніміз не?</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4.	Оқушылардың білімдерін, іскерліктерімен мен дағдыларын тексерудің мақсаты мен маңызы қандай?</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5. Оқушылардың білімін тексерудің ауызша, жазбаша тәсілі,                                       және оларды бағалаудың түрлерін атаңыз. </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6. Бағалаудың негізгі мақсаттарының тізбесін атаңыз. </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7. Оқу үшін бағалаудың маңызы қандай?</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810260" algn="l"/>
              </a:tabLst>
            </a:pPr>
            <a:r>
              <a:rPr lang="kk-KZ" sz="3600" kern="0" dirty="0">
                <a:latin typeface="Times New Roman" panose="02020603050405020304" pitchFamily="18" charset="0"/>
                <a:ea typeface="Arial" panose="020B0604020202020204" pitchFamily="34" charset="0"/>
                <a:cs typeface="Times New Roman" panose="02020603050405020304" pitchFamily="18" charset="0"/>
              </a:rPr>
              <a:t>8. Білімдерді ауызша тексеру тәсілі қандай?</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810260" algn="l"/>
              </a:tabLst>
            </a:pPr>
            <a:r>
              <a:rPr lang="kk-KZ" sz="3600" b="1" kern="0" dirty="0">
                <a:latin typeface="Times New Roman" panose="02020603050405020304" pitchFamily="18" charset="0"/>
                <a:ea typeface="Arial" panose="020B0604020202020204" pitchFamily="34" charset="0"/>
                <a:cs typeface="Times New Roman" panose="02020603050405020304" pitchFamily="18" charset="0"/>
              </a:rPr>
              <a:t> </a:t>
            </a:r>
            <a:endParaRPr lang="ru-RU" sz="3600" kern="1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03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921A5DB-6FE4-4C77-B4A3-3966B6CD56E0}"/>
              </a:ext>
            </a:extLst>
          </p:cNvPr>
          <p:cNvSpPr/>
          <p:nvPr/>
        </p:nvSpPr>
        <p:spPr>
          <a:xfrm>
            <a:off x="0" y="158274"/>
            <a:ext cx="14630400" cy="7417415"/>
          </a:xfrm>
          <a:prstGeom prst="rect">
            <a:avLst/>
          </a:prstGeom>
        </p:spPr>
        <p:txBody>
          <a:bodyPr wrap="square">
            <a:spAutoFit/>
          </a:bodyPr>
          <a:lstStyle/>
          <a:p>
            <a:pPr indent="450215" algn="just">
              <a:spcAft>
                <a:spcPts val="0"/>
              </a:spcAft>
              <a:tabLst>
                <a:tab pos="630555" algn="l"/>
              </a:tabLst>
            </a:pPr>
            <a:r>
              <a:rPr lang="kk-KZ" sz="2800" b="1" kern="100" dirty="0">
                <a:latin typeface="Times New Roman" panose="02020603050405020304" pitchFamily="18" charset="0"/>
                <a:ea typeface="Times New Roman" panose="02020603050405020304" pitchFamily="18" charset="0"/>
                <a:cs typeface="Times New Roman" panose="02020603050405020304" pitchFamily="18" charset="0"/>
              </a:rPr>
              <a:t>Бағалаудың негізгі мақсаттарының тізбесі: </a:t>
            </a:r>
          </a:p>
          <a:p>
            <a:pPr indent="450215" algn="just">
              <a:spcAft>
                <a:spcPts val="0"/>
              </a:spcAft>
              <a:tabLst>
                <a:tab pos="630555" algn="l"/>
              </a:tabLst>
            </a:pPr>
            <a:r>
              <a:rPr lang="kk-KZ" sz="2800" kern="100" dirty="0">
                <a:latin typeface="Times New Roman" panose="02020603050405020304" pitchFamily="18" charset="0"/>
                <a:ea typeface="Times New Roman" panose="02020603050405020304" pitchFamily="18" charset="0"/>
                <a:cs typeface="Times New Roman" panose="02020603050405020304" pitchFamily="18" charset="0"/>
              </a:rPr>
              <a:t>1. Оқудағы қиындықтарды анықтау. Орта мектептерде мысалы, сауаттылық және арифметика саласындағы проблемаларды анықтау үшін тестілер өткізілуі мүмкін; одан кейін өзіндік түзету және тестілеу жұмыстарын қайталап өткізуге болады.</a:t>
            </a:r>
            <a:endParaRPr lang="ru-RU" sz="2800" kern="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pPr>
            <a:r>
              <a:rPr lang="kk-KZ" sz="2800" kern="100" dirty="0">
                <a:latin typeface="Times New Roman" panose="02020603050405020304" pitchFamily="18" charset="0"/>
                <a:ea typeface="Times New Roman" panose="02020603050405020304" pitchFamily="18" charset="0"/>
                <a:cs typeface="Times New Roman" panose="02020603050405020304" pitchFamily="18" charset="0"/>
              </a:rPr>
              <a:t>2. Жетістікке жеткендігін көрсететін кері байланыс (оқушылар, мұғалімдер мен ата-аналарға ұсынылған). Мұндай кері байланыс бейресми түрде ауызша бағалаудан бастап ресми жазбаша тестілерге дейін түрленуі мүмкін, бірақ негізгі мақсат оқушылар мен мұғалімдерге жетістіктер мен даму, мысалы, білім, түсіну және дағды туралы хабар беру болып табылады.</a:t>
            </a:r>
            <a:endParaRPr lang="ru-RU" sz="2800" kern="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pPr>
            <a:r>
              <a:rPr lang="kk-KZ" sz="2800" kern="100" dirty="0">
                <a:latin typeface="Times New Roman" panose="02020603050405020304" pitchFamily="18" charset="0"/>
                <a:ea typeface="Times New Roman" panose="02020603050405020304" pitchFamily="18" charset="0"/>
                <a:cs typeface="Times New Roman" panose="02020603050405020304" pitchFamily="18" charset="0"/>
              </a:rPr>
              <a:t>3. Уәж. Кері байланыс көбінесе уәж түрінде көрінеді. Ынталандыру ретінде тестінің немесе емтиханның өткізілуі әдетте кейбір оқушылар мен мұғалімдерді ойларын жинақтап, әрекет етуге итермелейді. Мұндай сыртқы ынталандыру оқуға шабыттанып кірісуге түрткі болуы мүмкін, бірақ мұқият бақылау жүргізілмесе, мәжбүрлеу құралына айналуы да ықтимал.</a:t>
            </a:r>
            <a:endParaRPr lang="ru-RU" sz="2800" kern="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pPr>
            <a:r>
              <a:rPr lang="kk-KZ" sz="2800" kern="100" dirty="0">
                <a:latin typeface="Times New Roman" panose="02020603050405020304" pitchFamily="18" charset="0"/>
                <a:ea typeface="Times New Roman" panose="02020603050405020304" pitchFamily="18" charset="0"/>
                <a:cs typeface="Times New Roman" panose="02020603050405020304" pitchFamily="18" charset="0"/>
              </a:rPr>
              <a:t>4. Болжау және сұрыптау. Оқушының білімі және дағдыларын бағалау арқылы мұғалімдер олардың болашақтағы мінез-құлқы мен дамуын болжайды. Мемлекеттік емтихандық жүйенің нәтижелері, көбінесе сұрыптау мақсатында, атап айтқанда бұдан арғы (жоғары) оқу немесе жұмысқа орналасу туралы шешім қабылдау үшін қолданылады. Мектеп шеңберінде әдетте оқушыларды топтар мен сыныптарға бөлуге арналған бағалаудың белгілі бір нысаны болады.</a:t>
            </a:r>
            <a:endParaRPr lang="ru-RU"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8046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32CE641-F06A-4768-89AB-62AF40F525E0}"/>
              </a:ext>
            </a:extLst>
          </p:cNvPr>
          <p:cNvSpPr/>
          <p:nvPr/>
        </p:nvSpPr>
        <p:spPr>
          <a:xfrm>
            <a:off x="379141" y="547488"/>
            <a:ext cx="13983630" cy="5693866"/>
          </a:xfrm>
          <a:prstGeom prst="rect">
            <a:avLst/>
          </a:prstGeom>
        </p:spPr>
        <p:txBody>
          <a:bodyPr wrap="square">
            <a:spAutoFit/>
          </a:bodyPr>
          <a:lstStyle/>
          <a:p>
            <a:pPr lvl="0" indent="450215" algn="just"/>
            <a:r>
              <a:rPr lang="kk-KZ" sz="2800" kern="1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5. Стандарттарды бақылау және орындау. Бағалау нәтижесінде біліктілік дәрежесін, ал мемлекеттік емтихан нәтижелері бойынша – жоғары білім алу мүмкін болады, мысалы, «біліктілігі» бар тұлғаларда олардың тиісті стандарттарға сәйкес екендігіне негізделген кепілдіктер болуы қажет. PISA (Оқушылардың білім жетістіктерін бағалау жөніндегі халықаралық бағдарлама) сияқты халықаралық тест бойынша алынған мәліметтер талдауы халықаралық стандарттарға сәйкестікті анықтауға бағытталған, одан басқа стандарттың микро және макро деңгейдегі стандарттарына сәйкестікті бақылау үшін ұлттық және жергілікті тестілер қолданылады.</a:t>
            </a:r>
            <a:endParaRPr lang="ru-RU" sz="28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indent="450215" algn="just"/>
            <a:r>
              <a:rPr lang="kk-KZ" sz="2800" kern="1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6. Оқыту бағдарламасының мазмұнын және оқыту стилін бақылау. Көптеген мұғалімдер үшін бұл бақылау бағалаудың негізгі мақсатына тікелей қатысы жоқ екінші кезекті болып табылады. Алайда, техникалық тәсілдер мен бағалау және емтиханның жиілігі білім беру бағдарламасының мазмұны мен оның қалай оқытылатындығына едәуір ықпал тетіні еш күмән туғызбайды.</a:t>
            </a:r>
            <a:endParaRPr lang="ru-RU" sz="28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7393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3" name="Text 0"/>
          <p:cNvSpPr/>
          <p:nvPr/>
        </p:nvSpPr>
        <p:spPr>
          <a:xfrm>
            <a:off x="2932330" y="1680686"/>
            <a:ext cx="8399383" cy="508754"/>
          </a:xfrm>
          <a:prstGeom prst="rect">
            <a:avLst/>
          </a:prstGeom>
          <a:noFill/>
          <a:ln/>
        </p:spPr>
        <p:txBody>
          <a:bodyPr wrap="none" lIns="0" tIns="0" rIns="0" bIns="0" rtlCol="0" anchor="t"/>
          <a:lstStyle/>
          <a:p>
            <a:pPr marL="0" indent="0">
              <a:lnSpc>
                <a:spcPts val="4000"/>
              </a:lnSpc>
              <a:buNone/>
            </a:pPr>
            <a:r>
              <a:rPr lang="en-US" sz="3200" kern="0" spc="-96" dirty="0">
                <a:solidFill>
                  <a:srgbClr val="2C3F42"/>
                </a:solidFill>
                <a:latin typeface="Times New Roman" panose="02020603050405020304" pitchFamily="18" charset="0"/>
                <a:ea typeface="Bitter Medium" pitchFamily="34" charset="-122"/>
                <a:cs typeface="Times New Roman" panose="02020603050405020304" pitchFamily="18" charset="0"/>
              </a:rPr>
              <a:t>Білімді тексеру мен бағалаудың мақсаттары</a:t>
            </a:r>
            <a:endParaRPr lang="en-US" sz="3200" dirty="0">
              <a:latin typeface="Times New Roman" panose="02020603050405020304" pitchFamily="18" charset="0"/>
              <a:cs typeface="Times New Roman" panose="02020603050405020304" pitchFamily="18" charset="0"/>
            </a:endParaRPr>
          </a:p>
        </p:txBody>
      </p:sp>
      <p:sp>
        <p:nvSpPr>
          <p:cNvPr id="4" name="Text 1"/>
          <p:cNvSpPr/>
          <p:nvPr/>
        </p:nvSpPr>
        <p:spPr>
          <a:xfrm>
            <a:off x="560665" y="2712839"/>
            <a:ext cx="13486209" cy="781526"/>
          </a:xfrm>
          <a:prstGeom prst="rect">
            <a:avLst/>
          </a:prstGeom>
          <a:noFill/>
          <a:ln/>
        </p:spPr>
        <p:txBody>
          <a:bodyPr wrap="square" lIns="0" tIns="0" rIns="0" bIns="0" rtlCol="0" anchor="t"/>
          <a:lstStyle/>
          <a:p>
            <a:pPr marL="0" indent="0">
              <a:lnSpc>
                <a:spcPts val="2050"/>
              </a:lnSpc>
              <a:buNone/>
            </a:pPr>
            <a:r>
              <a:rPr lang="en-US" sz="1600" kern="0" spc="-26" dirty="0">
                <a:solidFill>
                  <a:srgbClr val="2B2E3C"/>
                </a:solidFill>
                <a:latin typeface="Times New Roman" panose="02020603050405020304" pitchFamily="18" charset="0"/>
                <a:ea typeface="Open Sans" pitchFamily="34" charset="-122"/>
                <a:cs typeface="Times New Roman" panose="02020603050405020304" pitchFamily="18" charset="0"/>
              </a:rPr>
              <a:t>Оқушылардың білімдерін, іскерліктерін және дағдыларын тексерудің негізгі мақсаттары мен маңызы бар. Олар оқудағы қиындықтарды анықтауға, жетістіктер туралы кері байланыс беруге, оқушыларды ынталандыруға, болжау мен сұрыптауға, стандарттарды бақылауға және оқыту бағдарламасының мазмұнын бақылауға көмектеседі. Бағалау оқушылардың білім деңгейін анықтап қана қоймай, сонымен қатар оларды одан әрі дамытуға бағыттайды.</a:t>
            </a:r>
            <a:endParaRPr lang="en-US" sz="1600" dirty="0">
              <a:latin typeface="Times New Roman" panose="02020603050405020304" pitchFamily="18" charset="0"/>
              <a:cs typeface="Times New Roman" panose="02020603050405020304" pitchFamily="18" charset="0"/>
            </a:endParaRPr>
          </a:p>
        </p:txBody>
      </p:sp>
      <p:sp>
        <p:nvSpPr>
          <p:cNvPr id="5" name="Shape 2"/>
          <p:cNvSpPr/>
          <p:nvPr/>
        </p:nvSpPr>
        <p:spPr>
          <a:xfrm>
            <a:off x="7292340" y="3999071"/>
            <a:ext cx="22860" cy="3582114"/>
          </a:xfrm>
          <a:prstGeom prst="roundRect">
            <a:avLst>
              <a:gd name="adj" fmla="val 299176"/>
            </a:avLst>
          </a:prstGeom>
          <a:solidFill>
            <a:srgbClr val="E2C8B5"/>
          </a:solidFill>
          <a:ln/>
        </p:spPr>
      </p:sp>
      <p:sp>
        <p:nvSpPr>
          <p:cNvPr id="6" name="Shape 3"/>
          <p:cNvSpPr/>
          <p:nvPr/>
        </p:nvSpPr>
        <p:spPr>
          <a:xfrm>
            <a:off x="6585049" y="4555569"/>
            <a:ext cx="569833" cy="22860"/>
          </a:xfrm>
          <a:prstGeom prst="roundRect">
            <a:avLst>
              <a:gd name="adj" fmla="val 299176"/>
            </a:avLst>
          </a:prstGeom>
          <a:solidFill>
            <a:srgbClr val="E2C8B5"/>
          </a:solidFill>
          <a:ln/>
        </p:spPr>
      </p:sp>
      <p:sp>
        <p:nvSpPr>
          <p:cNvPr id="7" name="Shape 4"/>
          <p:cNvSpPr/>
          <p:nvPr/>
        </p:nvSpPr>
        <p:spPr>
          <a:xfrm>
            <a:off x="7132022" y="4383881"/>
            <a:ext cx="366355" cy="366355"/>
          </a:xfrm>
          <a:prstGeom prst="roundRect">
            <a:avLst>
              <a:gd name="adj" fmla="val 18668"/>
            </a:avLst>
          </a:prstGeom>
          <a:solidFill>
            <a:srgbClr val="FCE2CF"/>
          </a:solidFill>
          <a:ln w="7620">
            <a:solidFill>
              <a:srgbClr val="E2C8B5"/>
            </a:solidFill>
            <a:prstDash val="solid"/>
          </a:ln>
        </p:spPr>
      </p:sp>
      <p:sp>
        <p:nvSpPr>
          <p:cNvPr id="8" name="Text 5"/>
          <p:cNvSpPr/>
          <p:nvPr/>
        </p:nvSpPr>
        <p:spPr>
          <a:xfrm>
            <a:off x="7268111" y="4444960"/>
            <a:ext cx="94059" cy="244197"/>
          </a:xfrm>
          <a:prstGeom prst="rect">
            <a:avLst/>
          </a:prstGeom>
          <a:noFill/>
          <a:ln/>
        </p:spPr>
        <p:txBody>
          <a:bodyPr wrap="none" lIns="0" tIns="0" rIns="0" bIns="0" rtlCol="0" anchor="t"/>
          <a:lstStyle/>
          <a:p>
            <a:pPr marL="0" indent="0" algn="ctr">
              <a:lnSpc>
                <a:spcPts val="1900"/>
              </a:lnSpc>
              <a:buNone/>
            </a:pPr>
            <a:r>
              <a:rPr lang="en-US" sz="1900" kern="0" spc="-58" dirty="0">
                <a:solidFill>
                  <a:srgbClr val="2B2E3C"/>
                </a:solidFill>
                <a:latin typeface="Bitter Medium" pitchFamily="34" charset="0"/>
                <a:ea typeface="Bitter Medium" pitchFamily="34" charset="-122"/>
                <a:cs typeface="Bitter Medium" pitchFamily="34" charset="-120"/>
              </a:rPr>
              <a:t>1</a:t>
            </a:r>
            <a:endParaRPr lang="en-US" sz="1900" dirty="0"/>
          </a:p>
        </p:txBody>
      </p:sp>
      <p:sp>
        <p:nvSpPr>
          <p:cNvPr id="9" name="Text 6"/>
          <p:cNvSpPr/>
          <p:nvPr/>
        </p:nvSpPr>
        <p:spPr>
          <a:xfrm>
            <a:off x="4027527" y="4363522"/>
            <a:ext cx="2392085" cy="254437"/>
          </a:xfrm>
          <a:prstGeom prst="rect">
            <a:avLst/>
          </a:prstGeom>
          <a:noFill/>
          <a:ln/>
        </p:spPr>
        <p:txBody>
          <a:bodyPr wrap="none" lIns="0" tIns="0" rIns="0" bIns="0" rtlCol="0" anchor="t"/>
          <a:lstStyle/>
          <a:p>
            <a:pPr marL="0" indent="0" algn="r">
              <a:lnSpc>
                <a:spcPts val="2000"/>
              </a:lnSpc>
              <a:buNone/>
            </a:pPr>
            <a:r>
              <a:rPr lang="en-US" sz="1600" i="1" kern="0" spc="-48" dirty="0">
                <a:solidFill>
                  <a:srgbClr val="2B2E3C"/>
                </a:solidFill>
                <a:latin typeface="Times New Roman" panose="02020603050405020304" pitchFamily="18" charset="0"/>
                <a:ea typeface="Bitter Medium" pitchFamily="34" charset="-122"/>
                <a:cs typeface="Times New Roman" panose="02020603050405020304" pitchFamily="18" charset="0"/>
              </a:rPr>
              <a:t>Қиындықтарды анықтау</a:t>
            </a:r>
            <a:endParaRPr lang="en-US" sz="1600" i="1" dirty="0">
              <a:latin typeface="Times New Roman" panose="02020603050405020304" pitchFamily="18" charset="0"/>
              <a:cs typeface="Times New Roman" panose="02020603050405020304" pitchFamily="18" charset="0"/>
            </a:endParaRPr>
          </a:p>
        </p:txBody>
      </p:sp>
      <p:sp>
        <p:nvSpPr>
          <p:cNvPr id="10" name="Text 7"/>
          <p:cNvSpPr/>
          <p:nvPr/>
        </p:nvSpPr>
        <p:spPr>
          <a:xfrm>
            <a:off x="572095" y="4715589"/>
            <a:ext cx="5847517" cy="260509"/>
          </a:xfrm>
          <a:prstGeom prst="rect">
            <a:avLst/>
          </a:prstGeom>
          <a:noFill/>
          <a:ln/>
        </p:spPr>
        <p:txBody>
          <a:bodyPr wrap="none" lIns="0" tIns="0" rIns="0" bIns="0" rtlCol="0" anchor="t"/>
          <a:lstStyle/>
          <a:p>
            <a:pPr marL="0" indent="0" algn="r">
              <a:lnSpc>
                <a:spcPts val="2050"/>
              </a:lnSpc>
              <a:buNone/>
            </a:pPr>
            <a:r>
              <a:rPr lang="en-US" sz="1600" kern="0" spc="-26" dirty="0">
                <a:solidFill>
                  <a:srgbClr val="2B2E3C"/>
                </a:solidFill>
                <a:latin typeface="Times New Roman" panose="02020603050405020304" pitchFamily="18" charset="0"/>
                <a:ea typeface="Open Sans" pitchFamily="34" charset="-122"/>
                <a:cs typeface="Times New Roman" panose="02020603050405020304" pitchFamily="18" charset="0"/>
              </a:rPr>
              <a:t>Оқушылардың білім алудағы қиындықтарын анықтау және оларды жою</a:t>
            </a:r>
            <a:endParaRPr lang="en-US" sz="1600" dirty="0">
              <a:latin typeface="Times New Roman" panose="02020603050405020304" pitchFamily="18" charset="0"/>
              <a:cs typeface="Times New Roman" panose="02020603050405020304" pitchFamily="18" charset="0"/>
            </a:endParaRPr>
          </a:p>
        </p:txBody>
      </p:sp>
      <p:sp>
        <p:nvSpPr>
          <p:cNvPr id="11" name="Shape 8"/>
          <p:cNvSpPr/>
          <p:nvPr/>
        </p:nvSpPr>
        <p:spPr>
          <a:xfrm>
            <a:off x="7475518" y="5369600"/>
            <a:ext cx="569833" cy="22860"/>
          </a:xfrm>
          <a:prstGeom prst="roundRect">
            <a:avLst>
              <a:gd name="adj" fmla="val 299176"/>
            </a:avLst>
          </a:prstGeom>
          <a:solidFill>
            <a:srgbClr val="E2C8B5"/>
          </a:solidFill>
          <a:ln/>
        </p:spPr>
      </p:sp>
      <p:sp>
        <p:nvSpPr>
          <p:cNvPr id="12" name="Shape 9"/>
          <p:cNvSpPr/>
          <p:nvPr/>
        </p:nvSpPr>
        <p:spPr>
          <a:xfrm>
            <a:off x="7132022" y="5197912"/>
            <a:ext cx="366355" cy="366355"/>
          </a:xfrm>
          <a:prstGeom prst="roundRect">
            <a:avLst>
              <a:gd name="adj" fmla="val 18668"/>
            </a:avLst>
          </a:prstGeom>
          <a:solidFill>
            <a:srgbClr val="FCE2CF"/>
          </a:solidFill>
          <a:ln w="7620">
            <a:solidFill>
              <a:srgbClr val="E2C8B5"/>
            </a:solidFill>
            <a:prstDash val="solid"/>
          </a:ln>
        </p:spPr>
      </p:sp>
      <p:sp>
        <p:nvSpPr>
          <p:cNvPr id="13" name="Text 10"/>
          <p:cNvSpPr/>
          <p:nvPr/>
        </p:nvSpPr>
        <p:spPr>
          <a:xfrm>
            <a:off x="7251680" y="5258991"/>
            <a:ext cx="127040" cy="244197"/>
          </a:xfrm>
          <a:prstGeom prst="rect">
            <a:avLst/>
          </a:prstGeom>
          <a:noFill/>
          <a:ln/>
        </p:spPr>
        <p:txBody>
          <a:bodyPr wrap="none" lIns="0" tIns="0" rIns="0" bIns="0" rtlCol="0" anchor="t"/>
          <a:lstStyle/>
          <a:p>
            <a:pPr marL="0" indent="0" algn="ctr">
              <a:lnSpc>
                <a:spcPts val="1900"/>
              </a:lnSpc>
              <a:buNone/>
            </a:pPr>
            <a:r>
              <a:rPr lang="en-US" sz="1900" kern="0" spc="-58" dirty="0">
                <a:solidFill>
                  <a:srgbClr val="2B2E3C"/>
                </a:solidFill>
                <a:latin typeface="Bitter Medium" pitchFamily="34" charset="0"/>
                <a:ea typeface="Bitter Medium" pitchFamily="34" charset="-122"/>
                <a:cs typeface="Bitter Medium" pitchFamily="34" charset="-120"/>
              </a:rPr>
              <a:t>2</a:t>
            </a:r>
            <a:endParaRPr lang="en-US" sz="1900" dirty="0"/>
          </a:p>
        </p:txBody>
      </p:sp>
      <p:sp>
        <p:nvSpPr>
          <p:cNvPr id="14" name="Text 11"/>
          <p:cNvSpPr/>
          <p:nvPr/>
        </p:nvSpPr>
        <p:spPr>
          <a:xfrm>
            <a:off x="8210788" y="5177552"/>
            <a:ext cx="2035373" cy="254437"/>
          </a:xfrm>
          <a:prstGeom prst="rect">
            <a:avLst/>
          </a:prstGeom>
          <a:noFill/>
          <a:ln/>
        </p:spPr>
        <p:txBody>
          <a:bodyPr wrap="none" lIns="0" tIns="0" rIns="0" bIns="0" rtlCol="0" anchor="t"/>
          <a:lstStyle/>
          <a:p>
            <a:pPr marL="0" indent="0" algn="l">
              <a:lnSpc>
                <a:spcPts val="2000"/>
              </a:lnSpc>
              <a:buNone/>
            </a:pPr>
            <a:r>
              <a:rPr lang="en-US" sz="1600" i="1" kern="0" spc="-48" dirty="0">
                <a:solidFill>
                  <a:srgbClr val="2B2E3C"/>
                </a:solidFill>
                <a:latin typeface="Times New Roman" panose="02020603050405020304" pitchFamily="18" charset="0"/>
                <a:ea typeface="Bitter Medium" pitchFamily="34" charset="-122"/>
                <a:cs typeface="Times New Roman" panose="02020603050405020304" pitchFamily="18" charset="0"/>
              </a:rPr>
              <a:t>Кері байланыс</a:t>
            </a:r>
            <a:endParaRPr lang="en-US" sz="1600" i="1" dirty="0">
              <a:latin typeface="Times New Roman" panose="02020603050405020304" pitchFamily="18" charset="0"/>
              <a:cs typeface="Times New Roman" panose="02020603050405020304" pitchFamily="18" charset="0"/>
            </a:endParaRPr>
          </a:p>
        </p:txBody>
      </p:sp>
      <p:sp>
        <p:nvSpPr>
          <p:cNvPr id="15" name="Text 12"/>
          <p:cNvSpPr/>
          <p:nvPr/>
        </p:nvSpPr>
        <p:spPr>
          <a:xfrm>
            <a:off x="8210788" y="5529620"/>
            <a:ext cx="5847517" cy="521017"/>
          </a:xfrm>
          <a:prstGeom prst="rect">
            <a:avLst/>
          </a:prstGeom>
          <a:noFill/>
          <a:ln/>
        </p:spPr>
        <p:txBody>
          <a:bodyPr wrap="square" lIns="0" tIns="0" rIns="0" bIns="0" rtlCol="0" anchor="t"/>
          <a:lstStyle/>
          <a:p>
            <a:pPr marL="0" indent="0" algn="l">
              <a:lnSpc>
                <a:spcPts val="2050"/>
              </a:lnSpc>
              <a:buNone/>
            </a:pPr>
            <a:r>
              <a:rPr lang="en-US" sz="1600" kern="0" spc="-26" dirty="0">
                <a:solidFill>
                  <a:srgbClr val="2B2E3C"/>
                </a:solidFill>
                <a:latin typeface="Times New Roman" panose="02020603050405020304" pitchFamily="18" charset="0"/>
                <a:ea typeface="Open Sans" pitchFamily="34" charset="-122"/>
                <a:cs typeface="Times New Roman" panose="02020603050405020304" pitchFamily="18" charset="0"/>
              </a:rPr>
              <a:t>Оқушыларға, мұғалімдерге және ата-аналарға жетістіктер туралы ақпарат беру</a:t>
            </a:r>
            <a:endParaRPr lang="en-US" sz="1600" dirty="0">
              <a:latin typeface="Times New Roman" panose="02020603050405020304" pitchFamily="18" charset="0"/>
              <a:cs typeface="Times New Roman" panose="02020603050405020304" pitchFamily="18" charset="0"/>
            </a:endParaRPr>
          </a:p>
        </p:txBody>
      </p:sp>
      <p:sp>
        <p:nvSpPr>
          <p:cNvPr id="16" name="Shape 13"/>
          <p:cNvSpPr/>
          <p:nvPr/>
        </p:nvSpPr>
        <p:spPr>
          <a:xfrm>
            <a:off x="6585049" y="6102310"/>
            <a:ext cx="569833" cy="22860"/>
          </a:xfrm>
          <a:prstGeom prst="roundRect">
            <a:avLst>
              <a:gd name="adj" fmla="val 299176"/>
            </a:avLst>
          </a:prstGeom>
          <a:solidFill>
            <a:srgbClr val="E2C8B5"/>
          </a:solidFill>
          <a:ln/>
        </p:spPr>
      </p:sp>
      <p:sp>
        <p:nvSpPr>
          <p:cNvPr id="17" name="Shape 14"/>
          <p:cNvSpPr/>
          <p:nvPr/>
        </p:nvSpPr>
        <p:spPr>
          <a:xfrm>
            <a:off x="7132022" y="5930622"/>
            <a:ext cx="366355" cy="366355"/>
          </a:xfrm>
          <a:prstGeom prst="roundRect">
            <a:avLst>
              <a:gd name="adj" fmla="val 18668"/>
            </a:avLst>
          </a:prstGeom>
          <a:solidFill>
            <a:srgbClr val="FCE2CF"/>
          </a:solidFill>
          <a:ln w="7620">
            <a:solidFill>
              <a:srgbClr val="E2C8B5"/>
            </a:solidFill>
            <a:prstDash val="solid"/>
          </a:ln>
        </p:spPr>
      </p:sp>
      <p:sp>
        <p:nvSpPr>
          <p:cNvPr id="18" name="Text 15"/>
          <p:cNvSpPr/>
          <p:nvPr/>
        </p:nvSpPr>
        <p:spPr>
          <a:xfrm>
            <a:off x="7248942" y="5991701"/>
            <a:ext cx="132398" cy="244197"/>
          </a:xfrm>
          <a:prstGeom prst="rect">
            <a:avLst/>
          </a:prstGeom>
          <a:noFill/>
          <a:ln/>
        </p:spPr>
        <p:txBody>
          <a:bodyPr wrap="none" lIns="0" tIns="0" rIns="0" bIns="0" rtlCol="0" anchor="t"/>
          <a:lstStyle/>
          <a:p>
            <a:pPr marL="0" indent="0" algn="ctr">
              <a:lnSpc>
                <a:spcPts val="1900"/>
              </a:lnSpc>
              <a:buNone/>
            </a:pPr>
            <a:r>
              <a:rPr lang="en-US" sz="1900" kern="0" spc="-58" dirty="0">
                <a:solidFill>
                  <a:srgbClr val="2B2E3C"/>
                </a:solidFill>
                <a:latin typeface="Bitter Medium" pitchFamily="34" charset="0"/>
                <a:ea typeface="Bitter Medium" pitchFamily="34" charset="-122"/>
                <a:cs typeface="Bitter Medium" pitchFamily="34" charset="-120"/>
              </a:rPr>
              <a:t>3</a:t>
            </a:r>
            <a:endParaRPr lang="en-US" sz="1900" dirty="0"/>
          </a:p>
        </p:txBody>
      </p:sp>
      <p:sp>
        <p:nvSpPr>
          <p:cNvPr id="19" name="Text 16"/>
          <p:cNvSpPr/>
          <p:nvPr/>
        </p:nvSpPr>
        <p:spPr>
          <a:xfrm>
            <a:off x="4384238" y="5910263"/>
            <a:ext cx="2035373" cy="254437"/>
          </a:xfrm>
          <a:prstGeom prst="rect">
            <a:avLst/>
          </a:prstGeom>
          <a:noFill/>
          <a:ln/>
        </p:spPr>
        <p:txBody>
          <a:bodyPr wrap="none" lIns="0" tIns="0" rIns="0" bIns="0" rtlCol="0" anchor="t"/>
          <a:lstStyle/>
          <a:p>
            <a:pPr marL="0" indent="0" algn="r">
              <a:lnSpc>
                <a:spcPts val="2000"/>
              </a:lnSpc>
              <a:buNone/>
            </a:pPr>
            <a:r>
              <a:rPr lang="en-US" sz="1600" i="1" kern="0" spc="-48" dirty="0">
                <a:solidFill>
                  <a:srgbClr val="2B2E3C"/>
                </a:solidFill>
                <a:latin typeface="Bitter Medium" pitchFamily="34" charset="0"/>
                <a:ea typeface="Bitter Medium" pitchFamily="34" charset="-122"/>
                <a:cs typeface="Bitter Medium" pitchFamily="34" charset="-120"/>
              </a:rPr>
              <a:t>Ынталандыру</a:t>
            </a:r>
            <a:endParaRPr lang="en-US" sz="1600" i="1" dirty="0"/>
          </a:p>
        </p:txBody>
      </p:sp>
      <p:sp>
        <p:nvSpPr>
          <p:cNvPr id="20" name="Text 17"/>
          <p:cNvSpPr/>
          <p:nvPr/>
        </p:nvSpPr>
        <p:spPr>
          <a:xfrm>
            <a:off x="572095" y="6262330"/>
            <a:ext cx="5847517" cy="260509"/>
          </a:xfrm>
          <a:prstGeom prst="rect">
            <a:avLst/>
          </a:prstGeom>
          <a:noFill/>
          <a:ln/>
        </p:spPr>
        <p:txBody>
          <a:bodyPr wrap="none" lIns="0" tIns="0" rIns="0" bIns="0" rtlCol="0" anchor="t"/>
          <a:lstStyle/>
          <a:p>
            <a:pPr marL="0" indent="0" algn="r">
              <a:lnSpc>
                <a:spcPts val="2050"/>
              </a:lnSpc>
              <a:buNone/>
            </a:pPr>
            <a:r>
              <a:rPr lang="en-US" sz="1600" kern="0" spc="-26" dirty="0">
                <a:solidFill>
                  <a:srgbClr val="2B2E3C"/>
                </a:solidFill>
                <a:latin typeface="Times New Roman" panose="02020603050405020304" pitchFamily="18" charset="0"/>
                <a:ea typeface="Open Sans" pitchFamily="34" charset="-122"/>
                <a:cs typeface="Times New Roman" panose="02020603050405020304" pitchFamily="18" charset="0"/>
              </a:rPr>
              <a:t>Оқушыларды оқуға және өзін-өзі жетілдіруге ынталандыру</a:t>
            </a:r>
            <a:endParaRPr lang="en-US" sz="1600" dirty="0">
              <a:latin typeface="Times New Roman" panose="02020603050405020304" pitchFamily="18" charset="0"/>
              <a:cs typeface="Times New Roman" panose="02020603050405020304" pitchFamily="18" charset="0"/>
            </a:endParaRPr>
          </a:p>
        </p:txBody>
      </p:sp>
      <p:sp>
        <p:nvSpPr>
          <p:cNvPr id="21" name="Shape 18"/>
          <p:cNvSpPr/>
          <p:nvPr/>
        </p:nvSpPr>
        <p:spPr>
          <a:xfrm>
            <a:off x="7475518" y="6835021"/>
            <a:ext cx="569833" cy="22860"/>
          </a:xfrm>
          <a:prstGeom prst="roundRect">
            <a:avLst>
              <a:gd name="adj" fmla="val 299176"/>
            </a:avLst>
          </a:prstGeom>
          <a:solidFill>
            <a:srgbClr val="E2C8B5"/>
          </a:solidFill>
          <a:ln/>
        </p:spPr>
      </p:sp>
      <p:sp>
        <p:nvSpPr>
          <p:cNvPr id="22" name="Shape 19"/>
          <p:cNvSpPr/>
          <p:nvPr/>
        </p:nvSpPr>
        <p:spPr>
          <a:xfrm>
            <a:off x="7132022" y="6663333"/>
            <a:ext cx="366355" cy="366355"/>
          </a:xfrm>
          <a:prstGeom prst="roundRect">
            <a:avLst>
              <a:gd name="adj" fmla="val 18668"/>
            </a:avLst>
          </a:prstGeom>
          <a:solidFill>
            <a:srgbClr val="FCE2CF"/>
          </a:solidFill>
          <a:ln w="7620">
            <a:solidFill>
              <a:srgbClr val="E2C8B5"/>
            </a:solidFill>
            <a:prstDash val="solid"/>
          </a:ln>
        </p:spPr>
      </p:sp>
      <p:sp>
        <p:nvSpPr>
          <p:cNvPr id="23" name="Text 20"/>
          <p:cNvSpPr/>
          <p:nvPr/>
        </p:nvSpPr>
        <p:spPr>
          <a:xfrm>
            <a:off x="7246560" y="6724412"/>
            <a:ext cx="137279" cy="244197"/>
          </a:xfrm>
          <a:prstGeom prst="rect">
            <a:avLst/>
          </a:prstGeom>
          <a:noFill/>
          <a:ln/>
        </p:spPr>
        <p:txBody>
          <a:bodyPr wrap="none" lIns="0" tIns="0" rIns="0" bIns="0" rtlCol="0" anchor="t"/>
          <a:lstStyle/>
          <a:p>
            <a:pPr marL="0" indent="0" algn="ctr">
              <a:lnSpc>
                <a:spcPts val="1900"/>
              </a:lnSpc>
              <a:buNone/>
            </a:pPr>
            <a:r>
              <a:rPr lang="en-US" sz="1900" kern="0" spc="-58" dirty="0">
                <a:solidFill>
                  <a:srgbClr val="2B2E3C"/>
                </a:solidFill>
                <a:latin typeface="Bitter Medium" pitchFamily="34" charset="0"/>
                <a:ea typeface="Bitter Medium" pitchFamily="34" charset="-122"/>
                <a:cs typeface="Bitter Medium" pitchFamily="34" charset="-120"/>
              </a:rPr>
              <a:t>4</a:t>
            </a:r>
            <a:endParaRPr lang="en-US" sz="1900" dirty="0"/>
          </a:p>
        </p:txBody>
      </p:sp>
      <p:sp>
        <p:nvSpPr>
          <p:cNvPr id="24" name="Text 21"/>
          <p:cNvSpPr/>
          <p:nvPr/>
        </p:nvSpPr>
        <p:spPr>
          <a:xfrm>
            <a:off x="8210788" y="6642973"/>
            <a:ext cx="2334339" cy="254437"/>
          </a:xfrm>
          <a:prstGeom prst="rect">
            <a:avLst/>
          </a:prstGeom>
          <a:noFill/>
          <a:ln/>
        </p:spPr>
        <p:txBody>
          <a:bodyPr wrap="none" lIns="0" tIns="0" rIns="0" bIns="0" rtlCol="0" anchor="t"/>
          <a:lstStyle/>
          <a:p>
            <a:pPr marL="0" indent="0" algn="l">
              <a:lnSpc>
                <a:spcPts val="2000"/>
              </a:lnSpc>
              <a:buNone/>
            </a:pPr>
            <a:r>
              <a:rPr lang="en-US" sz="1600" i="1" kern="0" spc="-48" dirty="0">
                <a:solidFill>
                  <a:srgbClr val="2B2E3C"/>
                </a:solidFill>
                <a:latin typeface="Times New Roman" panose="02020603050405020304" pitchFamily="18" charset="0"/>
                <a:ea typeface="Bitter Medium" pitchFamily="34" charset="-122"/>
                <a:cs typeface="Times New Roman" panose="02020603050405020304" pitchFamily="18" charset="0"/>
              </a:rPr>
              <a:t>Стандарттарды бақылау</a:t>
            </a:r>
            <a:endParaRPr lang="en-US" sz="1600" i="1" dirty="0">
              <a:latin typeface="Times New Roman" panose="02020603050405020304" pitchFamily="18" charset="0"/>
              <a:cs typeface="Times New Roman" panose="02020603050405020304" pitchFamily="18" charset="0"/>
            </a:endParaRPr>
          </a:p>
        </p:txBody>
      </p:sp>
      <p:sp>
        <p:nvSpPr>
          <p:cNvPr id="25" name="Text 22"/>
          <p:cNvSpPr/>
          <p:nvPr/>
        </p:nvSpPr>
        <p:spPr>
          <a:xfrm>
            <a:off x="8210788" y="6995041"/>
            <a:ext cx="5847517" cy="260509"/>
          </a:xfrm>
          <a:prstGeom prst="rect">
            <a:avLst/>
          </a:prstGeom>
          <a:noFill/>
          <a:ln/>
        </p:spPr>
        <p:txBody>
          <a:bodyPr wrap="none" lIns="0" tIns="0" rIns="0" bIns="0" rtlCol="0" anchor="t"/>
          <a:lstStyle/>
          <a:p>
            <a:pPr marL="0" indent="0" algn="l">
              <a:lnSpc>
                <a:spcPts val="2050"/>
              </a:lnSpc>
              <a:buNone/>
            </a:pPr>
            <a:r>
              <a:rPr lang="en-US" sz="1600" kern="0" spc="-26" dirty="0">
                <a:solidFill>
                  <a:srgbClr val="2B2E3C"/>
                </a:solidFill>
                <a:latin typeface="Times New Roman" panose="02020603050405020304" pitchFamily="18" charset="0"/>
                <a:ea typeface="Open Sans" pitchFamily="34" charset="-122"/>
                <a:cs typeface="Times New Roman" panose="02020603050405020304" pitchFamily="18" charset="0"/>
              </a:rPr>
              <a:t>Оқу процесінің белгіленген стандарттарға сәйкестігін тексеру</a:t>
            </a:r>
            <a:endParaRPr lang="en-US" sz="1600" dirty="0">
              <a:latin typeface="Times New Roman" panose="02020603050405020304" pitchFamily="18" charset="0"/>
              <a:cs typeface="Times New Roman" panose="02020603050405020304" pitchFamily="18" charset="0"/>
            </a:endParaRPr>
          </a:p>
        </p:txBody>
      </p:sp>
      <p:sp>
        <p:nvSpPr>
          <p:cNvPr id="27" name="Прямоугольник 26"/>
          <p:cNvSpPr/>
          <p:nvPr/>
        </p:nvSpPr>
        <p:spPr>
          <a:xfrm>
            <a:off x="11868346" y="7569724"/>
            <a:ext cx="2960017" cy="659876"/>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E789D11-107B-4AE8-AEE0-8987FD54A0CE}"/>
              </a:ext>
            </a:extLst>
          </p:cNvPr>
          <p:cNvSpPr/>
          <p:nvPr/>
        </p:nvSpPr>
        <p:spPr>
          <a:xfrm>
            <a:off x="289932" y="191089"/>
            <a:ext cx="13626790" cy="8217634"/>
          </a:xfrm>
          <a:prstGeom prst="rect">
            <a:avLst/>
          </a:prstGeom>
        </p:spPr>
        <p:txBody>
          <a:bodyPr wrap="square">
            <a:spAutoFit/>
          </a:bodyPr>
          <a:lstStyle/>
          <a:p>
            <a:pPr marR="15240" indent="450215" algn="just">
              <a:spcAft>
                <a:spcPts val="0"/>
              </a:spcAf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Білімді бағалауда мұғалімге жалпы білім беру бағдарламасында</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келтірілген</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физика</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бойынша</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білімдері</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ебдейлік-</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терді бағалаудың үлгілі нормалары бағдар бола алады. Бағдарламада, әсіресе, бағалау кезінде ескерілетін білімдері мен ебдей-</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ліктері</a:t>
            </a:r>
            <a:r>
              <a:rPr lang="kk-KZ" sz="2400" kern="0" spc="-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бөліп көрсетілген.</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Олардың</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қатарына:</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R="15240" indent="450215" algn="just">
              <a:spcAft>
                <a:spcPts val="0"/>
              </a:spcAft>
            </a:pP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i="1" kern="0" spc="-3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құбылыстар</a:t>
            </a:r>
            <a:r>
              <a:rPr lang="kk-KZ" sz="2400" i="1"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жөнінде:</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құбылыс</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анықталатын</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белгілері;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құбылыс</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жүретін</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жағдайлар;</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берілген</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құбылыстың</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басқалармен</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байланысы;</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құбылысты</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ғылыми</a:t>
            </a:r>
            <a:r>
              <a:rPr lang="kk-KZ" sz="2400" kern="0" spc="-2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теория</a:t>
            </a:r>
            <a:r>
              <a:rPr lang="kk-KZ" sz="2400" kern="0" spc="-3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негізінде</a:t>
            </a:r>
            <a:r>
              <a:rPr lang="kk-KZ" sz="2400" kern="0" spc="-2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түсіндіру;</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оны</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есепке алу</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мен қолдану</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мысалдары;</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R="15240" indent="450215">
              <a:spcAft>
                <a:spcPts val="0"/>
              </a:spcAft>
            </a:pP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i="1" kern="0" spc="-4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тәжірибелер</a:t>
            </a:r>
            <a:r>
              <a:rPr lang="kk-KZ" sz="2400" i="1" kern="0" spc="-3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жөнінде:</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2650" algn="l"/>
                <a:tab pos="88328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тәжірибе</a:t>
            </a:r>
            <a:r>
              <a:rPr lang="kk-KZ" sz="2400" kern="0" spc="1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жүргізудің</a:t>
            </a:r>
            <a:r>
              <a:rPr lang="kk-KZ" sz="2400" kern="0" spc="10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мақсаты,</a:t>
            </a:r>
            <a:r>
              <a:rPr lang="kk-KZ" sz="2400" kern="0" spc="9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схемасы,</a:t>
            </a:r>
            <a:r>
              <a:rPr lang="kk-KZ" sz="2400" kern="0" spc="9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жағдайы,</a:t>
            </a:r>
            <a:r>
              <a:rPr lang="kk-KZ" sz="2400" kern="0" spc="10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тәжірибе</a:t>
            </a:r>
            <a:r>
              <a:rPr lang="kk-KZ" sz="2400" kern="0" spc="-38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барысы</a:t>
            </a:r>
            <a:r>
              <a:rPr lang="kk-KZ" sz="2400" kern="0" spc="-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нәтижесі;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R="15240" indent="450215">
              <a:spcAft>
                <a:spcPts val="0"/>
              </a:spcAft>
            </a:pP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i="1" kern="0" spc="-8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ұғымдар,</a:t>
            </a:r>
            <a:r>
              <a:rPr lang="kk-KZ" sz="2400" i="1" kern="0" spc="-8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соның</a:t>
            </a:r>
            <a:r>
              <a:rPr lang="kk-KZ" sz="2400" i="1" kern="0" spc="-8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ішінде</a:t>
            </a:r>
            <a:r>
              <a:rPr lang="kk-KZ" sz="2400" i="1" kern="0" spc="-7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i="1" kern="0" spc="-8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шамалар</a:t>
            </a:r>
            <a:r>
              <a:rPr lang="kk-KZ" sz="2400" i="1" kern="0" spc="-9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spc="-5" dirty="0">
                <a:latin typeface="Times New Roman" panose="02020603050405020304" pitchFamily="18" charset="0"/>
                <a:ea typeface="Times New Roman" panose="02020603050405020304" pitchFamily="18" charset="0"/>
                <a:cs typeface="Times New Roman" panose="02020603050405020304" pitchFamily="18" charset="0"/>
              </a:rPr>
              <a:t>жөнінде:</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67410" algn="l"/>
                <a:tab pos="868045" algn="l"/>
              </a:tabLst>
            </a:pPr>
            <a:r>
              <a:rPr lang="kk-KZ" sz="2400" kern="0" spc="-30" dirty="0">
                <a:latin typeface="Times New Roman" panose="02020603050405020304" pitchFamily="18" charset="0"/>
                <a:ea typeface="Times New Roman" panose="02020603050405020304" pitchFamily="18" charset="0"/>
                <a:cs typeface="Times New Roman" panose="02020603050405020304" pitchFamily="18" charset="0"/>
              </a:rPr>
              <a:t>берілген</a:t>
            </a:r>
            <a:r>
              <a:rPr lang="kk-KZ" sz="2400" kern="0" spc="-7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30" dirty="0">
                <a:latin typeface="Times New Roman" panose="02020603050405020304" pitchFamily="18" charset="0"/>
                <a:ea typeface="Times New Roman" panose="02020603050405020304" pitchFamily="18" charset="0"/>
                <a:cs typeface="Times New Roman" panose="02020603050405020304" pitchFamily="18" charset="0"/>
              </a:rPr>
              <a:t>ұғыммен</a:t>
            </a:r>
            <a:r>
              <a:rPr lang="kk-KZ" sz="2400" kern="0" spc="-6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30" dirty="0">
                <a:latin typeface="Times New Roman" panose="02020603050405020304" pitchFamily="18" charset="0"/>
                <a:ea typeface="Times New Roman" panose="02020603050405020304" pitchFamily="18" charset="0"/>
                <a:cs typeface="Times New Roman" panose="02020603050405020304" pitchFamily="18" charset="0"/>
              </a:rPr>
              <a:t>сипатталатын</a:t>
            </a:r>
            <a:r>
              <a:rPr lang="kk-KZ" sz="2400" kern="0" spc="-6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30" dirty="0">
                <a:latin typeface="Times New Roman" panose="02020603050405020304" pitchFamily="18" charset="0"/>
                <a:ea typeface="Times New Roman" panose="02020603050405020304" pitchFamily="18" charset="0"/>
                <a:cs typeface="Times New Roman" panose="02020603050405020304" pitchFamily="18" charset="0"/>
              </a:rPr>
              <a:t>құбылыстар</a:t>
            </a:r>
            <a:r>
              <a:rPr lang="kk-KZ" sz="2400" kern="0" spc="-4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25" dirty="0">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6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25" dirty="0">
                <a:latin typeface="Times New Roman" panose="02020603050405020304" pitchFamily="18" charset="0"/>
                <a:ea typeface="Times New Roman" panose="02020603050405020304" pitchFamily="18" charset="0"/>
                <a:cs typeface="Times New Roman" panose="02020603050405020304" pitchFamily="18" charset="0"/>
              </a:rPr>
              <a:t>қасиеттер;</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 pos="1766570" algn="l"/>
                <a:tab pos="2625090" algn="l"/>
                <a:tab pos="3246120" algn="l"/>
                <a:tab pos="4481830"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берілген	шаманы	басқа	шамалармен	</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байланыстыратын</a:t>
            </a:r>
            <a:r>
              <a:rPr lang="kk-KZ" sz="2400" kern="0" spc="-38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формулалар;</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2650" algn="l"/>
                <a:tab pos="88328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шамалар</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бірліктері;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2650" algn="l"/>
                <a:tab pos="88328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шаманы</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өлшеудің</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тәсілдері;</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R="15240" indent="450215">
              <a:spcAft>
                <a:spcPts val="0"/>
              </a:spcAft>
            </a:pP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Заңдар</a:t>
            </a:r>
            <a:r>
              <a:rPr lang="kk-KZ" sz="2400" i="1" kern="0" spc="-3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latin typeface="Times New Roman" panose="02020603050405020304" pitchFamily="18" charset="0"/>
                <a:ea typeface="Times New Roman" panose="02020603050405020304" pitchFamily="18" charset="0"/>
                <a:cs typeface="Times New Roman" panose="02020603050405020304" pitchFamily="18" charset="0"/>
              </a:rPr>
              <a:t>жөнінде:</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заңды</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тұжырымдау</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математикалық</a:t>
            </a:r>
            <a:r>
              <a:rPr lang="kk-KZ" sz="2400" kern="0" spc="-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көрсету;</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оның</a:t>
            </a:r>
            <a:r>
              <a:rPr lang="kk-KZ" sz="2400" kern="0" spc="-2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әділдігін</a:t>
            </a:r>
            <a:r>
              <a:rPr lang="kk-KZ" sz="2400" kern="0" spc="-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дәлелдейтін</a:t>
            </a:r>
            <a:r>
              <a:rPr lang="kk-KZ" sz="2400" kern="0" spc="-2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тәжірибелер;</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2650" algn="l"/>
                <a:tab pos="88328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есепке алу</a:t>
            </a:r>
            <a:r>
              <a:rPr lang="kk-KZ" sz="2400" kern="0" spc="-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практикада</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400" kern="0" spc="-1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мысалдары;</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spcAft>
                <a:spcPts val="0"/>
              </a:spcAft>
              <a:buSzPts val="1600"/>
              <a:buFont typeface="Times New Roman" panose="02020603050405020304" pitchFamily="18" charset="0"/>
              <a:buChar char="-"/>
              <a:tabLst>
                <a:tab pos="881380" algn="l"/>
                <a:tab pos="882015" algn="l"/>
              </a:tabLst>
            </a:pP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400" kern="0" spc="-20"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жағдайлары</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(жоғары</a:t>
            </a:r>
            <a:r>
              <a:rPr lang="kk-KZ" sz="2400" kern="0" spc="-1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сыныптар</a:t>
            </a:r>
            <a:r>
              <a:rPr lang="kk-KZ" sz="2400" kern="0" spc="5" dirty="0">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latin typeface="Times New Roman" panose="02020603050405020304" pitchFamily="18" charset="0"/>
                <a:ea typeface="Times New Roman" panose="02020603050405020304" pitchFamily="18" charset="0"/>
                <a:cs typeface="Times New Roman" panose="02020603050405020304" pitchFamily="18" charset="0"/>
              </a:rPr>
              <a:t>үшін);</a:t>
            </a: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a:p>
            <a:pPr marR="15240" indent="450215">
              <a:spcAft>
                <a:spcPts val="0"/>
              </a:spcAft>
            </a:pPr>
            <a:endParaRPr lang="ru-RU" sz="24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029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054C687-7C8B-4100-B278-9E53E434D2F3}"/>
              </a:ext>
            </a:extLst>
          </p:cNvPr>
          <p:cNvSpPr/>
          <p:nvPr/>
        </p:nvSpPr>
        <p:spPr>
          <a:xfrm>
            <a:off x="490653" y="594564"/>
            <a:ext cx="13760605" cy="6740307"/>
          </a:xfrm>
          <a:prstGeom prst="rect">
            <a:avLst/>
          </a:prstGeom>
        </p:spPr>
        <p:txBody>
          <a:bodyPr wrap="square">
            <a:spAutoFit/>
          </a:bodyPr>
          <a:lstStyle/>
          <a:p>
            <a:pPr marR="15240" lvl="0" indent="450215"/>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i="1" kern="0" spc="-3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теориялар</a:t>
            </a:r>
            <a:r>
              <a:rPr lang="kk-KZ" sz="2400" i="1" kern="0" spc="-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жөнінде:</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теорияны</a:t>
            </a:r>
            <a:r>
              <a:rPr lang="kk-KZ" sz="2400" kern="0" spc="-4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тәжірибелік</a:t>
            </a:r>
            <a:r>
              <a:rPr lang="kk-KZ" sz="2400" kern="0" spc="-3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негіздемелеу;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негізгі</a:t>
            </a:r>
            <a:r>
              <a:rPr lang="kk-KZ" sz="2400"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ұғымдар,</a:t>
            </a:r>
            <a:r>
              <a:rPr lang="kk-KZ" sz="2400"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ережелер,</a:t>
            </a:r>
            <a:r>
              <a:rPr lang="kk-KZ" sz="2400" kern="0" spc="-1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заңдар,</a:t>
            </a:r>
            <a:r>
              <a:rPr lang="kk-KZ" sz="2400"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ұстанымдар;</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практикалық</a:t>
            </a:r>
            <a:r>
              <a:rPr lang="kk-KZ" sz="2400"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қолданулар;</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1380" algn="l"/>
                <a:tab pos="88201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шекаралары</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(жоғары</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сыныптар</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үшін);</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R="15240" lvl="0" indent="450215"/>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Аспаптар</a:t>
            </a:r>
            <a:r>
              <a:rPr lang="kk-KZ" sz="2400" i="1" kern="0" spc="-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жөнінде:</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1380" algn="l"/>
                <a:tab pos="88201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қолданылу</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міндеті;</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жұмыс</a:t>
            </a:r>
            <a:r>
              <a:rPr lang="kk-KZ" sz="2400" kern="0" spc="-1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істеу</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ұстанымы</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құрылғы</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схемасы;</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аспапты</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400" kern="0" spc="-1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ережесі.</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R="15240" lvl="0" indent="450215"/>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Бағалауға</a:t>
            </a:r>
            <a:r>
              <a:rPr lang="kk-KZ" sz="2400" i="1"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жататын</a:t>
            </a:r>
            <a:r>
              <a:rPr lang="kk-KZ" sz="2400" i="1"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келесі</a:t>
            </a:r>
            <a:r>
              <a:rPr lang="kk-KZ" sz="2400" i="1"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іскерліктер:</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табиғат</a:t>
            </a:r>
            <a:r>
              <a:rPr lang="kk-KZ" sz="2400" kern="0" spc="2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пен</a:t>
            </a:r>
            <a:r>
              <a:rPr lang="kk-KZ" sz="2400" kern="0" spc="2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техника</a:t>
            </a:r>
            <a:r>
              <a:rPr lang="kk-KZ" sz="2400" kern="0" spc="2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құбылыстарын</a:t>
            </a:r>
            <a:r>
              <a:rPr lang="kk-KZ" sz="2400" kern="0" spc="2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түсіндіру</a:t>
            </a:r>
            <a:r>
              <a:rPr lang="kk-KZ" sz="2400" kern="0" spc="21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үшін</a:t>
            </a:r>
            <a:r>
              <a:rPr lang="kk-KZ" sz="2400" kern="0" spc="2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ұғым-</a:t>
            </a:r>
            <a:r>
              <a:rPr lang="kk-KZ" sz="2400" kern="0" spc="-38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ар,</a:t>
            </a:r>
            <a:r>
              <a:rPr lang="kk-KZ" sz="2400" kern="0" spc="-1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заңдар</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теорияларды</a:t>
            </a:r>
            <a:r>
              <a:rPr lang="kk-KZ" sz="2400" kern="0" spc="-1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1380" algn="l"/>
                <a:tab pos="88201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оқулықпен</a:t>
            </a:r>
            <a:r>
              <a:rPr lang="kk-KZ" sz="2400" kern="0" spc="-1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өзбетімен</a:t>
            </a:r>
            <a:r>
              <a:rPr lang="kk-KZ" sz="2400"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жұмыстану;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1380" algn="l"/>
                <a:tab pos="88201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белгілі</a:t>
            </a:r>
            <a:r>
              <a:rPr lang="kk-KZ" sz="2400" kern="0" spc="35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заңдар</a:t>
            </a:r>
            <a:r>
              <a:rPr lang="kk-KZ" sz="2400" kern="0" spc="35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мен</a:t>
            </a:r>
            <a:r>
              <a:rPr lang="kk-KZ" sz="2400" kern="0" spc="35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формулалар</a:t>
            </a:r>
            <a:r>
              <a:rPr lang="kk-KZ" sz="2400" kern="0" spc="35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негізінде</a:t>
            </a:r>
            <a:r>
              <a:rPr lang="kk-KZ" sz="2400" kern="0" spc="34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тапсырмаларды</a:t>
            </a:r>
            <a:r>
              <a:rPr lang="kk-KZ" sz="2400" kern="0" spc="-38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шешу;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67410" algn="l"/>
                <a:tab pos="868045" algn="l"/>
              </a:tabLst>
            </a:pPr>
            <a:r>
              <a:rPr lang="kk-KZ" sz="2400" kern="0" spc="-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физикалық</a:t>
            </a:r>
            <a:r>
              <a:rPr lang="kk-KZ" sz="2400" kern="0" spc="-6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шамалардың</a:t>
            </a:r>
            <a:r>
              <a:rPr lang="kk-KZ" sz="2400" kern="0" spc="-7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анықтамалық</a:t>
            </a:r>
            <a:r>
              <a:rPr lang="kk-KZ" sz="2400" kern="0" spc="-5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3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кестелерін</a:t>
            </a:r>
            <a:r>
              <a:rPr lang="kk-KZ" sz="2400" kern="0" spc="-7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пайдалану.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R="15240" lvl="0" indent="450215">
              <a:tabLst>
                <a:tab pos="1944370" algn="l"/>
                <a:tab pos="3308985" algn="l"/>
                <a:tab pos="4306570" algn="l"/>
                <a:tab pos="4944110" algn="l"/>
              </a:tabLst>
            </a:pP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Зертханалық	жұмыстарды	бағалауда	келесі	</a:t>
            </a:r>
            <a:r>
              <a:rPr lang="kk-KZ" sz="2400" i="1" kern="0" spc="-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шеберліктер</a:t>
            </a:r>
            <a:r>
              <a:rPr lang="kk-KZ" sz="2400" i="1" kern="0" spc="-38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i="1"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ескеріледі:</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тәжірибені</a:t>
            </a:r>
            <a:r>
              <a:rPr lang="kk-KZ" sz="2400" kern="0" spc="-2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өткізуді</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жоспарлау;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2650" algn="l"/>
                <a:tab pos="88328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схема</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бойынша</a:t>
            </a:r>
            <a:r>
              <a:rPr lang="kk-KZ" sz="2400" kern="0" spc="-1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құрылғыны</a:t>
            </a:r>
            <a:r>
              <a:rPr lang="kk-KZ" sz="2400" kern="0" spc="-2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жинау;</a:t>
            </a:r>
            <a:endParaRPr lang="ru-RU" sz="2400" kern="1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marL="342900" marR="15240" lvl="0" indent="-342900">
              <a:buSzPts val="1600"/>
              <a:buFont typeface="Times New Roman" panose="02020603050405020304" pitchFamily="18" charset="0"/>
              <a:buChar char="-"/>
              <a:tabLst>
                <a:tab pos="881380" algn="l"/>
                <a:tab pos="882015" algn="l"/>
              </a:tabLst>
            </a:pP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өлшеу</a:t>
            </a:r>
            <a:r>
              <a:rPr lang="kk-KZ" sz="2400" kern="0" spc="-1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құралдарын</a:t>
            </a:r>
            <a:r>
              <a:rPr lang="kk-KZ" sz="2400" kern="0" spc="-15"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kern="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қолдану;</a:t>
            </a:r>
            <a:endParaRPr lang="ru-RU" sz="2400" dirty="0"/>
          </a:p>
        </p:txBody>
      </p:sp>
    </p:spTree>
    <p:extLst>
      <p:ext uri="{BB962C8B-B14F-4D97-AF65-F5344CB8AC3E}">
        <p14:creationId xmlns:p14="http://schemas.microsoft.com/office/powerpoint/2010/main" val="1528913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a:extLst>
              <a:ext uri="{FF2B5EF4-FFF2-40B4-BE49-F238E27FC236}">
                <a16:creationId xmlns:a16="http://schemas.microsoft.com/office/drawing/2014/main" id="{E45F4671-8B20-4502-B811-F77E96DA699A}"/>
              </a:ext>
            </a:extLst>
          </p:cNvPr>
          <p:cNvGraphicFramePr>
            <a:graphicFrameLocks noGrp="1"/>
          </p:cNvGraphicFramePr>
          <p:nvPr>
            <p:extLst>
              <p:ext uri="{D42A27DB-BD31-4B8C-83A1-F6EECF244321}">
                <p14:modId xmlns:p14="http://schemas.microsoft.com/office/powerpoint/2010/main" val="3004383678"/>
              </p:ext>
            </p:extLst>
          </p:nvPr>
        </p:nvGraphicFramePr>
        <p:xfrm>
          <a:off x="735980" y="1662589"/>
          <a:ext cx="12734693" cy="6182572"/>
        </p:xfrm>
        <a:graphic>
          <a:graphicData uri="http://schemas.openxmlformats.org/drawingml/2006/table">
            <a:tbl>
              <a:tblPr firstRow="1" firstCol="1" lastRow="1" lastCol="1" bandRow="1" bandCol="1"/>
              <a:tblGrid>
                <a:gridCol w="1895708">
                  <a:extLst>
                    <a:ext uri="{9D8B030D-6E8A-4147-A177-3AD203B41FA5}">
                      <a16:colId xmlns:a16="http://schemas.microsoft.com/office/drawing/2014/main" val="3596473435"/>
                    </a:ext>
                  </a:extLst>
                </a:gridCol>
                <a:gridCol w="10838985">
                  <a:extLst>
                    <a:ext uri="{9D8B030D-6E8A-4147-A177-3AD203B41FA5}">
                      <a16:colId xmlns:a16="http://schemas.microsoft.com/office/drawing/2014/main" val="1621716536"/>
                    </a:ext>
                  </a:extLst>
                </a:gridCol>
              </a:tblGrid>
              <a:tr h="348086">
                <a:tc>
                  <a:txBody>
                    <a:bodyPr/>
                    <a:lstStyle/>
                    <a:p>
                      <a:pPr marR="15240" indent="22860">
                        <a:spcAft>
                          <a:spcPts val="0"/>
                        </a:spcAft>
                      </a:pPr>
                      <a:r>
                        <a:rPr lang="kk-KZ" sz="2000" b="1" kern="0">
                          <a:effectLst/>
                          <a:latin typeface="Times New Roman" panose="02020603050405020304" pitchFamily="18" charset="0"/>
                          <a:ea typeface="Times New Roman" panose="02020603050405020304" pitchFamily="18" charset="0"/>
                          <a:cs typeface="Times New Roman" panose="02020603050405020304" pitchFamily="18" charset="0"/>
                        </a:rPr>
                        <a:t>Дидактикалық</a:t>
                      </a:r>
                      <a:r>
                        <a:rPr lang="kk-KZ" sz="2000" b="1" kern="0" spc="-33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b="1" kern="0">
                          <a:effectLst/>
                          <a:latin typeface="Times New Roman" panose="02020603050405020304" pitchFamily="18" charset="0"/>
                          <a:ea typeface="Times New Roman" panose="02020603050405020304" pitchFamily="18" charset="0"/>
                          <a:cs typeface="Times New Roman" panose="02020603050405020304" pitchFamily="18" charset="0"/>
                        </a:rPr>
                        <a:t>функциялар</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5240" indent="22860" algn="ctr">
                        <a:spcAft>
                          <a:spcPts val="0"/>
                        </a:spcAft>
                      </a:pPr>
                      <a:r>
                        <a:rPr lang="kk-KZ" sz="2000" b="1" kern="0">
                          <a:effectLst/>
                          <a:latin typeface="Times New Roman" panose="02020603050405020304" pitchFamily="18" charset="0"/>
                          <a:ea typeface="Times New Roman" panose="02020603050405020304" pitchFamily="18" charset="0"/>
                          <a:cs typeface="Times New Roman" panose="02020603050405020304" pitchFamily="18" charset="0"/>
                        </a:rPr>
                        <a:t>Әдістік</a:t>
                      </a:r>
                      <a:r>
                        <a:rPr lang="kk-KZ" sz="2000" b="1" kern="0" spc="-1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b="1" kern="0">
                          <a:effectLst/>
                          <a:latin typeface="Times New Roman" panose="02020603050405020304" pitchFamily="18" charset="0"/>
                          <a:ea typeface="Times New Roman" panose="02020603050405020304" pitchFamily="18" charset="0"/>
                          <a:cs typeface="Times New Roman" panose="02020603050405020304" pitchFamily="18" charset="0"/>
                        </a:rPr>
                        <a:t>функциялар</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8725174"/>
                  </a:ext>
                </a:extLst>
              </a:tr>
              <a:tr h="696172">
                <a:tc>
                  <a:txBody>
                    <a:bodyPr/>
                    <a:lstStyle/>
                    <a:p>
                      <a:pPr marR="15240" indent="2286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Тексеру</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Оқушыда бар білімнің деңгейін анықтау</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Білімді</a:t>
                      </a:r>
                      <a:r>
                        <a:rPr lang="kk-KZ" sz="2000" kern="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практикада</a:t>
                      </a:r>
                      <a:r>
                        <a:rPr lang="kk-KZ" sz="2000" kern="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000" kern="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іскерлігін</a:t>
                      </a:r>
                      <a:r>
                        <a:rPr lang="kk-KZ" sz="2000" kern="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анықтау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Оқу</a:t>
                      </a:r>
                      <a:r>
                        <a:rPr lang="kk-KZ" sz="2000" kern="0" spc="8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kk-KZ" sz="2000" kern="0" spc="8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іскерлік</a:t>
                      </a:r>
                      <a:r>
                        <a:rPr lang="kk-KZ" sz="2000" kern="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дағдыларының</a:t>
                      </a:r>
                      <a:r>
                        <a:rPr lang="kk-KZ" sz="2000" kern="0" spc="8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бар</a:t>
                      </a:r>
                      <a:r>
                        <a:rPr lang="kk-KZ" sz="2000" kern="0" spc="8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екендігін</a:t>
                      </a:r>
                      <a:r>
                        <a:rPr lang="kk-KZ" sz="2000" kern="0" spc="8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kk-KZ" sz="2000" kern="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оның</a:t>
                      </a:r>
                      <a:r>
                        <a:rPr lang="kk-KZ" sz="2000" kern="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қалыптасу</a:t>
                      </a:r>
                      <a:r>
                        <a:rPr lang="kk-KZ" sz="2000" kern="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деңгейін анықтау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2201702"/>
                  </a:ext>
                </a:extLst>
              </a:tr>
              <a:tr h="1129173">
                <a:tc>
                  <a:txBody>
                    <a:bodyPr/>
                    <a:lstStyle/>
                    <a:p>
                      <a:pPr marR="15240" indent="2286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Білімділік</a:t>
                      </a:r>
                      <a:r>
                        <a:rPr lang="kk-KZ" sz="2000" kern="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дамытушылық</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Оқушылардың</a:t>
                      </a:r>
                      <a:r>
                        <a:rPr lang="kk-KZ" sz="2000" kern="0" spc="1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логикалық</a:t>
                      </a:r>
                      <a:r>
                        <a:rPr lang="kk-KZ" sz="2000" kern="0" spc="1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ойлау,</a:t>
                      </a:r>
                      <a:r>
                        <a:rPr lang="kk-KZ" sz="2000" kern="0" spc="1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есте</a:t>
                      </a:r>
                      <a:r>
                        <a:rPr lang="kk-KZ" sz="2000" kern="0" spc="1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сақтау</a:t>
                      </a:r>
                      <a:r>
                        <a:rPr lang="kk-KZ" sz="2000" kern="0" spc="1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қабілет-</a:t>
                      </a:r>
                      <a:r>
                        <a:rPr lang="kk-KZ" sz="2000" kern="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терін,</a:t>
                      </a:r>
                      <a:r>
                        <a:rPr lang="kk-KZ" sz="2000" kern="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тілін</a:t>
                      </a:r>
                      <a:r>
                        <a:rPr lang="kk-KZ" sz="2000" kern="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дамыту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Ақыл-ойды</a:t>
                      </a:r>
                      <a:r>
                        <a:rPr lang="kk-KZ" sz="2000" kern="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дамыту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Білімнің</a:t>
                      </a:r>
                      <a:r>
                        <a:rPr lang="kk-KZ" sz="2000" kern="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тереңдігін, саналы</a:t>
                      </a:r>
                      <a:r>
                        <a:rPr lang="kk-KZ" sz="2000" kern="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түрде</a:t>
                      </a:r>
                      <a:r>
                        <a:rPr lang="kk-KZ" sz="2000" kern="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меңгерілуін,</a:t>
                      </a:r>
                      <a:r>
                        <a:rPr lang="kk-KZ" sz="2000" kern="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беріктігін</a:t>
                      </a:r>
                      <a:r>
                        <a:rPr lang="kk-KZ" sz="2000" kern="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тексеру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Білімді</a:t>
                      </a:r>
                      <a:r>
                        <a:rPr lang="kk-KZ" sz="2000" kern="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практикада</a:t>
                      </a:r>
                      <a:r>
                        <a:rPr lang="kk-KZ" sz="2000" kern="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қолдану,</a:t>
                      </a:r>
                      <a:r>
                        <a:rPr lang="kk-KZ" sz="2000" kern="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қолдана</a:t>
                      </a:r>
                      <a:r>
                        <a:rPr lang="kk-KZ" sz="2000" kern="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білудің</a:t>
                      </a:r>
                      <a:r>
                        <a:rPr lang="kk-KZ" sz="2000" kern="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деңгейін</a:t>
                      </a:r>
                      <a:r>
                        <a:rPr lang="kk-KZ" sz="2000" kern="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анықтау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Оқушылардың</a:t>
                      </a:r>
                      <a:r>
                        <a:rPr lang="kk-KZ" sz="2000" kern="0" spc="1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жіберген</a:t>
                      </a:r>
                      <a:r>
                        <a:rPr lang="kk-KZ" sz="2000" kern="0" spc="1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қателіктерін</a:t>
                      </a:r>
                      <a:r>
                        <a:rPr lang="kk-KZ" sz="2000" kern="0" spc="1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анықтап,</a:t>
                      </a:r>
                      <a:r>
                        <a:rPr lang="kk-KZ" sz="2000" kern="0" spc="1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талдап</a:t>
                      </a:r>
                      <a:r>
                        <a:rPr lang="kk-KZ" sz="2000" kern="0" spc="-3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оны түзету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Білімді</a:t>
                      </a:r>
                      <a:r>
                        <a:rPr lang="kk-KZ" sz="2000" kern="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бекіту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0005209"/>
                  </a:ext>
                </a:extLst>
              </a:tr>
              <a:tr h="535258">
                <a:tc>
                  <a:txBody>
                    <a:bodyPr/>
                    <a:lstStyle/>
                    <a:p>
                      <a:pPr marR="15240" indent="2286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Бағдар</a:t>
                      </a:r>
                      <a:r>
                        <a:rPr lang="kk-KZ" sz="2000" kern="0" spc="-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беру</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5240" indent="2286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Тексеру</a:t>
                      </a:r>
                      <a:r>
                        <a:rPr lang="kk-KZ" sz="2000" kern="0" spc="15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функциясында</a:t>
                      </a:r>
                      <a:r>
                        <a:rPr lang="kk-KZ" sz="2000" kern="0" spc="15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анықталынған</a:t>
                      </a:r>
                      <a:r>
                        <a:rPr lang="kk-KZ" sz="2000" kern="0" spc="15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оқытудың</a:t>
                      </a:r>
                      <a:r>
                        <a:rPr lang="kk-KZ" sz="2000" kern="0" spc="16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мақ-</a:t>
                      </a:r>
                      <a:r>
                        <a:rPr lang="kk-KZ" sz="2000" kern="0" spc="-33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саттарына жету</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Оқыту</a:t>
                      </a:r>
                      <a:r>
                        <a:rPr lang="kk-KZ" sz="2000" kern="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мен</a:t>
                      </a:r>
                      <a:r>
                        <a:rPr lang="kk-KZ" sz="2000" kern="0" spc="5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тексеру</a:t>
                      </a:r>
                      <a:r>
                        <a:rPr lang="kk-KZ" sz="2000" kern="0" spc="3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функцияларында</a:t>
                      </a:r>
                      <a:r>
                        <a:rPr lang="kk-KZ" sz="2000" kern="0" spc="3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көрсетілген</a:t>
                      </a:r>
                      <a:r>
                        <a:rPr lang="kk-KZ" sz="2000" kern="0" spc="4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мақ-</a:t>
                      </a:r>
                      <a:r>
                        <a:rPr lang="kk-KZ" sz="2000" kern="0" spc="-33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саттарға</a:t>
                      </a:r>
                      <a:r>
                        <a:rPr lang="kk-KZ" sz="2000" kern="0" spc="28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әр</a:t>
                      </a:r>
                      <a:r>
                        <a:rPr lang="kk-KZ" sz="2000" kern="0" spc="27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оқушының</a:t>
                      </a:r>
                      <a:r>
                        <a:rPr lang="kk-KZ" sz="2000" kern="0" spc="28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kk-KZ" sz="2000" kern="0" spc="28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бүкіл</a:t>
                      </a:r>
                      <a:r>
                        <a:rPr lang="kk-KZ" sz="2000" kern="0" spc="28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сынып</a:t>
                      </a:r>
                      <a:r>
                        <a:rPr lang="kk-KZ" sz="2000" kern="0" spc="285">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оқушылары-</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p>
                      <a:pPr marR="15240" indent="2286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ның</a:t>
                      </a:r>
                      <a:r>
                        <a:rPr lang="kk-KZ" sz="2000" kern="0" spc="-1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жетуі</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8574046"/>
                  </a:ext>
                </a:extLst>
              </a:tr>
              <a:tr h="1566386">
                <a:tc>
                  <a:txBody>
                    <a:bodyPr/>
                    <a:lstStyle/>
                    <a:p>
                      <a:pPr marR="15240">
                        <a:spcAft>
                          <a:spcPts val="0"/>
                        </a:spcAft>
                      </a:pPr>
                      <a:r>
                        <a:rPr lang="kk-KZ" sz="2000" kern="0">
                          <a:effectLst/>
                          <a:latin typeface="Times New Roman" panose="02020603050405020304" pitchFamily="18" charset="0"/>
                          <a:ea typeface="Times New Roman" panose="02020603050405020304" pitchFamily="18" charset="0"/>
                          <a:cs typeface="Times New Roman" panose="02020603050405020304" pitchFamily="18" charset="0"/>
                        </a:rPr>
                        <a:t>Тәрбие беру</a:t>
                      </a:r>
                      <a:endParaRPr lang="ru-RU" sz="2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5240" algn="just">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Оқушыларды еңбек сүйгіштікке, алдына қойған мақсат-</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тарға</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жету,</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адамгершілікке,</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шыншылдыққа</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т.б.</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тәр-</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биелеу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algn="just">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Әр оқу пәнінің ерекшелігіне сәйкес еңбек мәдениетіне</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тәрбиелеу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algn="just">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Ұйымдарда</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жалпы</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қоғамда</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өздерін</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мәдениетті</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ұстауға үйрету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algn="just">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Еңбекке</a:t>
                      </a:r>
                      <a:r>
                        <a:rPr lang="kk-KZ" sz="2000" kern="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баулу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R="15240" algn="just">
                        <a:spcAft>
                          <a:spcPts val="0"/>
                        </a:spcAft>
                      </a:pP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Кәсіби</a:t>
                      </a:r>
                      <a:r>
                        <a:rPr lang="kk-KZ" sz="2000" kern="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бағдар</a:t>
                      </a:r>
                      <a:r>
                        <a:rPr lang="kk-KZ" sz="2000" kern="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000" kern="0" dirty="0">
                          <a:effectLst/>
                          <a:latin typeface="Times New Roman" panose="02020603050405020304" pitchFamily="18" charset="0"/>
                          <a:ea typeface="Times New Roman" panose="02020603050405020304" pitchFamily="18" charset="0"/>
                          <a:cs typeface="Times New Roman" panose="02020603050405020304" pitchFamily="18" charset="0"/>
                        </a:rPr>
                        <a:t>беру.</a:t>
                      </a:r>
                      <a:endParaRPr lang="ru-RU" sz="20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6779490"/>
                  </a:ext>
                </a:extLst>
              </a:tr>
            </a:tbl>
          </a:graphicData>
        </a:graphic>
      </p:graphicFrame>
      <p:sp>
        <p:nvSpPr>
          <p:cNvPr id="4" name="Rectangle 1">
            <a:extLst>
              <a:ext uri="{FF2B5EF4-FFF2-40B4-BE49-F238E27FC236}">
                <a16:creationId xmlns:a16="http://schemas.microsoft.com/office/drawing/2014/main" id="{14C3FD2D-9E1A-4408-9BF3-293B9C13283B}"/>
              </a:ext>
            </a:extLst>
          </p:cNvPr>
          <p:cNvSpPr>
            <a:spLocks noChangeArrowheads="1"/>
          </p:cNvSpPr>
          <p:nvPr/>
        </p:nvSpPr>
        <p:spPr bwMode="auto">
          <a:xfrm>
            <a:off x="735980" y="546359"/>
            <a:ext cx="1273469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630238" algn="l"/>
              </a:tabLst>
              <a:defRPr>
                <a:solidFill>
                  <a:schemeClr val="tx1"/>
                </a:solidFill>
                <a:latin typeface="Arial" panose="020B0604020202020204" pitchFamily="34" charset="0"/>
              </a:defRPr>
            </a:lvl1pPr>
            <a:lvl2pPr eaLnBrk="0" fontAlgn="base" hangingPunct="0">
              <a:spcBef>
                <a:spcPct val="0"/>
              </a:spcBef>
              <a:spcAft>
                <a:spcPct val="0"/>
              </a:spcAft>
              <a:tabLst>
                <a:tab pos="630238" algn="l"/>
              </a:tabLst>
              <a:defRPr>
                <a:solidFill>
                  <a:schemeClr val="tx1"/>
                </a:solidFill>
                <a:latin typeface="Arial" panose="020B0604020202020204" pitchFamily="34" charset="0"/>
              </a:defRPr>
            </a:lvl2pPr>
            <a:lvl3pPr eaLnBrk="0" fontAlgn="base" hangingPunct="0">
              <a:spcBef>
                <a:spcPct val="0"/>
              </a:spcBef>
              <a:spcAft>
                <a:spcPct val="0"/>
              </a:spcAft>
              <a:tabLst>
                <a:tab pos="630238" algn="l"/>
              </a:tabLst>
              <a:defRPr>
                <a:solidFill>
                  <a:schemeClr val="tx1"/>
                </a:solidFill>
                <a:latin typeface="Arial" panose="020B0604020202020204" pitchFamily="34" charset="0"/>
              </a:defRPr>
            </a:lvl3pPr>
            <a:lvl4pPr eaLnBrk="0" fontAlgn="base" hangingPunct="0">
              <a:spcBef>
                <a:spcPct val="0"/>
              </a:spcBef>
              <a:spcAft>
                <a:spcPct val="0"/>
              </a:spcAft>
              <a:tabLst>
                <a:tab pos="630238" algn="l"/>
              </a:tabLst>
              <a:defRPr>
                <a:solidFill>
                  <a:schemeClr val="tx1"/>
                </a:solidFill>
                <a:latin typeface="Arial" panose="020B0604020202020204" pitchFamily="34" charset="0"/>
              </a:defRPr>
            </a:lvl4pPr>
            <a:lvl5pPr eaLnBrk="0" fontAlgn="base" hangingPunct="0">
              <a:spcBef>
                <a:spcPct val="0"/>
              </a:spcBef>
              <a:spcAft>
                <a:spcPct val="0"/>
              </a:spcAft>
              <a:tabLst>
                <a:tab pos="630238" algn="l"/>
              </a:tabLst>
              <a:defRPr>
                <a:solidFill>
                  <a:schemeClr val="tx1"/>
                </a:solidFill>
                <a:latin typeface="Arial" panose="020B0604020202020204" pitchFamily="34" charset="0"/>
              </a:defRPr>
            </a:lvl5pPr>
            <a:lvl6pPr eaLnBrk="0" fontAlgn="base" hangingPunct="0">
              <a:spcBef>
                <a:spcPct val="0"/>
              </a:spcBef>
              <a:spcAft>
                <a:spcPct val="0"/>
              </a:spcAft>
              <a:tabLst>
                <a:tab pos="630238" algn="l"/>
              </a:tabLst>
              <a:defRPr>
                <a:solidFill>
                  <a:schemeClr val="tx1"/>
                </a:solidFill>
                <a:latin typeface="Arial" panose="020B0604020202020204" pitchFamily="34" charset="0"/>
              </a:defRPr>
            </a:lvl6pPr>
            <a:lvl7pPr eaLnBrk="0" fontAlgn="base" hangingPunct="0">
              <a:spcBef>
                <a:spcPct val="0"/>
              </a:spcBef>
              <a:spcAft>
                <a:spcPct val="0"/>
              </a:spcAft>
              <a:tabLst>
                <a:tab pos="630238" algn="l"/>
              </a:tabLst>
              <a:defRPr>
                <a:solidFill>
                  <a:schemeClr val="tx1"/>
                </a:solidFill>
                <a:latin typeface="Arial" panose="020B0604020202020204" pitchFamily="34" charset="0"/>
              </a:defRPr>
            </a:lvl7pPr>
            <a:lvl8pPr eaLnBrk="0" fontAlgn="base" hangingPunct="0">
              <a:spcBef>
                <a:spcPct val="0"/>
              </a:spcBef>
              <a:spcAft>
                <a:spcPct val="0"/>
              </a:spcAft>
              <a:tabLst>
                <a:tab pos="630238" algn="l"/>
              </a:tabLst>
              <a:defRPr>
                <a:solidFill>
                  <a:schemeClr val="tx1"/>
                </a:solidFill>
                <a:latin typeface="Arial" panose="020B0604020202020204" pitchFamily="34" charset="0"/>
              </a:defRPr>
            </a:lvl8pPr>
            <a:lvl9pPr eaLnBrk="0" fontAlgn="base" hangingPunct="0">
              <a:spcBef>
                <a:spcPct val="0"/>
              </a:spcBef>
              <a:spcAft>
                <a:spcPct val="0"/>
              </a:spcAft>
              <a:tabLst>
                <a:tab pos="630238" algn="l"/>
              </a:tabLst>
              <a:defRPr>
                <a:solidFill>
                  <a:schemeClr val="tx1"/>
                </a:solidFill>
                <a:latin typeface="Arial" panose="020B0604020202020204" pitchFamily="34" charset="0"/>
              </a:defRPr>
            </a:lvl9pPr>
          </a:lstStyle>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kk-KZ" altLang="ru-RU"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Оқушылардың білімдерін, іскерліктерін, дағдыларын тексерудің атқаратын функцияларын 3-кестеден көруге болады:</a:t>
            </a:r>
            <a:endParaRPr kumimoji="0" lang="ru-RU" altLang="ru-RU"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endParaRPr kumimoji="0" lang="ru-RU" altLang="ru-RU"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3415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3" name="Text 0"/>
          <p:cNvSpPr/>
          <p:nvPr/>
        </p:nvSpPr>
        <p:spPr>
          <a:xfrm>
            <a:off x="1701404" y="914869"/>
            <a:ext cx="5862399" cy="645557"/>
          </a:xfrm>
          <a:prstGeom prst="rect">
            <a:avLst/>
          </a:prstGeom>
          <a:noFill/>
          <a:ln/>
        </p:spPr>
        <p:txBody>
          <a:bodyPr wrap="none" lIns="0" tIns="0" rIns="0" bIns="0" rtlCol="0" anchor="t"/>
          <a:lstStyle/>
          <a:p>
            <a:pPr marL="0" indent="0">
              <a:lnSpc>
                <a:spcPts val="5050"/>
              </a:lnSpc>
              <a:buNone/>
            </a:pPr>
            <a:r>
              <a:rPr lang="en-US" sz="3600" kern="0" spc="-122" dirty="0">
                <a:solidFill>
                  <a:srgbClr val="2C3F42"/>
                </a:solidFill>
                <a:latin typeface="Times New Roman" panose="02020603050405020304" pitchFamily="18" charset="0"/>
                <a:ea typeface="Bitter Medium" pitchFamily="34" charset="-122"/>
                <a:cs typeface="Times New Roman" panose="02020603050405020304" pitchFamily="18" charset="0"/>
              </a:rPr>
              <a:t>Ауызша тексеру әдістері</a:t>
            </a:r>
            <a:endParaRPr lang="en-US" sz="3600" dirty="0">
              <a:latin typeface="Times New Roman" panose="02020603050405020304" pitchFamily="18" charset="0"/>
              <a:cs typeface="Times New Roman" panose="02020603050405020304" pitchFamily="18" charset="0"/>
            </a:endParaRPr>
          </a:p>
        </p:txBody>
      </p:sp>
      <p:sp>
        <p:nvSpPr>
          <p:cNvPr id="4" name="Text 1"/>
          <p:cNvSpPr/>
          <p:nvPr/>
        </p:nvSpPr>
        <p:spPr>
          <a:xfrm>
            <a:off x="446892" y="1800576"/>
            <a:ext cx="13184267" cy="991553"/>
          </a:xfrm>
          <a:prstGeom prst="rect">
            <a:avLst/>
          </a:prstGeom>
          <a:noFill/>
          <a:ln/>
        </p:spPr>
        <p:txBody>
          <a:bodyPr wrap="square" lIns="0" tIns="0" rIns="0" bIns="0" rtlCol="0" anchor="t"/>
          <a:lstStyle/>
          <a:p>
            <a:pPr marL="0" indent="0">
              <a:lnSpc>
                <a:spcPts val="2600"/>
              </a:lnSpc>
              <a:buNone/>
            </a:pPr>
            <a:r>
              <a:rPr lang="en-US" sz="2000" kern="0" spc="-33" dirty="0">
                <a:solidFill>
                  <a:srgbClr val="2B2E3C"/>
                </a:solidFill>
                <a:latin typeface="Times New Roman" panose="02020603050405020304" pitchFamily="18" charset="0"/>
                <a:ea typeface="Open Sans" pitchFamily="34" charset="-122"/>
                <a:cs typeface="Times New Roman" panose="02020603050405020304" pitchFamily="18" charset="0"/>
              </a:rPr>
              <a:t>Ауызша тексеру - оқушылардың білімін тексерудің кең таралған әдісі. Ол мұғалім мен оқушы арасында тікелей байланыс орнатуға мүмкіндік береді. Ауызша тексерудің бірнеше формасы бар: жеке сұрау, бір мезгілде 2-3 оқушыдан сұрау, жаппай сұрау және зачет алу. Әр форманың өзіндік ерекшеліктері мен қолдану жағдайлары бар.</a:t>
            </a:r>
            <a:endParaRPr lang="en-US" sz="2000" dirty="0">
              <a:latin typeface="Times New Roman" panose="02020603050405020304" pitchFamily="18" charset="0"/>
              <a:cs typeface="Times New Roman" panose="02020603050405020304" pitchFamily="18" charset="0"/>
            </a:endParaRPr>
          </a:p>
        </p:txBody>
      </p:sp>
      <p:sp>
        <p:nvSpPr>
          <p:cNvPr id="5" name="Shape 2"/>
          <p:cNvSpPr/>
          <p:nvPr/>
        </p:nvSpPr>
        <p:spPr>
          <a:xfrm>
            <a:off x="723067" y="3621042"/>
            <a:ext cx="464820" cy="464820"/>
          </a:xfrm>
          <a:prstGeom prst="roundRect">
            <a:avLst>
              <a:gd name="adj" fmla="val 18668"/>
            </a:avLst>
          </a:prstGeom>
          <a:solidFill>
            <a:srgbClr val="FCE2CF"/>
          </a:solidFill>
          <a:ln w="7620">
            <a:solidFill>
              <a:srgbClr val="E2C8B5"/>
            </a:solidFill>
            <a:prstDash val="solid"/>
          </a:ln>
        </p:spPr>
        <p:txBody>
          <a:bodyPr/>
          <a:lstStyle/>
          <a:p>
            <a:pPr algn="ctr"/>
            <a:r>
              <a:rPr lang="en-US" dirty="0"/>
              <a:t>1</a:t>
            </a:r>
            <a:endParaRPr lang="ru-RU" dirty="0"/>
          </a:p>
        </p:txBody>
      </p:sp>
      <p:sp>
        <p:nvSpPr>
          <p:cNvPr id="7" name="Text 4"/>
          <p:cNvSpPr/>
          <p:nvPr/>
        </p:nvSpPr>
        <p:spPr>
          <a:xfrm>
            <a:off x="1394460" y="3692063"/>
            <a:ext cx="2582466" cy="322778"/>
          </a:xfrm>
          <a:prstGeom prst="rect">
            <a:avLst/>
          </a:prstGeom>
          <a:noFill/>
          <a:ln/>
        </p:spPr>
        <p:txBody>
          <a:bodyPr wrap="none" lIns="0" tIns="0" rIns="0" bIns="0" rtlCol="0" anchor="t"/>
          <a:lstStyle/>
          <a:p>
            <a:pPr marL="0" indent="0">
              <a:lnSpc>
                <a:spcPts val="2500"/>
              </a:lnSpc>
              <a:buNone/>
            </a:pPr>
            <a:r>
              <a:rPr lang="en-US" sz="2000" i="1" kern="0" spc="-61" dirty="0">
                <a:solidFill>
                  <a:srgbClr val="2B2E3C"/>
                </a:solidFill>
                <a:latin typeface="Times New Roman" panose="02020603050405020304" pitchFamily="18" charset="0"/>
                <a:ea typeface="Bitter Medium" pitchFamily="34" charset="-122"/>
                <a:cs typeface="Times New Roman" panose="02020603050405020304" pitchFamily="18" charset="0"/>
              </a:rPr>
              <a:t>Жеке сұрау</a:t>
            </a:r>
            <a:endParaRPr lang="en-US" sz="2000" i="1" dirty="0">
              <a:latin typeface="Times New Roman" panose="02020603050405020304" pitchFamily="18" charset="0"/>
              <a:cs typeface="Times New Roman" panose="02020603050405020304" pitchFamily="18" charset="0"/>
            </a:endParaRPr>
          </a:p>
        </p:txBody>
      </p:sp>
      <p:sp>
        <p:nvSpPr>
          <p:cNvPr id="8" name="Text 5"/>
          <p:cNvSpPr/>
          <p:nvPr/>
        </p:nvSpPr>
        <p:spPr>
          <a:xfrm>
            <a:off x="1221512" y="4096461"/>
            <a:ext cx="5817513" cy="330517"/>
          </a:xfrm>
          <a:prstGeom prst="rect">
            <a:avLst/>
          </a:prstGeom>
          <a:noFill/>
          <a:ln/>
        </p:spPr>
        <p:txBody>
          <a:bodyPr wrap="none" lIns="0" tIns="0" rIns="0" bIns="0" rtlCol="0" anchor="t"/>
          <a:lstStyle/>
          <a:p>
            <a:pPr marL="0" indent="0">
              <a:lnSpc>
                <a:spcPts val="2600"/>
              </a:lnSpc>
              <a:buNone/>
            </a:pPr>
            <a:r>
              <a:rPr lang="en-US" sz="1600" kern="0" spc="-33" dirty="0">
                <a:solidFill>
                  <a:srgbClr val="2B2E3C"/>
                </a:solidFill>
                <a:latin typeface="Times New Roman" panose="02020603050405020304" pitchFamily="18" charset="0"/>
                <a:ea typeface="Open Sans" pitchFamily="34" charset="-122"/>
                <a:cs typeface="Times New Roman" panose="02020603050405020304" pitchFamily="18" charset="0"/>
              </a:rPr>
              <a:t>Бір оқушы тақтада жауап береді, басқалары тыңдайды</a:t>
            </a:r>
            <a:endParaRPr lang="en-US" sz="1600" dirty="0">
              <a:latin typeface="Times New Roman" panose="02020603050405020304" pitchFamily="18" charset="0"/>
              <a:cs typeface="Times New Roman" panose="02020603050405020304" pitchFamily="18" charset="0"/>
            </a:endParaRPr>
          </a:p>
        </p:txBody>
      </p:sp>
      <p:sp>
        <p:nvSpPr>
          <p:cNvPr id="9" name="Shape 6"/>
          <p:cNvSpPr/>
          <p:nvPr/>
        </p:nvSpPr>
        <p:spPr>
          <a:xfrm>
            <a:off x="7128101" y="3692063"/>
            <a:ext cx="464820" cy="464820"/>
          </a:xfrm>
          <a:prstGeom prst="roundRect">
            <a:avLst>
              <a:gd name="adj" fmla="val 18668"/>
            </a:avLst>
          </a:prstGeom>
          <a:solidFill>
            <a:srgbClr val="FCE2CF"/>
          </a:solidFill>
          <a:ln w="7620">
            <a:solidFill>
              <a:srgbClr val="E2C8B5"/>
            </a:solidFill>
            <a:prstDash val="solid"/>
          </a:ln>
        </p:spPr>
        <p:txBody>
          <a:bodyPr/>
          <a:lstStyle/>
          <a:p>
            <a:pPr algn="ctr"/>
            <a:r>
              <a:rPr lang="en-US" dirty="0"/>
              <a:t>2</a:t>
            </a:r>
            <a:endParaRPr lang="ru-RU" dirty="0"/>
          </a:p>
        </p:txBody>
      </p:sp>
      <p:sp>
        <p:nvSpPr>
          <p:cNvPr id="10" name="Text 7"/>
          <p:cNvSpPr/>
          <p:nvPr/>
        </p:nvSpPr>
        <p:spPr>
          <a:xfrm>
            <a:off x="7570351" y="5692497"/>
            <a:ext cx="161211" cy="309920"/>
          </a:xfrm>
          <a:prstGeom prst="rect">
            <a:avLst/>
          </a:prstGeom>
          <a:noFill/>
          <a:ln/>
        </p:spPr>
        <p:txBody>
          <a:bodyPr wrap="none" lIns="0" tIns="0" rIns="0" bIns="0" rtlCol="0" anchor="t"/>
          <a:lstStyle/>
          <a:p>
            <a:pPr marL="0" indent="0" algn="ctr">
              <a:lnSpc>
                <a:spcPts val="2400"/>
              </a:lnSpc>
              <a:buNone/>
            </a:pPr>
            <a:endParaRPr lang="en-US" sz="2400" dirty="0"/>
          </a:p>
        </p:txBody>
      </p:sp>
      <p:sp>
        <p:nvSpPr>
          <p:cNvPr id="11" name="Text 8"/>
          <p:cNvSpPr/>
          <p:nvPr/>
        </p:nvSpPr>
        <p:spPr>
          <a:xfrm>
            <a:off x="7883366" y="3758146"/>
            <a:ext cx="2582466" cy="322778"/>
          </a:xfrm>
          <a:prstGeom prst="rect">
            <a:avLst/>
          </a:prstGeom>
          <a:noFill/>
          <a:ln/>
        </p:spPr>
        <p:txBody>
          <a:bodyPr wrap="none" lIns="0" tIns="0" rIns="0" bIns="0" rtlCol="0" anchor="t"/>
          <a:lstStyle/>
          <a:p>
            <a:pPr marL="0" indent="0">
              <a:lnSpc>
                <a:spcPts val="2500"/>
              </a:lnSpc>
              <a:buNone/>
            </a:pPr>
            <a:r>
              <a:rPr lang="en-US" sz="2000" i="1" kern="0" spc="-61" dirty="0">
                <a:solidFill>
                  <a:srgbClr val="2B2E3C"/>
                </a:solidFill>
                <a:latin typeface="Times New Roman" panose="02020603050405020304" pitchFamily="18" charset="0"/>
                <a:ea typeface="Bitter Medium" pitchFamily="34" charset="-122"/>
                <a:cs typeface="Times New Roman" panose="02020603050405020304" pitchFamily="18" charset="0"/>
              </a:rPr>
              <a:t>Топтық сұрау</a:t>
            </a:r>
            <a:endParaRPr lang="en-US" sz="2000" i="1" dirty="0">
              <a:latin typeface="Times New Roman" panose="02020603050405020304" pitchFamily="18" charset="0"/>
              <a:cs typeface="Times New Roman" panose="02020603050405020304" pitchFamily="18" charset="0"/>
            </a:endParaRPr>
          </a:p>
        </p:txBody>
      </p:sp>
      <p:sp>
        <p:nvSpPr>
          <p:cNvPr id="12" name="Text 9"/>
          <p:cNvSpPr/>
          <p:nvPr/>
        </p:nvSpPr>
        <p:spPr>
          <a:xfrm>
            <a:off x="7883366" y="4100581"/>
            <a:ext cx="5817513" cy="330517"/>
          </a:xfrm>
          <a:prstGeom prst="rect">
            <a:avLst/>
          </a:prstGeom>
          <a:noFill/>
          <a:ln/>
        </p:spPr>
        <p:txBody>
          <a:bodyPr wrap="none" lIns="0" tIns="0" rIns="0" bIns="0" rtlCol="0" anchor="t"/>
          <a:lstStyle/>
          <a:p>
            <a:pPr marL="0" indent="0">
              <a:lnSpc>
                <a:spcPts val="2600"/>
              </a:lnSpc>
              <a:buNone/>
            </a:pPr>
            <a:r>
              <a:rPr lang="en-US" sz="1600" kern="0" spc="-33" dirty="0">
                <a:solidFill>
                  <a:srgbClr val="2B2E3C"/>
                </a:solidFill>
                <a:latin typeface="Times New Roman" panose="02020603050405020304" pitchFamily="18" charset="0"/>
                <a:ea typeface="Open Sans" pitchFamily="34" charset="-122"/>
                <a:cs typeface="Times New Roman" panose="02020603050405020304" pitchFamily="18" charset="0"/>
              </a:rPr>
              <a:t>2-3 оқушы бір уақытта әртүрлі тапсырмаларды орындайды</a:t>
            </a:r>
            <a:endParaRPr lang="en-US" sz="1600" dirty="0">
              <a:latin typeface="Times New Roman" panose="02020603050405020304" pitchFamily="18" charset="0"/>
              <a:cs typeface="Times New Roman" panose="02020603050405020304" pitchFamily="18" charset="0"/>
            </a:endParaRPr>
          </a:p>
        </p:txBody>
      </p:sp>
      <p:sp>
        <p:nvSpPr>
          <p:cNvPr id="13" name="Shape 10"/>
          <p:cNvSpPr/>
          <p:nvPr/>
        </p:nvSpPr>
        <p:spPr>
          <a:xfrm>
            <a:off x="723006" y="5227677"/>
            <a:ext cx="464820" cy="464820"/>
          </a:xfrm>
          <a:prstGeom prst="roundRect">
            <a:avLst>
              <a:gd name="adj" fmla="val 18668"/>
            </a:avLst>
          </a:prstGeom>
          <a:solidFill>
            <a:srgbClr val="FCE2CF"/>
          </a:solidFill>
          <a:ln w="7620">
            <a:solidFill>
              <a:srgbClr val="E2C8B5"/>
            </a:solidFill>
            <a:prstDash val="solid"/>
          </a:ln>
        </p:spPr>
        <p:txBody>
          <a:bodyPr/>
          <a:lstStyle/>
          <a:p>
            <a:pPr algn="ctr"/>
            <a:r>
              <a:rPr lang="en-US" dirty="0"/>
              <a:t>3</a:t>
            </a:r>
            <a:endParaRPr lang="ru-RU" dirty="0"/>
          </a:p>
        </p:txBody>
      </p:sp>
      <p:sp>
        <p:nvSpPr>
          <p:cNvPr id="14" name="Text 11"/>
          <p:cNvSpPr/>
          <p:nvPr/>
        </p:nvSpPr>
        <p:spPr>
          <a:xfrm>
            <a:off x="871418" y="6908721"/>
            <a:ext cx="167997" cy="309920"/>
          </a:xfrm>
          <a:prstGeom prst="rect">
            <a:avLst/>
          </a:prstGeom>
          <a:noFill/>
          <a:ln/>
        </p:spPr>
        <p:txBody>
          <a:bodyPr wrap="none" lIns="0" tIns="0" rIns="0" bIns="0" rtlCol="0" anchor="t"/>
          <a:lstStyle/>
          <a:p>
            <a:pPr marL="0" indent="0" algn="ctr">
              <a:lnSpc>
                <a:spcPts val="2400"/>
              </a:lnSpc>
              <a:buNone/>
            </a:pPr>
            <a:endParaRPr lang="en-US" sz="2400" dirty="0"/>
          </a:p>
        </p:txBody>
      </p:sp>
      <p:sp>
        <p:nvSpPr>
          <p:cNvPr id="15" name="Text 12"/>
          <p:cNvSpPr/>
          <p:nvPr/>
        </p:nvSpPr>
        <p:spPr>
          <a:xfrm>
            <a:off x="1339631" y="5368348"/>
            <a:ext cx="2637295" cy="322778"/>
          </a:xfrm>
          <a:prstGeom prst="rect">
            <a:avLst/>
          </a:prstGeom>
          <a:noFill/>
          <a:ln/>
        </p:spPr>
        <p:txBody>
          <a:bodyPr wrap="none" lIns="0" tIns="0" rIns="0" bIns="0" rtlCol="0" anchor="t"/>
          <a:lstStyle/>
          <a:p>
            <a:pPr marL="0" indent="0">
              <a:lnSpc>
                <a:spcPts val="2500"/>
              </a:lnSpc>
              <a:buNone/>
            </a:pPr>
            <a:r>
              <a:rPr lang="en-US" sz="2000" i="1" kern="0" spc="-61" dirty="0">
                <a:solidFill>
                  <a:srgbClr val="2B2E3C"/>
                </a:solidFill>
                <a:latin typeface="Times New Roman" panose="02020603050405020304" pitchFamily="18" charset="0"/>
                <a:ea typeface="Bitter Medium" pitchFamily="34" charset="-122"/>
                <a:cs typeface="Times New Roman" panose="02020603050405020304" pitchFamily="18" charset="0"/>
              </a:rPr>
              <a:t>Жаппай сұрау</a:t>
            </a:r>
            <a:endParaRPr lang="en-US" sz="2000" i="1" dirty="0">
              <a:latin typeface="Times New Roman" panose="02020603050405020304" pitchFamily="18" charset="0"/>
              <a:cs typeface="Times New Roman" panose="02020603050405020304" pitchFamily="18" charset="0"/>
            </a:endParaRPr>
          </a:p>
        </p:txBody>
      </p:sp>
      <p:sp>
        <p:nvSpPr>
          <p:cNvPr id="16" name="Text 13"/>
          <p:cNvSpPr/>
          <p:nvPr/>
        </p:nvSpPr>
        <p:spPr>
          <a:xfrm>
            <a:off x="1221512" y="5795910"/>
            <a:ext cx="5817513" cy="330517"/>
          </a:xfrm>
          <a:prstGeom prst="rect">
            <a:avLst/>
          </a:prstGeom>
          <a:noFill/>
          <a:ln/>
        </p:spPr>
        <p:txBody>
          <a:bodyPr wrap="none" lIns="0" tIns="0" rIns="0" bIns="0" rtlCol="0" anchor="t"/>
          <a:lstStyle/>
          <a:p>
            <a:pPr marL="0" indent="0">
              <a:lnSpc>
                <a:spcPts val="2600"/>
              </a:lnSpc>
              <a:buNone/>
            </a:pPr>
            <a:r>
              <a:rPr lang="en-US" sz="1600" kern="0" spc="-33" dirty="0">
                <a:solidFill>
                  <a:srgbClr val="2B2E3C"/>
                </a:solidFill>
                <a:latin typeface="Times New Roman" panose="02020603050405020304" pitchFamily="18" charset="0"/>
                <a:ea typeface="Open Sans" pitchFamily="34" charset="-122"/>
                <a:cs typeface="Times New Roman" panose="02020603050405020304" pitchFamily="18" charset="0"/>
              </a:rPr>
              <a:t>Барлық сынып оқушыларына қысқа сұрақтар қойылады</a:t>
            </a:r>
            <a:endParaRPr lang="en-US" sz="1600" dirty="0">
              <a:latin typeface="Times New Roman" panose="02020603050405020304" pitchFamily="18" charset="0"/>
              <a:cs typeface="Times New Roman" panose="02020603050405020304" pitchFamily="18" charset="0"/>
            </a:endParaRPr>
          </a:p>
        </p:txBody>
      </p:sp>
      <p:sp>
        <p:nvSpPr>
          <p:cNvPr id="17" name="Shape 14"/>
          <p:cNvSpPr/>
          <p:nvPr/>
        </p:nvSpPr>
        <p:spPr>
          <a:xfrm>
            <a:off x="7186077" y="5368348"/>
            <a:ext cx="464820" cy="464820"/>
          </a:xfrm>
          <a:prstGeom prst="roundRect">
            <a:avLst>
              <a:gd name="adj" fmla="val 18668"/>
            </a:avLst>
          </a:prstGeom>
          <a:solidFill>
            <a:srgbClr val="FCE2CF"/>
          </a:solidFill>
          <a:ln w="7620">
            <a:solidFill>
              <a:srgbClr val="E2C8B5"/>
            </a:solidFill>
            <a:prstDash val="solid"/>
          </a:ln>
        </p:spPr>
        <p:txBody>
          <a:bodyPr/>
          <a:lstStyle/>
          <a:p>
            <a:pPr algn="ctr"/>
            <a:r>
              <a:rPr lang="en-US" dirty="0"/>
              <a:t>4</a:t>
            </a:r>
            <a:endParaRPr lang="ru-RU" dirty="0"/>
          </a:p>
        </p:txBody>
      </p:sp>
      <p:sp>
        <p:nvSpPr>
          <p:cNvPr id="19" name="Text 16"/>
          <p:cNvSpPr/>
          <p:nvPr/>
        </p:nvSpPr>
        <p:spPr>
          <a:xfrm>
            <a:off x="7883366" y="5438149"/>
            <a:ext cx="2582466" cy="322778"/>
          </a:xfrm>
          <a:prstGeom prst="rect">
            <a:avLst/>
          </a:prstGeom>
          <a:noFill/>
          <a:ln/>
        </p:spPr>
        <p:txBody>
          <a:bodyPr wrap="none" lIns="0" tIns="0" rIns="0" bIns="0" rtlCol="0" anchor="t"/>
          <a:lstStyle/>
          <a:p>
            <a:pPr marL="0" indent="0">
              <a:lnSpc>
                <a:spcPts val="2500"/>
              </a:lnSpc>
              <a:buNone/>
            </a:pPr>
            <a:r>
              <a:rPr lang="en-US" sz="2000" i="1" kern="0" spc="-61" dirty="0">
                <a:solidFill>
                  <a:srgbClr val="2B2E3C"/>
                </a:solidFill>
                <a:latin typeface="Times New Roman" panose="02020603050405020304" pitchFamily="18" charset="0"/>
                <a:ea typeface="Bitter Medium" pitchFamily="34" charset="-122"/>
                <a:cs typeface="Times New Roman" panose="02020603050405020304" pitchFamily="18" charset="0"/>
              </a:rPr>
              <a:t>Зачет</a:t>
            </a:r>
            <a:endParaRPr lang="en-US" sz="2000" i="1" dirty="0">
              <a:latin typeface="Times New Roman" panose="02020603050405020304" pitchFamily="18" charset="0"/>
              <a:cs typeface="Times New Roman" panose="02020603050405020304" pitchFamily="18" charset="0"/>
            </a:endParaRPr>
          </a:p>
        </p:txBody>
      </p:sp>
      <p:sp>
        <p:nvSpPr>
          <p:cNvPr id="20" name="Text 17"/>
          <p:cNvSpPr/>
          <p:nvPr/>
        </p:nvSpPr>
        <p:spPr>
          <a:xfrm>
            <a:off x="7731562" y="5867352"/>
            <a:ext cx="5817513" cy="330517"/>
          </a:xfrm>
          <a:prstGeom prst="rect">
            <a:avLst/>
          </a:prstGeom>
          <a:noFill/>
          <a:ln/>
        </p:spPr>
        <p:txBody>
          <a:bodyPr wrap="none" lIns="0" tIns="0" rIns="0" bIns="0" rtlCol="0" anchor="t"/>
          <a:lstStyle/>
          <a:p>
            <a:pPr marL="0" indent="0">
              <a:lnSpc>
                <a:spcPts val="2600"/>
              </a:lnSpc>
              <a:buNone/>
            </a:pPr>
            <a:r>
              <a:rPr lang="en-US" sz="1600" kern="0" spc="-33" dirty="0">
                <a:solidFill>
                  <a:srgbClr val="2B2E3C"/>
                </a:solidFill>
                <a:latin typeface="Times New Roman" panose="02020603050405020304" pitchFamily="18" charset="0"/>
                <a:ea typeface="Open Sans" pitchFamily="34" charset="-122"/>
                <a:cs typeface="Times New Roman" panose="02020603050405020304" pitchFamily="18" charset="0"/>
              </a:rPr>
              <a:t>Бір бөлім немесе бірнеше тарау бойынша кешенді тексеру</a:t>
            </a:r>
            <a:endParaRPr lang="en-US" sz="1600"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12631918" y="7711126"/>
            <a:ext cx="1998482" cy="405352"/>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3212068" y="1136809"/>
            <a:ext cx="7407354" cy="771525"/>
          </a:xfrm>
          <a:prstGeom prst="rect">
            <a:avLst/>
          </a:prstGeom>
          <a:noFill/>
          <a:ln/>
        </p:spPr>
        <p:txBody>
          <a:bodyPr wrap="none" lIns="0" tIns="0" rIns="0" bIns="0" rtlCol="0" anchor="t"/>
          <a:lstStyle/>
          <a:p>
            <a:pPr marL="0" indent="0">
              <a:lnSpc>
                <a:spcPts val="6050"/>
              </a:lnSpc>
              <a:buNone/>
            </a:pPr>
            <a:r>
              <a:rPr lang="en-US" sz="4000" kern="0" spc="-146" dirty="0">
                <a:solidFill>
                  <a:srgbClr val="2C3F42"/>
                </a:solidFill>
                <a:latin typeface="Times New Roman" panose="02020603050405020304" pitchFamily="18" charset="0"/>
                <a:ea typeface="Bitter Medium" pitchFamily="34" charset="-122"/>
                <a:cs typeface="Times New Roman" panose="02020603050405020304" pitchFamily="18" charset="0"/>
              </a:rPr>
              <a:t>Жазбаша тексеру әдістері</a:t>
            </a:r>
            <a:endParaRPr lang="en-US" sz="4000" dirty="0">
              <a:latin typeface="Times New Roman" panose="02020603050405020304" pitchFamily="18" charset="0"/>
              <a:cs typeface="Times New Roman" panose="02020603050405020304" pitchFamily="18" charset="0"/>
            </a:endParaRPr>
          </a:p>
        </p:txBody>
      </p:sp>
      <p:sp>
        <p:nvSpPr>
          <p:cNvPr id="3" name="Text 1"/>
          <p:cNvSpPr/>
          <p:nvPr/>
        </p:nvSpPr>
        <p:spPr>
          <a:xfrm>
            <a:off x="1043146" y="2269305"/>
            <a:ext cx="12902327" cy="1580198"/>
          </a:xfrm>
          <a:prstGeom prst="rect">
            <a:avLst/>
          </a:prstGeom>
          <a:noFill/>
          <a:ln/>
        </p:spPr>
        <p:txBody>
          <a:bodyPr wrap="square" lIns="0" tIns="0" rIns="0" bIns="0" rtlCol="0" anchor="t"/>
          <a:lstStyle/>
          <a:p>
            <a:pPr marL="0" indent="0">
              <a:lnSpc>
                <a:spcPts val="3100"/>
              </a:lnSpc>
              <a:buNone/>
            </a:pPr>
            <a:r>
              <a:rPr lang="en-US" kern="0" spc="-39" dirty="0" err="1">
                <a:solidFill>
                  <a:srgbClr val="2B2E3C"/>
                </a:solidFill>
                <a:latin typeface="Times New Roman" panose="02020603050405020304" pitchFamily="18" charset="0"/>
                <a:ea typeface="Open Sans" pitchFamily="34" charset="-122"/>
                <a:cs typeface="Times New Roman" panose="02020603050405020304" pitchFamily="18" charset="0"/>
              </a:rPr>
              <a:t>Жазбаша</a:t>
            </a:r>
            <a:r>
              <a:rPr lang="en-US" kern="0" spc="-39" dirty="0">
                <a:solidFill>
                  <a:srgbClr val="2B2E3C"/>
                </a:solidFill>
                <a:latin typeface="Times New Roman" panose="02020603050405020304" pitchFamily="18" charset="0"/>
                <a:ea typeface="Open Sans" pitchFamily="34" charset="-122"/>
                <a:cs typeface="Times New Roman" panose="02020603050405020304" pitchFamily="18" charset="0"/>
              </a:rPr>
              <a:t> тексеру әдістері оқушылардың білімін жан-жақты бағалауға мүмкіндік береді. Олардың негізгі түрлері: бақылау жұмыстары, тестілеу, физикалық диктант және эксперименттік бақылау жұмыстары. Бақылау жұмыстары қысқа мерзімді, бір сағаттық немесе қорытынды болуы мүмкін. Тестілеу оқушылардың білімін жылдам және объективті бағалауға мүмкіндік береді.</a:t>
            </a:r>
            <a:endParaRPr lang="en-US" dirty="0">
              <a:latin typeface="Times New Roman" panose="02020603050405020304" pitchFamily="18" charset="0"/>
              <a:cs typeface="Times New Roman" panose="02020603050405020304" pitchFamily="18" charset="0"/>
            </a:endParaRPr>
          </a:p>
        </p:txBody>
      </p:sp>
      <p:sp>
        <p:nvSpPr>
          <p:cNvPr id="4" name="Text 2"/>
          <p:cNvSpPr/>
          <p:nvPr/>
        </p:nvSpPr>
        <p:spPr>
          <a:xfrm>
            <a:off x="967731" y="4343922"/>
            <a:ext cx="3086100" cy="385763"/>
          </a:xfrm>
          <a:prstGeom prst="rect">
            <a:avLst/>
          </a:prstGeom>
          <a:noFill/>
          <a:ln/>
        </p:spPr>
        <p:txBody>
          <a:bodyPr wrap="none" lIns="0" tIns="0" rIns="0" bIns="0" rtlCol="0" anchor="t"/>
          <a:lstStyle/>
          <a:p>
            <a:pPr marL="0" indent="0">
              <a:lnSpc>
                <a:spcPts val="3000"/>
              </a:lnSpc>
              <a:buNone/>
            </a:pPr>
            <a:r>
              <a:rPr lang="en-US" sz="2400" i="1" kern="0" spc="-73" dirty="0">
                <a:solidFill>
                  <a:srgbClr val="FF0000"/>
                </a:solidFill>
                <a:latin typeface="Times New Roman" panose="02020603050405020304" pitchFamily="18" charset="0"/>
                <a:ea typeface="Bitter Medium" pitchFamily="34" charset="-122"/>
                <a:cs typeface="Times New Roman" panose="02020603050405020304" pitchFamily="18" charset="0"/>
              </a:rPr>
              <a:t>Бақылау жұмыстары</a:t>
            </a:r>
            <a:endParaRPr lang="en-US" sz="2400" i="1" dirty="0">
              <a:solidFill>
                <a:srgbClr val="FF0000"/>
              </a:solidFill>
              <a:latin typeface="Times New Roman" panose="02020603050405020304" pitchFamily="18" charset="0"/>
              <a:cs typeface="Times New Roman" panose="02020603050405020304" pitchFamily="18" charset="0"/>
            </a:endParaRPr>
          </a:p>
        </p:txBody>
      </p:sp>
      <p:sp>
        <p:nvSpPr>
          <p:cNvPr id="5" name="Text 3"/>
          <p:cNvSpPr/>
          <p:nvPr/>
        </p:nvSpPr>
        <p:spPr>
          <a:xfrm>
            <a:off x="864037" y="5609868"/>
            <a:ext cx="3898821" cy="790099"/>
          </a:xfrm>
          <a:prstGeom prst="rect">
            <a:avLst/>
          </a:prstGeom>
          <a:noFill/>
          <a:ln/>
        </p:spPr>
        <p:txBody>
          <a:bodyPr wrap="square" lIns="0" tIns="0" rIns="0" bIns="0" rtlCol="0" anchor="t"/>
          <a:lstStyle/>
          <a:p>
            <a:pPr marL="0" indent="0">
              <a:lnSpc>
                <a:spcPts val="3100"/>
              </a:lnSpc>
              <a:buNone/>
            </a:pPr>
            <a:endParaRPr lang="en-US" sz="2000" dirty="0">
              <a:latin typeface="Times New Roman" panose="02020603050405020304" pitchFamily="18" charset="0"/>
              <a:cs typeface="Times New Roman" panose="02020603050405020304" pitchFamily="18" charset="0"/>
            </a:endParaRPr>
          </a:p>
        </p:txBody>
      </p:sp>
      <p:sp>
        <p:nvSpPr>
          <p:cNvPr id="6" name="Text 4"/>
          <p:cNvSpPr/>
          <p:nvPr/>
        </p:nvSpPr>
        <p:spPr>
          <a:xfrm>
            <a:off x="5617792" y="4679980"/>
            <a:ext cx="3086100" cy="385763"/>
          </a:xfrm>
          <a:prstGeom prst="rect">
            <a:avLst/>
          </a:prstGeom>
          <a:noFill/>
          <a:ln/>
        </p:spPr>
        <p:txBody>
          <a:bodyPr wrap="none" lIns="0" tIns="0" rIns="0" bIns="0" rtlCol="0" anchor="t"/>
          <a:lstStyle/>
          <a:p>
            <a:pPr marL="0" indent="0">
              <a:lnSpc>
                <a:spcPts val="3000"/>
              </a:lnSpc>
              <a:buNone/>
            </a:pPr>
            <a:r>
              <a:rPr lang="en-US" sz="2400" i="1" kern="0" spc="-73" dirty="0">
                <a:solidFill>
                  <a:srgbClr val="FF0000"/>
                </a:solidFill>
                <a:latin typeface="Times New Roman" panose="02020603050405020304" pitchFamily="18" charset="0"/>
                <a:ea typeface="Bitter Medium" pitchFamily="34" charset="-122"/>
                <a:cs typeface="Times New Roman" panose="02020603050405020304" pitchFamily="18" charset="0"/>
              </a:rPr>
              <a:t>Тестілеу</a:t>
            </a:r>
            <a:endParaRPr lang="en-US" sz="2400" i="1" dirty="0">
              <a:solidFill>
                <a:srgbClr val="FF0000"/>
              </a:solidFill>
              <a:latin typeface="Times New Roman" panose="02020603050405020304" pitchFamily="18" charset="0"/>
              <a:cs typeface="Times New Roman" panose="02020603050405020304" pitchFamily="18" charset="0"/>
            </a:endParaRPr>
          </a:p>
        </p:txBody>
      </p:sp>
      <p:sp>
        <p:nvSpPr>
          <p:cNvPr id="7" name="Text 5"/>
          <p:cNvSpPr/>
          <p:nvPr/>
        </p:nvSpPr>
        <p:spPr>
          <a:xfrm>
            <a:off x="5042756" y="5342844"/>
            <a:ext cx="3898821" cy="790099"/>
          </a:xfrm>
          <a:prstGeom prst="rect">
            <a:avLst/>
          </a:prstGeom>
          <a:noFill/>
          <a:ln/>
        </p:spPr>
        <p:txBody>
          <a:bodyPr wrap="square" lIns="0" tIns="0" rIns="0" bIns="0" rtlCol="0" anchor="t"/>
          <a:lstStyle/>
          <a:p>
            <a:pPr marL="0" indent="0">
              <a:lnSpc>
                <a:spcPts val="3100"/>
              </a:lnSpc>
              <a:buNone/>
            </a:pPr>
            <a:r>
              <a:rPr lang="en-US" sz="2000" kern="0" spc="-39" dirty="0">
                <a:solidFill>
                  <a:srgbClr val="2B2E3C"/>
                </a:solidFill>
                <a:latin typeface="Times New Roman" panose="02020603050405020304" pitchFamily="18" charset="0"/>
                <a:ea typeface="Open Sans" pitchFamily="34" charset="-122"/>
                <a:cs typeface="Times New Roman" panose="02020603050405020304" pitchFamily="18" charset="0"/>
              </a:rPr>
              <a:t>Жылдам және объективті бағалау</a:t>
            </a:r>
            <a:endParaRPr lang="en-US" sz="2000" dirty="0">
              <a:latin typeface="Times New Roman" panose="02020603050405020304" pitchFamily="18" charset="0"/>
              <a:cs typeface="Times New Roman" panose="02020603050405020304" pitchFamily="18" charset="0"/>
            </a:endParaRPr>
          </a:p>
        </p:txBody>
      </p:sp>
      <p:sp>
        <p:nvSpPr>
          <p:cNvPr id="8" name="Text 6"/>
          <p:cNvSpPr/>
          <p:nvPr/>
        </p:nvSpPr>
        <p:spPr>
          <a:xfrm>
            <a:off x="9873990" y="4343922"/>
            <a:ext cx="3086100" cy="385763"/>
          </a:xfrm>
          <a:prstGeom prst="rect">
            <a:avLst/>
          </a:prstGeom>
          <a:noFill/>
          <a:ln/>
        </p:spPr>
        <p:txBody>
          <a:bodyPr wrap="none" lIns="0" tIns="0" rIns="0" bIns="0" rtlCol="0" anchor="t"/>
          <a:lstStyle/>
          <a:p>
            <a:pPr marL="0" indent="0">
              <a:lnSpc>
                <a:spcPts val="3000"/>
              </a:lnSpc>
              <a:buNone/>
            </a:pPr>
            <a:r>
              <a:rPr lang="en-US" sz="2400" i="1" kern="0" spc="-73" dirty="0">
                <a:solidFill>
                  <a:srgbClr val="FF0000"/>
                </a:solidFill>
                <a:latin typeface="Times New Roman" panose="02020603050405020304" pitchFamily="18" charset="0"/>
                <a:ea typeface="Bitter Medium" pitchFamily="34" charset="-122"/>
                <a:cs typeface="Times New Roman" panose="02020603050405020304" pitchFamily="18" charset="0"/>
              </a:rPr>
              <a:t>Физикалық диктант</a:t>
            </a:r>
            <a:endParaRPr lang="en-US" sz="2400" i="1" dirty="0">
              <a:solidFill>
                <a:srgbClr val="FF0000"/>
              </a:solidFill>
              <a:latin typeface="Times New Roman" panose="02020603050405020304" pitchFamily="18" charset="0"/>
              <a:cs typeface="Times New Roman" panose="02020603050405020304" pitchFamily="18" charset="0"/>
            </a:endParaRPr>
          </a:p>
        </p:txBody>
      </p:sp>
      <p:sp>
        <p:nvSpPr>
          <p:cNvPr id="9" name="Text 7"/>
          <p:cNvSpPr/>
          <p:nvPr/>
        </p:nvSpPr>
        <p:spPr>
          <a:xfrm>
            <a:off x="10046652" y="5609867"/>
            <a:ext cx="3898821" cy="790099"/>
          </a:xfrm>
          <a:prstGeom prst="rect">
            <a:avLst/>
          </a:prstGeom>
          <a:noFill/>
          <a:ln/>
        </p:spPr>
        <p:txBody>
          <a:bodyPr wrap="square" lIns="0" tIns="0" rIns="0" bIns="0" rtlCol="0" anchor="t"/>
          <a:lstStyle/>
          <a:p>
            <a:pPr marL="0" indent="0">
              <a:lnSpc>
                <a:spcPts val="3100"/>
              </a:lnSpc>
              <a:buNone/>
            </a:pPr>
            <a:endParaRPr lang="en-US" sz="1900" dirty="0">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12594210" y="7626285"/>
            <a:ext cx="2036190" cy="509047"/>
          </a:xfrm>
          <a:prstGeom prst="rect">
            <a:avLst/>
          </a:prstGeom>
          <a:solidFill>
            <a:srgbClr val="FFF8F0"/>
          </a:solidFill>
          <a:ln>
            <a:solidFill>
              <a:srgbClr val="FFF8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Прямоугольник 11"/>
          <p:cNvSpPr/>
          <p:nvPr/>
        </p:nvSpPr>
        <p:spPr>
          <a:xfrm>
            <a:off x="527582" y="4979165"/>
            <a:ext cx="4128566" cy="489878"/>
          </a:xfrm>
          <a:prstGeom prst="rect">
            <a:avLst/>
          </a:prstGeom>
        </p:spPr>
        <p:txBody>
          <a:bodyPr wrap="none">
            <a:spAutoFit/>
          </a:bodyPr>
          <a:lstStyle/>
          <a:p>
            <a:pPr>
              <a:lnSpc>
                <a:spcPts val="3100"/>
              </a:lnSpc>
            </a:pPr>
            <a:r>
              <a:rPr lang="en-US" kern="0" spc="-39" dirty="0" err="1">
                <a:solidFill>
                  <a:srgbClr val="2B2E3C"/>
                </a:solidFill>
                <a:latin typeface="Times New Roman" panose="02020603050405020304" pitchFamily="18" charset="0"/>
                <a:ea typeface="Open Sans" pitchFamily="34" charset="-122"/>
                <a:cs typeface="Times New Roman" panose="02020603050405020304" pitchFamily="18" charset="0"/>
              </a:rPr>
              <a:t>Қысқа</a:t>
            </a:r>
            <a:r>
              <a:rPr lang="en-US"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kern="0" spc="-39" dirty="0" err="1">
                <a:solidFill>
                  <a:srgbClr val="2B2E3C"/>
                </a:solidFill>
                <a:latin typeface="Times New Roman" panose="02020603050405020304" pitchFamily="18" charset="0"/>
                <a:ea typeface="Open Sans" pitchFamily="34" charset="-122"/>
                <a:cs typeface="Times New Roman" panose="02020603050405020304" pitchFamily="18" charset="0"/>
              </a:rPr>
              <a:t>мерзімді</a:t>
            </a:r>
            <a:r>
              <a:rPr lang="en-US"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kern="0" spc="-39" dirty="0" err="1">
                <a:solidFill>
                  <a:srgbClr val="2B2E3C"/>
                </a:solidFill>
                <a:latin typeface="Times New Roman" panose="02020603050405020304" pitchFamily="18" charset="0"/>
                <a:ea typeface="Open Sans" pitchFamily="34" charset="-122"/>
                <a:cs typeface="Times New Roman" panose="02020603050405020304" pitchFamily="18" charset="0"/>
              </a:rPr>
              <a:t>бір</a:t>
            </a:r>
            <a:r>
              <a:rPr lang="en-US"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kern="0" spc="-39" dirty="0" err="1">
                <a:solidFill>
                  <a:srgbClr val="2B2E3C"/>
                </a:solidFill>
                <a:latin typeface="Times New Roman" panose="02020603050405020304" pitchFamily="18" charset="0"/>
                <a:ea typeface="Open Sans" pitchFamily="34" charset="-122"/>
                <a:cs typeface="Times New Roman" panose="02020603050405020304" pitchFamily="18" charset="0"/>
              </a:rPr>
              <a:t>сағаттық</a:t>
            </a:r>
            <a:r>
              <a:rPr lang="en-US"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kern="0" spc="-39" dirty="0" err="1">
                <a:solidFill>
                  <a:srgbClr val="2B2E3C"/>
                </a:solidFill>
                <a:latin typeface="Times New Roman" panose="02020603050405020304" pitchFamily="18" charset="0"/>
                <a:ea typeface="Open Sans" pitchFamily="34" charset="-122"/>
                <a:cs typeface="Times New Roman" panose="02020603050405020304" pitchFamily="18" charset="0"/>
              </a:rPr>
              <a:t>қорытынды</a:t>
            </a:r>
            <a:endParaRPr lang="en-US" dirty="0">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9808967" y="4918786"/>
            <a:ext cx="2835007" cy="848117"/>
          </a:xfrm>
          <a:prstGeom prst="rect">
            <a:avLst/>
          </a:prstGeom>
        </p:spPr>
        <p:txBody>
          <a:bodyPr wrap="none">
            <a:spAutoFit/>
          </a:bodyPr>
          <a:lstStyle/>
          <a:p>
            <a:pPr>
              <a:lnSpc>
                <a:spcPts val="3100"/>
              </a:lnSpc>
            </a:pPr>
            <a:r>
              <a:rPr lang="en-US" sz="2000" kern="0" spc="-39" dirty="0" err="1">
                <a:solidFill>
                  <a:srgbClr val="2B2E3C"/>
                </a:solidFill>
                <a:latin typeface="Times New Roman" panose="02020603050405020304" pitchFamily="18" charset="0"/>
                <a:ea typeface="Open Sans" pitchFamily="34" charset="-122"/>
                <a:cs typeface="Times New Roman" panose="02020603050405020304" pitchFamily="18" charset="0"/>
              </a:rPr>
              <a:t>Қысқа</a:t>
            </a:r>
            <a:r>
              <a:rPr lang="en-US" sz="2000"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sz="2000" kern="0" spc="-39" dirty="0" err="1">
                <a:solidFill>
                  <a:srgbClr val="2B2E3C"/>
                </a:solidFill>
                <a:latin typeface="Times New Roman" panose="02020603050405020304" pitchFamily="18" charset="0"/>
                <a:ea typeface="Open Sans" pitchFamily="34" charset="-122"/>
                <a:cs typeface="Times New Roman" panose="02020603050405020304" pitchFamily="18" charset="0"/>
              </a:rPr>
              <a:t>жауаптарды</a:t>
            </a:r>
            <a:r>
              <a:rPr lang="en-US" sz="2000"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sz="2000" kern="0" spc="-39" dirty="0" err="1">
                <a:solidFill>
                  <a:srgbClr val="2B2E3C"/>
                </a:solidFill>
                <a:latin typeface="Times New Roman" panose="02020603050405020304" pitchFamily="18" charset="0"/>
                <a:ea typeface="Open Sans" pitchFamily="34" charset="-122"/>
                <a:cs typeface="Times New Roman" panose="02020603050405020304" pitchFamily="18" charset="0"/>
              </a:rPr>
              <a:t>талап</a:t>
            </a:r>
            <a:endParaRPr lang="en-US" sz="2000" kern="0" spc="-39" dirty="0">
              <a:solidFill>
                <a:srgbClr val="2B2E3C"/>
              </a:solidFill>
              <a:latin typeface="Times New Roman" panose="02020603050405020304" pitchFamily="18" charset="0"/>
              <a:ea typeface="Open Sans" pitchFamily="34" charset="-122"/>
              <a:cs typeface="Times New Roman" panose="02020603050405020304" pitchFamily="18" charset="0"/>
            </a:endParaRPr>
          </a:p>
          <a:p>
            <a:pPr>
              <a:lnSpc>
                <a:spcPts val="3100"/>
              </a:lnSpc>
            </a:pPr>
            <a:r>
              <a:rPr lang="en-US" sz="2000"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sz="2000" kern="0" spc="-39" dirty="0" err="1">
                <a:solidFill>
                  <a:srgbClr val="2B2E3C"/>
                </a:solidFill>
                <a:latin typeface="Times New Roman" panose="02020603050405020304" pitchFamily="18" charset="0"/>
                <a:ea typeface="Open Sans" pitchFamily="34" charset="-122"/>
                <a:cs typeface="Times New Roman" panose="02020603050405020304" pitchFamily="18" charset="0"/>
              </a:rPr>
              <a:t>ететін</a:t>
            </a:r>
            <a:r>
              <a:rPr lang="en-US" sz="2000" kern="0" spc="-39" dirty="0">
                <a:solidFill>
                  <a:srgbClr val="2B2E3C"/>
                </a:solidFill>
                <a:latin typeface="Times New Roman" panose="02020603050405020304" pitchFamily="18" charset="0"/>
                <a:ea typeface="Open Sans" pitchFamily="34" charset="-122"/>
                <a:cs typeface="Times New Roman" panose="02020603050405020304" pitchFamily="18" charset="0"/>
              </a:rPr>
              <a:t> </a:t>
            </a:r>
            <a:r>
              <a:rPr lang="en-US" sz="2000" kern="0" spc="-39" dirty="0" err="1">
                <a:solidFill>
                  <a:srgbClr val="2B2E3C"/>
                </a:solidFill>
                <a:latin typeface="Times New Roman" panose="02020603050405020304" pitchFamily="18" charset="0"/>
                <a:ea typeface="Open Sans" pitchFamily="34" charset="-122"/>
                <a:cs typeface="Times New Roman" panose="02020603050405020304" pitchFamily="18" charset="0"/>
              </a:rPr>
              <a:t>сұрақтар</a:t>
            </a:r>
            <a:endParaRPr lang="en-US" sz="20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1565</Words>
  <Application>Microsoft Office PowerPoint</Application>
  <PresentationFormat>Произвольный</PresentationFormat>
  <Paragraphs>173</Paragraphs>
  <Slides>14</Slides>
  <Notes>8</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Times New Roman</vt:lpstr>
      <vt:lpstr>Arial</vt:lpstr>
      <vt:lpstr>Calibri</vt:lpstr>
      <vt:lpstr>Bitter Medium</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Аралбаева Гульнара Мырзахановна</cp:lastModifiedBy>
  <cp:revision>10</cp:revision>
  <dcterms:created xsi:type="dcterms:W3CDTF">2024-10-31T13:59:44Z</dcterms:created>
  <dcterms:modified xsi:type="dcterms:W3CDTF">2024-10-31T17:57:55Z</dcterms:modified>
</cp:coreProperties>
</file>