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3" r:id="rId4"/>
    <p:sldMasterId id="2147483726" r:id="rId5"/>
  </p:sldMasterIdLst>
  <p:notesMasterIdLst>
    <p:notesMasterId r:id="rId39"/>
  </p:notesMasterIdLst>
  <p:handoutMasterIdLst>
    <p:handoutMasterId r:id="rId40"/>
  </p:handoutMasterIdLst>
  <p:sldIdLst>
    <p:sldId id="256" r:id="rId6"/>
    <p:sldId id="314" r:id="rId7"/>
    <p:sldId id="285" r:id="rId8"/>
    <p:sldId id="286" r:id="rId9"/>
    <p:sldId id="287" r:id="rId10"/>
    <p:sldId id="289" r:id="rId11"/>
    <p:sldId id="290" r:id="rId12"/>
    <p:sldId id="291" r:id="rId13"/>
    <p:sldId id="292" r:id="rId14"/>
    <p:sldId id="313" r:id="rId15"/>
    <p:sldId id="315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3" r:id="rId25"/>
    <p:sldId id="304" r:id="rId26"/>
    <p:sldId id="305" r:id="rId27"/>
    <p:sldId id="312" r:id="rId28"/>
    <p:sldId id="306" r:id="rId29"/>
    <p:sldId id="307" r:id="rId30"/>
    <p:sldId id="308" r:id="rId31"/>
    <p:sldId id="309" r:id="rId32"/>
    <p:sldId id="310" r:id="rId33"/>
    <p:sldId id="311" r:id="rId34"/>
    <p:sldId id="277" r:id="rId35"/>
    <p:sldId id="266" r:id="rId36"/>
    <p:sldId id="301" r:id="rId37"/>
    <p:sldId id="302" r:id="rId3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701" autoAdjust="0"/>
  </p:normalViewPr>
  <p:slideViewPr>
    <p:cSldViewPr snapToGrid="0" showGuides="1">
      <p:cViewPr>
        <p:scale>
          <a:sx n="74" d="100"/>
          <a:sy n="74" d="100"/>
        </p:scale>
        <p:origin x="-348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097377B-7A80-4695-9311-7480A96BA5C2}" type="datetime1">
              <a:rPr lang="ru-RU" smtClean="0"/>
              <a:pPr algn="r" rtl="0"/>
              <a:t>04.11.2022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AA1E4E1-DF6A-45D0-AB14-6A9A0B144578}" type="datetime1">
              <a:rPr lang="ru-RU" smtClean="0"/>
              <a:pPr/>
              <a:t>04.11.2022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fld id="{3C522B8D-815E-429C-9EC2-505CEC215084}" type="datetime1">
              <a:rPr lang="ru-RU" smtClean="0"/>
              <a:pPr/>
              <a:t>04.11.2022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72474-459C-42C4-A0ED-A9AD89867D22}" type="datetime1">
              <a:rPr lang="ru-RU" smtClean="0"/>
              <a:pPr/>
              <a:t>04.11.2022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smtClean="0"/>
              <a:t>09.10.2016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8"/>
            <a:ext cx="5734051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8"/>
            <a:ext cx="573405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6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2B8D-815E-429C-9EC2-505CEC215084}" type="datetime1">
              <a:rPr lang="ru-RU" smtClean="0"/>
              <a:pPr/>
              <a:t>04.11.2022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478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2BC5-0E5D-4645-A815-DFCA1A04B5A6}" type="datetime1">
              <a:rPr lang="ru-RU" smtClean="0"/>
              <a:pPr/>
              <a:t>04.11.2022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46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49B1-F681-4AF5-B948-A3B940E9215A}" type="datetime1">
              <a:rPr lang="ru-RU" smtClean="0"/>
              <a:pPr/>
              <a:t>04.11.2022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593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1334-89C1-48F8-8089-E3D6AA3BB79C}" type="datetime1">
              <a:rPr lang="ru-RU" smtClean="0"/>
              <a:pPr/>
              <a:t>04.11.2022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730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DF3F-3D72-4F56-93A1-9DDD55AB6452}" type="datetime1">
              <a:rPr lang="ru-RU" smtClean="0"/>
              <a:pPr/>
              <a:t>04.11.2022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086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1A32-C44A-4E32-8FFB-D057369B4F61}" type="datetime1">
              <a:rPr lang="ru-RU" smtClean="0"/>
              <a:pPr/>
              <a:t>04.11.2022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655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CC2E-6DAB-4717-9C53-38589639C202}" type="datetime1">
              <a:rPr lang="ru-RU" smtClean="0"/>
              <a:pPr/>
              <a:t>04.11.2022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885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2BC5-0E5D-4645-A815-DFCA1A04B5A6}" type="datetime1">
              <a:rPr lang="ru-RU" smtClean="0"/>
              <a:pPr/>
              <a:t>04.11.2022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002A-E6EF-4378-B5A3-22E20EA855B1}" type="datetime1">
              <a:rPr lang="ru-RU" smtClean="0"/>
              <a:pPr/>
              <a:t>04.11.2022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098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4BC3-C763-48AA-8280-ACE59646066A}" type="datetime1">
              <a:rPr lang="ru-RU" smtClean="0"/>
              <a:pPr/>
              <a:t>04.11.2022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701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72474-459C-42C4-A0ED-A9AD89867D22}" type="datetime1">
              <a:rPr lang="ru-RU" smtClean="0"/>
              <a:pPr/>
              <a:t>04.11.2022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926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smtClean="0"/>
              <a:t>09.10.2016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337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49B1-F681-4AF5-B948-A3B940E9215A}" type="datetime1">
              <a:rPr lang="ru-RU" smtClean="0"/>
              <a:pPr/>
              <a:t>04.11.2022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1334-89C1-48F8-8089-E3D6AA3BB79C}" type="datetime1">
              <a:rPr lang="ru-RU" smtClean="0"/>
              <a:pPr/>
              <a:t>04.11.2022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DF3F-3D72-4F56-93A1-9DDD55AB6452}" type="datetime1">
              <a:rPr lang="ru-RU" smtClean="0"/>
              <a:pPr/>
              <a:t>04.11.2022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1A32-C44A-4E32-8FFB-D057369B4F61}" type="datetime1">
              <a:rPr lang="ru-RU" smtClean="0"/>
              <a:pPr/>
              <a:t>04.11.2022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CC2E-6DAB-4717-9C53-38589639C202}" type="datetime1">
              <a:rPr lang="ru-RU" smtClean="0"/>
              <a:pPr/>
              <a:t>04.11.2022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fld id="{2DC0002A-E6EF-4378-B5A3-22E20EA855B1}" type="datetime1">
              <a:rPr lang="ru-RU" smtClean="0"/>
              <a:pPr/>
              <a:t>04.11.2022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pPr rtl="0"/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fld id="{E80E4BC3-C763-48AA-8280-ACE59646066A}" type="datetime1">
              <a:rPr lang="ru-RU" smtClean="0"/>
              <a:pPr/>
              <a:t>04.11.2022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pPr rtl="0"/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42E0B6C-3F58-4527-A133-F91FB65EBC2F}" type="datetime1">
              <a:rPr lang="ru-RU" smtClean="0"/>
              <a:pPr/>
              <a:t>04.11.2022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E0B6C-3F58-4527-A133-F91FB65EBC2F}" type="datetime1">
              <a:rPr lang="ru-RU" smtClean="0"/>
              <a:pPr/>
              <a:t>04.11.2022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6775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ython.org/downloads" TargetMode="External"/><Relationship Id="rId2" Type="http://schemas.openxmlformats.org/officeDocument/2006/relationships/hyperlink" Target="https://python.org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28263" y="1030149"/>
            <a:ext cx="5764193" cy="2986268"/>
          </a:xfrm>
        </p:spPr>
        <p:txBody>
          <a:bodyPr rtlCol="0" anchor="ctr">
            <a:normAutofit fontScale="90000"/>
          </a:bodyPr>
          <a:lstStyle/>
          <a:p>
            <a:pPr algn="ctr"/>
            <a:r>
              <a:rPr lang="ru-RU" sz="3600" b="1" dirty="0"/>
              <a:t>Алгоритмизация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и </a:t>
            </a:r>
            <a:br>
              <a:rPr lang="ru-RU" sz="3600" b="1" dirty="0" smtClean="0"/>
            </a:br>
            <a:r>
              <a:rPr lang="ru-RU" sz="3600" b="1" dirty="0" smtClean="0"/>
              <a:t>программирование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1800" b="1" i="1" cap="none" dirty="0" err="1" smtClean="0"/>
              <a:t>и.о</a:t>
            </a:r>
            <a:r>
              <a:rPr lang="ru-RU" sz="1800" b="1" i="1" cap="none" dirty="0" smtClean="0"/>
              <a:t>. доцент кафедры «Информационные системы» </a:t>
            </a:r>
            <a:r>
              <a:rPr lang="ru-RU" sz="1800" b="1" i="1" cap="none" dirty="0" err="1" smtClean="0"/>
              <a:t>Муханова</a:t>
            </a:r>
            <a:r>
              <a:rPr lang="ru-RU" sz="1800" b="1" i="1" cap="none" dirty="0" smtClean="0"/>
              <a:t> </a:t>
            </a:r>
            <a:r>
              <a:rPr lang="ru-RU" sz="1800" b="1" i="1" cap="none" dirty="0" err="1" smtClean="0"/>
              <a:t>Аягоз</a:t>
            </a:r>
            <a:r>
              <a:rPr lang="ru-RU" sz="1800" b="1" i="1" cap="none" dirty="0" smtClean="0"/>
              <a:t> </a:t>
            </a:r>
            <a:r>
              <a:rPr lang="ru-RU" sz="1800" b="1" i="1" cap="none" dirty="0" err="1" smtClean="0"/>
              <a:t>Асанбековна</a:t>
            </a:r>
            <a:r>
              <a:rPr lang="ru-RU" sz="1800" b="1" i="1" cap="none" dirty="0" smtClean="0"/>
              <a:t/>
            </a:r>
            <a:br>
              <a:rPr lang="ru-RU" sz="1800" b="1" i="1" cap="none" dirty="0" smtClean="0"/>
            </a:b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www.tempoautomation.com/wp-content/uploads/2018/05/shutterstock_175375409-673x3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972" y="983848"/>
            <a:ext cx="5177742" cy="422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записи алгоритмов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Для </a:t>
            </a:r>
            <a:r>
              <a:rPr lang="ru-RU" dirty="0"/>
              <a:t>записи алгоритмов используют самые разнообразные средства. Выбор средства определяется типом исполняемого алгоритма. Выделяют следующие основные способы записи алгоритмов:</a:t>
            </a:r>
          </a:p>
          <a:p>
            <a:r>
              <a:rPr lang="ru-RU" dirty="0"/>
              <a:t>- </a:t>
            </a:r>
            <a:r>
              <a:rPr lang="ru-RU" b="1" dirty="0"/>
              <a:t>вербальный</a:t>
            </a:r>
            <a:r>
              <a:rPr lang="ru-RU" dirty="0"/>
              <a:t>, когда алгоритм описывается на человеческом языке;</a:t>
            </a:r>
          </a:p>
          <a:p>
            <a:r>
              <a:rPr lang="ru-RU" dirty="0"/>
              <a:t>- </a:t>
            </a:r>
            <a:r>
              <a:rPr lang="ru-RU" b="1" dirty="0"/>
              <a:t>символьный</a:t>
            </a:r>
            <a:r>
              <a:rPr lang="ru-RU" dirty="0"/>
              <a:t>, когда алгоритм описывается с помощью набора символов;</a:t>
            </a:r>
          </a:p>
          <a:p>
            <a:r>
              <a:rPr lang="ru-RU" dirty="0"/>
              <a:t>- </a:t>
            </a:r>
            <a:r>
              <a:rPr lang="ru-RU" b="1" dirty="0"/>
              <a:t>графический</a:t>
            </a:r>
            <a:r>
              <a:rPr lang="ru-RU" dirty="0"/>
              <a:t>, когда алгоритм описывается с помощью набора графических изображений.</a:t>
            </a:r>
          </a:p>
          <a:p>
            <a:r>
              <a:rPr lang="ru-RU" dirty="0"/>
              <a:t>Общепринятыми способами записи являются графическая запись с помощью блок-схем и символьная запись с помощью какого-либо алгоритмического языка.</a:t>
            </a:r>
          </a:p>
          <a:p>
            <a:r>
              <a:rPr lang="ru-RU" dirty="0"/>
              <a:t>Описание алгоритма с помощью блок схем осуществляется рисованием последовательности геометрических фигур, каждая из которых подразумевает выполнение определенного действия алгоритма. Порядок выполнения действий указывается стрелками. Написание алгоритмов с помощью блок-схем регламентируется ГОСТом. Внешний вид основных блоков, применяемых при написании блок схем, приведен на рисунке: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873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Элементы блок-схем алгоритмов</a:t>
            </a:r>
            <a:br>
              <a:rPr lang="ru-RU" b="1" dirty="0"/>
            </a:b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80" y="1014788"/>
            <a:ext cx="6048882" cy="4488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705" y="1151520"/>
            <a:ext cx="5648770" cy="4488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832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61751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Структура алгоритмов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6421" y="1687457"/>
            <a:ext cx="8261873" cy="360381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В 1969 году известным голландским ученым- программистом Э. В. </a:t>
            </a:r>
            <a:r>
              <a:rPr lang="ru-RU" dirty="0" err="1" smtClean="0"/>
              <a:t>Дейкстрой</a:t>
            </a:r>
            <a:r>
              <a:rPr lang="ru-RU" dirty="0" smtClean="0"/>
              <a:t> было доказано, что алгоритм для решения любой логической задачи можно составить только из структур </a:t>
            </a:r>
            <a:r>
              <a:rPr lang="ru-RU" b="1" dirty="0" smtClean="0"/>
              <a:t>следование, ветвление, цикл. </a:t>
            </a:r>
          </a:p>
          <a:p>
            <a:pPr algn="just"/>
            <a:r>
              <a:rPr lang="ru-RU" dirty="0" smtClean="0"/>
              <a:t>Их называют базовыми алгоритмическими структурами. </a:t>
            </a:r>
          </a:p>
          <a:p>
            <a:pPr algn="just"/>
            <a:r>
              <a:rPr lang="ru-RU" dirty="0" smtClean="0"/>
              <a:t>Методика программирования, основанная на этой теореме, называется </a:t>
            </a:r>
            <a:r>
              <a:rPr lang="ru-RU" b="1" dirty="0" smtClean="0"/>
              <a:t>структурным программированием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Линейный алгоритм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1721" y="1877957"/>
            <a:ext cx="8261873" cy="3603812"/>
          </a:xfrm>
        </p:spPr>
        <p:txBody>
          <a:bodyPr/>
          <a:lstStyle/>
          <a:p>
            <a:r>
              <a:rPr lang="ru-RU" b="1" dirty="0" smtClean="0"/>
              <a:t>Следование</a:t>
            </a:r>
            <a:r>
              <a:rPr lang="ru-RU" dirty="0" smtClean="0"/>
              <a:t> - алгоритмическая конструкция, отображающая последовательный порядок действий. </a:t>
            </a:r>
          </a:p>
          <a:p>
            <a:pPr algn="just"/>
            <a:r>
              <a:rPr lang="ru-RU" dirty="0" smtClean="0"/>
              <a:t>Алгоритмы, в которых используется только структура «следование», называются </a:t>
            </a:r>
            <a:r>
              <a:rPr lang="ru-RU" b="1" dirty="0" smtClean="0"/>
              <a:t>линейными</a:t>
            </a:r>
            <a:r>
              <a:rPr lang="ru-RU" dirty="0" smtClean="0"/>
              <a:t> алгоритмами.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4200" y="3043924"/>
            <a:ext cx="2461840" cy="303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линейной 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68121" y="2093857"/>
            <a:ext cx="8261873" cy="360381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Задача №1. Найдите площадь треугольника с основанием A, высотой Н.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алг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нач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S:=(A*H</a:t>
            </a:r>
            <a:r>
              <a:rPr lang="ru-RU" dirty="0" smtClean="0"/>
              <a:t> </a:t>
            </a:r>
            <a:r>
              <a:rPr lang="en-US" dirty="0" smtClean="0"/>
              <a:t>)/2</a:t>
            </a:r>
          </a:p>
          <a:p>
            <a:pPr marL="0" indent="0">
              <a:buNone/>
            </a:pPr>
            <a:r>
              <a:rPr lang="ru-RU" dirty="0" smtClean="0"/>
              <a:t>кон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4312" y="1764184"/>
            <a:ext cx="1485169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Ветвление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87221" y="1865257"/>
            <a:ext cx="8261873" cy="3603812"/>
          </a:xfrm>
        </p:spPr>
        <p:txBody>
          <a:bodyPr/>
          <a:lstStyle/>
          <a:p>
            <a:r>
              <a:rPr lang="ru-RU" dirty="0" smtClean="0"/>
              <a:t>Ветвление — алгоритмическая альтернатива. </a:t>
            </a:r>
          </a:p>
          <a:p>
            <a:pPr algn="just"/>
            <a:r>
              <a:rPr lang="ru-RU" dirty="0" smtClean="0"/>
              <a:t>Управление передаётся одному из двух блоков в зависимости от истинности или ложности условия. </a:t>
            </a:r>
          </a:p>
          <a:p>
            <a:pPr algn="just"/>
            <a:r>
              <a:rPr lang="ru-RU" dirty="0" smtClean="0"/>
              <a:t>Затем происходит выход на общее продолжение.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8724" y="3741315"/>
            <a:ext cx="4479276" cy="2421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Ветвление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если &lt;У1&gt; </a:t>
            </a:r>
          </a:p>
          <a:p>
            <a:pPr marL="0" indent="0">
              <a:buNone/>
            </a:pPr>
            <a:r>
              <a:rPr lang="ru-RU" dirty="0" smtClean="0"/>
              <a:t>то если &lt;У2&gt; </a:t>
            </a:r>
          </a:p>
          <a:p>
            <a:pPr marL="0" indent="447675">
              <a:buNone/>
            </a:pPr>
            <a:r>
              <a:rPr lang="ru-RU" dirty="0" smtClean="0"/>
              <a:t>то &lt;С1&gt; </a:t>
            </a:r>
          </a:p>
          <a:p>
            <a:pPr marL="0" indent="447675">
              <a:buNone/>
            </a:pPr>
            <a:r>
              <a:rPr lang="ru-RU" dirty="0" smtClean="0"/>
              <a:t>все</a:t>
            </a:r>
          </a:p>
          <a:p>
            <a:pPr marL="0" indent="0">
              <a:buNone/>
            </a:pPr>
            <a:r>
              <a:rPr lang="ru-RU" dirty="0" smtClean="0"/>
              <a:t>иначе если &lt;У3&gt;</a:t>
            </a:r>
          </a:p>
          <a:p>
            <a:pPr marL="0" indent="987425">
              <a:buNone/>
            </a:pPr>
            <a:r>
              <a:rPr lang="ru-RU" dirty="0" smtClean="0"/>
              <a:t>то &lt;С2&gt; </a:t>
            </a:r>
          </a:p>
          <a:p>
            <a:pPr marL="0" indent="987425">
              <a:buNone/>
            </a:pPr>
            <a:r>
              <a:rPr lang="ru-RU" dirty="0" smtClean="0"/>
              <a:t>иначе &lt;СЗ&gt; </a:t>
            </a:r>
          </a:p>
          <a:p>
            <a:pPr marL="0" indent="987425">
              <a:buNone/>
            </a:pPr>
            <a:r>
              <a:rPr lang="ru-RU" dirty="0" smtClean="0"/>
              <a:t>все</a:t>
            </a:r>
          </a:p>
          <a:p>
            <a:pPr marL="0" indent="0">
              <a:buNone/>
            </a:pPr>
            <a:r>
              <a:rPr lang="ru-RU" dirty="0" smtClean="0"/>
              <a:t>все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31632" y="2267992"/>
            <a:ext cx="4045003" cy="2736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0031" y="728683"/>
            <a:ext cx="9286993" cy="55401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Цикл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95121" y="1306457"/>
            <a:ext cx="8261873" cy="3603812"/>
          </a:xfrm>
        </p:spPr>
        <p:txBody>
          <a:bodyPr/>
          <a:lstStyle/>
          <a:p>
            <a:r>
              <a:rPr lang="ru-RU" dirty="0" smtClean="0"/>
              <a:t>Цикл — повторение некоторой группы действий по условию.</a:t>
            </a:r>
          </a:p>
          <a:p>
            <a:r>
              <a:rPr lang="ru-RU" dirty="0" smtClean="0"/>
              <a:t> Различают два типа цикла. </a:t>
            </a:r>
          </a:p>
          <a:p>
            <a:r>
              <a:rPr lang="ru-RU" dirty="0" smtClean="0"/>
              <a:t>Первый — цикл с предусловием: </a:t>
            </a:r>
            <a:r>
              <a:rPr lang="ru-RU" b="1" dirty="0" err="1" smtClean="0"/>
              <a:t>цикл-пока</a:t>
            </a:r>
            <a:r>
              <a:rPr lang="ru-RU" b="1" dirty="0" smtClean="0"/>
              <a:t>.</a:t>
            </a:r>
          </a:p>
          <a:p>
            <a:pPr algn="just"/>
            <a:r>
              <a:rPr lang="ru-RU" dirty="0" smtClean="0"/>
              <a:t>Пока условие истинно, выполняется серия, образующая тело цикла.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7100" y="3498251"/>
            <a:ext cx="2691751" cy="245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331" y="690583"/>
            <a:ext cx="9286993" cy="51591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Цикл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99921" y="1217557"/>
            <a:ext cx="8261873" cy="3603812"/>
          </a:xfrm>
        </p:spPr>
        <p:txBody>
          <a:bodyPr/>
          <a:lstStyle/>
          <a:p>
            <a:r>
              <a:rPr lang="ru-RU" dirty="0" smtClean="0"/>
              <a:t>Второй тип циклической структуры — цикл с постусловием: </a:t>
            </a:r>
            <a:r>
              <a:rPr lang="ru-RU" b="1" dirty="0" smtClean="0"/>
              <a:t>цикл-до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Здесь тело цикла предшествует условию цикла. Тело цикла повторяет свое выполнение, если условие ложно.</a:t>
            </a:r>
          </a:p>
          <a:p>
            <a:pPr algn="just"/>
            <a:r>
              <a:rPr lang="ru-RU" dirty="0" smtClean="0"/>
              <a:t> Повторение прекращается, когда условие становится истинным.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20000" contras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0400" y="3718229"/>
            <a:ext cx="2984500" cy="2379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331" y="703283"/>
            <a:ext cx="9286993" cy="64291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Цикл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23721" y="1344557"/>
            <a:ext cx="8261873" cy="360381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Если блок, составляющий тело цикла, сам является циклической структурой, то имеют место вложенные циклы. </a:t>
            </a:r>
          </a:p>
          <a:p>
            <a:pPr algn="just"/>
            <a:r>
              <a:rPr lang="ru-RU" dirty="0" smtClean="0"/>
              <a:t>Вложенная конструкция записывается смещенной по строке на несколько позиций вправо относительно внешней для нее конструкции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пока &lt;У1&gt; </a:t>
            </a:r>
          </a:p>
          <a:p>
            <a:pPr marL="0" indent="0">
              <a:buNone/>
            </a:pPr>
            <a:r>
              <a:rPr lang="ru-RU" dirty="0" err="1" smtClean="0"/>
              <a:t>нц</a:t>
            </a:r>
            <a:endParaRPr lang="ru-RU" dirty="0" smtClean="0"/>
          </a:p>
          <a:p>
            <a:pPr marL="0" indent="539750">
              <a:buNone/>
            </a:pPr>
            <a:r>
              <a:rPr lang="ru-RU" dirty="0" smtClean="0"/>
              <a:t>пока &lt;У2&gt; </a:t>
            </a:r>
          </a:p>
          <a:p>
            <a:pPr marL="0" indent="539750">
              <a:buNone/>
            </a:pPr>
            <a:r>
              <a:rPr lang="ru-RU" dirty="0" err="1" smtClean="0"/>
              <a:t>нц</a:t>
            </a:r>
            <a:endParaRPr lang="ru-RU" dirty="0" smtClean="0"/>
          </a:p>
          <a:p>
            <a:pPr marL="0" indent="1344613">
              <a:buNone/>
            </a:pPr>
            <a:r>
              <a:rPr lang="ru-RU" dirty="0" smtClean="0"/>
              <a:t>&lt;С1&gt;</a:t>
            </a:r>
          </a:p>
          <a:p>
            <a:pPr marL="0" indent="539750">
              <a:buNone/>
            </a:pPr>
            <a:r>
              <a:rPr lang="ru-RU" dirty="0" err="1" smtClean="0"/>
              <a:t>кц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кц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20000" contras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9900" y="2346494"/>
            <a:ext cx="2711136" cy="3889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1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Введение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программирование на языке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План лекции: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Введение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программирование на языке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Понятия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«алгоритм» и «программа»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2604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69CAF9D-0218-4BEA-A763-358C89414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386" y="1083327"/>
            <a:ext cx="9982200" cy="4572000"/>
          </a:xfrm>
        </p:spPr>
        <p:txBody>
          <a:bodyPr/>
          <a:lstStyle/>
          <a:p>
            <a:pPr marL="0" indent="0">
              <a:buNone/>
            </a:pPr>
            <a:endParaRPr lang="kk-KZ" dirty="0"/>
          </a:p>
          <a:p>
            <a:pPr marL="0" indent="0">
              <a:buNone/>
            </a:pPr>
            <a:endParaRPr lang="kk-KZ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866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1521" y="2103913"/>
            <a:ext cx="88083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Python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интерпретируемый,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объектно-ориентированный,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высокоуровневый язык программирования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общего назначения. Синтаксис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Python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прост в изучении, в нем придается особое значение читаемости кода, а это сокращает затраты на сопровождение программных продуктов.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Python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поддерживает модули и пакеты, поощряя модульность повторное использование кода. Интерпретатор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Python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большая стандартная библиотека доступны бесплатно в виде исходных и исполняемых кодов для всех основных платформ и могут свободно распространяться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812305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Язык программирования -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Python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53671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языка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 smtClean="0"/>
              <a:t>Минималистичность</a:t>
            </a:r>
            <a:r>
              <a:rPr lang="ru-RU" dirty="0" smtClean="0"/>
              <a:t> синтаксиса</a:t>
            </a:r>
          </a:p>
          <a:p>
            <a:r>
              <a:rPr lang="ru-RU" dirty="0" smtClean="0"/>
              <a:t>Простота изучения</a:t>
            </a:r>
          </a:p>
          <a:p>
            <a:r>
              <a:rPr lang="ru-RU" dirty="0" smtClean="0"/>
              <a:t>Широкие возможности</a:t>
            </a:r>
          </a:p>
          <a:p>
            <a:r>
              <a:rPr lang="ru-RU" dirty="0" smtClean="0"/>
              <a:t>Поддержка разных парадигм программирования</a:t>
            </a:r>
          </a:p>
          <a:p>
            <a:r>
              <a:rPr lang="ru-RU" dirty="0" smtClean="0"/>
              <a:t>Интерпретируемый</a:t>
            </a:r>
          </a:p>
          <a:p>
            <a:r>
              <a:rPr lang="ru-RU" dirty="0" smtClean="0"/>
              <a:t>Динамическая типизация</a:t>
            </a:r>
          </a:p>
          <a:p>
            <a:r>
              <a:rPr lang="ru-RU" dirty="0" smtClean="0"/>
              <a:t>Открытость</a:t>
            </a:r>
          </a:p>
          <a:p>
            <a:r>
              <a:rPr lang="ru-RU" dirty="0" err="1" smtClean="0"/>
              <a:t>Кроссплатформенность</a:t>
            </a:r>
            <a:endParaRPr lang="ru-RU" dirty="0" smtClean="0"/>
          </a:p>
          <a:p>
            <a:r>
              <a:rPr lang="ru-RU" dirty="0" smtClean="0"/>
              <a:t>Существование альтернативных реализаций, которые решают определенные проблемы (</a:t>
            </a:r>
            <a:r>
              <a:rPr lang="en-US" dirty="0" err="1" smtClean="0"/>
              <a:t>StacklessPython</a:t>
            </a:r>
            <a:r>
              <a:rPr lang="en-US" dirty="0" smtClean="0"/>
              <a:t>, </a:t>
            </a:r>
            <a:r>
              <a:rPr lang="en-US" dirty="0" err="1" smtClean="0"/>
              <a:t>PyPy</a:t>
            </a:r>
            <a:r>
              <a:rPr lang="ru-RU" dirty="0" smtClean="0"/>
              <a:t>)</a:t>
            </a:r>
            <a:r>
              <a:rPr lang="en-US" dirty="0" smtClean="0"/>
              <a:t> </a:t>
            </a:r>
            <a:r>
              <a:rPr lang="ru-RU" dirty="0" smtClean="0"/>
              <a:t>или интегрируются его в определенную платформу (</a:t>
            </a:r>
            <a:r>
              <a:rPr lang="en-US" dirty="0" err="1" smtClean="0"/>
              <a:t>IronPython</a:t>
            </a:r>
            <a:r>
              <a:rPr lang="ru-RU" dirty="0" smtClean="0"/>
              <a:t> для </a:t>
            </a:r>
            <a:r>
              <a:rPr lang="en-US" dirty="0" err="1" smtClean="0"/>
              <a:t>.Net</a:t>
            </a:r>
            <a:r>
              <a:rPr lang="en-US" dirty="0" smtClean="0"/>
              <a:t>, </a:t>
            </a:r>
            <a:r>
              <a:rPr lang="en-US" dirty="0" err="1" smtClean="0"/>
              <a:t>Jython</a:t>
            </a:r>
            <a:r>
              <a:rPr lang="ru-RU" dirty="0" smtClean="0"/>
              <a:t> для</a:t>
            </a:r>
            <a:r>
              <a:rPr lang="en-US" dirty="0" smtClean="0"/>
              <a:t> Java </a:t>
            </a:r>
            <a:r>
              <a:rPr lang="ru-RU" dirty="0" smtClean="0"/>
              <a:t>)</a:t>
            </a:r>
          </a:p>
          <a:p>
            <a:r>
              <a:rPr lang="ru-RU" dirty="0" smtClean="0"/>
              <a:t>Активно развивается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850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69CAF9D-0218-4BEA-A763-358C89414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386" y="1083327"/>
            <a:ext cx="9982200" cy="4572000"/>
          </a:xfrm>
        </p:spPr>
        <p:txBody>
          <a:bodyPr/>
          <a:lstStyle/>
          <a:p>
            <a:pPr marL="0" indent="0">
              <a:buNone/>
            </a:pPr>
            <a:endParaRPr lang="kk-KZ" dirty="0"/>
          </a:p>
          <a:p>
            <a:pPr marL="0" indent="0">
              <a:buNone/>
            </a:pPr>
            <a:endParaRPr lang="kk-KZ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40815" y="1666754"/>
            <a:ext cx="9286993" cy="3774961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разрабатывался с конца 80-х, выпущен в феврале 1991 г.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создание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Python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было начато Гвидо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ван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Россумом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(тогда сотрудник голландского института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CWI,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сейчас – разработчик в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Dropbox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назван в честь британского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телешой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«Летающий цирк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Монти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Пайтона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создавался под влиянием других языков, вобрал в себя множество их возможностей.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на данный момент существуют две активные ветки языка -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Python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2 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Python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3.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25570" y="817583"/>
            <a:ext cx="8721454" cy="536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История языка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Python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8243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0721" y="1246909"/>
            <a:ext cx="8261873" cy="4476160"/>
          </a:xfrm>
        </p:spPr>
        <p:txBody>
          <a:bodyPr>
            <a:normAutofit fontScale="40000" lnSpcReduction="20000"/>
          </a:bodyPr>
          <a:lstStyle/>
          <a:p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Высокоуровневый язык программирования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 язык программирования, разработанный для быстроты и удобства использования программистом. Основная черта высокоуровневых языков — это абстракция, то есть введение смысловых конструкций, кратко описывающих такие структуры данных и операции над ними, описания которых на машинном коде (или другом низкоуровневом языке программирования) очень длинны и сложны для понимания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Высокоуровневые языки программирования были разработаны для платформенной независимости сути алгоритмов. Зависимость от платформы перекладывается на инструментальные программы — трансляторы, компилирующие текст, написанный на языке высокого уровня, в элементарные машинные команды (инструкции). Поэтому, для каждой платформы разрабатывается платформенно-уникальный транслятор для каждого высокоуровневого языка, например, переводящий текст, написанный на Delphi в элементарные команды микропроцессоров семейства x86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Так, высокоуровневые языки стремятся не только облегчить решение сложных программных задач, но и упростить 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портирование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программного обеспечения. Использование разнообразных трансляторов и интерпретаторов обеспечивает связь программ, написанных при помощи языков высокого уровня, с различными операционными системами программируемыми устройствами и оборудованием, и, в идеале, не требует модификации исходного кода (текста, написанного на высокоуровневом языке) для любой платформы.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47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Области применения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Скрипты</a:t>
            </a:r>
            <a:r>
              <a:rPr lang="ru-RU" dirty="0" smtClean="0"/>
              <a:t>, утилиты</a:t>
            </a:r>
          </a:p>
          <a:p>
            <a:r>
              <a:rPr lang="ru-RU" dirty="0" smtClean="0"/>
              <a:t>Научная сфера</a:t>
            </a:r>
          </a:p>
          <a:p>
            <a:r>
              <a:rPr lang="ru-RU" dirty="0" smtClean="0"/>
              <a:t>Исследование данных</a:t>
            </a:r>
          </a:p>
          <a:p>
            <a:r>
              <a:rPr lang="ru-RU" dirty="0" err="1" smtClean="0"/>
              <a:t>Веб-приложения</a:t>
            </a:r>
            <a:endParaRPr lang="ru-RU" dirty="0" smtClean="0"/>
          </a:p>
          <a:p>
            <a:r>
              <a:rPr lang="ru-RU" dirty="0" smtClean="0"/>
              <a:t>Сервисы</a:t>
            </a:r>
          </a:p>
          <a:p>
            <a:r>
              <a:rPr lang="ru-RU" dirty="0" smtClean="0"/>
              <a:t>Разработка игр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913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Сферы, в которых применить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Python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нельзя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Создание драйверов устройств</a:t>
            </a:r>
          </a:p>
          <a:p>
            <a:r>
              <a:rPr lang="ru-RU" dirty="0" smtClean="0"/>
              <a:t>Низкоуровневое программирование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836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 языка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Простота</a:t>
            </a:r>
          </a:p>
          <a:p>
            <a:r>
              <a:rPr lang="ru-RU" dirty="0" smtClean="0"/>
              <a:t>Читабельность</a:t>
            </a:r>
          </a:p>
          <a:p>
            <a:r>
              <a:rPr lang="ru-RU" dirty="0" smtClean="0"/>
              <a:t>Мощная стандартная библиотека и огромный выбор сторонних библиотек и модулей</a:t>
            </a:r>
          </a:p>
          <a:p>
            <a:r>
              <a:rPr lang="ru-RU" dirty="0" smtClean="0"/>
              <a:t>Краткость кода и экономия времени разработчика</a:t>
            </a:r>
          </a:p>
          <a:p>
            <a:r>
              <a:rPr lang="ru-RU" dirty="0" smtClean="0"/>
              <a:t>Возможность связывания с кодом на других языках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256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недостатки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Низкая по сравнению с компилируемыми языками скорость работы</a:t>
            </a:r>
          </a:p>
          <a:p>
            <a:r>
              <a:rPr lang="en-US" dirty="0" smtClean="0"/>
              <a:t>GIL (Global Interpreter Lock)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104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Интерпретатор и интегрированная среда разработки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Интерпретатор – программа (разновидность транслятора), выполняющая интерпретацию.</a:t>
            </a:r>
          </a:p>
          <a:p>
            <a:endParaRPr lang="ru-RU" dirty="0" smtClean="0"/>
          </a:p>
          <a:p>
            <a:r>
              <a:rPr lang="ru-RU" dirty="0" smtClean="0"/>
              <a:t>Официальный сайт </a:t>
            </a:r>
            <a:r>
              <a:rPr lang="en-US" dirty="0" smtClean="0"/>
              <a:t>Python: </a:t>
            </a:r>
            <a:r>
              <a:rPr lang="en-US" dirty="0" smtClean="0">
                <a:hlinkClick r:id="rId2"/>
              </a:rPr>
              <a:t>https://python.org/</a:t>
            </a:r>
            <a:endParaRPr lang="en-US" dirty="0" smtClean="0"/>
          </a:p>
          <a:p>
            <a:r>
              <a:rPr lang="ru-RU" dirty="0" smtClean="0">
                <a:hlinkClick r:id="rId3"/>
              </a:rPr>
              <a:t>Загрузить интерпретатор: </a:t>
            </a:r>
            <a:r>
              <a:rPr lang="en-US" dirty="0" smtClean="0">
                <a:hlinkClick r:id="rId3"/>
              </a:rPr>
              <a:t>https://www.python.org/downloads</a:t>
            </a:r>
            <a:r>
              <a:rPr lang="en-US" dirty="0" smtClean="0"/>
              <a:t> </a:t>
            </a:r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Два режима работы:</a:t>
            </a:r>
          </a:p>
          <a:p>
            <a:r>
              <a:rPr lang="ru-RU" dirty="0" smtClean="0"/>
              <a:t>Выполнение программ;</a:t>
            </a:r>
          </a:p>
          <a:p>
            <a:r>
              <a:rPr lang="ru-RU" dirty="0" smtClean="0"/>
              <a:t>Интерактивный режим.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54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0031" y="1282700"/>
            <a:ext cx="8217369" cy="737368"/>
          </a:xfrm>
        </p:spPr>
        <p:txBody>
          <a:bodyPr>
            <a:noAutofit/>
          </a:bodyPr>
          <a:lstStyle/>
          <a:p>
            <a:r>
              <a:rPr lang="ru-RU" sz="2800" dirty="0" smtClean="0"/>
              <a:t>Интегрированная среда разработки (</a:t>
            </a:r>
            <a:r>
              <a:rPr lang="en-US" sz="2800" dirty="0" smtClean="0"/>
              <a:t>IDE</a:t>
            </a:r>
            <a:r>
              <a:rPr lang="ru-RU" sz="2800" dirty="0" smtClean="0"/>
              <a:t>) </a:t>
            </a:r>
            <a:r>
              <a:rPr lang="en-US" sz="2800" dirty="0" smtClean="0"/>
              <a:t>http://www.jetbrains.com/pycharm/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Интегрированная среда разработки, </a:t>
            </a:r>
            <a:r>
              <a:rPr lang="en-US" dirty="0" smtClean="0"/>
              <a:t>IDE</a:t>
            </a:r>
            <a:r>
              <a:rPr lang="ru-RU" dirty="0" smtClean="0"/>
              <a:t> (</a:t>
            </a:r>
            <a:r>
              <a:rPr lang="en-US" dirty="0" smtClean="0"/>
              <a:t>Integrated development environment</a:t>
            </a:r>
            <a:r>
              <a:rPr lang="ru-RU" dirty="0" smtClean="0"/>
              <a:t>)</a:t>
            </a:r>
            <a:r>
              <a:rPr lang="en-US" dirty="0" smtClean="0"/>
              <a:t> – </a:t>
            </a:r>
            <a:r>
              <a:rPr lang="ru-RU" dirty="0" smtClean="0"/>
              <a:t>система программных средств, используемая программистами для разработки программного обеспечения (ПО).</a:t>
            </a:r>
          </a:p>
          <a:p>
            <a:pPr>
              <a:buNone/>
            </a:pPr>
            <a:r>
              <a:rPr lang="ru-RU" dirty="0" smtClean="0"/>
              <a:t>Среда разработки обязательно включает в себя:</a:t>
            </a:r>
          </a:p>
          <a:p>
            <a:r>
              <a:rPr lang="ru-RU" dirty="0" smtClean="0"/>
              <a:t>Текстовый редактор,</a:t>
            </a:r>
          </a:p>
          <a:p>
            <a:r>
              <a:rPr lang="ru-RU" dirty="0" smtClean="0"/>
              <a:t>Компилятор и/или интерпретатор или средства интеграции с ним,</a:t>
            </a:r>
          </a:p>
          <a:p>
            <a:r>
              <a:rPr lang="ru-RU" dirty="0" smtClean="0"/>
              <a:t>Средства автоматизации сборки, отладчик.</a:t>
            </a:r>
          </a:p>
          <a:p>
            <a:pPr>
              <a:buNone/>
            </a:pPr>
            <a:r>
              <a:rPr lang="ru-RU" dirty="0" smtClean="0"/>
              <a:t>Также </a:t>
            </a:r>
            <a:r>
              <a:rPr lang="en-US" dirty="0" smtClean="0"/>
              <a:t>IDE</a:t>
            </a:r>
            <a:r>
              <a:rPr lang="ru-RU" dirty="0" smtClean="0"/>
              <a:t> может включать:</a:t>
            </a:r>
          </a:p>
          <a:p>
            <a:r>
              <a:rPr lang="ru-RU" dirty="0" smtClean="0"/>
              <a:t>Средства интеграции с системами контроля версий,</a:t>
            </a:r>
          </a:p>
          <a:p>
            <a:r>
              <a:rPr lang="ru-RU" dirty="0" smtClean="0"/>
              <a:t>Инструменты конструирования графического интерфейса пользователя.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620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5800" y="889000"/>
            <a:ext cx="8130824" cy="584968"/>
          </a:xfrm>
        </p:spPr>
        <p:txBody>
          <a:bodyPr>
            <a:noAutofit/>
          </a:bodyPr>
          <a:lstStyle/>
          <a:p>
            <a:r>
              <a:rPr lang="ru-RU" sz="3200" dirty="0" smtClean="0"/>
              <a:t>Основные понятия и определения (глоссарий)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78001" y="1797628"/>
            <a:ext cx="8434594" cy="444080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b="1" dirty="0" smtClean="0"/>
              <a:t>Алгоритм</a:t>
            </a:r>
            <a:r>
              <a:rPr lang="ru-RU" dirty="0" smtClean="0"/>
              <a:t> — точное предписание исполнителю совершить определённую последовательность действий для достижения поставленной цели за конечное число шагов.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		</a:t>
            </a:r>
            <a:r>
              <a:rPr lang="ru-RU" b="1" dirty="0" smtClean="0"/>
              <a:t>Данные</a:t>
            </a:r>
            <a:r>
              <a:rPr lang="ru-RU" dirty="0" smtClean="0"/>
              <a:t> — сведения:</a:t>
            </a:r>
          </a:p>
          <a:p>
            <a:r>
              <a:rPr lang="ru-RU" dirty="0" smtClean="0"/>
              <a:t>полученные путём измерения, наблюдения, логических или арифметических операций; и представленные в форме, пригодной для постоянного хранения, передачи и (автоматизированной) обработки.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		</a:t>
            </a:r>
            <a:r>
              <a:rPr lang="ru-RU" b="1" dirty="0" smtClean="0"/>
              <a:t>Тип данных</a:t>
            </a:r>
            <a:r>
              <a:rPr lang="ru-RU" dirty="0" smtClean="0"/>
              <a:t> — характеристика набора данных, которая определяет:</a:t>
            </a:r>
          </a:p>
          <a:p>
            <a:r>
              <a:rPr lang="ru-RU" dirty="0" smtClean="0"/>
              <a:t>диапазон возможных значений данных из набора;</a:t>
            </a:r>
          </a:p>
          <a:p>
            <a:r>
              <a:rPr lang="ru-RU" dirty="0" smtClean="0"/>
              <a:t>допустимые операции, которые можно выполнять над этими значениями;</a:t>
            </a:r>
          </a:p>
          <a:p>
            <a:r>
              <a:rPr lang="ru-RU" dirty="0" smtClean="0"/>
              <a:t>способ хранения этих значений в памяти.</a:t>
            </a:r>
          </a:p>
          <a:p>
            <a:pPr marL="0" indent="0"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Различают:</a:t>
            </a:r>
          </a:p>
          <a:p>
            <a:r>
              <a:rPr lang="ru-RU" dirty="0" smtClean="0"/>
              <a:t>простые типы данных: целые, действительные числа, символы, строки, логические величины;</a:t>
            </a:r>
          </a:p>
          <a:p>
            <a:r>
              <a:rPr lang="ru-RU" dirty="0" smtClean="0"/>
              <a:t>составные типы данных: массивы, файлы и др.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2295" y="1216431"/>
            <a:ext cx="8261873" cy="360381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Контрольные вопросы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1.  Что такое «алгоритм решения задачи»?</a:t>
            </a: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2.  Какие вы знаете способы записи алгоритма?</a:t>
            </a: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3.  В  чем  особенности  алгоритма,  который  называют  «программой»?</a:t>
            </a: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4.  Почему языки программирования высокого уровня так называются?</a:t>
            </a: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5.  Что такое «транслятор»? Какие функции он выполняет? </a:t>
            </a: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6.  Какие виды трансляторов вы знаете? В чем особенность каждого вида?</a:t>
            </a: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7.  Что включает в себя система программирования?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897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1334" y="1579035"/>
            <a:ext cx="7631291" cy="414865"/>
          </a:xfrm>
        </p:spPr>
        <p:txBody>
          <a:bodyPr>
            <a:noAutofit/>
          </a:bodyPr>
          <a:lstStyle/>
          <a:p>
            <a:r>
              <a:rPr lang="ru-RU" sz="2400" dirty="0" smtClean="0"/>
              <a:t>Линейный алгоритм. Задача 3. Построение алгоритма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26100" y="2247900"/>
            <a:ext cx="5041900" cy="35179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Используя данные таблицы определить общую стоимость обеда в столовой. Определить, во сколько раз возрастёт стоимость обеда, если цена котлеты увеличится вдвое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Постановка задачи (формализованная): Имеется четыре числа, которые требуется просуммировать (обозначим их переменными </a:t>
            </a:r>
            <a:r>
              <a:rPr lang="ru-RU" dirty="0" err="1" smtClean="0">
                <a:solidFill>
                  <a:schemeClr val="tx1"/>
                </a:solidFill>
              </a:rPr>
              <a:t>a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b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c</a:t>
            </a:r>
            <a:r>
              <a:rPr lang="ru-RU" dirty="0" smtClean="0">
                <a:solidFill>
                  <a:schemeClr val="tx1"/>
                </a:solidFill>
              </a:rPr>
              <a:t> и </a:t>
            </a:r>
            <a:r>
              <a:rPr lang="ru-RU" dirty="0" err="1" smtClean="0">
                <a:solidFill>
                  <a:schemeClr val="tx1"/>
                </a:solidFill>
              </a:rPr>
              <a:t>d</a:t>
            </a:r>
            <a:r>
              <a:rPr lang="ru-RU" dirty="0" smtClean="0">
                <a:solidFill>
                  <a:schemeClr val="tx1"/>
                </a:solidFill>
              </a:rPr>
              <a:t> соответственно).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Сумму их значений обозначим S1. Требуется найти также величину S2=S1+b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и определить отношение S2/S1 (обозначим это отношение переменной </a:t>
            </a:r>
            <a:r>
              <a:rPr lang="ru-RU" dirty="0" err="1" smtClean="0">
                <a:solidFill>
                  <a:schemeClr val="tx1"/>
                </a:solidFill>
              </a:rPr>
              <a:t>res</a:t>
            </a:r>
            <a:r>
              <a:rPr lang="ru-RU" dirty="0" smtClean="0">
                <a:solidFill>
                  <a:schemeClr val="tx1"/>
                </a:solidFill>
              </a:rPr>
              <a:t> ).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 В результате нужно вывести значения переменных S1 и </a:t>
            </a:r>
            <a:r>
              <a:rPr lang="ru-RU" dirty="0" err="1" smtClean="0">
                <a:solidFill>
                  <a:schemeClr val="tx1"/>
                </a:solidFill>
              </a:rPr>
              <a:t>res</a:t>
            </a:r>
            <a:r>
              <a:rPr lang="ru-RU" dirty="0" smtClean="0">
                <a:solidFill>
                  <a:schemeClr val="tx1"/>
                </a:solidFill>
              </a:rPr>
              <a:t> .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841500" y="2514600"/>
          <a:ext cx="33782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9100"/>
                <a:gridCol w="1689100"/>
              </a:tblGrid>
              <a:tr h="26162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Блюдо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Цена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26162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Борщ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35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26162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Котлета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40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26162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Каша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26162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Чай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3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757217"/>
          </a:xfrm>
        </p:spPr>
        <p:txBody>
          <a:bodyPr>
            <a:noAutofit/>
          </a:bodyPr>
          <a:lstStyle/>
          <a:p>
            <a:r>
              <a:rPr lang="ru-RU" sz="2800" dirty="0" smtClean="0"/>
              <a:t>Ветвление. Задача 2.</a:t>
            </a:r>
            <a:r>
              <a:rPr lang="en-US" sz="2800" dirty="0" smtClean="0"/>
              <a:t> </a:t>
            </a:r>
            <a:r>
              <a:rPr lang="ru-RU" sz="2800" dirty="0" smtClean="0"/>
              <a:t>Составить алгоритм решения задачи в виде Блок-схемы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Построить алгоритм решения ввода значения температуры воздуха </a:t>
            </a:r>
            <a:r>
              <a:rPr lang="ru-RU" dirty="0" err="1" smtClean="0"/>
              <a:t>t</a:t>
            </a:r>
            <a:r>
              <a:rPr lang="ru-RU" dirty="0" smtClean="0"/>
              <a:t> и выдачи текста «Хорошая погода!», если </a:t>
            </a:r>
            <a:r>
              <a:rPr lang="ru-RU" dirty="0" err="1" smtClean="0"/>
              <a:t>t</a:t>
            </a:r>
            <a:r>
              <a:rPr lang="ru-RU" dirty="0" smtClean="0"/>
              <a:t> &gt; 10 градусов и текста «Плохая погода!»,</a:t>
            </a:r>
            <a:r>
              <a:rPr lang="en-US" dirty="0" smtClean="0"/>
              <a:t> </a:t>
            </a:r>
            <a:r>
              <a:rPr lang="ru-RU" dirty="0" smtClean="0"/>
              <a:t>если </a:t>
            </a:r>
            <a:r>
              <a:rPr lang="ru-RU" dirty="0" err="1" smtClean="0"/>
              <a:t>t</a:t>
            </a:r>
            <a:r>
              <a:rPr lang="ru-RU" dirty="0" smtClean="0"/>
              <a:t> </a:t>
            </a:r>
            <a:r>
              <a:rPr lang="en-US" dirty="0" smtClean="0"/>
              <a:t>&lt;=</a:t>
            </a:r>
            <a:r>
              <a:rPr lang="ru-RU" dirty="0" smtClean="0"/>
              <a:t> 10 градусов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ru-RU" dirty="0" smtClean="0"/>
              <a:t>Постановка задачи: Исходными данными является значение </a:t>
            </a:r>
            <a:r>
              <a:rPr lang="ru-RU" dirty="0" err="1" smtClean="0"/>
              <a:t>t</a:t>
            </a:r>
            <a:r>
              <a:rPr lang="ru-RU" dirty="0" smtClean="0"/>
              <a:t>, необходимо</a:t>
            </a:r>
            <a:r>
              <a:rPr lang="en-US" dirty="0" smtClean="0"/>
              <a:t> </a:t>
            </a:r>
            <a:r>
              <a:rPr lang="ru-RU" dirty="0" smtClean="0"/>
              <a:t>сформировать строку </a:t>
            </a:r>
            <a:r>
              <a:rPr lang="ru-RU" dirty="0" err="1" smtClean="0"/>
              <a:t>s</a:t>
            </a:r>
            <a:r>
              <a:rPr lang="ru-RU" dirty="0" smtClean="0"/>
              <a:t>. </a:t>
            </a:r>
            <a:endParaRPr lang="en-US" dirty="0" smtClean="0"/>
          </a:p>
          <a:p>
            <a:r>
              <a:rPr lang="ru-RU" dirty="0" smtClean="0"/>
              <a:t>При </a:t>
            </a:r>
            <a:r>
              <a:rPr lang="ru-RU" dirty="0" err="1" smtClean="0"/>
              <a:t>t</a:t>
            </a:r>
            <a:r>
              <a:rPr lang="ru-RU" dirty="0" smtClean="0"/>
              <a:t> &lt; 10 </a:t>
            </a:r>
            <a:r>
              <a:rPr lang="ru-RU" dirty="0" err="1" smtClean="0"/>
              <a:t>s=’Плохая␣погода</a:t>
            </a:r>
            <a:r>
              <a:rPr lang="ru-RU" dirty="0" smtClean="0"/>
              <a:t>!’ , иначе </a:t>
            </a:r>
            <a:r>
              <a:rPr lang="ru-RU" dirty="0" err="1" smtClean="0"/>
              <a:t>s=’Хорошая␣погода</a:t>
            </a:r>
            <a:r>
              <a:rPr lang="ru-RU" dirty="0" smtClean="0"/>
              <a:t>!’.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Ветвление. Задача 3.</a:t>
            </a:r>
            <a:r>
              <a:rPr lang="en-US" sz="2800" dirty="0" smtClean="0"/>
              <a:t> </a:t>
            </a:r>
            <a:r>
              <a:rPr lang="ru-RU" sz="2800" dirty="0" smtClean="0"/>
              <a:t>Составить алгоритм решения задачи в виде Блок-схемы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Составить алгоритм ввода оценки P , полученной учащимся, и выдачи текста «Молодец!», если P = 5, «Хорошо!», если P = 4 и «Лентяй!», если P </a:t>
            </a:r>
            <a:r>
              <a:rPr lang="en-US" dirty="0" smtClean="0"/>
              <a:t>&lt;= </a:t>
            </a:r>
            <a:r>
              <a:rPr lang="ru-RU" dirty="0" smtClean="0"/>
              <a:t>3.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b="1" dirty="0" smtClean="0"/>
              <a:t>Программа</a:t>
            </a:r>
            <a:r>
              <a:rPr lang="ru-RU" dirty="0" smtClean="0"/>
              <a:t> — согласно ГОСТ 19781-90 — данные, предназначенные для управления конкретными компонентами системы обработки информации в целях реализации определённого алгоритма.</a:t>
            </a:r>
          </a:p>
          <a:p>
            <a:pPr algn="just">
              <a:buNone/>
            </a:pPr>
            <a:r>
              <a:rPr lang="ru-RU" dirty="0" smtClean="0"/>
              <a:t>		</a:t>
            </a:r>
            <a:r>
              <a:rPr lang="ru-RU" b="1" dirty="0" smtClean="0"/>
              <a:t>Язык программирования </a:t>
            </a:r>
            <a:r>
              <a:rPr lang="ru-RU" dirty="0" smtClean="0"/>
              <a:t>— искусственный (формальный) язык, предназначенный для записи алгоритмов. Язык программирования задаётся своим описанием и реализуется в виде специальной программы: компилятора или интерпретатора.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60031" y="817584"/>
            <a:ext cx="9286993" cy="65792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Основные понятия и определения (глоссарий)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5301" y="1473200"/>
            <a:ext cx="8447294" cy="4249869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b="1" dirty="0" smtClean="0"/>
              <a:t>Транслятор</a:t>
            </a:r>
          </a:p>
          <a:p>
            <a:pPr algn="just">
              <a:buNone/>
            </a:pPr>
            <a:r>
              <a:rPr lang="ru-RU" dirty="0" smtClean="0"/>
              <a:t>Транслятор — в широком смысле — программа, преобразующая текст, написанный на одном языке, в текст на другом языке.</a:t>
            </a:r>
          </a:p>
          <a:p>
            <a:pPr algn="just">
              <a:buNone/>
            </a:pPr>
            <a:r>
              <a:rPr lang="ru-RU" dirty="0" smtClean="0"/>
              <a:t>Транслятор — в узком смысле — программа, преобразующая: программу, написанную на одном (входном) языке в программу, представленную на другом(выходном) языке.</a:t>
            </a:r>
          </a:p>
          <a:p>
            <a:pPr algn="just">
              <a:buNone/>
            </a:pPr>
            <a:r>
              <a:rPr lang="ru-RU" dirty="0" smtClean="0"/>
              <a:t>Транслятор языка программирования — программа, преобразующая исходный текст программы на языке программирования в машинный язык вычислительной системы, на которой эта программ должна выполняться.</a:t>
            </a:r>
          </a:p>
          <a:p>
            <a:pPr algn="just"/>
            <a:endParaRPr lang="ru-RU" dirty="0" smtClean="0"/>
          </a:p>
          <a:p>
            <a:pPr algn="just"/>
            <a:r>
              <a:rPr lang="ru-RU" b="1" dirty="0" smtClean="0"/>
              <a:t>Интерпретатор</a:t>
            </a:r>
          </a:p>
          <a:p>
            <a:pPr algn="just">
              <a:buNone/>
            </a:pPr>
            <a:r>
              <a:rPr lang="ru-RU" dirty="0" smtClean="0"/>
              <a:t>Интерпретатор — транслятор, способный параллельно переводить и выполнять программу, написанную на алгоритмическом языке высокого уровня.</a:t>
            </a:r>
          </a:p>
          <a:p>
            <a:pPr algn="just"/>
            <a:endParaRPr lang="ru-RU" dirty="0" smtClean="0"/>
          </a:p>
          <a:p>
            <a:pPr algn="just"/>
            <a:r>
              <a:rPr lang="ru-RU" b="1" dirty="0" smtClean="0"/>
              <a:t>Компилятор</a:t>
            </a:r>
          </a:p>
          <a:p>
            <a:pPr algn="just">
              <a:buNone/>
            </a:pPr>
            <a:r>
              <a:rPr lang="ru-RU" dirty="0" smtClean="0"/>
              <a:t>Компилятор — программа, преобразующая текст, написанный на алгоритмическом языке, в программу, состоящую из машинных команд. Компилятор создаёт законченный вариант программы на машинном языке.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61751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Основные понятия и определения (глоссарий)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69CAF9D-0218-4BEA-A763-358C89414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386" y="1083327"/>
            <a:ext cx="9982200" cy="4572000"/>
          </a:xfrm>
        </p:spPr>
        <p:txBody>
          <a:bodyPr/>
          <a:lstStyle/>
          <a:p>
            <a:pPr marL="0" indent="0">
              <a:buNone/>
            </a:pPr>
            <a:endParaRPr lang="kk-KZ" dirty="0"/>
          </a:p>
          <a:p>
            <a:pPr marL="0" indent="0">
              <a:buNone/>
            </a:pPr>
            <a:endParaRPr lang="kk-KZ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19516" y="713774"/>
            <a:ext cx="95028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Понятия «алгоритм» и «программа».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Алгоритм решения задачи – точное описание порядка действий, которые надо выполнить для решения задачи.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Алгоритмы + структуры данных = программы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1" t="25597" r="14020" b="28249"/>
          <a:stretch>
            <a:fillRect/>
          </a:stretch>
        </p:blipFill>
        <p:spPr bwMode="auto">
          <a:xfrm>
            <a:off x="2474381" y="1879101"/>
            <a:ext cx="7447286" cy="4319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05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75016" y="1586508"/>
            <a:ext cx="4038600" cy="2718078"/>
          </a:xfrm>
          <a:prstGeom prst="foldedCorner">
            <a:avLst>
              <a:gd name="adj" fmla="val 3147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73181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Этапы решения задачи на компьютере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1. Постановка задачи.</a:t>
            </a:r>
          </a:p>
          <a:p>
            <a:pPr marL="0" indent="0" algn="just">
              <a:buNone/>
            </a:pPr>
            <a:r>
              <a:rPr lang="ru-RU" dirty="0" smtClean="0"/>
              <a:t>2.Формализация задачи.</a:t>
            </a:r>
          </a:p>
          <a:p>
            <a:pPr marL="0" indent="0" algn="just">
              <a:buNone/>
            </a:pPr>
            <a:r>
              <a:rPr lang="ru-RU" dirty="0" smtClean="0"/>
              <a:t>3.Построение алгоритма.</a:t>
            </a:r>
          </a:p>
          <a:p>
            <a:pPr marL="0" indent="0" algn="just">
              <a:buNone/>
            </a:pPr>
            <a:r>
              <a:rPr lang="ru-RU" dirty="0" smtClean="0"/>
              <a:t>4.Составление программы </a:t>
            </a:r>
          </a:p>
          <a:p>
            <a:pPr marL="0" indent="0" algn="just">
              <a:buNone/>
            </a:pPr>
            <a:r>
              <a:rPr lang="ru-RU" dirty="0" smtClean="0"/>
              <a:t>на языке программирования.</a:t>
            </a:r>
          </a:p>
          <a:p>
            <a:pPr marL="0" indent="0" algn="just">
              <a:buNone/>
            </a:pPr>
            <a:r>
              <a:rPr lang="ru-RU" dirty="0" smtClean="0"/>
              <a:t>5.Отладка и тестирование программы.</a:t>
            </a:r>
          </a:p>
          <a:p>
            <a:pPr marL="0" indent="0" algn="just">
              <a:buNone/>
            </a:pPr>
            <a:r>
              <a:rPr lang="ru-RU" dirty="0" smtClean="0"/>
              <a:t>6.Проведение расчетов и анализ полученных результатов.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Данные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1721" y="1598557"/>
            <a:ext cx="8261873" cy="3603812"/>
          </a:xfrm>
        </p:spPr>
        <p:txBody>
          <a:bodyPr/>
          <a:lstStyle/>
          <a:p>
            <a:pPr algn="just"/>
            <a:r>
              <a:rPr lang="ru-RU" dirty="0" smtClean="0"/>
              <a:t>Совокупность величин, с которыми работает компьютер, принято называть данными.</a:t>
            </a:r>
          </a:p>
          <a:p>
            <a:pPr algn="just"/>
            <a:r>
              <a:rPr lang="ru-RU" dirty="0" smtClean="0"/>
              <a:t>По отношению к программе данные делятся на исходные, результаты (окончательные данные) и промежуточные данные, которые получаются в процессе вычислений.</a:t>
            </a:r>
          </a:p>
          <a:p>
            <a:pPr algn="just"/>
            <a:r>
              <a:rPr lang="ru-RU" dirty="0" smtClean="0"/>
              <a:t>Данные - это множество величин.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59700" y="3577302"/>
            <a:ext cx="3149780" cy="243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74451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Величины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28421" y="1433457"/>
            <a:ext cx="8261873" cy="3603812"/>
          </a:xfrm>
        </p:spPr>
        <p:txBody>
          <a:bodyPr/>
          <a:lstStyle/>
          <a:p>
            <a:pPr algn="just"/>
            <a:r>
              <a:rPr lang="ru-RU" dirty="0" smtClean="0"/>
              <a:t>Всякая величина занимает свое определенное место в памяти компьютера, а значение этой величины определяется двоичным кодом в этой ячейке.</a:t>
            </a:r>
          </a:p>
          <a:p>
            <a:pPr algn="just"/>
            <a:r>
              <a:rPr lang="ru-RU" dirty="0" smtClean="0"/>
              <a:t>У всякой величины имеются три основных свойства: имя, значение и тип.</a:t>
            </a:r>
          </a:p>
          <a:p>
            <a:pPr algn="just"/>
            <a:r>
              <a:rPr lang="ru-RU" dirty="0" smtClean="0"/>
              <a:t>Величины делятся на константы и переменные.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81924" y="3834408"/>
            <a:ext cx="405045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4873beb7-5857-4685-be1f-d57550cc96cc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0</TotalTime>
  <Words>1249</Words>
  <Application>Microsoft Office PowerPoint</Application>
  <PresentationFormat>Произвольный</PresentationFormat>
  <Paragraphs>197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Кнопка</vt:lpstr>
      <vt:lpstr>Тема Office</vt:lpstr>
      <vt:lpstr>Алгоритмизация  и  программирование  и.о. доцент кафедры «Информационные системы» Муханова Аягоз Асанбековна </vt:lpstr>
      <vt:lpstr>Лекция 1. Введение в программирование на языке Python. </vt:lpstr>
      <vt:lpstr>Основные понятия и определения (глоссарий)</vt:lpstr>
      <vt:lpstr>Основные понятия и определения (глоссарий)</vt:lpstr>
      <vt:lpstr>Основные понятия и определения (глоссарий)</vt:lpstr>
      <vt:lpstr>Презентация PowerPoint</vt:lpstr>
      <vt:lpstr>Этапы решения задачи на компьютере</vt:lpstr>
      <vt:lpstr>Данные </vt:lpstr>
      <vt:lpstr>Величины</vt:lpstr>
      <vt:lpstr>Способы записи алгоритмов </vt:lpstr>
      <vt:lpstr>Элементы блок-схем алгоритмов </vt:lpstr>
      <vt:lpstr>Структура алгоритмов</vt:lpstr>
      <vt:lpstr>Линейный алгоритм</vt:lpstr>
      <vt:lpstr>Пример линейной задачи</vt:lpstr>
      <vt:lpstr>Ветвление</vt:lpstr>
      <vt:lpstr>Ветвление</vt:lpstr>
      <vt:lpstr>Цикл</vt:lpstr>
      <vt:lpstr>Цикл</vt:lpstr>
      <vt:lpstr>Цикл</vt:lpstr>
      <vt:lpstr>Язык программирования - Python </vt:lpstr>
      <vt:lpstr>Особенности языка</vt:lpstr>
      <vt:lpstr>- разрабатывался с конца 80-х, выпущен в феврале 1991 г. - создание Python было начато Гвидо ван Россумом (тогда сотрудник голландского института CWI, сейчас – разработчик в Dropbox).  - назван в честь британского телешой «Летающий цирк Монти Пайтона». - создавался под влиянием других языков, вобрал в себя множество их возможностей. - на данный момент существуют две активные ветки языка - Python  2 и Python  3. </vt:lpstr>
      <vt:lpstr>Презентация PowerPoint</vt:lpstr>
      <vt:lpstr>Области применения</vt:lpstr>
      <vt:lpstr>Сферы, в которых применить Python нельзя</vt:lpstr>
      <vt:lpstr>Преимущества языка</vt:lpstr>
      <vt:lpstr>недостатки</vt:lpstr>
      <vt:lpstr>Интерпретатор и интегрированная среда разработки</vt:lpstr>
      <vt:lpstr>Интегрированная среда разработки (IDE) http://www.jetbrains.com/pycharm/</vt:lpstr>
      <vt:lpstr>Презентация PowerPoint</vt:lpstr>
      <vt:lpstr>Линейный алгоритм. Задача 3. Построение алгоритма</vt:lpstr>
      <vt:lpstr>Ветвление. Задача 2. Составить алгоритм решения задачи в виде Блок-схемы</vt:lpstr>
      <vt:lpstr>Ветвление. Задача 3. Составить алгоритм решения задачи в виде Блок-схемы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2018-03-13T06:49:44Z</dcterms:created>
  <dcterms:modified xsi:type="dcterms:W3CDTF">2022-11-04T08:15:06Z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