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2" r:id="rId4"/>
    <p:sldId id="285" r:id="rId5"/>
    <p:sldId id="263" r:id="rId6"/>
    <p:sldId id="286" r:id="rId7"/>
    <p:sldId id="264" r:id="rId8"/>
    <p:sldId id="265" r:id="rId9"/>
    <p:sldId id="266" r:id="rId10"/>
    <p:sldId id="287" r:id="rId11"/>
    <p:sldId id="267" r:id="rId12"/>
    <p:sldId id="269" r:id="rId13"/>
    <p:sldId id="270" r:id="rId14"/>
    <p:sldId id="271" r:id="rId15"/>
    <p:sldId id="272" r:id="rId16"/>
    <p:sldId id="291" r:id="rId17"/>
    <p:sldId id="274" r:id="rId18"/>
    <p:sldId id="275" r:id="rId19"/>
    <p:sldId id="276" r:id="rId20"/>
    <p:sldId id="288" r:id="rId21"/>
    <p:sldId id="277" r:id="rId22"/>
    <p:sldId id="278" r:id="rId23"/>
    <p:sldId id="279" r:id="rId24"/>
    <p:sldId id="280" r:id="rId25"/>
    <p:sldId id="290" r:id="rId26"/>
    <p:sldId id="289" r:id="rId27"/>
    <p:sldId id="281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DBE925-445A-460D-A34E-0DA5072DA06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39D082-E93B-4AF3-994E-6139732131E2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FBBCBADA-DC21-4BBF-8640-5B695E908C89}" type="parTrans" cxnId="{79CCABD9-13C3-4342-B5FE-68352B066F61}">
      <dgm:prSet/>
      <dgm:spPr/>
      <dgm:t>
        <a:bodyPr/>
        <a:lstStyle/>
        <a:p>
          <a:endParaRPr lang="ru-RU"/>
        </a:p>
      </dgm:t>
    </dgm:pt>
    <dgm:pt modelId="{826BF14E-09BA-455E-8F9A-D6493DCE2717}" type="sibTrans" cxnId="{79CCABD9-13C3-4342-B5FE-68352B066F61}">
      <dgm:prSet/>
      <dgm:spPr/>
      <dgm:t>
        <a:bodyPr/>
        <a:lstStyle/>
        <a:p>
          <a:endParaRPr lang="ru-RU"/>
        </a:p>
      </dgm:t>
    </dgm:pt>
    <dgm:pt modelId="{6569AB6A-6CE3-474D-8704-6B5B06B902DA}">
      <dgm:prSet phldrT="[Текст]"/>
      <dgm:spPr/>
      <dgm:t>
        <a:bodyPr/>
        <a:lstStyle/>
        <a:p>
          <a:r>
            <a:rPr lang="ru-RU" dirty="0" smtClean="0"/>
            <a:t>Во-первых, Советский Союза отошел от принципа статус-кво в периферийных зонах мира (на юге и северо-востоке Африки и в Афганистане).  </a:t>
          </a:r>
          <a:endParaRPr lang="ru-RU" dirty="0"/>
        </a:p>
      </dgm:t>
    </dgm:pt>
    <dgm:pt modelId="{A4BAE3A0-3FDC-40F4-B158-0E00AA740D32}" type="parTrans" cxnId="{C1CD1660-56A8-4ACF-AC6F-3478F5D4E1EE}">
      <dgm:prSet/>
      <dgm:spPr/>
      <dgm:t>
        <a:bodyPr/>
        <a:lstStyle/>
        <a:p>
          <a:endParaRPr lang="ru-RU"/>
        </a:p>
      </dgm:t>
    </dgm:pt>
    <dgm:pt modelId="{7B69D4EF-9344-46A9-82C2-1CD0A7D5D5E0}" type="sibTrans" cxnId="{C1CD1660-56A8-4ACF-AC6F-3478F5D4E1EE}">
      <dgm:prSet/>
      <dgm:spPr/>
      <dgm:t>
        <a:bodyPr/>
        <a:lstStyle/>
        <a:p>
          <a:endParaRPr lang="ru-RU"/>
        </a:p>
      </dgm:t>
    </dgm:pt>
    <dgm:pt modelId="{31AE657B-974A-462A-B171-8CF2AAB0C9D4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BB2C034E-33A6-4514-AEBF-879E5E770823}" type="parTrans" cxnId="{3AE23F00-BD10-47C5-9BE3-0F909DA25B10}">
      <dgm:prSet/>
      <dgm:spPr/>
      <dgm:t>
        <a:bodyPr/>
        <a:lstStyle/>
        <a:p>
          <a:endParaRPr lang="ru-RU"/>
        </a:p>
      </dgm:t>
    </dgm:pt>
    <dgm:pt modelId="{C20EDC91-BBD5-4014-8058-AC99075612F8}" type="sibTrans" cxnId="{3AE23F00-BD10-47C5-9BE3-0F909DA25B10}">
      <dgm:prSet/>
      <dgm:spPr/>
      <dgm:t>
        <a:bodyPr/>
        <a:lstStyle/>
        <a:p>
          <a:endParaRPr lang="ru-RU"/>
        </a:p>
      </dgm:t>
    </dgm:pt>
    <dgm:pt modelId="{548727F3-D362-4A18-AAE2-B40ED8676BC2}">
      <dgm:prSet phldrT="[Текст]"/>
      <dgm:spPr/>
      <dgm:t>
        <a:bodyPr/>
        <a:lstStyle/>
        <a:p>
          <a:r>
            <a:rPr lang="ru-RU" dirty="0" smtClean="0"/>
            <a:t>Во-вторых, Соединенные Штаты посредством сближения с Китаем и поощрения китайско-японского сотрудничества стремились создать американо-китайско-японскую тройственную коалицию против СССР на Дальнем Востоке </a:t>
          </a:r>
          <a:endParaRPr lang="ru-RU" dirty="0"/>
        </a:p>
      </dgm:t>
    </dgm:pt>
    <dgm:pt modelId="{5A463F38-14C7-4400-BF89-025A78B66BFE}" type="parTrans" cxnId="{9A109374-DC8C-4F0E-AE00-C26FDABBE0AE}">
      <dgm:prSet/>
      <dgm:spPr/>
      <dgm:t>
        <a:bodyPr/>
        <a:lstStyle/>
        <a:p>
          <a:endParaRPr lang="ru-RU"/>
        </a:p>
      </dgm:t>
    </dgm:pt>
    <dgm:pt modelId="{3179E054-22A6-470F-B4DD-0E6A39EB6D1F}" type="sibTrans" cxnId="{9A109374-DC8C-4F0E-AE00-C26FDABBE0AE}">
      <dgm:prSet/>
      <dgm:spPr/>
      <dgm:t>
        <a:bodyPr/>
        <a:lstStyle/>
        <a:p>
          <a:endParaRPr lang="ru-RU"/>
        </a:p>
      </dgm:t>
    </dgm:pt>
    <dgm:pt modelId="{DF85282D-AB84-4282-AA31-7081423DFA52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28772FB0-7EB8-4D59-A363-9820BEC1F486}" type="parTrans" cxnId="{13487F90-6314-4108-9106-615A838F4703}">
      <dgm:prSet/>
      <dgm:spPr/>
      <dgm:t>
        <a:bodyPr/>
        <a:lstStyle/>
        <a:p>
          <a:endParaRPr lang="ru-RU"/>
        </a:p>
      </dgm:t>
    </dgm:pt>
    <dgm:pt modelId="{51ADB33F-2C38-49C3-87AB-B7C6D6057A3D}" type="sibTrans" cxnId="{13487F90-6314-4108-9106-615A838F4703}">
      <dgm:prSet/>
      <dgm:spPr/>
      <dgm:t>
        <a:bodyPr/>
        <a:lstStyle/>
        <a:p>
          <a:endParaRPr lang="ru-RU"/>
        </a:p>
      </dgm:t>
    </dgm:pt>
    <dgm:pt modelId="{640CD49C-3BAB-4FF8-9ED1-174209F74D52}">
      <dgm:prSet phldrT="[Текст]"/>
      <dgm:spPr/>
      <dgm:t>
        <a:bodyPr/>
        <a:lstStyle/>
        <a:p>
          <a:r>
            <a:rPr lang="ru-RU" dirty="0" smtClean="0"/>
            <a:t>В-третьих, непонимание между СССР и Западом в вопросах обеспечения прав человека создало к началу 1980-х годов атмосферу недоверия и предвзятости в отношениях между Советским Союзом и внешним миром.</a:t>
          </a:r>
          <a:endParaRPr lang="ru-RU" dirty="0"/>
        </a:p>
      </dgm:t>
    </dgm:pt>
    <dgm:pt modelId="{DC54D0BE-2F05-43D1-ACF8-9DF684B72902}" type="parTrans" cxnId="{2E04F021-42C5-4B63-9918-E7B9BFD52940}">
      <dgm:prSet/>
      <dgm:spPr/>
      <dgm:t>
        <a:bodyPr/>
        <a:lstStyle/>
        <a:p>
          <a:endParaRPr lang="ru-RU"/>
        </a:p>
      </dgm:t>
    </dgm:pt>
    <dgm:pt modelId="{AF9C9E71-49D4-440B-8942-A48378070AAF}" type="sibTrans" cxnId="{2E04F021-42C5-4B63-9918-E7B9BFD52940}">
      <dgm:prSet/>
      <dgm:spPr/>
      <dgm:t>
        <a:bodyPr/>
        <a:lstStyle/>
        <a:p>
          <a:endParaRPr lang="ru-RU"/>
        </a:p>
      </dgm:t>
    </dgm:pt>
    <dgm:pt modelId="{0894D210-FACA-4F21-A4A3-5A0A45F9F0B2}" type="pres">
      <dgm:prSet presAssocID="{79DBE925-445A-460D-A34E-0DA5072DA06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271830-EBF4-4AE4-B32D-8A9255357165}" type="pres">
      <dgm:prSet presAssocID="{2639D082-E93B-4AF3-994E-6139732131E2}" presName="composite" presStyleCnt="0"/>
      <dgm:spPr/>
    </dgm:pt>
    <dgm:pt modelId="{E74A5027-D0FD-48BB-BC75-C1FECDC34240}" type="pres">
      <dgm:prSet presAssocID="{2639D082-E93B-4AF3-994E-6139732131E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82E68-5420-4848-9149-E18174662FF5}" type="pres">
      <dgm:prSet presAssocID="{2639D082-E93B-4AF3-994E-6139732131E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DE4694-CED7-4F23-852D-091F57E64422}" type="pres">
      <dgm:prSet presAssocID="{826BF14E-09BA-455E-8F9A-D6493DCE2717}" presName="sp" presStyleCnt="0"/>
      <dgm:spPr/>
    </dgm:pt>
    <dgm:pt modelId="{325C0449-BA65-45FD-94BD-606A83E01373}" type="pres">
      <dgm:prSet presAssocID="{31AE657B-974A-462A-B171-8CF2AAB0C9D4}" presName="composite" presStyleCnt="0"/>
      <dgm:spPr/>
    </dgm:pt>
    <dgm:pt modelId="{9A4EED57-5668-43FF-B68D-33E01CE421FC}" type="pres">
      <dgm:prSet presAssocID="{31AE657B-974A-462A-B171-8CF2AAB0C9D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AC5F7-D388-44D3-A466-D4EF95108AAA}" type="pres">
      <dgm:prSet presAssocID="{31AE657B-974A-462A-B171-8CF2AAB0C9D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AB283-200E-448A-ACA4-B1CF51061019}" type="pres">
      <dgm:prSet presAssocID="{C20EDC91-BBD5-4014-8058-AC99075612F8}" presName="sp" presStyleCnt="0"/>
      <dgm:spPr/>
    </dgm:pt>
    <dgm:pt modelId="{E16CD87A-12BA-4308-9D9F-77D55D47A58B}" type="pres">
      <dgm:prSet presAssocID="{DF85282D-AB84-4282-AA31-7081423DFA52}" presName="composite" presStyleCnt="0"/>
      <dgm:spPr/>
    </dgm:pt>
    <dgm:pt modelId="{8E89A68C-EDAF-4651-9A44-9665A0FF3504}" type="pres">
      <dgm:prSet presAssocID="{DF85282D-AB84-4282-AA31-7081423DFA5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622F8-1527-455C-A6A3-F4EA36EC5BEB}" type="pres">
      <dgm:prSet presAssocID="{DF85282D-AB84-4282-AA31-7081423DFA5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CEFD39-175F-41B8-8644-11A898FBFBC0}" type="presOf" srcId="{548727F3-D362-4A18-AAE2-B40ED8676BC2}" destId="{32FAC5F7-D388-44D3-A466-D4EF95108AAA}" srcOrd="0" destOrd="0" presId="urn:microsoft.com/office/officeart/2005/8/layout/chevron2"/>
    <dgm:cxn modelId="{A9E06D9A-BA9A-4C8D-9B71-DD4F24808185}" type="presOf" srcId="{6569AB6A-6CE3-474D-8704-6B5B06B902DA}" destId="{3EE82E68-5420-4848-9149-E18174662FF5}" srcOrd="0" destOrd="0" presId="urn:microsoft.com/office/officeart/2005/8/layout/chevron2"/>
    <dgm:cxn modelId="{2E04F021-42C5-4B63-9918-E7B9BFD52940}" srcId="{DF85282D-AB84-4282-AA31-7081423DFA52}" destId="{640CD49C-3BAB-4FF8-9ED1-174209F74D52}" srcOrd="0" destOrd="0" parTransId="{DC54D0BE-2F05-43D1-ACF8-9DF684B72902}" sibTransId="{AF9C9E71-49D4-440B-8942-A48378070AAF}"/>
    <dgm:cxn modelId="{A4355E08-2C6A-486D-A43F-BE3EF001EFC5}" type="presOf" srcId="{31AE657B-974A-462A-B171-8CF2AAB0C9D4}" destId="{9A4EED57-5668-43FF-B68D-33E01CE421FC}" srcOrd="0" destOrd="0" presId="urn:microsoft.com/office/officeart/2005/8/layout/chevron2"/>
    <dgm:cxn modelId="{9A109374-DC8C-4F0E-AE00-C26FDABBE0AE}" srcId="{31AE657B-974A-462A-B171-8CF2AAB0C9D4}" destId="{548727F3-D362-4A18-AAE2-B40ED8676BC2}" srcOrd="0" destOrd="0" parTransId="{5A463F38-14C7-4400-BF89-025A78B66BFE}" sibTransId="{3179E054-22A6-470F-B4DD-0E6A39EB6D1F}"/>
    <dgm:cxn modelId="{4C2C57E7-F0B7-463A-BEFB-5726C6D802E6}" type="presOf" srcId="{640CD49C-3BAB-4FF8-9ED1-174209F74D52}" destId="{318622F8-1527-455C-A6A3-F4EA36EC5BEB}" srcOrd="0" destOrd="0" presId="urn:microsoft.com/office/officeart/2005/8/layout/chevron2"/>
    <dgm:cxn modelId="{79CCABD9-13C3-4342-B5FE-68352B066F61}" srcId="{79DBE925-445A-460D-A34E-0DA5072DA063}" destId="{2639D082-E93B-4AF3-994E-6139732131E2}" srcOrd="0" destOrd="0" parTransId="{FBBCBADA-DC21-4BBF-8640-5B695E908C89}" sibTransId="{826BF14E-09BA-455E-8F9A-D6493DCE2717}"/>
    <dgm:cxn modelId="{17FCB411-2519-460D-A2DE-3E4440880878}" type="presOf" srcId="{79DBE925-445A-460D-A34E-0DA5072DA063}" destId="{0894D210-FACA-4F21-A4A3-5A0A45F9F0B2}" srcOrd="0" destOrd="0" presId="urn:microsoft.com/office/officeart/2005/8/layout/chevron2"/>
    <dgm:cxn modelId="{0F9D819A-5F76-42D3-AFFB-C24DB1C2CD1B}" type="presOf" srcId="{2639D082-E93B-4AF3-994E-6139732131E2}" destId="{E74A5027-D0FD-48BB-BC75-C1FECDC34240}" srcOrd="0" destOrd="0" presId="urn:microsoft.com/office/officeart/2005/8/layout/chevron2"/>
    <dgm:cxn modelId="{C1CD1660-56A8-4ACF-AC6F-3478F5D4E1EE}" srcId="{2639D082-E93B-4AF3-994E-6139732131E2}" destId="{6569AB6A-6CE3-474D-8704-6B5B06B902DA}" srcOrd="0" destOrd="0" parTransId="{A4BAE3A0-3FDC-40F4-B158-0E00AA740D32}" sibTransId="{7B69D4EF-9344-46A9-82C2-1CD0A7D5D5E0}"/>
    <dgm:cxn modelId="{13487F90-6314-4108-9106-615A838F4703}" srcId="{79DBE925-445A-460D-A34E-0DA5072DA063}" destId="{DF85282D-AB84-4282-AA31-7081423DFA52}" srcOrd="2" destOrd="0" parTransId="{28772FB0-7EB8-4D59-A363-9820BEC1F486}" sibTransId="{51ADB33F-2C38-49C3-87AB-B7C6D6057A3D}"/>
    <dgm:cxn modelId="{489D979C-24DC-4B09-9BE2-E5FCDFF896EA}" type="presOf" srcId="{DF85282D-AB84-4282-AA31-7081423DFA52}" destId="{8E89A68C-EDAF-4651-9A44-9665A0FF3504}" srcOrd="0" destOrd="0" presId="urn:microsoft.com/office/officeart/2005/8/layout/chevron2"/>
    <dgm:cxn modelId="{3AE23F00-BD10-47C5-9BE3-0F909DA25B10}" srcId="{79DBE925-445A-460D-A34E-0DA5072DA063}" destId="{31AE657B-974A-462A-B171-8CF2AAB0C9D4}" srcOrd="1" destOrd="0" parTransId="{BB2C034E-33A6-4514-AEBF-879E5E770823}" sibTransId="{C20EDC91-BBD5-4014-8058-AC99075612F8}"/>
    <dgm:cxn modelId="{B2D688BB-4182-47D1-93CE-2A1F684ED31C}" type="presParOf" srcId="{0894D210-FACA-4F21-A4A3-5A0A45F9F0B2}" destId="{55271830-EBF4-4AE4-B32D-8A9255357165}" srcOrd="0" destOrd="0" presId="urn:microsoft.com/office/officeart/2005/8/layout/chevron2"/>
    <dgm:cxn modelId="{E6B4BDC9-2F57-4D17-A9FD-95753A42D1ED}" type="presParOf" srcId="{55271830-EBF4-4AE4-B32D-8A9255357165}" destId="{E74A5027-D0FD-48BB-BC75-C1FECDC34240}" srcOrd="0" destOrd="0" presId="urn:microsoft.com/office/officeart/2005/8/layout/chevron2"/>
    <dgm:cxn modelId="{4D6020CA-3B2A-4781-AFF6-1CA63F43D2F0}" type="presParOf" srcId="{55271830-EBF4-4AE4-B32D-8A9255357165}" destId="{3EE82E68-5420-4848-9149-E18174662FF5}" srcOrd="1" destOrd="0" presId="urn:microsoft.com/office/officeart/2005/8/layout/chevron2"/>
    <dgm:cxn modelId="{1D8EE26D-FAD5-46AE-AA2D-A42B1BAFA129}" type="presParOf" srcId="{0894D210-FACA-4F21-A4A3-5A0A45F9F0B2}" destId="{82DE4694-CED7-4F23-852D-091F57E64422}" srcOrd="1" destOrd="0" presId="urn:microsoft.com/office/officeart/2005/8/layout/chevron2"/>
    <dgm:cxn modelId="{62882698-60E5-41F8-9151-2273DCE392E4}" type="presParOf" srcId="{0894D210-FACA-4F21-A4A3-5A0A45F9F0B2}" destId="{325C0449-BA65-45FD-94BD-606A83E01373}" srcOrd="2" destOrd="0" presId="urn:microsoft.com/office/officeart/2005/8/layout/chevron2"/>
    <dgm:cxn modelId="{793027AC-B957-4636-9D86-3C8920484B35}" type="presParOf" srcId="{325C0449-BA65-45FD-94BD-606A83E01373}" destId="{9A4EED57-5668-43FF-B68D-33E01CE421FC}" srcOrd="0" destOrd="0" presId="urn:microsoft.com/office/officeart/2005/8/layout/chevron2"/>
    <dgm:cxn modelId="{4B52794A-B302-475D-9C2C-DA1D967B7676}" type="presParOf" srcId="{325C0449-BA65-45FD-94BD-606A83E01373}" destId="{32FAC5F7-D388-44D3-A466-D4EF95108AAA}" srcOrd="1" destOrd="0" presId="urn:microsoft.com/office/officeart/2005/8/layout/chevron2"/>
    <dgm:cxn modelId="{4D6063A9-75CD-4D4C-AB76-034B23120447}" type="presParOf" srcId="{0894D210-FACA-4F21-A4A3-5A0A45F9F0B2}" destId="{AE6AB283-200E-448A-ACA4-B1CF51061019}" srcOrd="3" destOrd="0" presId="urn:microsoft.com/office/officeart/2005/8/layout/chevron2"/>
    <dgm:cxn modelId="{01BA0EB2-FC46-4F4B-9CEF-CC6E6F1122DD}" type="presParOf" srcId="{0894D210-FACA-4F21-A4A3-5A0A45F9F0B2}" destId="{E16CD87A-12BA-4308-9D9F-77D55D47A58B}" srcOrd="4" destOrd="0" presId="urn:microsoft.com/office/officeart/2005/8/layout/chevron2"/>
    <dgm:cxn modelId="{6093154D-64D5-4668-ACD5-9F0FDB11F897}" type="presParOf" srcId="{E16CD87A-12BA-4308-9D9F-77D55D47A58B}" destId="{8E89A68C-EDAF-4651-9A44-9665A0FF3504}" srcOrd="0" destOrd="0" presId="urn:microsoft.com/office/officeart/2005/8/layout/chevron2"/>
    <dgm:cxn modelId="{58AA7C71-2E22-43F0-ADB1-6F857F5FEB0B}" type="presParOf" srcId="{E16CD87A-12BA-4308-9D9F-77D55D47A58B}" destId="{318622F8-1527-455C-A6A3-F4EA36EC5BE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4A5027-D0FD-48BB-BC75-C1FECDC34240}">
      <dsp:nvSpPr>
        <dsp:cNvPr id="0" name=""/>
        <dsp:cNvSpPr/>
      </dsp:nvSpPr>
      <dsp:spPr>
        <a:xfrm rot="5400000">
          <a:off x="-235643" y="235987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-</a:t>
          </a:r>
          <a:endParaRPr lang="ru-RU" sz="3300" kern="1200" dirty="0"/>
        </a:p>
      </dsp:txBody>
      <dsp:txXfrm rot="-5400000">
        <a:off x="1" y="550177"/>
        <a:ext cx="1099668" cy="471287"/>
      </dsp:txXfrm>
    </dsp:sp>
    <dsp:sp modelId="{3EE82E68-5420-4848-9149-E18174662FF5}">
      <dsp:nvSpPr>
        <dsp:cNvPr id="0" name=""/>
        <dsp:cNvSpPr/>
      </dsp:nvSpPr>
      <dsp:spPr>
        <a:xfrm rot="5400000">
          <a:off x="4154073" y="-3054060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Во-первых, Советский Союза отошел от принципа статус-кво в периферийных зонах мира (на юге и северо-востоке Африки и в Афганистане).  </a:t>
          </a:r>
          <a:endParaRPr lang="ru-RU" sz="1700" kern="1200" dirty="0"/>
        </a:p>
      </dsp:txBody>
      <dsp:txXfrm rot="-5400000">
        <a:off x="1099668" y="50192"/>
        <a:ext cx="7080084" cy="921426"/>
      </dsp:txXfrm>
    </dsp:sp>
    <dsp:sp modelId="{9A4EED57-5668-43FF-B68D-33E01CE421FC}">
      <dsp:nvSpPr>
        <dsp:cNvPr id="0" name=""/>
        <dsp:cNvSpPr/>
      </dsp:nvSpPr>
      <dsp:spPr>
        <a:xfrm rot="5400000">
          <a:off x="-235643" y="1612340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-</a:t>
          </a:r>
          <a:endParaRPr lang="ru-RU" sz="3300" kern="1200" dirty="0"/>
        </a:p>
      </dsp:txBody>
      <dsp:txXfrm rot="-5400000">
        <a:off x="1" y="1926530"/>
        <a:ext cx="1099668" cy="471287"/>
      </dsp:txXfrm>
    </dsp:sp>
    <dsp:sp modelId="{32FAC5F7-D388-44D3-A466-D4EF95108AAA}">
      <dsp:nvSpPr>
        <dsp:cNvPr id="0" name=""/>
        <dsp:cNvSpPr/>
      </dsp:nvSpPr>
      <dsp:spPr>
        <a:xfrm rot="5400000">
          <a:off x="4154073" y="-1677707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Во-вторых, Соединенные Штаты посредством сближения с Китаем и поощрения китайско-японского сотрудничества стремились создать американо-китайско-японскую тройственную коалицию против СССР на Дальнем Востоке </a:t>
          </a:r>
          <a:endParaRPr lang="ru-RU" sz="1700" kern="1200" dirty="0"/>
        </a:p>
      </dsp:txBody>
      <dsp:txXfrm rot="-5400000">
        <a:off x="1099668" y="1426545"/>
        <a:ext cx="7080084" cy="921426"/>
      </dsp:txXfrm>
    </dsp:sp>
    <dsp:sp modelId="{8E89A68C-EDAF-4651-9A44-9665A0FF3504}">
      <dsp:nvSpPr>
        <dsp:cNvPr id="0" name=""/>
        <dsp:cNvSpPr/>
      </dsp:nvSpPr>
      <dsp:spPr>
        <a:xfrm rot="5400000">
          <a:off x="-235643" y="2988693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-</a:t>
          </a:r>
          <a:endParaRPr lang="ru-RU" sz="3300" kern="1200" dirty="0"/>
        </a:p>
      </dsp:txBody>
      <dsp:txXfrm rot="-5400000">
        <a:off x="1" y="3302883"/>
        <a:ext cx="1099668" cy="471287"/>
      </dsp:txXfrm>
    </dsp:sp>
    <dsp:sp modelId="{318622F8-1527-455C-A6A3-F4EA36EC5BEB}">
      <dsp:nvSpPr>
        <dsp:cNvPr id="0" name=""/>
        <dsp:cNvSpPr/>
      </dsp:nvSpPr>
      <dsp:spPr>
        <a:xfrm rot="5400000">
          <a:off x="4154073" y="-301355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В-третьих, непонимание между СССР и Западом в вопросах обеспечения прав человека создало к началу 1980-х годов атмосферу недоверия и предвзятости в отношениях между Советским Союзом и внешним миром.</a:t>
          </a:r>
          <a:endParaRPr lang="ru-RU" sz="1700" kern="1200" dirty="0"/>
        </a:p>
      </dsp:txBody>
      <dsp:txXfrm rot="-5400000">
        <a:off x="1099668" y="2802897"/>
        <a:ext cx="7080084" cy="921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Влияние политики разрядки на ситуацию и структуру отношений государств СВА в 1980 – 1991 гг.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1 Дальнейшее формирование военного союза </a:t>
            </a:r>
            <a:r>
              <a:rPr lang="ru-RU" dirty="0" err="1" smtClean="0"/>
              <a:t>РК-Япония-США</a:t>
            </a:r>
            <a:r>
              <a:rPr lang="ru-RU" dirty="0" smtClean="0"/>
              <a:t>. </a:t>
            </a:r>
          </a:p>
          <a:p>
            <a:r>
              <a:rPr lang="kk-KZ" dirty="0" smtClean="0"/>
              <a:t>2</a:t>
            </a:r>
            <a:r>
              <a:rPr lang="ru-RU" dirty="0" smtClean="0"/>
              <a:t> Горбачевское «новое мышление» и Корейский полуостров.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Ро</a:t>
            </a:r>
            <a:r>
              <a:rPr lang="ru-RU" b="1" dirty="0" smtClean="0"/>
              <a:t> </a:t>
            </a:r>
            <a:r>
              <a:rPr lang="ru-RU" b="1" dirty="0" err="1" smtClean="0"/>
              <a:t>Дэ</a:t>
            </a:r>
            <a:r>
              <a:rPr lang="ru-RU" b="1" dirty="0" smtClean="0"/>
              <a:t> У  (1988-1993 гг.)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3010" name="Picture 2" descr="Ро Дэ У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8001056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В рамках новой внешнеполитической стратегии были определены задачи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развитие и нормализация взаимоотношений, в основном с социалистическими странами, </a:t>
            </a:r>
          </a:p>
          <a:p>
            <a:r>
              <a:rPr lang="ru-RU" dirty="0" smtClean="0"/>
              <a:t>и расширение дипломатического круга страны, в условиях новой международной обстановки и возможностей страны, </a:t>
            </a:r>
          </a:p>
          <a:p>
            <a:r>
              <a:rPr lang="ru-RU" dirty="0" smtClean="0"/>
              <a:t>и наконец, смягчения режима </a:t>
            </a:r>
            <a:r>
              <a:rPr lang="ru-RU" dirty="0" err="1" smtClean="0"/>
              <a:t>межкорейских</a:t>
            </a:r>
            <a:r>
              <a:rPr lang="ru-RU" dirty="0" smtClean="0"/>
              <a:t> отношений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Приоритетное место во внешнеполитической стратегии </a:t>
            </a:r>
            <a:r>
              <a:rPr lang="ru-RU" sz="3200" b="1" dirty="0" err="1" smtClean="0"/>
              <a:t>Ро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Дэу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занимало КНДР. В своей программе, которую он предлагает для нормализации отношений с Северной Кореей, он делает акцент на политику «открытых дверей» в торговле с Сеулом и проведении совместных акций в международных организациях, включая привлечение КНДР к участию в Олимпиаде.</a:t>
            </a:r>
          </a:p>
          <a:p>
            <a:r>
              <a:rPr lang="ru-RU" dirty="0" smtClean="0"/>
              <a:t> В 1989 г. администрация </a:t>
            </a:r>
            <a:r>
              <a:rPr lang="ru-RU" dirty="0" err="1" smtClean="0"/>
              <a:t>Ро</a:t>
            </a:r>
            <a:r>
              <a:rPr lang="ru-RU" dirty="0" smtClean="0"/>
              <a:t> представляет расширенный вариант своего проекта – в этот раз проект предусматривал установление доверительных отношений и укоренение конфронтационных настроений между корейскими государствами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229600" cy="1066800"/>
          </a:xfrm>
        </p:spPr>
        <p:txBody>
          <a:bodyPr/>
          <a:lstStyle/>
          <a:p>
            <a:pPr algn="ctr"/>
            <a:r>
              <a:rPr lang="ru-RU" b="1" dirty="0" smtClean="0"/>
              <a:t>Власти Северной Кореи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занимали жесткую позицию по поводу сближение с Югом, и даже появлялись опасения, </a:t>
            </a:r>
          </a:p>
          <a:p>
            <a:r>
              <a:rPr lang="ru-RU" dirty="0" smtClean="0"/>
              <a:t>что таким образом Юг пытается полностью подчинять власть КНДР. Несмотря на эти опасения и недоверие со стороны КНДР, к концу 1991 г. удалось добиться заметного результата в развитии отношений между странами. </a:t>
            </a:r>
          </a:p>
          <a:p>
            <a:r>
              <a:rPr lang="ru-RU" dirty="0" smtClean="0"/>
              <a:t>Так, в результате встречи на уровне премьер министров в том же году между Северной и Южной Кореей был подписан договор о </a:t>
            </a:r>
            <a:r>
              <a:rPr lang="ru-RU" dirty="0" smtClean="0">
                <a:solidFill>
                  <a:srgbClr val="FF0000"/>
                </a:solidFill>
              </a:rPr>
              <a:t>ненападении, примирении и сотрудничестве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Важно подчеркнуть, что акцент 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«Северную политику» </a:t>
            </a:r>
            <a:r>
              <a:rPr lang="ru-RU" dirty="0" smtClean="0"/>
              <a:t>вовсе не означал отказа от традиционных партнёрских отношений с союзниками в лице США и  Японии.  </a:t>
            </a:r>
          </a:p>
          <a:p>
            <a:r>
              <a:rPr lang="ru-RU" dirty="0" smtClean="0"/>
              <a:t>Администрация 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Дэу</a:t>
            </a:r>
            <a:r>
              <a:rPr lang="ru-RU" dirty="0" smtClean="0"/>
              <a:t>, как и ей предшествующая, придала американскому и японскому векторам внешней политики приоритетное значение.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благодаря новой внешнеполитической стратегии президента </a:t>
            </a:r>
            <a:r>
              <a:rPr lang="ru-RU" sz="3200" b="1" dirty="0" err="1" smtClean="0"/>
              <a:t>Ро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Дэy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отношения стран перешли на новый уровень – начался период активного инвестиционного сотрудничества и производственной кооперации, и экономические выгоды заставили отложить исторические претензии друг к другу</a:t>
            </a:r>
          </a:p>
          <a:p>
            <a:r>
              <a:rPr lang="ru-RU" dirty="0" smtClean="0"/>
              <a:t> С одной стороны, новая стратегия послужила хорошим инструментом в развитии и возобновлении контактов со многими государствами. </a:t>
            </a:r>
          </a:p>
          <a:p>
            <a:r>
              <a:rPr lang="ru-RU" dirty="0" smtClean="0"/>
              <a:t>С другой стороны, это вызывает некоторое беспокойство со стороны близких союзников Юга. Неожиданные изменения во внешней политике РК вызвало недовольство со стороны США и Западных союзников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Начиная 80-х годов отношения между США и РК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строятся на основе концепции «Зрелого партнерства», подразумевавшей отказ от опеки Сеула как над «младшим братом» и переход к более активному участию США в прибыльных для них военной и экономической сферах РК. Результатом реализации новой внешнеполитической стратегии 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Дэу</a:t>
            </a:r>
            <a:r>
              <a:rPr lang="ru-RU" dirty="0" smtClean="0"/>
              <a:t> стало своеобразное охлаждение в отношениях </a:t>
            </a:r>
            <a:r>
              <a:rPr lang="ru-RU" dirty="0" err="1" smtClean="0"/>
              <a:t>c</a:t>
            </a:r>
            <a:r>
              <a:rPr lang="ru-RU" dirty="0" smtClean="0"/>
              <a:t> США. Уже в 1988 г. США исключает РК из обобщенной системы преференций (до этого момента РК была вторым крупным реципиентом льгот в торговле с США). Потеря американских преференций немедленно отразилась на экономике РК, и в 1989 г. происходит ухудшение состояния </a:t>
            </a:r>
            <a:r>
              <a:rPr lang="ru-RU" dirty="0" err="1" smtClean="0"/>
              <a:t>внешне-торгового</a:t>
            </a:r>
            <a:r>
              <a:rPr lang="ru-RU" dirty="0" smtClean="0"/>
              <a:t> баланса, а темпы экономического роста снизились с привычных 8-10% до 6,5%.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 связи с антиамериканскими настроениями в РК, возникшие в начале 90-х г.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многие американские политики выступают за постепенный вывод американских войск с Юга. Наконец, февральский 1990 г. визит министра обороны США Дика </a:t>
            </a:r>
            <a:r>
              <a:rPr lang="ru-RU" dirty="0" err="1" smtClean="0"/>
              <a:t>Чейни</a:t>
            </a:r>
            <a:r>
              <a:rPr lang="ru-RU" dirty="0" smtClean="0"/>
              <a:t> в Сеул окончательно определяет статус американского военного присутствия в Южной Корее, то есть только в качестве «дополнительной военной поддержки»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Внешнеполитическая концепция президента </a:t>
            </a:r>
            <a:r>
              <a:rPr lang="ru-RU" sz="3200" b="1" dirty="0" err="1" smtClean="0"/>
              <a:t>Ро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Дэу</a:t>
            </a:r>
            <a:r>
              <a:rPr lang="ru-RU" sz="3200" b="1" dirty="0" smtClean="0"/>
              <a:t> «Северная дипломатия»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направленная на поддержание традиционных связей с союзными странами, с одной стороны, </a:t>
            </a:r>
          </a:p>
          <a:p>
            <a:r>
              <a:rPr lang="ru-RU" dirty="0" smtClean="0"/>
              <a:t>а с другой – на установление дружеских отношений с бывшими социалистическими государствами, была успешно реализована. </a:t>
            </a:r>
          </a:p>
          <a:p>
            <a:r>
              <a:rPr lang="ru-RU" dirty="0" smtClean="0"/>
              <a:t>политика 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Дэу</a:t>
            </a:r>
            <a:r>
              <a:rPr lang="ru-RU" dirty="0" smtClean="0"/>
              <a:t> обеспечила «прорыв» Южной Кореи на мировую арену. </a:t>
            </a:r>
          </a:p>
          <a:p>
            <a:r>
              <a:rPr lang="ru-RU" dirty="0" smtClean="0"/>
              <a:t>Благодаря правильному определению приоритетов, РК удалось укрепить своё международное положение, уверенно занять позицию успешно развивающейся, индустриализующийся страны.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новый политический курс «Новая Корея» Ким </a:t>
            </a:r>
            <a:r>
              <a:rPr lang="ru-RU" b="1" dirty="0" err="1" smtClean="0"/>
              <a:t>Ёнсама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Ким </a:t>
            </a:r>
            <a:r>
              <a:rPr lang="ru-RU" dirty="0" err="1" smtClean="0"/>
              <a:t>Ёнсам</a:t>
            </a:r>
            <a:r>
              <a:rPr lang="ru-RU" dirty="0" smtClean="0"/>
              <a:t> сформулирует новую стратегию по модернизации страны, а именно реформирование политической системы РК. В инаугурационной речи Ким провозглашает проведение нового политического курса «Новая Корея» (</a:t>
            </a:r>
            <a:r>
              <a:rPr lang="ru-RU" dirty="0" err="1" smtClean="0"/>
              <a:t>кор</a:t>
            </a:r>
            <a:r>
              <a:rPr lang="ru-RU" dirty="0" smtClean="0"/>
              <a:t>. </a:t>
            </a:r>
            <a:r>
              <a:rPr lang="ja-JP" altLang="en-US" dirty="0" smtClean="0"/>
              <a:t>신한국</a:t>
            </a:r>
            <a:r>
              <a:rPr lang="ru-RU" dirty="0" smtClean="0"/>
              <a:t>). Основные положения данной доктрины составляли политические, экономические и социальные перемены. Кроме того, в 1994 г. на саммите стран ОПЕК в Индонезии, Ким </a:t>
            </a:r>
            <a:r>
              <a:rPr lang="ru-RU" dirty="0" err="1" smtClean="0"/>
              <a:t>Ёнсам</a:t>
            </a:r>
            <a:r>
              <a:rPr lang="ru-RU" dirty="0" smtClean="0"/>
              <a:t> впервые упоминает идею «глобализации» (</a:t>
            </a:r>
            <a:r>
              <a:rPr lang="ru-RU" dirty="0" err="1" smtClean="0"/>
              <a:t>кор</a:t>
            </a:r>
            <a:r>
              <a:rPr lang="ru-RU" dirty="0" smtClean="0"/>
              <a:t>. </a:t>
            </a:r>
            <a:r>
              <a:rPr lang="ja-JP" altLang="en-US" dirty="0" smtClean="0"/>
              <a:t>세계화</a:t>
            </a:r>
            <a:r>
              <a:rPr lang="ru-RU" dirty="0" smtClean="0"/>
              <a:t>), подразумевающую включение РК в глобальные международные процессы.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Крах разрядки был предопределен тремя главными причинами.</a:t>
            </a:r>
            <a:endParaRPr lang="en-US" b="1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215539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4034" name="Picture 2" descr="Две Кореи Сравнительный анализ моделей экономического развит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4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/>
              <a:t>Так в докладе Пентагона 1990 г. «Стратегические ориентиры для Азиатско-Тихоокеанского региона: глядя в XXI век»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под воздействием окончания глобального противостояния с коммунистической угрозой намечалась поэтапное сокращение войск в Восточной Азии, в том числе и в Корее. Однако уже в следующем докладе в 1992 г., решив, что Корея играет важную роль для поддержания регионального баланса, американское руководство, сославшись на ядерную программу Пхеньяна, приостанавливает вывод войск. В 1995 г. окончательно заявляется, что войска США в Южной Корее останутся в независимости от ядерной угрозы со стороны КНДР. Наконец, последний доклад Пентагона в 1998 г. говорит о том, что Соединенные Штаты планируют сохранить свою военную группировку на полуострове даже после объединения Кореи.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Военная угроза в Северо-Восточной Азии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 smtClean="0"/>
              <a:t>проистекает, однако, не только из </a:t>
            </a:r>
            <a:r>
              <a:rPr lang="ru-RU" dirty="0" err="1" smtClean="0"/>
              <a:t>межкорейского</a:t>
            </a:r>
            <a:r>
              <a:rPr lang="ru-RU" dirty="0" smtClean="0"/>
              <a:t> противостояния. В регионе пересекаются интересы безопасности  великих держав - России, США, Китая и Японии. Москва сделала свой шаг для решения корейского вопроса по окончании холодной войны, установив в 1990 году дипломатические отношения с Республикой  Корея.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/>
              <a:t>Корейский полуостров - единственный континентальный элемент в системе военного присутствия США в Восточной Азии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Кроме этого, в качестве союзника США Южная Корея действительно увеличивает американскую военную мощь на Тихом океане, делая это в значительно большей степени, чем Япония, до сих пор скованная девятой статьей своей Конституции. В период холодной войны американское военное присутствие в РК оправдывалось необходимостью сдерживания мировой социалистической системы. Сегодня главным предлогом для оправдания своего присутствия там США выдвигают тезис об угрозах со стороны КНДР, хотя  в действительности это присутствие скорее направлено на сдерживание китайского и российского влияний.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Горбачевское «новое мышление» и Корейский полуостров.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Новое политическое мышление </a:t>
            </a:r>
            <a:r>
              <a:rPr lang="ru-RU" dirty="0" smtClean="0"/>
              <a:t>— внешнеполитическая концепция СССР при М. С. Горбачеве, в которой провозглашалось, что общечеловеческие ценности — важней классовых, а выживание человечества и его избавление от угрозы ядерной войны — важней победы социализма и коммунизма во всемирном масштабе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6082" name="Picture 2" descr="Новое политическое мышл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01122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5061" name="Picture 5" descr="C:\Users\Astana\Desktop\unnam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500034" y="1142984"/>
            <a:ext cx="8143931" cy="4459304"/>
          </a:xfrm>
          <a:prstGeom prst="rect">
            <a:avLst/>
          </a:prstGeom>
          <a:noFill/>
        </p:spPr>
      </p:pic>
      <p:sp>
        <p:nvSpPr>
          <p:cNvPr id="45058" name="AutoShape 2" descr="Михаил Горбачев. “Корейский полуостров: барабаны войны и колокол мира”. :  Единая Корея – информационно-аналитический порта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0" name="AutoShape 4" descr="Михаил Горбачев. “Корейский полуостров: барабаны войны и колокол мира”. :  Единая Корея – информационно-аналитический порта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Внешняя политика Советского Союза, основанная на новом мышлении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отвергла концепцию безопасности, опирающуюся исключительно на военную мощь; попытки решения региональных конфликтов насильственным вооруженным путем и т.д. </a:t>
            </a:r>
          </a:p>
          <a:p>
            <a:pPr algn="just"/>
            <a:r>
              <a:rPr lang="ru-RU" dirty="0" smtClean="0"/>
              <a:t>Эта политика признавала исключительно важным политические, мирные подходы, ведущие к международной развязке, к расширению взаимовыгодного сотрудничества между государствами, укреплению мира и безопасности во всем мире.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7200" algn="ctr"/>
            <a:r>
              <a:rPr lang="ru-RU" sz="2800" b="1" dirty="0" smtClean="0"/>
              <a:t>Горбачевское "новое мышление" позволило отойти от прежнего негативного отношения к Южной Корее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объективно оценить ее "экономическое чудо". Советский Союз исходил из того, что Южная Корея может стать надежным партнером в сфере экономических и торговых отношений, а также для освоения районов советского Дальнего Востока -партнером, чей экономический и технический потенциал хотя и уступал уровню японской техники и технологии, хорошо подходил к российским условиям. В стратегическом плане обеспечения безопасности советско-корейское сближение объективно ослабило влияние США на азиатском континенте, снижало вероятность каких-либо неожиданных действий со стороны Северной Кореи и, тем самым, способствовало укреплению безопасности на всем корейском полуострове. </a:t>
            </a:r>
          </a:p>
          <a:p>
            <a:pPr marL="109728" indent="0" algn="just">
              <a:buNone/>
            </a:pPr>
            <a:r>
              <a:rPr lang="ru-RU" dirty="0" smtClean="0"/>
              <a:t>Чтобы укрепить позицию Советского Союза в Северо-Восточной Азии, где до этого времени преобладало американское и китайское влияние, Советскому Союзу важно было наладить сотрудничество с Южной Кореей и расширить, тем самым, зону своего влияния в АТР.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С позиции Южной Кореи, нормализация советско-корейских отношений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открывала новую страницу на путях достижения национального единства корейского народа. В то же время она в практическом плане соответствовала потребности стабилизации ситуации на корейском полуострове. В экономическом плане, чтобы выйти на рынки северных стран, Южная Корея также должна была установить необходимые связи с Советским Союзом, достичь расширения обмена во всех сферах.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1980 г. начинается правление Пятой Республики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17 мая 1980 г., после отставки </a:t>
            </a:r>
            <a:r>
              <a:rPr lang="ru-RU" dirty="0" err="1" smtClean="0"/>
              <a:t>Чхве</a:t>
            </a:r>
            <a:r>
              <a:rPr lang="ru-RU" dirty="0" smtClean="0"/>
              <a:t> </a:t>
            </a:r>
            <a:r>
              <a:rPr lang="ru-RU" dirty="0" err="1" smtClean="0"/>
              <a:t>Гюха</a:t>
            </a:r>
            <a:r>
              <a:rPr lang="ru-RU" dirty="0" smtClean="0"/>
              <a:t>, </a:t>
            </a:r>
            <a:r>
              <a:rPr lang="ru-RU" dirty="0" err="1" smtClean="0"/>
              <a:t>Чон</a:t>
            </a:r>
            <a:r>
              <a:rPr lang="ru-RU" dirty="0" smtClean="0"/>
              <a:t> </a:t>
            </a:r>
            <a:r>
              <a:rPr lang="ru-RU" dirty="0" err="1" smtClean="0"/>
              <a:t>Духван</a:t>
            </a:r>
            <a:r>
              <a:rPr lang="ru-RU" dirty="0" smtClean="0"/>
              <a:t> проинформировал кабинет министров о том, что он становится его правопреемником и следующим президентом РК. В этот период любая политическая деятельность была запрещена, были арестованы ведущие политики, СМИ подверглись цензуре, университеты были закрыты. В стране начался хаос – солдаты избивали и убивали демонстрантов, бесчинствовали по городу, врываясь в здания и штурмуя автобусы. Восстание было подавлено через несколько дней, результате которого погибло более 300 человек. Таким образом, после подавления протестов, с 1980 г. начинается правление Пятой Республики, характеризующиеся попытками различных реформ, в которых были заложены основы для стабильного перехода страны к демократической форме правления.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Чон</a:t>
            </a:r>
            <a:r>
              <a:rPr lang="ru-RU" b="1" dirty="0" smtClean="0"/>
              <a:t> </a:t>
            </a:r>
            <a:r>
              <a:rPr lang="ru-RU" b="1" dirty="0" err="1" smtClean="0"/>
              <a:t>Духван</a:t>
            </a:r>
            <a:r>
              <a:rPr lang="ru-RU" b="1" dirty="0" smtClean="0"/>
              <a:t> (1980—1988.)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Чон Ду Хван — Вікіпеді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2357430"/>
            <a:ext cx="7603208" cy="4167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тесные связи с администрацией Рейгана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Одним из наиболее важных элементов режима </a:t>
            </a:r>
            <a:r>
              <a:rPr lang="ru-RU" dirty="0" err="1" smtClean="0"/>
              <a:t>Чона</a:t>
            </a:r>
            <a:r>
              <a:rPr lang="ru-RU" dirty="0" smtClean="0"/>
              <a:t> были его тесные связи с администрацией Рейгана. Это резко контрастировало с напряженными отношениями в Вашингтоне и Сеуле при президентах Картере и Пак </a:t>
            </a:r>
            <a:r>
              <a:rPr lang="ru-RU" dirty="0" err="1" smtClean="0"/>
              <a:t>Чонхи</a:t>
            </a:r>
            <a:r>
              <a:rPr lang="ru-RU" dirty="0" smtClean="0"/>
              <a:t>. Президент США оказал большую поддержку </a:t>
            </a:r>
            <a:r>
              <a:rPr lang="ru-RU" dirty="0" err="1" smtClean="0"/>
              <a:t>Чон</a:t>
            </a:r>
            <a:r>
              <a:rPr lang="ru-RU" dirty="0" smtClean="0"/>
              <a:t> </a:t>
            </a:r>
            <a:r>
              <a:rPr lang="ru-RU" dirty="0" err="1" smtClean="0"/>
              <a:t>Духвану</a:t>
            </a:r>
            <a:r>
              <a:rPr lang="ru-RU" dirty="0" smtClean="0"/>
              <a:t> и безопасности Южной Кореи в целом. </a:t>
            </a:r>
            <a:r>
              <a:rPr lang="ru-RU" dirty="0" err="1" smtClean="0"/>
              <a:t>Чон</a:t>
            </a:r>
            <a:r>
              <a:rPr lang="ru-RU" dirty="0" smtClean="0"/>
              <a:t> был первым официальным гостем Рейгана в Белом доме. Рейган подтвердил свою поддержку президенту, посетив Сеул в ноябре 1983 г. Поддержка Рейгана не только значительно укрепила авторитет </a:t>
            </a:r>
            <a:r>
              <a:rPr lang="ru-RU" dirty="0" err="1" smtClean="0"/>
              <a:t>Чона</a:t>
            </a:r>
            <a:r>
              <a:rPr lang="ru-RU" dirty="0" smtClean="0"/>
              <a:t> во внутренней политике и на международной арене, но и усилила веяния антиамериканизма. Силы оппозиции РК, страдающие от притеснений со стороны правительства, осудили поддержку США режима </a:t>
            </a:r>
            <a:r>
              <a:rPr lang="ru-RU" dirty="0" err="1" smtClean="0"/>
              <a:t>Чона</a:t>
            </a:r>
            <a:r>
              <a:rPr lang="ru-RU" dirty="0" smtClean="0"/>
              <a:t> и охарактеризовали его пренебрежением прав человека, чем подвергли сомнению мотивы Вашингтона.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 descr="Южная Корея, разоблачение чуда (часть 3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8001056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развитие двусторонних отношений</a:t>
            </a:r>
            <a:r>
              <a:rPr lang="en-US" b="1" dirty="0" smtClean="0"/>
              <a:t> c </a:t>
            </a:r>
            <a:r>
              <a:rPr lang="ru-RU" b="1" dirty="0" smtClean="0"/>
              <a:t>Японией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Правительство </a:t>
            </a:r>
            <a:r>
              <a:rPr lang="ru-RU" dirty="0" err="1" smtClean="0"/>
              <a:t>Чона</a:t>
            </a:r>
            <a:r>
              <a:rPr lang="ru-RU" dirty="0" smtClean="0"/>
              <a:t> также вызвало значительные изменения в отношениях с Японией. В 1981 г., используя поддержку Вашингтона, </a:t>
            </a:r>
            <a:r>
              <a:rPr lang="ru-RU" dirty="0" err="1" smtClean="0"/>
              <a:t>Чон</a:t>
            </a:r>
            <a:r>
              <a:rPr lang="ru-RU" dirty="0" smtClean="0"/>
              <a:t> </a:t>
            </a:r>
            <a:r>
              <a:rPr lang="ru-RU" dirty="0" err="1" smtClean="0"/>
              <a:t>Духван</a:t>
            </a:r>
            <a:r>
              <a:rPr lang="ru-RU" dirty="0" smtClean="0"/>
              <a:t> сумел убедить Токио предоставить Сеулу большой кредит. Переговоры продолжались до начала 1983 г. и вызвали много противоречий в обеих странах. Тем не менее, </a:t>
            </a:r>
            <a:r>
              <a:rPr lang="ru-RU" dirty="0" err="1" smtClean="0"/>
              <a:t>Чону</a:t>
            </a:r>
            <a:r>
              <a:rPr lang="ru-RU" dirty="0" smtClean="0"/>
              <a:t> удалось получить кредит в размере 4 млрд. долл. с низким процентом, что значительно способствовало ускорению экономического восстановления. Также позитивно повлиял на развитие двусторонних отношений визит премьер-министра Японии </a:t>
            </a:r>
            <a:r>
              <a:rPr lang="ru-RU" dirty="0" err="1" smtClean="0"/>
              <a:t>Накасоне</a:t>
            </a:r>
            <a:r>
              <a:rPr lang="ru-RU" dirty="0" smtClean="0"/>
              <a:t> </a:t>
            </a:r>
            <a:r>
              <a:rPr lang="ru-RU" dirty="0" err="1" smtClean="0"/>
              <a:t>Ясухиро</a:t>
            </a:r>
            <a:r>
              <a:rPr lang="ru-RU" dirty="0" smtClean="0"/>
              <a:t> в Сеул в январе 1983 г. Это был первый государственный визит в Южную Корею японского лидера, с момента освобождения страны от Японии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период власти </a:t>
            </a:r>
            <a:r>
              <a:rPr lang="ru-RU" b="1" dirty="0" err="1" smtClean="0"/>
              <a:t>Чон</a:t>
            </a:r>
            <a:r>
              <a:rPr lang="ru-RU" b="1" dirty="0" smtClean="0"/>
              <a:t> </a:t>
            </a:r>
            <a:r>
              <a:rPr lang="ru-RU" b="1" dirty="0" err="1" smtClean="0"/>
              <a:t>Духвана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является также авторитарным, но менее жестким, чем предыдущие режимы. </a:t>
            </a:r>
          </a:p>
          <a:p>
            <a:r>
              <a:rPr lang="ru-RU" dirty="0" smtClean="0"/>
              <a:t>Однако и ему не удалось реализовать демократические реформы в стране, вследствие чего в июне 1987 г. по всей стране прокатилась массовая волна акций протеста, означавших конец правления Пятой Республики. </a:t>
            </a:r>
          </a:p>
          <a:p>
            <a:r>
              <a:rPr lang="ru-RU" dirty="0" smtClean="0"/>
              <a:t>В сфере внешних связей РК в период администрации </a:t>
            </a:r>
            <a:r>
              <a:rPr lang="ru-RU" dirty="0" err="1" smtClean="0"/>
              <a:t>Чон</a:t>
            </a:r>
            <a:r>
              <a:rPr lang="ru-RU" dirty="0" smtClean="0"/>
              <a:t> </a:t>
            </a:r>
            <a:r>
              <a:rPr lang="ru-RU" dirty="0" err="1" smtClean="0"/>
              <a:t>Духвана</a:t>
            </a:r>
            <a:r>
              <a:rPr lang="ru-RU" dirty="0" smtClean="0"/>
              <a:t>, в отличии от прагматичной политики Пак </a:t>
            </a:r>
            <a:r>
              <a:rPr lang="ru-RU" dirty="0" err="1" smtClean="0"/>
              <a:t>Чонхи</a:t>
            </a:r>
            <a:r>
              <a:rPr lang="ru-RU" dirty="0" smtClean="0"/>
              <a:t> и бескомпромиссной Ли </a:t>
            </a:r>
            <a:r>
              <a:rPr lang="ru-RU" dirty="0" err="1" smtClean="0"/>
              <a:t>Сынмана</a:t>
            </a:r>
            <a:r>
              <a:rPr lang="ru-RU" dirty="0" smtClean="0"/>
              <a:t>, можно наблюдать в какой-то степени смягчение, однако добиться заметного результата так и не удалось. </a:t>
            </a:r>
          </a:p>
          <a:p>
            <a:r>
              <a:rPr lang="ru-RU" dirty="0" smtClean="0"/>
              <a:t>Одной из заслуг Пятой Республики считается успешная подготовка Летних Олимпийских Игр, которые Сеул получил возможность провести в 1988 г. Согласно новой редакции Конституции Республики Корея с 1987 г. была устранена любая возможность переизбрания главы государств на новый срок.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Первым президентом VI Республики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>
              <a:spcBef>
                <a:spcPts val="0"/>
              </a:spcBef>
            </a:pPr>
            <a:r>
              <a:rPr lang="ru-RU" sz="2400" dirty="0" smtClean="0"/>
              <a:t>стал бывший генерал и ближайший соратник </a:t>
            </a:r>
            <a:r>
              <a:rPr lang="ru-RU" sz="2400" dirty="0" err="1" smtClean="0"/>
              <a:t>Чон</a:t>
            </a:r>
            <a:r>
              <a:rPr lang="ru-RU" sz="2400" dirty="0" smtClean="0"/>
              <a:t> </a:t>
            </a:r>
            <a:r>
              <a:rPr lang="ru-RU" sz="2400" dirty="0" err="1" smtClean="0"/>
              <a:t>Духвана</a:t>
            </a:r>
            <a:r>
              <a:rPr lang="ru-RU" sz="2400" dirty="0" smtClean="0"/>
              <a:t> – </a:t>
            </a:r>
            <a:r>
              <a:rPr lang="ru-RU" sz="2400" dirty="0" err="1" smtClean="0"/>
              <a:t>Ро</a:t>
            </a:r>
            <a:r>
              <a:rPr lang="ru-RU" sz="2400" dirty="0" smtClean="0"/>
              <a:t> </a:t>
            </a:r>
            <a:r>
              <a:rPr lang="ru-RU" sz="2400" dirty="0" err="1" smtClean="0"/>
              <a:t>Дэу</a:t>
            </a:r>
            <a:r>
              <a:rPr lang="ru-RU" sz="2400" dirty="0" smtClean="0"/>
              <a:t>. </a:t>
            </a:r>
          </a:p>
          <a:p>
            <a:pPr indent="450000">
              <a:spcBef>
                <a:spcPts val="0"/>
              </a:spcBef>
            </a:pPr>
            <a:r>
              <a:rPr lang="ru-RU" sz="2400" dirty="0" smtClean="0"/>
              <a:t>После своего избрания он выдвинул главную идею внешней политики </a:t>
            </a:r>
            <a:r>
              <a:rPr lang="ru-RU" sz="2400" b="1" dirty="0" smtClean="0">
                <a:solidFill>
                  <a:srgbClr val="FF0000"/>
                </a:solidFill>
              </a:rPr>
              <a:t>обновлённого южнокорейского государства – формирование привлекательного имиджа РК на мировой арене. </a:t>
            </a:r>
          </a:p>
          <a:p>
            <a:pPr indent="450000">
              <a:spcBef>
                <a:spcPts val="0"/>
              </a:spcBef>
            </a:pPr>
            <a:r>
              <a:rPr lang="ru-RU" sz="2400" dirty="0" smtClean="0"/>
              <a:t>В условиях постепенного завершения Холодной войны одним из инструментов для достижения данной цели стал </a:t>
            </a:r>
            <a:r>
              <a:rPr lang="ru-RU" sz="2400" b="1" dirty="0" smtClean="0">
                <a:solidFill>
                  <a:srgbClr val="FF0000"/>
                </a:solidFill>
              </a:rPr>
              <a:t>новый политический курс </a:t>
            </a:r>
            <a:r>
              <a:rPr lang="ru-RU" sz="2400" b="1" dirty="0" err="1" smtClean="0">
                <a:solidFill>
                  <a:srgbClr val="FF0000"/>
                </a:solidFill>
              </a:rPr>
              <a:t>Ро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Дэу</a:t>
            </a:r>
            <a:r>
              <a:rPr lang="ru-RU" sz="2400" b="1" dirty="0" smtClean="0">
                <a:solidFill>
                  <a:srgbClr val="FF0000"/>
                </a:solidFill>
              </a:rPr>
              <a:t>, получивший название «Северная политика» (</a:t>
            </a:r>
            <a:r>
              <a:rPr lang="ru-RU" sz="2400" b="1" dirty="0" err="1" smtClean="0">
                <a:solidFill>
                  <a:srgbClr val="FF0000"/>
                </a:solidFill>
              </a:rPr>
              <a:t>кор</a:t>
            </a:r>
            <a:r>
              <a:rPr lang="ru-RU" sz="2400" b="1" dirty="0" smtClean="0">
                <a:solidFill>
                  <a:srgbClr val="FF0000"/>
                </a:solidFill>
              </a:rPr>
              <a:t>. 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북방정책</a:t>
            </a:r>
            <a:r>
              <a:rPr lang="ru-RU" sz="2400" b="1" dirty="0" smtClean="0">
                <a:solidFill>
                  <a:srgbClr val="FF0000"/>
                </a:solidFill>
              </a:rPr>
              <a:t>)</a:t>
            </a:r>
            <a:r>
              <a:rPr lang="ru-RU" sz="2400" dirty="0" smtClean="0"/>
              <a:t>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166</TotalTime>
  <Words>1917</Words>
  <Application>Microsoft Office PowerPoint</Application>
  <PresentationFormat>Экран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Городская</vt:lpstr>
      <vt:lpstr>Лекция 7 :  Влияние политики разрядки на ситуацию и структуру отношений государств СВА в 1980 – 1991 гг.</vt:lpstr>
      <vt:lpstr>Крах разрядки был предопределен тремя главными причинами.</vt:lpstr>
      <vt:lpstr>1980 г. начинается правление Пятой Республики</vt:lpstr>
      <vt:lpstr>Чон Духван (1980—1988.)</vt:lpstr>
      <vt:lpstr>тесные связи с администрацией Рейгана</vt:lpstr>
      <vt:lpstr>Презентация PowerPoint</vt:lpstr>
      <vt:lpstr>развитие двусторонних отношений c Японией</vt:lpstr>
      <vt:lpstr>период власти Чон Духвана</vt:lpstr>
      <vt:lpstr>Первым президентом VI Республики</vt:lpstr>
      <vt:lpstr>Ро Дэ У  (1988-1993 гг.)</vt:lpstr>
      <vt:lpstr>В рамках новой внешнеполитической стратегии были определены задачи</vt:lpstr>
      <vt:lpstr>Приоритетное место во внешнеполитической стратегии Ро Дэу</vt:lpstr>
      <vt:lpstr>Власти Северной Кореи</vt:lpstr>
      <vt:lpstr>Важно подчеркнуть, что акцент на</vt:lpstr>
      <vt:lpstr>благодаря новой внешнеполитической стратегии президента Ро Дэy</vt:lpstr>
      <vt:lpstr>Начиная 80-х годов отношения между США и РК</vt:lpstr>
      <vt:lpstr>В связи с антиамериканскими настроениями в РК, возникшие в начале 90-х г.</vt:lpstr>
      <vt:lpstr>Внешнеполитическая концепция президента Ро Дэу «Северная дипломатия»</vt:lpstr>
      <vt:lpstr>новый политический курс «Новая Корея» Ким Ёнсама</vt:lpstr>
      <vt:lpstr>Презентация PowerPoint</vt:lpstr>
      <vt:lpstr>Так в докладе Пентагона 1990 г. «Стратегические ориентиры для Азиатско-Тихоокеанского региона: глядя в XXI век»</vt:lpstr>
      <vt:lpstr>Военная угроза в Северо-Восточной Азии</vt:lpstr>
      <vt:lpstr>Корейский полуостров - единственный континентальный элемент в системе военного присутствия США в Восточной Азии</vt:lpstr>
      <vt:lpstr>2 Горбачевское «новое мышление» и Корейский полуостров. </vt:lpstr>
      <vt:lpstr>Презентация PowerPoint</vt:lpstr>
      <vt:lpstr>Презентация PowerPoint</vt:lpstr>
      <vt:lpstr>Внешняя политика Советского Союза, основанная на новом мышлении</vt:lpstr>
      <vt:lpstr>Горбачевское "новое мышление" позволило отойти от прежнего негативного отношения к Южной Корее</vt:lpstr>
      <vt:lpstr>С позиции Южной Кореи, нормализация советско-корейских отношений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7: 1980 -1991 жж. жағдайды бәсеңдету саясатының ахуалға және Солтүстік-Шығыс Азия елдерінің қарым-қатынастарының құрылымына әсері</dc:title>
  <dc:creator>Astana</dc:creator>
  <cp:lastModifiedBy>Lenova</cp:lastModifiedBy>
  <cp:revision>13</cp:revision>
  <dcterms:created xsi:type="dcterms:W3CDTF">2021-02-28T13:54:51Z</dcterms:created>
  <dcterms:modified xsi:type="dcterms:W3CDTF">2022-10-18T06:20:23Z</dcterms:modified>
</cp:coreProperties>
</file>