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1" r:id="rId4"/>
    <p:sldId id="262" r:id="rId5"/>
    <p:sldId id="263" r:id="rId6"/>
    <p:sldId id="266" r:id="rId7"/>
    <p:sldId id="30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36"/>
    <a:srgbClr val="FFC900"/>
    <a:srgbClr val="173A8D"/>
    <a:srgbClr val="0F2741"/>
    <a:srgbClr val="003374"/>
    <a:srgbClr val="53A3E6"/>
    <a:srgbClr val="ECF3F9"/>
    <a:srgbClr val="129481"/>
    <a:srgbClr val="C9A09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6C6E5-8FF4-46E1-8900-CEDD80E9A925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7B4D5-5A5D-4F33-AB92-9249DD538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4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3295325C-E02D-42D3-061B-5F5CE3D01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484639ED-BD82-AB97-B543-3B251E928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843F6248-1632-3C5C-EC88-74C373881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629E20-77C3-44EE-9B5E-3D58AF91DD3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2"/>
          <a:stretch/>
        </p:blipFill>
        <p:spPr>
          <a:xfrm flipH="1">
            <a:off x="0" y="0"/>
            <a:ext cx="6745357" cy="68646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9"/>
          <a:stretch/>
        </p:blipFill>
        <p:spPr>
          <a:xfrm flipH="1">
            <a:off x="4200938" y="-6627"/>
            <a:ext cx="4943056" cy="686462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041" y="1284087"/>
            <a:ext cx="5881305" cy="94489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NewRomanPSMT"/>
              </a:rPr>
              <a:t>ҚАРЖЫЛЫҚ ЕСЕПТІҢ ІШКІ АУДИТІ</a:t>
            </a:r>
            <a:endParaRPr lang="en-US" sz="3200" b="1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54342"/>
            <a:ext cx="7886699" cy="902147"/>
          </a:xfrm>
        </p:spPr>
        <p:txBody>
          <a:bodyPr/>
          <a:lstStyle/>
          <a:p>
            <a:r>
              <a:rPr lang="kk-KZ" dirty="0">
                <a:latin typeface="+mn-lt"/>
              </a:rPr>
              <a:t>Жоспары:</a:t>
            </a:r>
            <a:endParaRPr lang="ru-RU" dirty="0">
              <a:latin typeface="+mn-lt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329738" y="2405615"/>
            <a:ext cx="6200615" cy="781050"/>
            <a:chOff x="1269" y="1296"/>
            <a:chExt cx="3193" cy="49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76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kk-KZ" sz="2000" dirty="0">
                  <a:solidFill>
                    <a:srgbClr val="000000"/>
                  </a:solidFill>
                </a:rPr>
                <a:t>Қаржылық есеп беру, оның маңызы мен ролі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53868" y="3469224"/>
            <a:ext cx="6334599" cy="784225"/>
            <a:chOff x="1268" y="1776"/>
            <a:chExt cx="3194" cy="494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kk-KZ" sz="2000" dirty="0">
                  <a:solidFill>
                    <a:srgbClr val="000000"/>
                  </a:solidFill>
                </a:rPr>
                <a:t>Қаржылық есеп беруді тексерудің дәйектілігі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B3F0E3-0827-8941-B515-7EA4D091E801}"/>
              </a:ext>
            </a:extLst>
          </p:cNvPr>
          <p:cNvSpPr txBox="1"/>
          <p:nvPr/>
        </p:nvSpPr>
        <p:spPr>
          <a:xfrm>
            <a:off x="2497602" y="1273801"/>
            <a:ext cx="6213928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NewRomanPSMT"/>
              </a:rPr>
              <a:t>Қаржылық есеп </a:t>
            </a:r>
            <a:r>
              <a:rPr lang="ru-RU" sz="2000" dirty="0" err="1">
                <a:solidFill>
                  <a:prstClr val="black"/>
                </a:solidFill>
                <a:latin typeface="TimesNewRomanPSMT"/>
              </a:rPr>
              <a:t>берушілікті</a:t>
            </a:r>
            <a:r>
              <a:rPr lang="ru-RU" sz="2000" dirty="0">
                <a:solidFill>
                  <a:prstClr val="black"/>
                </a:solidFill>
                <a:latin typeface="TimesNewRomanPSMT"/>
              </a:rPr>
              <a:t> аудиторлық тексеру аудитор қызметінің маңызды кезеңі. Қаржылық есеп </a:t>
            </a:r>
            <a:r>
              <a:rPr lang="ru-RU" sz="2000" dirty="0" err="1">
                <a:solidFill>
                  <a:prstClr val="black"/>
                </a:solidFill>
                <a:latin typeface="TimesNewRomanPSMT"/>
              </a:rPr>
              <a:t>берушілікті</a:t>
            </a:r>
            <a:r>
              <a:rPr lang="ru-RU" sz="2000" dirty="0">
                <a:solidFill>
                  <a:prstClr val="black"/>
                </a:solidFill>
                <a:latin typeface="TimesNewRomanPSMT"/>
              </a:rPr>
              <a:t> аудиторлық </a:t>
            </a:r>
            <a:r>
              <a:rPr lang="ru-RU" sz="2000" dirty="0" err="1">
                <a:solidFill>
                  <a:prstClr val="black"/>
                </a:solidFill>
                <a:latin typeface="TimesNewRomanPSMT"/>
              </a:rPr>
              <a:t>тексеруде</a:t>
            </a:r>
            <a:r>
              <a:rPr lang="ru-RU" sz="200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NewRomanPSMT"/>
              </a:rPr>
              <a:t>мынадай</a:t>
            </a:r>
            <a:r>
              <a:rPr lang="ru-RU" sz="2000" dirty="0">
                <a:solidFill>
                  <a:prstClr val="black"/>
                </a:solidFill>
                <a:latin typeface="TimesNewRomanPSMT"/>
              </a:rPr>
              <a:t> сұрақтар </a:t>
            </a:r>
            <a:r>
              <a:rPr lang="ru-RU" sz="2000" dirty="0" err="1">
                <a:solidFill>
                  <a:prstClr val="black"/>
                </a:solidFill>
                <a:latin typeface="TimesNewRomanPSMT"/>
              </a:rPr>
              <a:t>қарастырылады</a:t>
            </a:r>
            <a:r>
              <a:rPr lang="ru-RU" sz="2000" dirty="0">
                <a:solidFill>
                  <a:prstClr val="black"/>
                </a:solidFill>
                <a:latin typeface="TimesNewRomanPSMT"/>
              </a:rPr>
              <a:t>:</a:t>
            </a:r>
          </a:p>
          <a:p>
            <a:r>
              <a:rPr lang="en-US" sz="2000" dirty="0">
                <a:solidFill>
                  <a:prstClr val="black"/>
                </a:solidFill>
                <a:latin typeface="TimesNewRomanPSMT"/>
              </a:rPr>
              <a:t>o	</a:t>
            </a:r>
            <a:r>
              <a:rPr lang="ru-RU" sz="2000" dirty="0" err="1">
                <a:solidFill>
                  <a:prstClr val="black"/>
                </a:solidFill>
                <a:latin typeface="TimesNewRomanPSMT"/>
              </a:rPr>
              <a:t>Бухгалтерлік</a:t>
            </a:r>
            <a:r>
              <a:rPr lang="ru-RU" sz="200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NewRomanPSMT"/>
              </a:rPr>
              <a:t>балансты</a:t>
            </a:r>
            <a:r>
              <a:rPr lang="ru-RU" sz="2000" dirty="0">
                <a:solidFill>
                  <a:prstClr val="black"/>
                </a:solidFill>
                <a:latin typeface="TimesNewRomanPSMT"/>
              </a:rPr>
              <a:t> тексеру</a:t>
            </a:r>
          </a:p>
          <a:p>
            <a:r>
              <a:rPr lang="en-US" sz="2000" dirty="0">
                <a:solidFill>
                  <a:prstClr val="black"/>
                </a:solidFill>
                <a:latin typeface="TimesNewRomanPSMT"/>
              </a:rPr>
              <a:t>o	</a:t>
            </a:r>
            <a:r>
              <a:rPr lang="ru-RU" sz="2000" dirty="0">
                <a:solidFill>
                  <a:prstClr val="black"/>
                </a:solidFill>
                <a:latin typeface="TimesNewRomanPSMT"/>
              </a:rPr>
              <a:t>Пайда мен </a:t>
            </a:r>
            <a:r>
              <a:rPr lang="ru-RU" sz="2000" dirty="0" err="1">
                <a:solidFill>
                  <a:prstClr val="black"/>
                </a:solidFill>
                <a:latin typeface="TimesNewRomanPSMT"/>
              </a:rPr>
              <a:t>зияндар</a:t>
            </a:r>
            <a:r>
              <a:rPr lang="ru-RU" sz="2000" dirty="0">
                <a:solidFill>
                  <a:prstClr val="black"/>
                </a:solidFill>
                <a:latin typeface="TimesNewRomanPSMT"/>
              </a:rPr>
              <a:t> туралы есепті тексеру</a:t>
            </a:r>
          </a:p>
          <a:p>
            <a:r>
              <a:rPr lang="en-US" sz="2000" dirty="0">
                <a:solidFill>
                  <a:prstClr val="black"/>
                </a:solidFill>
                <a:latin typeface="TimesNewRomanPSMT"/>
              </a:rPr>
              <a:t>o	</a:t>
            </a:r>
            <a:r>
              <a:rPr lang="ru-RU" sz="2000" dirty="0">
                <a:solidFill>
                  <a:prstClr val="black"/>
                </a:solidFill>
                <a:latin typeface="TimesNewRomanPSMT"/>
              </a:rPr>
              <a:t>Ақшалай </a:t>
            </a:r>
            <a:r>
              <a:rPr lang="ru-RU" sz="2000" dirty="0" err="1">
                <a:solidFill>
                  <a:prstClr val="black"/>
                </a:solidFill>
                <a:latin typeface="TimesNewRomanPSMT"/>
              </a:rPr>
              <a:t>қаржылардың</a:t>
            </a:r>
            <a:r>
              <a:rPr lang="ru-RU" sz="2000" dirty="0">
                <a:solidFill>
                  <a:prstClr val="black"/>
                </a:solidFill>
                <a:latin typeface="TimesNewRomanPSMT"/>
              </a:rPr>
              <a:t> қозғалысы туралы есепті тексеру</a:t>
            </a:r>
          </a:p>
          <a:p>
            <a:r>
              <a:rPr lang="en-US" sz="2000" dirty="0">
                <a:solidFill>
                  <a:prstClr val="black"/>
                </a:solidFill>
                <a:latin typeface="TimesNewRomanPSMT"/>
              </a:rPr>
              <a:t>o	</a:t>
            </a:r>
            <a:r>
              <a:rPr lang="ru-RU" sz="2000" dirty="0">
                <a:solidFill>
                  <a:prstClr val="black"/>
                </a:solidFill>
                <a:latin typeface="TimesNewRomanPSMT"/>
              </a:rPr>
              <a:t>Меншікті </a:t>
            </a:r>
            <a:r>
              <a:rPr lang="ru-RU" sz="2000" dirty="0" err="1">
                <a:solidFill>
                  <a:prstClr val="black"/>
                </a:solidFill>
                <a:latin typeface="TimesNewRomanPSMT"/>
              </a:rPr>
              <a:t>капиталдың</a:t>
            </a:r>
            <a:r>
              <a:rPr lang="ru-RU" sz="200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NewRomanPSMT"/>
              </a:rPr>
              <a:t>құрамындағы</a:t>
            </a:r>
            <a:r>
              <a:rPr lang="ru-RU" sz="2000" dirty="0">
                <a:solidFill>
                  <a:prstClr val="black"/>
                </a:solidFill>
                <a:latin typeface="TimesNewRomanPSMT"/>
              </a:rPr>
              <a:t> өзгерістер туралы есеп</a:t>
            </a:r>
          </a:p>
        </p:txBody>
      </p:sp>
    </p:spTree>
    <p:extLst>
      <p:ext uri="{BB962C8B-B14F-4D97-AF65-F5344CB8AC3E}">
        <p14:creationId xmlns:p14="http://schemas.microsoft.com/office/powerpoint/2010/main" val="7136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99246C-749A-0247-8775-2650CF62E184}"/>
              </a:ext>
            </a:extLst>
          </p:cNvPr>
          <p:cNvSpPr txBox="1"/>
          <p:nvPr/>
        </p:nvSpPr>
        <p:spPr>
          <a:xfrm>
            <a:off x="1558989" y="286026"/>
            <a:ext cx="6859296" cy="5863144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Бухгалтерлік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есептің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ақпараттары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балансқа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дейін қажет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өндеулерден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өтеді. Бұл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өндеу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процесі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төрт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кезеңнен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тұрады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:</a:t>
            </a:r>
          </a:p>
          <a:p>
            <a:r>
              <a:rPr lang="ru-RU" sz="2500" i="1" dirty="0">
                <a:solidFill>
                  <a:srgbClr val="002060"/>
                </a:solidFill>
                <a:latin typeface="TimesNewRomanPSMT"/>
              </a:rPr>
              <a:t>Бірінші кезең. 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Әр түрлі шаруашылық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фактілері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қүжатталады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(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іскерлік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мәміле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жасалады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).</a:t>
            </a:r>
          </a:p>
          <a:p>
            <a:r>
              <a:rPr lang="ru-RU" sz="2500" i="1" dirty="0">
                <a:solidFill>
                  <a:srgbClr val="002060"/>
                </a:solidFill>
                <a:latin typeface="TimesNewRomanPSMT"/>
              </a:rPr>
              <a:t>Екінші кезең. 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Есеп мәліметтері есеп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талабына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байланысты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жіктеледі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,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содан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соң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бухгалтерлік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есеп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шоттарында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көрсетіледі (есеп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регистрлеріде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ЖО, ведомость, Бас кітап).</a:t>
            </a:r>
          </a:p>
          <a:p>
            <a:r>
              <a:rPr lang="ru-RU" sz="2500" i="1" dirty="0" err="1">
                <a:solidFill>
                  <a:srgbClr val="002060"/>
                </a:solidFill>
                <a:latin typeface="TimesNewRomanPSMT"/>
              </a:rPr>
              <a:t>Үшінші</a:t>
            </a:r>
            <a:r>
              <a:rPr lang="ru-RU" sz="2500" i="1" dirty="0">
                <a:solidFill>
                  <a:srgbClr val="002060"/>
                </a:solidFill>
                <a:latin typeface="TimesNewRomanPSMT"/>
              </a:rPr>
              <a:t> кезең. 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Есеп жиынтығы есеп беру нысандарына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көшіріледі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(баланс,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табыстар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мен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шығындар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туралы есеп беру,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ақшалардың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қозғалысы туралы есеп беру т.б.).</a:t>
            </a:r>
          </a:p>
          <a:p>
            <a:r>
              <a:rPr lang="ru-RU" sz="2500" i="1" dirty="0" err="1">
                <a:solidFill>
                  <a:srgbClr val="002060"/>
                </a:solidFill>
                <a:latin typeface="TimesNewRomanPSMT"/>
              </a:rPr>
              <a:t>Төртінші</a:t>
            </a:r>
            <a:r>
              <a:rPr lang="ru-RU" sz="2500" i="1" dirty="0">
                <a:solidFill>
                  <a:srgbClr val="002060"/>
                </a:solidFill>
                <a:latin typeface="TimesNewRomanPSMT"/>
              </a:rPr>
              <a:t> кезең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.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Ұйымның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 қаржылық-шаруашылық қызметі </a:t>
            </a:r>
            <a:r>
              <a:rPr lang="ru-RU" sz="2500" i="1" dirty="0" err="1">
                <a:solidFill>
                  <a:srgbClr val="FF0000"/>
                </a:solidFill>
                <a:latin typeface="TimesNewRomanPSMT"/>
              </a:rPr>
              <a:t>талданады</a:t>
            </a:r>
            <a:r>
              <a:rPr lang="ru-RU" sz="2500" i="1" dirty="0">
                <a:solidFill>
                  <a:srgbClr val="FF0000"/>
                </a:solidFill>
                <a:latin typeface="TimesNewRomanPSMT"/>
              </a:rPr>
              <a:t>.</a:t>
            </a:r>
            <a:endParaRPr lang="ru-KZ" sz="2500" dirty="0"/>
          </a:p>
        </p:txBody>
      </p:sp>
    </p:spTree>
    <p:extLst>
      <p:ext uri="{BB962C8B-B14F-4D97-AF65-F5344CB8AC3E}">
        <p14:creationId xmlns:p14="http://schemas.microsoft.com/office/powerpoint/2010/main" val="242443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C8DE2-D215-6445-AD01-DB2A00B7F6CD}"/>
              </a:ext>
            </a:extLst>
          </p:cNvPr>
          <p:cNvSpPr txBox="1"/>
          <p:nvPr/>
        </p:nvSpPr>
        <p:spPr>
          <a:xfrm>
            <a:off x="1915885" y="1172034"/>
            <a:ext cx="6395358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/>
              <a:t>Кәсіпорын</a:t>
            </a:r>
            <a:r>
              <a:rPr lang="ru-RU" sz="2400" b="1" dirty="0"/>
              <a:t> </a:t>
            </a:r>
            <a:r>
              <a:rPr lang="ru-RU" sz="2400" b="1" dirty="0" err="1"/>
              <a:t>басшысы</a:t>
            </a:r>
            <a:r>
              <a:rPr lang="ru-RU" sz="2400" b="1" dirty="0"/>
              <a:t> </a:t>
            </a:r>
            <a:r>
              <a:rPr lang="ru-RU" sz="2400" b="1" dirty="0" err="1"/>
              <a:t>түгендеу</a:t>
            </a:r>
            <a:r>
              <a:rPr lang="ru-RU" sz="2400" b="1" dirty="0"/>
              <a:t> </a:t>
            </a:r>
            <a:r>
              <a:rPr lang="ru-RU" sz="2400" b="1" dirty="0" err="1"/>
              <a:t>жұмыстарын</a:t>
            </a:r>
            <a:r>
              <a:rPr lang="ru-RU" sz="2400" b="1" dirty="0"/>
              <a:t> жүргізу тәртібін </a:t>
            </a:r>
            <a:r>
              <a:rPr lang="ru-RU" sz="2400" b="1" dirty="0" err="1"/>
              <a:t>белгілейді</a:t>
            </a:r>
            <a:r>
              <a:rPr lang="ru-RU" sz="2400" b="1" dirty="0"/>
              <a:t>, оның </a:t>
            </a:r>
            <a:r>
              <a:rPr lang="ru-RU" sz="2400" b="1" dirty="0" err="1"/>
              <a:t>ішінде</a:t>
            </a:r>
            <a:r>
              <a:rPr lang="ru-RU" sz="2400" b="1" dirty="0"/>
              <a:t> </a:t>
            </a:r>
            <a:r>
              <a:rPr lang="ru-RU" sz="2400" b="1" dirty="0" err="1"/>
              <a:t>түгендеу</a:t>
            </a:r>
            <a:r>
              <a:rPr lang="ru-RU" sz="2400" b="1" dirty="0"/>
              <a:t> </a:t>
            </a:r>
            <a:r>
              <a:rPr lang="ru-RU" sz="2400" b="1" dirty="0" err="1"/>
              <a:t>комиссиясының</a:t>
            </a:r>
            <a:r>
              <a:rPr lang="ru-RU" sz="2400" b="1" dirty="0"/>
              <a:t> </a:t>
            </a:r>
            <a:r>
              <a:rPr lang="ru-RU" sz="2400" b="1" dirty="0" err="1"/>
              <a:t>қүрамын</a:t>
            </a:r>
            <a:r>
              <a:rPr lang="ru-RU" sz="2400" b="1" dirty="0"/>
              <a:t>, есепті </a:t>
            </a:r>
            <a:r>
              <a:rPr lang="ru-RU" sz="2400" b="1" dirty="0" err="1"/>
              <a:t>жылдағы</a:t>
            </a:r>
            <a:r>
              <a:rPr lang="ru-RU" sz="2400" b="1" dirty="0"/>
              <a:t> </a:t>
            </a:r>
            <a:r>
              <a:rPr lang="ru-RU" sz="2400" b="1" dirty="0" err="1"/>
              <a:t>түгендеу</a:t>
            </a:r>
            <a:r>
              <a:rPr lang="ru-RU" sz="2400" b="1" dirty="0"/>
              <a:t> санын, олардың </a:t>
            </a:r>
            <a:r>
              <a:rPr lang="ru-RU" sz="2400" b="1" dirty="0" err="1"/>
              <a:t>күнін</a:t>
            </a:r>
            <a:r>
              <a:rPr lang="ru-RU" sz="2400" b="1" dirty="0"/>
              <a:t> </a:t>
            </a:r>
            <a:r>
              <a:rPr lang="ru-RU" sz="2400" b="1" dirty="0" err="1"/>
              <a:t>белгілейді</a:t>
            </a:r>
            <a:r>
              <a:rPr lang="ru-RU" sz="2400" b="1" dirty="0"/>
              <a:t>.</a:t>
            </a:r>
          </a:p>
          <a:p>
            <a:endParaRPr lang="ru-RU" sz="2400" b="1" dirty="0"/>
          </a:p>
          <a:p>
            <a:r>
              <a:rPr lang="ru-RU" sz="2400" b="1" dirty="0"/>
              <a:t>Қаржылық есеп </a:t>
            </a:r>
            <a:r>
              <a:rPr lang="ru-RU" sz="2400" b="1" dirty="0" err="1"/>
              <a:t>берудің</a:t>
            </a:r>
            <a:r>
              <a:rPr lang="ru-RU" sz="2400" b="1" dirty="0"/>
              <a:t> құрамына </a:t>
            </a:r>
            <a:r>
              <a:rPr lang="ru-RU" sz="2400" b="1" dirty="0" err="1"/>
              <a:t>бухгалтерлік</a:t>
            </a:r>
            <a:r>
              <a:rPr lang="ru-RU" sz="2400" b="1" dirty="0"/>
              <a:t> баланс, </a:t>
            </a:r>
            <a:r>
              <a:rPr lang="ru-RU" sz="2400" b="1" dirty="0" err="1"/>
              <a:t>табыстар</a:t>
            </a:r>
            <a:r>
              <a:rPr lang="ru-RU" sz="2400" b="1" dirty="0"/>
              <a:t> мен </a:t>
            </a:r>
            <a:r>
              <a:rPr lang="ru-RU" sz="2400" b="1" dirty="0" err="1"/>
              <a:t>шығындар</a:t>
            </a:r>
            <a:r>
              <a:rPr lang="ru-RU" sz="2400" b="1" dirty="0"/>
              <a:t> туралы есеп беру, </a:t>
            </a:r>
            <a:r>
              <a:rPr lang="ru-RU" sz="2400" b="1" dirty="0" err="1"/>
              <a:t>ақшалардың</a:t>
            </a:r>
            <a:r>
              <a:rPr lang="ru-RU" sz="2400" b="1" dirty="0"/>
              <a:t> қозғалысы туралы есеп беру және </a:t>
            </a:r>
            <a:r>
              <a:rPr lang="ru-RU" sz="2400" b="1" dirty="0" err="1"/>
              <a:t>түсіңдірме</a:t>
            </a:r>
            <a:r>
              <a:rPr lang="ru-RU" sz="2400" b="1" dirty="0"/>
              <a:t> </a:t>
            </a:r>
            <a:r>
              <a:rPr lang="ru-RU" sz="2400" b="1" dirty="0" err="1"/>
              <a:t>хаттамасы</a:t>
            </a:r>
            <a:r>
              <a:rPr lang="ru-RU" sz="2400" b="1" dirty="0"/>
              <a:t> (</a:t>
            </a:r>
            <a:r>
              <a:rPr lang="ru-RU" sz="2400" b="1" dirty="0" err="1"/>
              <a:t>жазбасы</a:t>
            </a:r>
            <a:r>
              <a:rPr lang="ru-RU" sz="2400" b="1" dirty="0"/>
              <a:t>) </a:t>
            </a:r>
            <a:r>
              <a:rPr lang="ru-RU" sz="2400" b="1" dirty="0" err="1"/>
              <a:t>кіреді</a:t>
            </a:r>
            <a:r>
              <a:rPr lang="ru-RU" sz="2400" b="1" dirty="0"/>
              <a:t>.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90666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E7BD04-27FA-3149-9A7A-211D1BEA1F18}"/>
              </a:ext>
            </a:extLst>
          </p:cNvPr>
          <p:cNvSpPr txBox="1"/>
          <p:nvPr/>
        </p:nvSpPr>
        <p:spPr>
          <a:xfrm>
            <a:off x="1205539" y="582067"/>
            <a:ext cx="7239214" cy="52937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kk-KZ" sz="2600" b="1" dirty="0"/>
              <a:t>Өзіндік тексеруге арналған сұрақтар:</a:t>
            </a:r>
          </a:p>
          <a:p>
            <a:pPr algn="l"/>
            <a:endParaRPr lang="kk-KZ" sz="2600" b="1" dirty="0"/>
          </a:p>
          <a:p>
            <a:pPr algn="l"/>
            <a:r>
              <a:rPr lang="kk-KZ" sz="2600" b="1" dirty="0"/>
              <a:t>1.Қаржылық есеп беру деген не?</a:t>
            </a:r>
          </a:p>
          <a:p>
            <a:pPr algn="l"/>
            <a:r>
              <a:rPr lang="kk-KZ" sz="2600" b="1" dirty="0"/>
              <a:t>2.Қаржылық есеп берудің қандай нысандары бар?</a:t>
            </a:r>
          </a:p>
          <a:p>
            <a:pPr algn="l"/>
            <a:r>
              <a:rPr lang="kk-KZ" sz="2600" b="1" dirty="0"/>
              <a:t>3.Бухгалтерлік балансты дұрыс құрылғандығын қалай тексереді?</a:t>
            </a:r>
          </a:p>
          <a:p>
            <a:pPr algn="l"/>
            <a:r>
              <a:rPr lang="kk-KZ" sz="2600" b="1" dirty="0"/>
              <a:t>4.Ақшаның қозғалысы туралы есеп қалай тексеріледі?</a:t>
            </a:r>
          </a:p>
          <a:p>
            <a:pPr algn="l"/>
            <a:r>
              <a:rPr lang="kk-KZ" sz="2600" b="1" dirty="0"/>
              <a:t>5.Меншікті капиталдың өзгеруі туралы есепті тексеру тәртібі қандай?</a:t>
            </a:r>
          </a:p>
          <a:p>
            <a:pPr algn="l"/>
            <a:r>
              <a:rPr lang="kk-KZ" sz="2600" b="1" dirty="0"/>
              <a:t>6.Табыстар мен шығындар туралы есеп берудің дұрыстығы қалай тексеріледі?</a:t>
            </a:r>
          </a:p>
        </p:txBody>
      </p:sp>
    </p:spTree>
    <p:extLst>
      <p:ext uri="{BB962C8B-B14F-4D97-AF65-F5344CB8AC3E}">
        <p14:creationId xmlns:p14="http://schemas.microsoft.com/office/powerpoint/2010/main" val="295132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0" name="椭圆 26">
            <a:extLst>
              <a:ext uri="{FF2B5EF4-FFF2-40B4-BE49-F238E27FC236}">
                <a16:creationId xmlns:a16="http://schemas.microsoft.com/office/drawing/2014/main" id="{C2DDB0D2-1672-DF2F-C233-B56FA3564F81}"/>
              </a:ext>
            </a:extLst>
          </p:cNvPr>
          <p:cNvSpPr/>
          <p:nvPr/>
        </p:nvSpPr>
        <p:spPr>
          <a:xfrm>
            <a:off x="5210175" y="-141288"/>
            <a:ext cx="4540250" cy="4564063"/>
          </a:xfrm>
          <a:prstGeom prst="ellipse">
            <a:avLst/>
          </a:prstGeom>
          <a:solidFill>
            <a:srgbClr val="DA5F5A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97187" name="图片 30">
            <a:extLst>
              <a:ext uri="{FF2B5EF4-FFF2-40B4-BE49-F238E27FC236}">
                <a16:creationId xmlns:a16="http://schemas.microsoft.com/office/drawing/2014/main" id="{3640413F-EC3B-E079-7FB3-3FC92146D0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75570" y="169706"/>
            <a:ext cx="4024085" cy="3977397"/>
          </a:xfrm>
          <a:prstGeom prst="ellipse">
            <a:avLst/>
          </a:prstGeom>
        </p:spPr>
      </p:pic>
      <p:sp>
        <p:nvSpPr>
          <p:cNvPr id="1049324" name="文本框 10">
            <a:extLst>
              <a:ext uri="{FF2B5EF4-FFF2-40B4-BE49-F238E27FC236}">
                <a16:creationId xmlns:a16="http://schemas.microsoft.com/office/drawing/2014/main" id="{60FD8144-D8AF-23A2-0C8A-9DAF4A3AE26C}"/>
              </a:ext>
            </a:extLst>
          </p:cNvPr>
          <p:cNvSpPr txBox="1"/>
          <p:nvPr/>
        </p:nvSpPr>
        <p:spPr>
          <a:xfrm>
            <a:off x="-314325" y="3151188"/>
            <a:ext cx="7224713" cy="1362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az" altLang="en-US" sz="4125" b="1" dirty="0">
                <a:solidFill>
                  <a:srgbClr val="DA5F5A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назарларыңызға</a:t>
            </a:r>
            <a:r>
              <a:rPr lang="en-US" altLang="kaz" sz="4125" b="1" dirty="0">
                <a:solidFill>
                  <a:srgbClr val="DA5F5A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 </a:t>
            </a:r>
            <a:endParaRPr lang="zh-CN" altLang="en-US" sz="4125" b="1"/>
          </a:p>
          <a:p>
            <a:pPr algn="ctr">
              <a:defRPr/>
            </a:pPr>
            <a:r>
              <a:rPr lang="en-US" altLang="kaz" sz="4125" b="1" dirty="0">
                <a:solidFill>
                  <a:srgbClr val="DA5F5A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 </a:t>
            </a:r>
            <a:r>
              <a:rPr lang="kaz" altLang="kaz" sz="4125" b="1" dirty="0">
                <a:solidFill>
                  <a:srgbClr val="DA5F5A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рахмет</a:t>
            </a:r>
            <a:endParaRPr lang="zh-CN" altLang="en-US" sz="4125" b="1"/>
          </a:p>
        </p:txBody>
      </p:sp>
      <p:sp>
        <p:nvSpPr>
          <p:cNvPr id="1049328" name="椭圆 28">
            <a:extLst>
              <a:ext uri="{FF2B5EF4-FFF2-40B4-BE49-F238E27FC236}">
                <a16:creationId xmlns:a16="http://schemas.microsoft.com/office/drawing/2014/main" id="{63A38256-EACD-427C-7037-CC710B458E44}"/>
              </a:ext>
            </a:extLst>
          </p:cNvPr>
          <p:cNvSpPr/>
          <p:nvPr/>
        </p:nvSpPr>
        <p:spPr>
          <a:xfrm>
            <a:off x="6910388" y="3727450"/>
            <a:ext cx="1063625" cy="1071563"/>
          </a:xfrm>
          <a:prstGeom prst="ellipse">
            <a:avLst/>
          </a:prstGeom>
          <a:solidFill>
            <a:srgbClr val="F3E4C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49330" name="椭圆 29">
            <a:extLst>
              <a:ext uri="{FF2B5EF4-FFF2-40B4-BE49-F238E27FC236}">
                <a16:creationId xmlns:a16="http://schemas.microsoft.com/office/drawing/2014/main" id="{3317E80D-DC90-A954-00AC-133B42024AC8}"/>
              </a:ext>
            </a:extLst>
          </p:cNvPr>
          <p:cNvSpPr/>
          <p:nvPr/>
        </p:nvSpPr>
        <p:spPr>
          <a:xfrm>
            <a:off x="908050" y="1720850"/>
            <a:ext cx="1065213" cy="1071563"/>
          </a:xfrm>
          <a:prstGeom prst="ellipse">
            <a:avLst/>
          </a:prstGeom>
          <a:solidFill>
            <a:srgbClr val="57A5B1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277</Words>
  <Application>Microsoft Office PowerPoint</Application>
  <PresentationFormat>Экран (4:3)</PresentationFormat>
  <Paragraphs>30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TimesNewRomanPSMT</vt:lpstr>
      <vt:lpstr>方正大标宋简体</vt:lpstr>
      <vt:lpstr>Office Theme</vt:lpstr>
      <vt:lpstr>ҚАРЖЫЛЫҚ ЕСЕПТІҢ ІШКІ АУДИТІ</vt:lpstr>
      <vt:lpstr>Жоспары: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Тажикенова Сапия Каргабаевна</cp:lastModifiedBy>
  <cp:revision>82</cp:revision>
  <dcterms:created xsi:type="dcterms:W3CDTF">2016-11-18T14:12:19Z</dcterms:created>
  <dcterms:modified xsi:type="dcterms:W3CDTF">2024-10-30T14:04:13Z</dcterms:modified>
</cp:coreProperties>
</file>