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4" r:id="rId7"/>
    <p:sldId id="265" r:id="rId8"/>
  </p:sldIdLst>
  <p:sldSz cx="18288000" cy="10287000"/>
  <p:notesSz cx="6858000" cy="9144000"/>
  <p:embeddedFontLst>
    <p:embeddedFont>
      <p:font typeface="Caladea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24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68625" y="-4956961"/>
            <a:ext cx="11971322" cy="1197132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31877" y="31877"/>
              <a:ext cx="6286246" cy="6286246"/>
            </a:xfrm>
            <a:custGeom>
              <a:avLst/>
              <a:gdLst/>
              <a:ahLst/>
              <a:cxnLst/>
              <a:rect l="l" t="t" r="r" b="b"/>
              <a:pathLst>
                <a:path w="6286246" h="6286246">
                  <a:moveTo>
                    <a:pt x="3143123" y="0"/>
                  </a:moveTo>
                  <a:cubicBezTo>
                    <a:pt x="1407287" y="0"/>
                    <a:pt x="0" y="1407287"/>
                    <a:pt x="0" y="3143123"/>
                  </a:cubicBezTo>
                  <a:cubicBezTo>
                    <a:pt x="0" y="4878959"/>
                    <a:pt x="1407287" y="6286246"/>
                    <a:pt x="3143123" y="6286246"/>
                  </a:cubicBezTo>
                  <a:cubicBezTo>
                    <a:pt x="4878959" y="6286246"/>
                    <a:pt x="6286246" y="4878959"/>
                    <a:pt x="6286246" y="3143123"/>
                  </a:cubicBezTo>
                  <a:cubicBezTo>
                    <a:pt x="6286246" y="1407287"/>
                    <a:pt x="4878959" y="0"/>
                    <a:pt x="3143123" y="0"/>
                  </a:cubicBezTo>
                  <a:close/>
                  <a:moveTo>
                    <a:pt x="3143123" y="4701413"/>
                  </a:moveTo>
                  <a:cubicBezTo>
                    <a:pt x="2282444" y="4701413"/>
                    <a:pt x="1584833" y="4003675"/>
                    <a:pt x="1584833" y="3143123"/>
                  </a:cubicBezTo>
                  <a:cubicBezTo>
                    <a:pt x="1584833" y="2282571"/>
                    <a:pt x="2282444" y="1584833"/>
                    <a:pt x="3143123" y="1584833"/>
                  </a:cubicBezTo>
                  <a:cubicBezTo>
                    <a:pt x="4003802" y="1584833"/>
                    <a:pt x="4701413" y="2282444"/>
                    <a:pt x="4701413" y="3143123"/>
                  </a:cubicBezTo>
                  <a:cubicBezTo>
                    <a:pt x="4701413" y="4003802"/>
                    <a:pt x="4003802" y="4701413"/>
                    <a:pt x="3143123" y="4701413"/>
                  </a:cubicBezTo>
                  <a:close/>
                </a:path>
              </a:pathLst>
            </a:custGeom>
            <a:blipFill>
              <a:blip r:embed="rId2"/>
              <a:stretch>
                <a:fillRect l="-27496" r="-22597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-86217" y="3049552"/>
            <a:ext cx="1152096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8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Ішкі аудиттің қызметі, пәні, тәсілдері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adea Bold"/>
              <a:ea typeface="Caladea Bold"/>
              <a:cs typeface="Caladea Bold"/>
              <a:sym typeface="Caladea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864176" y="1038203"/>
            <a:ext cx="2408898" cy="240889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D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68625" y="7881091"/>
            <a:ext cx="4811818" cy="481181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B2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8870" y="7757266"/>
            <a:ext cx="7983396" cy="1054100"/>
            <a:chOff x="0" y="0"/>
            <a:chExt cx="2102623" cy="2776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02623" cy="277623"/>
            </a:xfrm>
            <a:custGeom>
              <a:avLst/>
              <a:gdLst/>
              <a:ahLst/>
              <a:cxnLst/>
              <a:rect l="l" t="t" r="r" b="b"/>
              <a:pathLst>
                <a:path w="2102623" h="277623">
                  <a:moveTo>
                    <a:pt x="96975" y="0"/>
                  </a:moveTo>
                  <a:lnTo>
                    <a:pt x="2005648" y="0"/>
                  </a:lnTo>
                  <a:cubicBezTo>
                    <a:pt x="2031367" y="0"/>
                    <a:pt x="2056033" y="10217"/>
                    <a:pt x="2074220" y="28403"/>
                  </a:cubicBezTo>
                  <a:cubicBezTo>
                    <a:pt x="2092406" y="46590"/>
                    <a:pt x="2102623" y="71256"/>
                    <a:pt x="2102623" y="96975"/>
                  </a:cubicBezTo>
                  <a:lnTo>
                    <a:pt x="2102623" y="180648"/>
                  </a:lnTo>
                  <a:cubicBezTo>
                    <a:pt x="2102623" y="206367"/>
                    <a:pt x="2092406" y="231033"/>
                    <a:pt x="2074220" y="249220"/>
                  </a:cubicBezTo>
                  <a:cubicBezTo>
                    <a:pt x="2056033" y="267406"/>
                    <a:pt x="2031367" y="277623"/>
                    <a:pt x="2005648" y="277623"/>
                  </a:cubicBezTo>
                  <a:lnTo>
                    <a:pt x="96975" y="277623"/>
                  </a:lnTo>
                  <a:cubicBezTo>
                    <a:pt x="71256" y="277623"/>
                    <a:pt x="46590" y="267406"/>
                    <a:pt x="28403" y="249220"/>
                  </a:cubicBezTo>
                  <a:cubicBezTo>
                    <a:pt x="10217" y="231033"/>
                    <a:pt x="0" y="206367"/>
                    <a:pt x="0" y="180648"/>
                  </a:cubicBezTo>
                  <a:lnTo>
                    <a:pt x="0" y="96975"/>
                  </a:lnTo>
                  <a:cubicBezTo>
                    <a:pt x="0" y="71256"/>
                    <a:pt x="10217" y="46590"/>
                    <a:pt x="28403" y="28403"/>
                  </a:cubicBezTo>
                  <a:cubicBezTo>
                    <a:pt x="46590" y="10217"/>
                    <a:pt x="71256" y="0"/>
                    <a:pt x="96975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102623" cy="315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70424" y="7947528"/>
            <a:ext cx="673576" cy="67357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D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5399999">
            <a:off x="10754216" y="1876528"/>
            <a:ext cx="628818" cy="732248"/>
          </a:xfrm>
          <a:custGeom>
            <a:avLst/>
            <a:gdLst/>
            <a:ahLst/>
            <a:cxnLst/>
            <a:rect l="l" t="t" r="r" b="b"/>
            <a:pathLst>
              <a:path w="628818" h="732248">
                <a:moveTo>
                  <a:pt x="0" y="0"/>
                </a:moveTo>
                <a:lnTo>
                  <a:pt x="628817" y="0"/>
                </a:lnTo>
                <a:lnTo>
                  <a:pt x="628817" y="732247"/>
                </a:lnTo>
                <a:lnTo>
                  <a:pt x="0" y="73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94432" y="-3794407"/>
            <a:ext cx="13052707" cy="130527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D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70325" y="6044013"/>
            <a:ext cx="2408898" cy="240889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B2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399999">
            <a:off x="6860365" y="6882338"/>
            <a:ext cx="628818" cy="732248"/>
          </a:xfrm>
          <a:custGeom>
            <a:avLst/>
            <a:gdLst/>
            <a:ahLst/>
            <a:cxnLst/>
            <a:rect l="l" t="t" r="r" b="b"/>
            <a:pathLst>
              <a:path w="628818" h="732248">
                <a:moveTo>
                  <a:pt x="0" y="0"/>
                </a:moveTo>
                <a:lnTo>
                  <a:pt x="628818" y="0"/>
                </a:lnTo>
                <a:lnTo>
                  <a:pt x="628818" y="732248"/>
                </a:lnTo>
                <a:lnTo>
                  <a:pt x="0" y="732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9" name="Group 9"/>
          <p:cNvGrpSpPr/>
          <p:nvPr/>
        </p:nvGrpSpPr>
        <p:grpSpPr>
          <a:xfrm>
            <a:off x="-1578795" y="-1378770"/>
            <a:ext cx="8221433" cy="822143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1820" r="-74030" b="-21236"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012510" y="2094311"/>
            <a:ext cx="8829673" cy="1139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kk-KZ" sz="8000" b="1" dirty="0">
                <a:solidFill>
                  <a:srgbClr val="004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adea Bold"/>
                <a:cs typeface="Times New Roman" panose="02020603050405020304" pitchFamily="18" charset="0"/>
                <a:sym typeface="Caladea Bold"/>
              </a:rPr>
              <a:t>Дәріс жоспары</a:t>
            </a:r>
            <a:r>
              <a:rPr lang="en-US" sz="8000" b="1" dirty="0">
                <a:solidFill>
                  <a:srgbClr val="004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adea Bold"/>
                <a:cs typeface="Times New Roman" panose="02020603050405020304" pitchFamily="18" charset="0"/>
                <a:sym typeface="Caladea Bold"/>
              </a:rPr>
              <a:t>: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043066" y="9286875"/>
            <a:ext cx="7384281" cy="738428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90571C7-8ADB-4981-A021-8CF3E1F9E1AB}"/>
              </a:ext>
            </a:extLst>
          </p:cNvPr>
          <p:cNvSpPr txBox="1"/>
          <p:nvPr/>
        </p:nvSpPr>
        <p:spPr>
          <a:xfrm>
            <a:off x="9284109" y="3859364"/>
            <a:ext cx="9228808" cy="5114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90" marR="64770" indent="6985">
              <a:lnSpc>
                <a:spcPct val="107000"/>
              </a:lnSpc>
              <a:spcAft>
                <a:spcPts val="0"/>
              </a:spcAft>
            </a:pPr>
            <a:r>
              <a:rPr lang="kk-KZ" sz="4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Аудит функциялары мен объектілері, пәні</a:t>
            </a:r>
          </a:p>
          <a:p>
            <a:pPr marL="21590" marR="64770" indent="6985">
              <a:lnSpc>
                <a:spcPct val="107000"/>
              </a:lnSpc>
              <a:spcAft>
                <a:spcPts val="0"/>
              </a:spcAft>
            </a:pPr>
            <a:r>
              <a:rPr lang="kk-KZ" sz="4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Аудит постулаттары және концепциясы, компоненттері, қағидалары</a:t>
            </a:r>
          </a:p>
          <a:p>
            <a:pPr marL="21590" marR="64770" indent="6985">
              <a:lnSpc>
                <a:spcPct val="107000"/>
              </a:lnSpc>
              <a:spcAft>
                <a:spcPts val="0"/>
              </a:spcAft>
            </a:pPr>
            <a:r>
              <a:rPr lang="kk-KZ" sz="44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Аудитті жүргізудің объектілік және циклдік тәсілдері </a:t>
            </a:r>
            <a:endParaRPr lang="ru-RU" sz="4400" b="1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40498"/>
            <a:ext cx="18288000" cy="5214121"/>
            <a:chOff x="0" y="0"/>
            <a:chExt cx="24384000" cy="695216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7021" b="13927"/>
            <a:stretch>
              <a:fillRect/>
            </a:stretch>
          </p:blipFill>
          <p:spPr>
            <a:xfrm>
              <a:off x="0" y="0"/>
              <a:ext cx="24384000" cy="6952162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660441" y="-2413372"/>
            <a:ext cx="6938377" cy="693837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D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263126" y="2734602"/>
            <a:ext cx="2408898" cy="240889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B2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399999">
            <a:off x="14153166" y="3572927"/>
            <a:ext cx="628818" cy="732248"/>
          </a:xfrm>
          <a:custGeom>
            <a:avLst/>
            <a:gdLst/>
            <a:ahLst/>
            <a:cxnLst/>
            <a:rect l="l" t="t" r="r" b="b"/>
            <a:pathLst>
              <a:path w="628818" h="732248">
                <a:moveTo>
                  <a:pt x="0" y="0"/>
                </a:moveTo>
                <a:lnTo>
                  <a:pt x="628818" y="0"/>
                </a:lnTo>
                <a:lnTo>
                  <a:pt x="628818" y="732248"/>
                </a:lnTo>
                <a:lnTo>
                  <a:pt x="0" y="732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1" name="Group 11"/>
          <p:cNvGrpSpPr/>
          <p:nvPr/>
        </p:nvGrpSpPr>
        <p:grpSpPr>
          <a:xfrm>
            <a:off x="1799434" y="2615084"/>
            <a:ext cx="10861007" cy="4865606"/>
            <a:chOff x="0" y="0"/>
            <a:chExt cx="2860512" cy="12814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60512" cy="1281477"/>
            </a:xfrm>
            <a:custGeom>
              <a:avLst/>
              <a:gdLst/>
              <a:ahLst/>
              <a:cxnLst/>
              <a:rect l="l" t="t" r="r" b="b"/>
              <a:pathLst>
                <a:path w="2860512" h="1281477">
                  <a:moveTo>
                    <a:pt x="71282" y="0"/>
                  </a:moveTo>
                  <a:lnTo>
                    <a:pt x="2789231" y="0"/>
                  </a:lnTo>
                  <a:cubicBezTo>
                    <a:pt x="2808136" y="0"/>
                    <a:pt x="2826266" y="7510"/>
                    <a:pt x="2839634" y="20878"/>
                  </a:cubicBezTo>
                  <a:cubicBezTo>
                    <a:pt x="2853002" y="34246"/>
                    <a:pt x="2860512" y="52377"/>
                    <a:pt x="2860512" y="71282"/>
                  </a:cubicBezTo>
                  <a:lnTo>
                    <a:pt x="2860512" y="1210195"/>
                  </a:lnTo>
                  <a:cubicBezTo>
                    <a:pt x="2860512" y="1249563"/>
                    <a:pt x="2828598" y="1281477"/>
                    <a:pt x="2789231" y="1281477"/>
                  </a:cubicBezTo>
                  <a:lnTo>
                    <a:pt x="71282" y="1281477"/>
                  </a:lnTo>
                  <a:cubicBezTo>
                    <a:pt x="31914" y="1281477"/>
                    <a:pt x="0" y="1249563"/>
                    <a:pt x="0" y="1210195"/>
                  </a:cubicBezTo>
                  <a:lnTo>
                    <a:pt x="0" y="71282"/>
                  </a:lnTo>
                  <a:cubicBezTo>
                    <a:pt x="0" y="31914"/>
                    <a:pt x="31914" y="0"/>
                    <a:pt x="71282" y="0"/>
                  </a:cubicBezTo>
                  <a:close/>
                </a:path>
              </a:pathLst>
            </a:custGeom>
            <a:solidFill>
              <a:srgbClr val="EDED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60512" cy="13195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08799" y="4106174"/>
            <a:ext cx="1000116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Егер аудит объекті бухгалтерлік есеп болса, онда аудит мақсаты барлық кәсіпорындарға мемлекетпен бекітілген заңдылықтарға, жалпы нормаларға, стандарттар мен ережелерге сәйкестігін тексеру болып табылады.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918920" y="882141"/>
            <a:ext cx="6986016" cy="2742501"/>
            <a:chOff x="0" y="-171450"/>
            <a:chExt cx="1839938" cy="72230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39938" cy="550855"/>
            </a:xfrm>
            <a:custGeom>
              <a:avLst/>
              <a:gdLst/>
              <a:ahLst/>
              <a:cxnLst/>
              <a:rect l="l" t="t" r="r" b="b"/>
              <a:pathLst>
                <a:path w="1839938" h="550855">
                  <a:moveTo>
                    <a:pt x="110820" y="0"/>
                  </a:moveTo>
                  <a:lnTo>
                    <a:pt x="1729118" y="0"/>
                  </a:lnTo>
                  <a:cubicBezTo>
                    <a:pt x="1758510" y="0"/>
                    <a:pt x="1786697" y="11676"/>
                    <a:pt x="1807480" y="32458"/>
                  </a:cubicBezTo>
                  <a:cubicBezTo>
                    <a:pt x="1828263" y="53241"/>
                    <a:pt x="1839938" y="81429"/>
                    <a:pt x="1839938" y="110820"/>
                  </a:cubicBezTo>
                  <a:lnTo>
                    <a:pt x="1839938" y="440035"/>
                  </a:lnTo>
                  <a:cubicBezTo>
                    <a:pt x="1839938" y="501239"/>
                    <a:pt x="1790323" y="550855"/>
                    <a:pt x="1729118" y="550855"/>
                  </a:cubicBezTo>
                  <a:lnTo>
                    <a:pt x="110820" y="550855"/>
                  </a:lnTo>
                  <a:cubicBezTo>
                    <a:pt x="49616" y="550855"/>
                    <a:pt x="0" y="501239"/>
                    <a:pt x="0" y="440035"/>
                  </a:cubicBezTo>
                  <a:lnTo>
                    <a:pt x="0" y="110820"/>
                  </a:lnTo>
                  <a:cubicBezTo>
                    <a:pt x="0" y="49616"/>
                    <a:pt x="49616" y="0"/>
                    <a:pt x="110820" y="0"/>
                  </a:cubicBezTo>
                  <a:close/>
                </a:path>
              </a:pathLst>
            </a:custGeom>
            <a:solidFill>
              <a:srgbClr val="006D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71450"/>
              <a:ext cx="1839938" cy="7223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lang="kk-KZ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Аудит функциялары мен объектілері, пәні</a:t>
              </a:r>
              <a:endParaRPr lang="en-US" sz="3600" b="1" dirty="0">
                <a:solidFill>
                  <a:schemeClr val="bg1"/>
                </a:solidFill>
                <a:latin typeface="Caladea Bold"/>
                <a:ea typeface="Caladea Bold"/>
                <a:cs typeface="Caladea Bold"/>
                <a:sym typeface="Caladea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4163" y="3079441"/>
            <a:ext cx="6954413" cy="4865606"/>
            <a:chOff x="0" y="0"/>
            <a:chExt cx="9272551" cy="648747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4005" r="37155"/>
            <a:stretch>
              <a:fillRect/>
            </a:stretch>
          </p:blipFill>
          <p:spPr>
            <a:xfrm>
              <a:off x="0" y="0"/>
              <a:ext cx="9272551" cy="648747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047012" y="-3535258"/>
            <a:ext cx="5212288" cy="521228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B2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2716" y="3543300"/>
            <a:ext cx="10861007" cy="4146370"/>
            <a:chOff x="0" y="0"/>
            <a:chExt cx="2860512" cy="12814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60512" cy="1281477"/>
            </a:xfrm>
            <a:custGeom>
              <a:avLst/>
              <a:gdLst/>
              <a:ahLst/>
              <a:cxnLst/>
              <a:rect l="l" t="t" r="r" b="b"/>
              <a:pathLst>
                <a:path w="2860512" h="1281477">
                  <a:moveTo>
                    <a:pt x="71282" y="0"/>
                  </a:moveTo>
                  <a:lnTo>
                    <a:pt x="2789231" y="0"/>
                  </a:lnTo>
                  <a:cubicBezTo>
                    <a:pt x="2808136" y="0"/>
                    <a:pt x="2826266" y="7510"/>
                    <a:pt x="2839634" y="20878"/>
                  </a:cubicBezTo>
                  <a:cubicBezTo>
                    <a:pt x="2853002" y="34246"/>
                    <a:pt x="2860512" y="52377"/>
                    <a:pt x="2860512" y="71282"/>
                  </a:cubicBezTo>
                  <a:lnTo>
                    <a:pt x="2860512" y="1210195"/>
                  </a:lnTo>
                  <a:cubicBezTo>
                    <a:pt x="2860512" y="1249563"/>
                    <a:pt x="2828598" y="1281477"/>
                    <a:pt x="2789231" y="1281477"/>
                  </a:cubicBezTo>
                  <a:lnTo>
                    <a:pt x="71282" y="1281477"/>
                  </a:lnTo>
                  <a:cubicBezTo>
                    <a:pt x="31914" y="1281477"/>
                    <a:pt x="0" y="1249563"/>
                    <a:pt x="0" y="1210195"/>
                  </a:cubicBezTo>
                  <a:lnTo>
                    <a:pt x="0" y="71282"/>
                  </a:lnTo>
                  <a:cubicBezTo>
                    <a:pt x="0" y="31914"/>
                    <a:pt x="31914" y="0"/>
                    <a:pt x="71282" y="0"/>
                  </a:cubicBezTo>
                  <a:close/>
                </a:path>
              </a:pathLst>
            </a:custGeom>
            <a:solidFill>
              <a:srgbClr val="EDED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60512" cy="13195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419382" y="5150512"/>
            <a:ext cx="976901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Аудиттің маңызын анықтау шеңберінде олар төмендегідей негізгі компоненттердің  қажеттілігін анықтау қажет.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6624787" y="2477382"/>
            <a:ext cx="11235419" cy="2742501"/>
            <a:chOff x="-704526" y="-532603"/>
            <a:chExt cx="2959122" cy="722305"/>
          </a:xfrm>
        </p:grpSpPr>
        <p:sp>
          <p:nvSpPr>
            <p:cNvPr id="12" name="Freeform 12"/>
            <p:cNvSpPr/>
            <p:nvPr/>
          </p:nvSpPr>
          <p:spPr>
            <a:xfrm>
              <a:off x="-704526" y="-446878"/>
              <a:ext cx="2959122" cy="550855"/>
            </a:xfrm>
            <a:custGeom>
              <a:avLst/>
              <a:gdLst/>
              <a:ahLst/>
              <a:cxnLst/>
              <a:rect l="l" t="t" r="r" b="b"/>
              <a:pathLst>
                <a:path w="1839938" h="550855">
                  <a:moveTo>
                    <a:pt x="110820" y="0"/>
                  </a:moveTo>
                  <a:lnTo>
                    <a:pt x="1729118" y="0"/>
                  </a:lnTo>
                  <a:cubicBezTo>
                    <a:pt x="1758510" y="0"/>
                    <a:pt x="1786697" y="11676"/>
                    <a:pt x="1807480" y="32458"/>
                  </a:cubicBezTo>
                  <a:cubicBezTo>
                    <a:pt x="1828263" y="53241"/>
                    <a:pt x="1839938" y="81429"/>
                    <a:pt x="1839938" y="110820"/>
                  </a:cubicBezTo>
                  <a:lnTo>
                    <a:pt x="1839938" y="440035"/>
                  </a:lnTo>
                  <a:cubicBezTo>
                    <a:pt x="1839938" y="501239"/>
                    <a:pt x="1790323" y="550855"/>
                    <a:pt x="1729118" y="550855"/>
                  </a:cubicBezTo>
                  <a:lnTo>
                    <a:pt x="110820" y="550855"/>
                  </a:lnTo>
                  <a:cubicBezTo>
                    <a:pt x="49616" y="550855"/>
                    <a:pt x="0" y="501239"/>
                    <a:pt x="0" y="440035"/>
                  </a:cubicBezTo>
                  <a:lnTo>
                    <a:pt x="0" y="110820"/>
                  </a:lnTo>
                  <a:cubicBezTo>
                    <a:pt x="0" y="49616"/>
                    <a:pt x="49616" y="0"/>
                    <a:pt x="110820" y="0"/>
                  </a:cubicBezTo>
                  <a:close/>
                </a:path>
              </a:pathLst>
            </a:custGeom>
            <a:solidFill>
              <a:srgbClr val="006D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681561" y="-532603"/>
              <a:ext cx="2936157" cy="7223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r>
                <a:rPr lang="ru-RU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Аудит </a:t>
              </a:r>
              <a:r>
                <a:rPr lang="ru-RU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постулаттары</a:t>
              </a:r>
              <a:r>
                <a:rPr lang="ru-RU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және </a:t>
              </a:r>
              <a:r>
                <a:rPr lang="ru-RU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концепциясы</a:t>
              </a:r>
              <a:r>
                <a:rPr lang="ru-RU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компоненттері, </a:t>
              </a:r>
              <a:r>
                <a:rPr lang="ru-RU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қағидалары</a:t>
              </a:r>
              <a:endPara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adea Bold"/>
                <a:cs typeface="Times New Roman" panose="02020603050405020304" pitchFamily="18" charset="0"/>
                <a:sym typeface="Caladea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19600" y="6475253"/>
            <a:ext cx="1795182" cy="179518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D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5399999">
            <a:off x="1754422" y="1595063"/>
            <a:ext cx="996645" cy="1160576"/>
          </a:xfrm>
          <a:custGeom>
            <a:avLst/>
            <a:gdLst/>
            <a:ahLst/>
            <a:cxnLst/>
            <a:rect l="l" t="t" r="r" b="b"/>
            <a:pathLst>
              <a:path w="996645" h="1160576">
                <a:moveTo>
                  <a:pt x="0" y="0"/>
                </a:moveTo>
                <a:lnTo>
                  <a:pt x="996645" y="0"/>
                </a:lnTo>
                <a:lnTo>
                  <a:pt x="996645" y="1160577"/>
                </a:lnTo>
                <a:lnTo>
                  <a:pt x="0" y="11605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53646" y="-212007"/>
            <a:ext cx="10972080" cy="10972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D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555" y="2920322"/>
            <a:ext cx="15087600" cy="4539369"/>
            <a:chOff x="0" y="0"/>
            <a:chExt cx="2681030" cy="550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81030" cy="550855"/>
            </a:xfrm>
            <a:custGeom>
              <a:avLst/>
              <a:gdLst/>
              <a:ahLst/>
              <a:cxnLst/>
              <a:rect l="l" t="t" r="r" b="b"/>
              <a:pathLst>
                <a:path w="2681030" h="550855">
                  <a:moveTo>
                    <a:pt x="76054" y="0"/>
                  </a:moveTo>
                  <a:lnTo>
                    <a:pt x="2604976" y="0"/>
                  </a:lnTo>
                  <a:cubicBezTo>
                    <a:pt x="2646979" y="0"/>
                    <a:pt x="2681030" y="34050"/>
                    <a:pt x="2681030" y="76054"/>
                  </a:cubicBezTo>
                  <a:lnTo>
                    <a:pt x="2681030" y="474801"/>
                  </a:lnTo>
                  <a:cubicBezTo>
                    <a:pt x="2681030" y="516805"/>
                    <a:pt x="2646979" y="550855"/>
                    <a:pt x="2604976" y="550855"/>
                  </a:cubicBezTo>
                  <a:lnTo>
                    <a:pt x="76054" y="550855"/>
                  </a:lnTo>
                  <a:cubicBezTo>
                    <a:pt x="34050" y="550855"/>
                    <a:pt x="0" y="516805"/>
                    <a:pt x="0" y="474801"/>
                  </a:cubicBezTo>
                  <a:lnTo>
                    <a:pt x="0" y="76054"/>
                  </a:lnTo>
                  <a:cubicBezTo>
                    <a:pt x="0" y="34050"/>
                    <a:pt x="34050" y="0"/>
                    <a:pt x="76054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681030" cy="588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3871364" y="7353300"/>
            <a:ext cx="4539369" cy="4539369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4025CDF-3FCD-7EA5-838C-1A2463F2F0F5}"/>
              </a:ext>
            </a:extLst>
          </p:cNvPr>
          <p:cNvSpPr txBox="1"/>
          <p:nvPr/>
        </p:nvSpPr>
        <p:spPr>
          <a:xfrm>
            <a:off x="203579" y="3240891"/>
            <a:ext cx="1484555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Объективтік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тәсіл кезінде аудит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сегменттері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бухгалтерлік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есеп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объектілеріне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келеді де шаруашылық  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операцияларға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бухгалтерлік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есептің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жекелеген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шоттарына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қатысты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алу тұрғысынан тест жүргізіледі.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483811"/>
            <a:ext cx="11302930" cy="5469689"/>
            <a:chOff x="0" y="0"/>
            <a:chExt cx="2976903" cy="1985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76903" cy="1985559"/>
            </a:xfrm>
            <a:custGeom>
              <a:avLst/>
              <a:gdLst/>
              <a:ahLst/>
              <a:cxnLst/>
              <a:rect l="l" t="t" r="r" b="b"/>
              <a:pathLst>
                <a:path w="2976903" h="1985559">
                  <a:moveTo>
                    <a:pt x="68495" y="0"/>
                  </a:moveTo>
                  <a:lnTo>
                    <a:pt x="2908409" y="0"/>
                  </a:lnTo>
                  <a:cubicBezTo>
                    <a:pt x="2946237" y="0"/>
                    <a:pt x="2976903" y="30666"/>
                    <a:pt x="2976903" y="68495"/>
                  </a:cubicBezTo>
                  <a:lnTo>
                    <a:pt x="2976903" y="1917065"/>
                  </a:lnTo>
                  <a:cubicBezTo>
                    <a:pt x="2976903" y="1954893"/>
                    <a:pt x="2946237" y="1985559"/>
                    <a:pt x="2908409" y="1985559"/>
                  </a:cubicBezTo>
                  <a:lnTo>
                    <a:pt x="68495" y="1985559"/>
                  </a:lnTo>
                  <a:cubicBezTo>
                    <a:pt x="30666" y="1985559"/>
                    <a:pt x="0" y="1954893"/>
                    <a:pt x="0" y="1917065"/>
                  </a:cubicBezTo>
                  <a:lnTo>
                    <a:pt x="0" y="68495"/>
                  </a:lnTo>
                  <a:cubicBezTo>
                    <a:pt x="0" y="30666"/>
                    <a:pt x="30666" y="0"/>
                    <a:pt x="68495" y="0"/>
                  </a:cubicBezTo>
                  <a:close/>
                </a:path>
              </a:pathLst>
            </a:custGeom>
            <a:solidFill>
              <a:srgbClr val="EDEDED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76903" cy="2023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74464" y="1028700"/>
            <a:ext cx="10257167" cy="2091527"/>
            <a:chOff x="0" y="0"/>
            <a:chExt cx="2701476" cy="5508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1476" cy="550855"/>
            </a:xfrm>
            <a:custGeom>
              <a:avLst/>
              <a:gdLst/>
              <a:ahLst/>
              <a:cxnLst/>
              <a:rect l="l" t="t" r="r" b="b"/>
              <a:pathLst>
                <a:path w="2701476" h="550855">
                  <a:moveTo>
                    <a:pt x="75478" y="0"/>
                  </a:moveTo>
                  <a:lnTo>
                    <a:pt x="2625998" y="0"/>
                  </a:lnTo>
                  <a:cubicBezTo>
                    <a:pt x="2646016" y="0"/>
                    <a:pt x="2665214" y="7952"/>
                    <a:pt x="2679369" y="22107"/>
                  </a:cubicBezTo>
                  <a:cubicBezTo>
                    <a:pt x="2693524" y="36262"/>
                    <a:pt x="2701476" y="55460"/>
                    <a:pt x="2701476" y="75478"/>
                  </a:cubicBezTo>
                  <a:lnTo>
                    <a:pt x="2701476" y="475377"/>
                  </a:lnTo>
                  <a:cubicBezTo>
                    <a:pt x="2701476" y="495395"/>
                    <a:pt x="2693524" y="514593"/>
                    <a:pt x="2679369" y="528748"/>
                  </a:cubicBezTo>
                  <a:cubicBezTo>
                    <a:pt x="2665214" y="542903"/>
                    <a:pt x="2646016" y="550855"/>
                    <a:pt x="2625998" y="550855"/>
                  </a:cubicBezTo>
                  <a:lnTo>
                    <a:pt x="75478" y="550855"/>
                  </a:lnTo>
                  <a:cubicBezTo>
                    <a:pt x="55460" y="550855"/>
                    <a:pt x="36262" y="542903"/>
                    <a:pt x="22107" y="528748"/>
                  </a:cubicBezTo>
                  <a:cubicBezTo>
                    <a:pt x="7952" y="514593"/>
                    <a:pt x="0" y="495395"/>
                    <a:pt x="0" y="475377"/>
                  </a:cubicBezTo>
                  <a:lnTo>
                    <a:pt x="0" y="75478"/>
                  </a:lnTo>
                  <a:cubicBezTo>
                    <a:pt x="0" y="55460"/>
                    <a:pt x="7952" y="36262"/>
                    <a:pt x="22107" y="22107"/>
                  </a:cubicBezTo>
                  <a:cubicBezTo>
                    <a:pt x="36262" y="7952"/>
                    <a:pt x="55460" y="0"/>
                    <a:pt x="75478" y="0"/>
                  </a:cubicBezTo>
                  <a:close/>
                </a:path>
              </a:pathLst>
            </a:custGeom>
            <a:solidFill>
              <a:srgbClr val="EDEDED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1476" cy="5889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2091527" cy="209152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D3B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08958" y="1620993"/>
            <a:ext cx="1331012" cy="1021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7"/>
              </a:lnSpc>
            </a:pPr>
            <a:r>
              <a:rPr lang="en-US" sz="4264" b="1">
                <a:solidFill>
                  <a:srgbClr val="FFFFFF"/>
                </a:solidFill>
                <a:latin typeface="Caladea Bold"/>
                <a:ea typeface="Caladea Bold"/>
                <a:cs typeface="Caladea Bold"/>
                <a:sym typeface="Caladea Bold"/>
              </a:rPr>
              <a:t>step 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01196" y="1574718"/>
            <a:ext cx="839645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kk-KZ" sz="6000" b="1" dirty="0">
                <a:solidFill>
                  <a:srgbClr val="004B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adea Bold"/>
                <a:cs typeface="Times New Roman" panose="02020603050405020304" pitchFamily="18" charset="0"/>
                <a:sym typeface="Caladea Bold"/>
              </a:rPr>
              <a:t>Бақылау сұрақтары</a:t>
            </a:r>
            <a:endParaRPr lang="en-US" sz="6000" b="1" dirty="0">
              <a:solidFill>
                <a:srgbClr val="004B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adea Bold"/>
              <a:cs typeface="Times New Roman" panose="02020603050405020304" pitchFamily="18" charset="0"/>
              <a:sym typeface="Caladea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3284130" y="1028700"/>
            <a:ext cx="7295181" cy="6009141"/>
            <a:chOff x="0" y="0"/>
            <a:chExt cx="9726908" cy="8012188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 l="9558" r="9558"/>
            <a:stretch>
              <a:fillRect/>
            </a:stretch>
          </p:blipFill>
          <p:spPr>
            <a:xfrm>
              <a:off x="0" y="0"/>
              <a:ext cx="9726908" cy="801218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5138081" y="5977232"/>
            <a:ext cx="2121219" cy="2121219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B2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-5399999">
            <a:off x="15921830" y="6715441"/>
            <a:ext cx="553722" cy="644800"/>
          </a:xfrm>
          <a:custGeom>
            <a:avLst/>
            <a:gdLst/>
            <a:ahLst/>
            <a:cxnLst/>
            <a:rect l="l" t="t" r="r" b="b"/>
            <a:pathLst>
              <a:path w="553722" h="644800">
                <a:moveTo>
                  <a:pt x="0" y="0"/>
                </a:moveTo>
                <a:lnTo>
                  <a:pt x="553722" y="0"/>
                </a:lnTo>
                <a:lnTo>
                  <a:pt x="553722" y="644800"/>
                </a:lnTo>
                <a:lnTo>
                  <a:pt x="0" y="64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ACB20B-178F-47A3-87D4-17672D8F2FC7}"/>
              </a:ext>
            </a:extLst>
          </p:cNvPr>
          <p:cNvSpPr txBox="1"/>
          <p:nvPr/>
        </p:nvSpPr>
        <p:spPr>
          <a:xfrm>
            <a:off x="1408958" y="4152900"/>
            <a:ext cx="107068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1.Аудит пәні не, оның қандай объектілері бар?</a:t>
            </a:r>
          </a:p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2.Аудиттің қандай принциптері бар?</a:t>
            </a:r>
          </a:p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3.Аудиттің қандай мақсаттары мен міндеттері бар?</a:t>
            </a:r>
          </a:p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4.Ақпарат дегеніміз не?</a:t>
            </a:r>
          </a:p>
          <a:p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5.Басқару деген не?</a:t>
            </a:r>
          </a:p>
          <a:p>
            <a:endParaRPr lang="kk-KZ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27843" y="-1377209"/>
            <a:ext cx="4811818" cy="48118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B2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447482" y="9258300"/>
            <a:ext cx="4811818" cy="4811818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B2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rot="-5399999">
            <a:off x="15778551" y="1418209"/>
            <a:ext cx="967162" cy="1126244"/>
          </a:xfrm>
          <a:custGeom>
            <a:avLst/>
            <a:gdLst/>
            <a:ahLst/>
            <a:cxnLst/>
            <a:rect l="l" t="t" r="r" b="b"/>
            <a:pathLst>
              <a:path w="967162" h="1126244">
                <a:moveTo>
                  <a:pt x="0" y="0"/>
                </a:moveTo>
                <a:lnTo>
                  <a:pt x="967162" y="0"/>
                </a:lnTo>
                <a:lnTo>
                  <a:pt x="967162" y="1126244"/>
                </a:lnTo>
                <a:lnTo>
                  <a:pt x="0" y="1126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5" name="Freeform 35"/>
          <p:cNvSpPr/>
          <p:nvPr/>
        </p:nvSpPr>
        <p:spPr>
          <a:xfrm>
            <a:off x="10010841" y="7171910"/>
            <a:ext cx="340057" cy="516661"/>
          </a:xfrm>
          <a:custGeom>
            <a:avLst/>
            <a:gdLst/>
            <a:ahLst/>
            <a:cxnLst/>
            <a:rect l="l" t="t" r="r" b="b"/>
            <a:pathLst>
              <a:path w="340057" h="516661">
                <a:moveTo>
                  <a:pt x="0" y="0"/>
                </a:moveTo>
                <a:lnTo>
                  <a:pt x="340057" y="0"/>
                </a:lnTo>
                <a:lnTo>
                  <a:pt x="340057" y="516662"/>
                </a:lnTo>
                <a:lnTo>
                  <a:pt x="0" y="516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37"/>
          <p:cNvSpPr txBox="1"/>
          <p:nvPr/>
        </p:nvSpPr>
        <p:spPr>
          <a:xfrm>
            <a:off x="914400" y="3837107"/>
            <a:ext cx="16992600" cy="3386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kk-KZ" sz="14400" b="1" i="1" dirty="0">
                <a:solidFill>
                  <a:srgbClr val="2E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adea Bold"/>
                <a:cs typeface="Times New Roman" panose="02020603050405020304" pitchFamily="18" charset="0"/>
                <a:sym typeface="Caladea Bold"/>
              </a:rPr>
              <a:t>Назарларыңызға рахмет!</a:t>
            </a:r>
            <a:endParaRPr lang="en-US" sz="14400" b="1" i="1" dirty="0">
              <a:solidFill>
                <a:srgbClr val="2E2E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adea Bold"/>
              <a:cs typeface="Times New Roman" panose="02020603050405020304" pitchFamily="18" charset="0"/>
              <a:sym typeface="Caladea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160</Words>
  <Application>Microsoft Office PowerPoint</Application>
  <PresentationFormat>Произвольный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Times New Roman</vt:lpstr>
      <vt:lpstr>Caladea Bold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Professional Finance Presentation</dc:title>
  <dc:creator>admin</dc:creator>
  <cp:lastModifiedBy>Тажикенова Сапия Каргабаевна</cp:lastModifiedBy>
  <cp:revision>10</cp:revision>
  <dcterms:created xsi:type="dcterms:W3CDTF">2006-08-16T00:00:00Z</dcterms:created>
  <dcterms:modified xsi:type="dcterms:W3CDTF">2024-10-30T14:25:42Z</dcterms:modified>
  <dc:identifier>DAGVC-Xsqdc</dc:identifier>
</cp:coreProperties>
</file>