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1359"/>
    <p:restoredTop sz="94675"/>
  </p:normalViewPr>
  <p:slideViewPr>
    <p:cSldViewPr snapToGrid="0" snapToObjects="1">
      <p:cViewPr varScale="1">
        <p:scale>
          <a:sx n="98" d="100"/>
          <a:sy n="98" d="100"/>
        </p:scale>
        <p:origin x="208" y="8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F11D553-8DDA-6843-BB60-6DFBD5948B4E}"/>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1821F3EB-9882-8E41-867F-F6460E8B26E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0AB3DFBE-D684-7C4B-A4B4-3AFCA39F43DF}"/>
              </a:ext>
            </a:extLst>
          </p:cNvPr>
          <p:cNvSpPr>
            <a:spLocks noGrp="1"/>
          </p:cNvSpPr>
          <p:nvPr>
            <p:ph type="dt" sz="half" idx="10"/>
          </p:nvPr>
        </p:nvSpPr>
        <p:spPr/>
        <p:txBody>
          <a:bodyPr/>
          <a:lstStyle/>
          <a:p>
            <a:fld id="{FEA70BA4-22DE-BD41-AC55-AE710BE4F7F6}" type="datetimeFigureOut">
              <a:rPr lang="ru-RU" smtClean="0"/>
              <a:t>03.11.2023</a:t>
            </a:fld>
            <a:endParaRPr lang="ru-RU"/>
          </a:p>
        </p:txBody>
      </p:sp>
      <p:sp>
        <p:nvSpPr>
          <p:cNvPr id="5" name="Нижний колонтитул 4">
            <a:extLst>
              <a:ext uri="{FF2B5EF4-FFF2-40B4-BE49-F238E27FC236}">
                <a16:creationId xmlns:a16="http://schemas.microsoft.com/office/drawing/2014/main" id="{1E761F7D-0084-584A-9CAF-4D01EFF65A5F}"/>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80312D7B-43C0-E343-B42A-A83D6960F12B}"/>
              </a:ext>
            </a:extLst>
          </p:cNvPr>
          <p:cNvSpPr>
            <a:spLocks noGrp="1"/>
          </p:cNvSpPr>
          <p:nvPr>
            <p:ph type="sldNum" sz="quarter" idx="12"/>
          </p:nvPr>
        </p:nvSpPr>
        <p:spPr/>
        <p:txBody>
          <a:bodyPr/>
          <a:lstStyle/>
          <a:p>
            <a:fld id="{0490B8E8-8D12-164A-8C73-85FB80B73C5F}" type="slidenum">
              <a:rPr lang="ru-RU" smtClean="0"/>
              <a:t>‹#›</a:t>
            </a:fld>
            <a:endParaRPr lang="ru-RU"/>
          </a:p>
        </p:txBody>
      </p:sp>
    </p:spTree>
    <p:extLst>
      <p:ext uri="{BB962C8B-B14F-4D97-AF65-F5344CB8AC3E}">
        <p14:creationId xmlns:p14="http://schemas.microsoft.com/office/powerpoint/2010/main" val="10758525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9CDAA1E-E5DA-3643-8CCE-F716FC5B5515}"/>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1F98A2FD-ADA1-7041-8656-52F1EC067E47}"/>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E93D05FF-5E8B-1F4A-A03D-450B9F21556D}"/>
              </a:ext>
            </a:extLst>
          </p:cNvPr>
          <p:cNvSpPr>
            <a:spLocks noGrp="1"/>
          </p:cNvSpPr>
          <p:nvPr>
            <p:ph type="dt" sz="half" idx="10"/>
          </p:nvPr>
        </p:nvSpPr>
        <p:spPr/>
        <p:txBody>
          <a:bodyPr/>
          <a:lstStyle/>
          <a:p>
            <a:fld id="{FEA70BA4-22DE-BD41-AC55-AE710BE4F7F6}" type="datetimeFigureOut">
              <a:rPr lang="ru-RU" smtClean="0"/>
              <a:t>03.11.2023</a:t>
            </a:fld>
            <a:endParaRPr lang="ru-RU"/>
          </a:p>
        </p:txBody>
      </p:sp>
      <p:sp>
        <p:nvSpPr>
          <p:cNvPr id="5" name="Нижний колонтитул 4">
            <a:extLst>
              <a:ext uri="{FF2B5EF4-FFF2-40B4-BE49-F238E27FC236}">
                <a16:creationId xmlns:a16="http://schemas.microsoft.com/office/drawing/2014/main" id="{4129B620-BA3F-5047-AD63-716319E44E39}"/>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42340E5D-1732-2A40-845B-52844A3E6AA5}"/>
              </a:ext>
            </a:extLst>
          </p:cNvPr>
          <p:cNvSpPr>
            <a:spLocks noGrp="1"/>
          </p:cNvSpPr>
          <p:nvPr>
            <p:ph type="sldNum" sz="quarter" idx="12"/>
          </p:nvPr>
        </p:nvSpPr>
        <p:spPr/>
        <p:txBody>
          <a:bodyPr/>
          <a:lstStyle/>
          <a:p>
            <a:fld id="{0490B8E8-8D12-164A-8C73-85FB80B73C5F}" type="slidenum">
              <a:rPr lang="ru-RU" smtClean="0"/>
              <a:t>‹#›</a:t>
            </a:fld>
            <a:endParaRPr lang="ru-RU"/>
          </a:p>
        </p:txBody>
      </p:sp>
    </p:spTree>
    <p:extLst>
      <p:ext uri="{BB962C8B-B14F-4D97-AF65-F5344CB8AC3E}">
        <p14:creationId xmlns:p14="http://schemas.microsoft.com/office/powerpoint/2010/main" val="3871500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FB65FF0B-250F-B24F-B185-005748C3258A}"/>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0A8EAE00-5F16-DA48-A12B-D702F5168345}"/>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6CB2AAEF-6EEE-ED4C-B26E-31EB7CB27FE5}"/>
              </a:ext>
            </a:extLst>
          </p:cNvPr>
          <p:cNvSpPr>
            <a:spLocks noGrp="1"/>
          </p:cNvSpPr>
          <p:nvPr>
            <p:ph type="dt" sz="half" idx="10"/>
          </p:nvPr>
        </p:nvSpPr>
        <p:spPr/>
        <p:txBody>
          <a:bodyPr/>
          <a:lstStyle/>
          <a:p>
            <a:fld id="{FEA70BA4-22DE-BD41-AC55-AE710BE4F7F6}" type="datetimeFigureOut">
              <a:rPr lang="ru-RU" smtClean="0"/>
              <a:t>03.11.2023</a:t>
            </a:fld>
            <a:endParaRPr lang="ru-RU"/>
          </a:p>
        </p:txBody>
      </p:sp>
      <p:sp>
        <p:nvSpPr>
          <p:cNvPr id="5" name="Нижний колонтитул 4">
            <a:extLst>
              <a:ext uri="{FF2B5EF4-FFF2-40B4-BE49-F238E27FC236}">
                <a16:creationId xmlns:a16="http://schemas.microsoft.com/office/drawing/2014/main" id="{B214ECF1-99F6-F741-BD3F-5EFE43CA6E61}"/>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D42B2A25-C20A-F943-A362-2CE858AC4539}"/>
              </a:ext>
            </a:extLst>
          </p:cNvPr>
          <p:cNvSpPr>
            <a:spLocks noGrp="1"/>
          </p:cNvSpPr>
          <p:nvPr>
            <p:ph type="sldNum" sz="quarter" idx="12"/>
          </p:nvPr>
        </p:nvSpPr>
        <p:spPr/>
        <p:txBody>
          <a:bodyPr/>
          <a:lstStyle/>
          <a:p>
            <a:fld id="{0490B8E8-8D12-164A-8C73-85FB80B73C5F}" type="slidenum">
              <a:rPr lang="ru-RU" smtClean="0"/>
              <a:t>‹#›</a:t>
            </a:fld>
            <a:endParaRPr lang="ru-RU"/>
          </a:p>
        </p:txBody>
      </p:sp>
    </p:spTree>
    <p:extLst>
      <p:ext uri="{BB962C8B-B14F-4D97-AF65-F5344CB8AC3E}">
        <p14:creationId xmlns:p14="http://schemas.microsoft.com/office/powerpoint/2010/main" val="35152747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CC89C82-21AA-2945-83AF-7A1C4BDC0F5B}"/>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CBE3F2DE-0A0B-B141-BC2A-AE28898D30DC}"/>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340E8950-6238-0848-816D-4CBC6C55FAEA}"/>
              </a:ext>
            </a:extLst>
          </p:cNvPr>
          <p:cNvSpPr>
            <a:spLocks noGrp="1"/>
          </p:cNvSpPr>
          <p:nvPr>
            <p:ph type="dt" sz="half" idx="10"/>
          </p:nvPr>
        </p:nvSpPr>
        <p:spPr/>
        <p:txBody>
          <a:bodyPr/>
          <a:lstStyle/>
          <a:p>
            <a:fld id="{FEA70BA4-22DE-BD41-AC55-AE710BE4F7F6}" type="datetimeFigureOut">
              <a:rPr lang="ru-RU" smtClean="0"/>
              <a:t>03.11.2023</a:t>
            </a:fld>
            <a:endParaRPr lang="ru-RU"/>
          </a:p>
        </p:txBody>
      </p:sp>
      <p:sp>
        <p:nvSpPr>
          <p:cNvPr id="5" name="Нижний колонтитул 4">
            <a:extLst>
              <a:ext uri="{FF2B5EF4-FFF2-40B4-BE49-F238E27FC236}">
                <a16:creationId xmlns:a16="http://schemas.microsoft.com/office/drawing/2014/main" id="{E70292D7-AC4C-1E41-AFAE-D90220F00F15}"/>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ADF532FA-185D-DB4C-BE33-45AC2E8035F1}"/>
              </a:ext>
            </a:extLst>
          </p:cNvPr>
          <p:cNvSpPr>
            <a:spLocks noGrp="1"/>
          </p:cNvSpPr>
          <p:nvPr>
            <p:ph type="sldNum" sz="quarter" idx="12"/>
          </p:nvPr>
        </p:nvSpPr>
        <p:spPr/>
        <p:txBody>
          <a:bodyPr/>
          <a:lstStyle/>
          <a:p>
            <a:fld id="{0490B8E8-8D12-164A-8C73-85FB80B73C5F}" type="slidenum">
              <a:rPr lang="ru-RU" smtClean="0"/>
              <a:t>‹#›</a:t>
            </a:fld>
            <a:endParaRPr lang="ru-RU"/>
          </a:p>
        </p:txBody>
      </p:sp>
    </p:spTree>
    <p:extLst>
      <p:ext uri="{BB962C8B-B14F-4D97-AF65-F5344CB8AC3E}">
        <p14:creationId xmlns:p14="http://schemas.microsoft.com/office/powerpoint/2010/main" val="2472081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D2C05C2-4985-8241-9FAB-B0DAFBE5E308}"/>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76B19028-BAAE-364C-978E-638DD74467B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19A5D922-E69C-034B-84E4-102E5FB87D94}"/>
              </a:ext>
            </a:extLst>
          </p:cNvPr>
          <p:cNvSpPr>
            <a:spLocks noGrp="1"/>
          </p:cNvSpPr>
          <p:nvPr>
            <p:ph type="dt" sz="half" idx="10"/>
          </p:nvPr>
        </p:nvSpPr>
        <p:spPr/>
        <p:txBody>
          <a:bodyPr/>
          <a:lstStyle/>
          <a:p>
            <a:fld id="{FEA70BA4-22DE-BD41-AC55-AE710BE4F7F6}" type="datetimeFigureOut">
              <a:rPr lang="ru-RU" smtClean="0"/>
              <a:t>03.11.2023</a:t>
            </a:fld>
            <a:endParaRPr lang="ru-RU"/>
          </a:p>
        </p:txBody>
      </p:sp>
      <p:sp>
        <p:nvSpPr>
          <p:cNvPr id="5" name="Нижний колонтитул 4">
            <a:extLst>
              <a:ext uri="{FF2B5EF4-FFF2-40B4-BE49-F238E27FC236}">
                <a16:creationId xmlns:a16="http://schemas.microsoft.com/office/drawing/2014/main" id="{A44EC79D-C2E1-434F-A83E-EB042C154DBD}"/>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BBCC2D45-A537-5140-BF52-02DE1984BBE3}"/>
              </a:ext>
            </a:extLst>
          </p:cNvPr>
          <p:cNvSpPr>
            <a:spLocks noGrp="1"/>
          </p:cNvSpPr>
          <p:nvPr>
            <p:ph type="sldNum" sz="quarter" idx="12"/>
          </p:nvPr>
        </p:nvSpPr>
        <p:spPr/>
        <p:txBody>
          <a:bodyPr/>
          <a:lstStyle/>
          <a:p>
            <a:fld id="{0490B8E8-8D12-164A-8C73-85FB80B73C5F}" type="slidenum">
              <a:rPr lang="ru-RU" smtClean="0"/>
              <a:t>‹#›</a:t>
            </a:fld>
            <a:endParaRPr lang="ru-RU"/>
          </a:p>
        </p:txBody>
      </p:sp>
    </p:spTree>
    <p:extLst>
      <p:ext uri="{BB962C8B-B14F-4D97-AF65-F5344CB8AC3E}">
        <p14:creationId xmlns:p14="http://schemas.microsoft.com/office/powerpoint/2010/main" val="2862597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3F04A15-15B3-8149-82DC-8FF8252FC777}"/>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E1BE170E-7F05-7C4A-837C-AF16F2A0786C}"/>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FC6D8070-83A9-434A-A85E-5FF7D239190E}"/>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39C0E3E8-D1BE-6546-8480-D0416A6F6285}"/>
              </a:ext>
            </a:extLst>
          </p:cNvPr>
          <p:cNvSpPr>
            <a:spLocks noGrp="1"/>
          </p:cNvSpPr>
          <p:nvPr>
            <p:ph type="dt" sz="half" idx="10"/>
          </p:nvPr>
        </p:nvSpPr>
        <p:spPr/>
        <p:txBody>
          <a:bodyPr/>
          <a:lstStyle/>
          <a:p>
            <a:fld id="{FEA70BA4-22DE-BD41-AC55-AE710BE4F7F6}" type="datetimeFigureOut">
              <a:rPr lang="ru-RU" smtClean="0"/>
              <a:t>03.11.2023</a:t>
            </a:fld>
            <a:endParaRPr lang="ru-RU"/>
          </a:p>
        </p:txBody>
      </p:sp>
      <p:sp>
        <p:nvSpPr>
          <p:cNvPr id="6" name="Нижний колонтитул 5">
            <a:extLst>
              <a:ext uri="{FF2B5EF4-FFF2-40B4-BE49-F238E27FC236}">
                <a16:creationId xmlns:a16="http://schemas.microsoft.com/office/drawing/2014/main" id="{2F178F2E-84E3-9944-BE13-69F32906F16A}"/>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DBDAFB11-AC5F-CE40-8636-86FDFC66E986}"/>
              </a:ext>
            </a:extLst>
          </p:cNvPr>
          <p:cNvSpPr>
            <a:spLocks noGrp="1"/>
          </p:cNvSpPr>
          <p:nvPr>
            <p:ph type="sldNum" sz="quarter" idx="12"/>
          </p:nvPr>
        </p:nvSpPr>
        <p:spPr/>
        <p:txBody>
          <a:bodyPr/>
          <a:lstStyle/>
          <a:p>
            <a:fld id="{0490B8E8-8D12-164A-8C73-85FB80B73C5F}" type="slidenum">
              <a:rPr lang="ru-RU" smtClean="0"/>
              <a:t>‹#›</a:t>
            </a:fld>
            <a:endParaRPr lang="ru-RU"/>
          </a:p>
        </p:txBody>
      </p:sp>
    </p:spTree>
    <p:extLst>
      <p:ext uri="{BB962C8B-B14F-4D97-AF65-F5344CB8AC3E}">
        <p14:creationId xmlns:p14="http://schemas.microsoft.com/office/powerpoint/2010/main" val="3272862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A89F665-109D-2D4A-9093-A8AD18591EB5}"/>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ECA95415-9B55-464F-A7F6-37380C12102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E7819287-4F84-CA4E-B0C2-63CD1BE2392A}"/>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0165709F-53C9-DD41-A7AC-992A36BE897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239392D9-AD14-0347-898A-81614E84D12C}"/>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4FEDCA55-92A5-554C-8526-E5C46D7CC130}"/>
              </a:ext>
            </a:extLst>
          </p:cNvPr>
          <p:cNvSpPr>
            <a:spLocks noGrp="1"/>
          </p:cNvSpPr>
          <p:nvPr>
            <p:ph type="dt" sz="half" idx="10"/>
          </p:nvPr>
        </p:nvSpPr>
        <p:spPr/>
        <p:txBody>
          <a:bodyPr/>
          <a:lstStyle/>
          <a:p>
            <a:fld id="{FEA70BA4-22DE-BD41-AC55-AE710BE4F7F6}" type="datetimeFigureOut">
              <a:rPr lang="ru-RU" smtClean="0"/>
              <a:t>03.11.2023</a:t>
            </a:fld>
            <a:endParaRPr lang="ru-RU"/>
          </a:p>
        </p:txBody>
      </p:sp>
      <p:sp>
        <p:nvSpPr>
          <p:cNvPr id="8" name="Нижний колонтитул 7">
            <a:extLst>
              <a:ext uri="{FF2B5EF4-FFF2-40B4-BE49-F238E27FC236}">
                <a16:creationId xmlns:a16="http://schemas.microsoft.com/office/drawing/2014/main" id="{04495CCA-8582-F84A-B28D-14C6F5C0A191}"/>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E76E5455-71F1-BA44-AC5F-1D82C1314958}"/>
              </a:ext>
            </a:extLst>
          </p:cNvPr>
          <p:cNvSpPr>
            <a:spLocks noGrp="1"/>
          </p:cNvSpPr>
          <p:nvPr>
            <p:ph type="sldNum" sz="quarter" idx="12"/>
          </p:nvPr>
        </p:nvSpPr>
        <p:spPr/>
        <p:txBody>
          <a:bodyPr/>
          <a:lstStyle/>
          <a:p>
            <a:fld id="{0490B8E8-8D12-164A-8C73-85FB80B73C5F}" type="slidenum">
              <a:rPr lang="ru-RU" smtClean="0"/>
              <a:t>‹#›</a:t>
            </a:fld>
            <a:endParaRPr lang="ru-RU"/>
          </a:p>
        </p:txBody>
      </p:sp>
    </p:spTree>
    <p:extLst>
      <p:ext uri="{BB962C8B-B14F-4D97-AF65-F5344CB8AC3E}">
        <p14:creationId xmlns:p14="http://schemas.microsoft.com/office/powerpoint/2010/main" val="1361992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BDA5898-C93C-6247-97E0-79A2040CE2D9}"/>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0586F579-C5A9-164A-B5F0-68FC3C0641AB}"/>
              </a:ext>
            </a:extLst>
          </p:cNvPr>
          <p:cNvSpPr>
            <a:spLocks noGrp="1"/>
          </p:cNvSpPr>
          <p:nvPr>
            <p:ph type="dt" sz="half" idx="10"/>
          </p:nvPr>
        </p:nvSpPr>
        <p:spPr/>
        <p:txBody>
          <a:bodyPr/>
          <a:lstStyle/>
          <a:p>
            <a:fld id="{FEA70BA4-22DE-BD41-AC55-AE710BE4F7F6}" type="datetimeFigureOut">
              <a:rPr lang="ru-RU" smtClean="0"/>
              <a:t>03.11.2023</a:t>
            </a:fld>
            <a:endParaRPr lang="ru-RU"/>
          </a:p>
        </p:txBody>
      </p:sp>
      <p:sp>
        <p:nvSpPr>
          <p:cNvPr id="4" name="Нижний колонтитул 3">
            <a:extLst>
              <a:ext uri="{FF2B5EF4-FFF2-40B4-BE49-F238E27FC236}">
                <a16:creationId xmlns:a16="http://schemas.microsoft.com/office/drawing/2014/main" id="{72ECD14C-0672-1141-BEB9-202998DA6B68}"/>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5C43D6C9-757D-E844-B8A6-C16B595D1958}"/>
              </a:ext>
            </a:extLst>
          </p:cNvPr>
          <p:cNvSpPr>
            <a:spLocks noGrp="1"/>
          </p:cNvSpPr>
          <p:nvPr>
            <p:ph type="sldNum" sz="quarter" idx="12"/>
          </p:nvPr>
        </p:nvSpPr>
        <p:spPr/>
        <p:txBody>
          <a:bodyPr/>
          <a:lstStyle/>
          <a:p>
            <a:fld id="{0490B8E8-8D12-164A-8C73-85FB80B73C5F}" type="slidenum">
              <a:rPr lang="ru-RU" smtClean="0"/>
              <a:t>‹#›</a:t>
            </a:fld>
            <a:endParaRPr lang="ru-RU"/>
          </a:p>
        </p:txBody>
      </p:sp>
    </p:spTree>
    <p:extLst>
      <p:ext uri="{BB962C8B-B14F-4D97-AF65-F5344CB8AC3E}">
        <p14:creationId xmlns:p14="http://schemas.microsoft.com/office/powerpoint/2010/main" val="2383242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FC567295-901B-C346-8244-8501D4EE6922}"/>
              </a:ext>
            </a:extLst>
          </p:cNvPr>
          <p:cNvSpPr>
            <a:spLocks noGrp="1"/>
          </p:cNvSpPr>
          <p:nvPr>
            <p:ph type="dt" sz="half" idx="10"/>
          </p:nvPr>
        </p:nvSpPr>
        <p:spPr/>
        <p:txBody>
          <a:bodyPr/>
          <a:lstStyle/>
          <a:p>
            <a:fld id="{FEA70BA4-22DE-BD41-AC55-AE710BE4F7F6}" type="datetimeFigureOut">
              <a:rPr lang="ru-RU" smtClean="0"/>
              <a:t>03.11.2023</a:t>
            </a:fld>
            <a:endParaRPr lang="ru-RU"/>
          </a:p>
        </p:txBody>
      </p:sp>
      <p:sp>
        <p:nvSpPr>
          <p:cNvPr id="3" name="Нижний колонтитул 2">
            <a:extLst>
              <a:ext uri="{FF2B5EF4-FFF2-40B4-BE49-F238E27FC236}">
                <a16:creationId xmlns:a16="http://schemas.microsoft.com/office/drawing/2014/main" id="{C169B1B9-B6A7-8D49-8C99-044C27277770}"/>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4AD6FAE0-AB2F-B74B-A358-AA6AF646ADC2}"/>
              </a:ext>
            </a:extLst>
          </p:cNvPr>
          <p:cNvSpPr>
            <a:spLocks noGrp="1"/>
          </p:cNvSpPr>
          <p:nvPr>
            <p:ph type="sldNum" sz="quarter" idx="12"/>
          </p:nvPr>
        </p:nvSpPr>
        <p:spPr/>
        <p:txBody>
          <a:bodyPr/>
          <a:lstStyle/>
          <a:p>
            <a:fld id="{0490B8E8-8D12-164A-8C73-85FB80B73C5F}" type="slidenum">
              <a:rPr lang="ru-RU" smtClean="0"/>
              <a:t>‹#›</a:t>
            </a:fld>
            <a:endParaRPr lang="ru-RU"/>
          </a:p>
        </p:txBody>
      </p:sp>
    </p:spTree>
    <p:extLst>
      <p:ext uri="{BB962C8B-B14F-4D97-AF65-F5344CB8AC3E}">
        <p14:creationId xmlns:p14="http://schemas.microsoft.com/office/powerpoint/2010/main" val="19571104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68C63DF-8A16-9540-AA97-3188EB0F3A10}"/>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6C6D82EE-E949-1B40-9559-77852144AE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877FD7B0-988A-0645-8531-7229A3AA2A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F6D3FC52-E339-4348-B4D0-9B9847500C2A}"/>
              </a:ext>
            </a:extLst>
          </p:cNvPr>
          <p:cNvSpPr>
            <a:spLocks noGrp="1"/>
          </p:cNvSpPr>
          <p:nvPr>
            <p:ph type="dt" sz="half" idx="10"/>
          </p:nvPr>
        </p:nvSpPr>
        <p:spPr/>
        <p:txBody>
          <a:bodyPr/>
          <a:lstStyle/>
          <a:p>
            <a:fld id="{FEA70BA4-22DE-BD41-AC55-AE710BE4F7F6}" type="datetimeFigureOut">
              <a:rPr lang="ru-RU" smtClean="0"/>
              <a:t>03.11.2023</a:t>
            </a:fld>
            <a:endParaRPr lang="ru-RU"/>
          </a:p>
        </p:txBody>
      </p:sp>
      <p:sp>
        <p:nvSpPr>
          <p:cNvPr id="6" name="Нижний колонтитул 5">
            <a:extLst>
              <a:ext uri="{FF2B5EF4-FFF2-40B4-BE49-F238E27FC236}">
                <a16:creationId xmlns:a16="http://schemas.microsoft.com/office/drawing/2014/main" id="{E881ED96-D538-DC46-AA08-D3ACCCD559DF}"/>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45014BF3-1874-D741-B9F6-CE46F8BE18CB}"/>
              </a:ext>
            </a:extLst>
          </p:cNvPr>
          <p:cNvSpPr>
            <a:spLocks noGrp="1"/>
          </p:cNvSpPr>
          <p:nvPr>
            <p:ph type="sldNum" sz="quarter" idx="12"/>
          </p:nvPr>
        </p:nvSpPr>
        <p:spPr/>
        <p:txBody>
          <a:bodyPr/>
          <a:lstStyle/>
          <a:p>
            <a:fld id="{0490B8E8-8D12-164A-8C73-85FB80B73C5F}" type="slidenum">
              <a:rPr lang="ru-RU" smtClean="0"/>
              <a:t>‹#›</a:t>
            </a:fld>
            <a:endParaRPr lang="ru-RU"/>
          </a:p>
        </p:txBody>
      </p:sp>
    </p:spTree>
    <p:extLst>
      <p:ext uri="{BB962C8B-B14F-4D97-AF65-F5344CB8AC3E}">
        <p14:creationId xmlns:p14="http://schemas.microsoft.com/office/powerpoint/2010/main" val="25483312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DA7DA11-051C-204B-9AA1-73D17DBC6E5B}"/>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63A9C264-4522-8443-A692-548F2F52B37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33B7CC90-AF6A-504C-A447-E61802D652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591D96F4-F5C9-9A4B-9039-756E00D93989}"/>
              </a:ext>
            </a:extLst>
          </p:cNvPr>
          <p:cNvSpPr>
            <a:spLocks noGrp="1"/>
          </p:cNvSpPr>
          <p:nvPr>
            <p:ph type="dt" sz="half" idx="10"/>
          </p:nvPr>
        </p:nvSpPr>
        <p:spPr/>
        <p:txBody>
          <a:bodyPr/>
          <a:lstStyle/>
          <a:p>
            <a:fld id="{FEA70BA4-22DE-BD41-AC55-AE710BE4F7F6}" type="datetimeFigureOut">
              <a:rPr lang="ru-RU" smtClean="0"/>
              <a:t>03.11.2023</a:t>
            </a:fld>
            <a:endParaRPr lang="ru-RU"/>
          </a:p>
        </p:txBody>
      </p:sp>
      <p:sp>
        <p:nvSpPr>
          <p:cNvPr id="6" name="Нижний колонтитул 5">
            <a:extLst>
              <a:ext uri="{FF2B5EF4-FFF2-40B4-BE49-F238E27FC236}">
                <a16:creationId xmlns:a16="http://schemas.microsoft.com/office/drawing/2014/main" id="{926EC33E-D2CE-E042-B8DA-55F751DCE049}"/>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F452D035-B300-8048-9D0E-3F41846C5044}"/>
              </a:ext>
            </a:extLst>
          </p:cNvPr>
          <p:cNvSpPr>
            <a:spLocks noGrp="1"/>
          </p:cNvSpPr>
          <p:nvPr>
            <p:ph type="sldNum" sz="quarter" idx="12"/>
          </p:nvPr>
        </p:nvSpPr>
        <p:spPr/>
        <p:txBody>
          <a:bodyPr/>
          <a:lstStyle/>
          <a:p>
            <a:fld id="{0490B8E8-8D12-164A-8C73-85FB80B73C5F}" type="slidenum">
              <a:rPr lang="ru-RU" smtClean="0"/>
              <a:t>‹#›</a:t>
            </a:fld>
            <a:endParaRPr lang="ru-RU"/>
          </a:p>
        </p:txBody>
      </p:sp>
    </p:spTree>
    <p:extLst>
      <p:ext uri="{BB962C8B-B14F-4D97-AF65-F5344CB8AC3E}">
        <p14:creationId xmlns:p14="http://schemas.microsoft.com/office/powerpoint/2010/main" val="719780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EDDE806-5083-E847-8E3B-6ACB63DC46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B9CCF1D6-3831-6842-9180-826A7F9EF94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16BE5F3D-3701-4948-86DF-49889C1DAE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A70BA4-22DE-BD41-AC55-AE710BE4F7F6}" type="datetimeFigureOut">
              <a:rPr lang="ru-RU" smtClean="0"/>
              <a:t>03.11.2023</a:t>
            </a:fld>
            <a:endParaRPr lang="ru-RU"/>
          </a:p>
        </p:txBody>
      </p:sp>
      <p:sp>
        <p:nvSpPr>
          <p:cNvPr id="5" name="Нижний колонтитул 4">
            <a:extLst>
              <a:ext uri="{FF2B5EF4-FFF2-40B4-BE49-F238E27FC236}">
                <a16:creationId xmlns:a16="http://schemas.microsoft.com/office/drawing/2014/main" id="{BD2F46A6-68CD-E140-A06C-8F908E7899B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C41BB12F-ABB1-7947-A196-D78618D3907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90B8E8-8D12-164A-8C73-85FB80B73C5F}" type="slidenum">
              <a:rPr lang="ru-RU" smtClean="0"/>
              <a:t>‹#›</a:t>
            </a:fld>
            <a:endParaRPr lang="ru-RU"/>
          </a:p>
        </p:txBody>
      </p:sp>
    </p:spTree>
    <p:extLst>
      <p:ext uri="{BB962C8B-B14F-4D97-AF65-F5344CB8AC3E}">
        <p14:creationId xmlns:p14="http://schemas.microsoft.com/office/powerpoint/2010/main" val="14103593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F8CA39C0-8207-144A-90E3-EF0D23446FEB}"/>
              </a:ext>
            </a:extLst>
          </p:cNvPr>
          <p:cNvSpPr>
            <a:spLocks noGrp="1"/>
          </p:cNvSpPr>
          <p:nvPr>
            <p:ph idx="1"/>
          </p:nvPr>
        </p:nvSpPr>
        <p:spPr>
          <a:xfrm>
            <a:off x="365760" y="875211"/>
            <a:ext cx="10988040" cy="5301752"/>
          </a:xfrm>
        </p:spPr>
        <p:txBody>
          <a:bodyPr/>
          <a:lstStyle/>
          <a:p>
            <a:pPr marL="0" indent="0">
              <a:buNone/>
            </a:pPr>
            <a:r>
              <a:rPr lang="ru-RU" dirty="0"/>
              <a:t>Лекция 11. </a:t>
            </a:r>
            <a:r>
              <a:rPr lang="bg-BG" dirty="0"/>
              <a:t>Рекомендации по </a:t>
            </a:r>
            <a:r>
              <a:rPr lang="bg-BG" dirty="0" err="1"/>
              <a:t>антитеррористической</a:t>
            </a:r>
            <a:r>
              <a:rPr lang="bg-BG" dirty="0"/>
              <a:t> </a:t>
            </a:r>
            <a:r>
              <a:rPr lang="bg-BG" dirty="0" err="1"/>
              <a:t>деятельности</a:t>
            </a:r>
            <a:endParaRPr lang="bg-BG" dirty="0"/>
          </a:p>
          <a:p>
            <a:pPr marL="0" indent="0">
              <a:buNone/>
            </a:pPr>
            <a:endParaRPr lang="bg-BG" dirty="0"/>
          </a:p>
          <a:p>
            <a:pPr marL="0" indent="0">
              <a:buNone/>
            </a:pPr>
            <a:r>
              <a:rPr lang="bg-BG" dirty="0" err="1"/>
              <a:t>Вопросы</a:t>
            </a:r>
            <a:r>
              <a:rPr lang="bg-BG" dirty="0"/>
              <a:t>:</a:t>
            </a:r>
          </a:p>
          <a:p>
            <a:pPr marL="514350" indent="-514350">
              <a:buAutoNum type="arabicPeriod"/>
            </a:pPr>
            <a:r>
              <a:rPr lang="ru-RU" dirty="0">
                <a:latin typeface="Times New Roman" panose="02020603050405020304" pitchFamily="18" charset="0"/>
                <a:cs typeface="Times New Roman" panose="02020603050405020304" pitchFamily="18" charset="0"/>
              </a:rPr>
              <a:t>Рекомендации по психологическим приемам и технологиям ведения переговоров с террористами, воздействию на их поведение.</a:t>
            </a:r>
          </a:p>
          <a:p>
            <a:pPr marL="514350" indent="-514350">
              <a:buAutoNum type="arabicPeriod"/>
            </a:pPr>
            <a:r>
              <a:rPr lang="ru-RU" dirty="0">
                <a:latin typeface="Times New Roman" panose="02020603050405020304" pitchFamily="18" charset="0"/>
                <a:cs typeface="Times New Roman" panose="02020603050405020304" pitchFamily="18" charset="0"/>
              </a:rPr>
              <a:t>Организационно-тактические принципы переговорного процесса.</a:t>
            </a:r>
          </a:p>
          <a:p>
            <a:pPr marL="514350" indent="-514350">
              <a:buAutoNum type="arabicPeriod"/>
            </a:pPr>
            <a:r>
              <a:rPr lang="ru-RU" dirty="0">
                <a:latin typeface="Times New Roman" panose="02020603050405020304" pitchFamily="18" charset="0"/>
                <a:cs typeface="Times New Roman" panose="02020603050405020304" pitchFamily="18" charset="0"/>
              </a:rPr>
              <a:t>Способы организации переговоров «лицом к лицу» и с помощью технических средств, используемые  психологические приемы и воздействия.</a:t>
            </a:r>
          </a:p>
          <a:p>
            <a:pPr marL="0" indent="0">
              <a:buNone/>
            </a:pPr>
            <a:endParaRPr lang="ru-RU" dirty="0"/>
          </a:p>
        </p:txBody>
      </p:sp>
    </p:spTree>
    <p:extLst>
      <p:ext uri="{BB962C8B-B14F-4D97-AF65-F5344CB8AC3E}">
        <p14:creationId xmlns:p14="http://schemas.microsoft.com/office/powerpoint/2010/main" val="5427706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5BE1C798-6981-544B-80D6-3BC87CC6CA45}"/>
              </a:ext>
            </a:extLst>
          </p:cNvPr>
          <p:cNvSpPr>
            <a:spLocks noGrp="1"/>
          </p:cNvSpPr>
          <p:nvPr>
            <p:ph idx="1"/>
          </p:nvPr>
        </p:nvSpPr>
        <p:spPr>
          <a:xfrm>
            <a:off x="418011" y="496389"/>
            <a:ext cx="10935789" cy="5680574"/>
          </a:xfrm>
        </p:spPr>
        <p:txBody>
          <a:bodyPr>
            <a:normAutofit fontScale="92500" lnSpcReduction="20000"/>
          </a:bodyPr>
          <a:lstStyle/>
          <a:p>
            <a:pPr marL="0" indent="0">
              <a:buNone/>
            </a:pPr>
            <a:r>
              <a:rPr lang="ru-RU" dirty="0"/>
              <a:t>7. Второй способ организации переговоров исключает непосредственный психологический контакт и является менее эффективным по сравнению с первым. Он предусматривает переговоры с помощью технических средств связи(телефон, мегафон, портативный радиопередатчик или письменные сообщения) и поэтому является опосредованным. Разрабатывая тактику переговорного процесса, следует учитывать недостатки применения каждого вида связи. Минусы использования мегафона: плохая слышимость речи террориста, неоднократные просьбы повторить ответ могут его заставить замолчать или вызвать раздражительность, переходящую в агрессию. Минусы использования радио: вероятность неумения террористов пользоваться радиопередатчиком и доступность содержания переговоров средствам массовой информации, которые могут своими комментариями свести «на нет» успех операции. При невозможности использования других средств, применяется переписка. Тем не менее, как способ, оптимальный, с точки зрения гарантии безопасности переговорщику, рекомендуется наиболее полное использование психологических приемов и установление возможно более тесного контакта с террористами через телефонную связь</a:t>
            </a:r>
          </a:p>
        </p:txBody>
      </p:sp>
    </p:spTree>
    <p:extLst>
      <p:ext uri="{BB962C8B-B14F-4D97-AF65-F5344CB8AC3E}">
        <p14:creationId xmlns:p14="http://schemas.microsoft.com/office/powerpoint/2010/main" val="1388062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879046F-7807-6C4C-838A-B307C7638A80}"/>
              </a:ext>
            </a:extLst>
          </p:cNvPr>
          <p:cNvSpPr>
            <a:spLocks noGrp="1"/>
          </p:cNvSpPr>
          <p:nvPr>
            <p:ph idx="1"/>
          </p:nvPr>
        </p:nvSpPr>
        <p:spPr/>
        <p:txBody>
          <a:bodyPr>
            <a:normAutofit lnSpcReduction="10000"/>
          </a:bodyPr>
          <a:lstStyle/>
          <a:p>
            <a:pPr marL="0" indent="0">
              <a:buNone/>
            </a:pPr>
            <a:r>
              <a:rPr lang="ru-RU" dirty="0"/>
              <a:t>8. Следует принять во внимание общий недостаток использования всех технических средств связи. Он состоит в том, что современный уровень электронных приборов делает высоко вероятной «утечку» информации, так как позволяет прослушивать переговоры без обнаружения себя переговаривающимися сторонами в течение длительного времени. А между тем содержание переговоров с террористами не должно быть открыто полностью для средств массовой информации даже и некоторое время спустя, поскольку их непрофессиональная критика относительно стиля ведения переговоров может негативно повлиять на психическое состояние и мотивацию переговорщика, что приведет к росту психологической напряженности ситуации. </a:t>
            </a:r>
          </a:p>
          <a:p>
            <a:pPr marL="0" indent="0">
              <a:buNone/>
            </a:pPr>
            <a:endParaRPr lang="ru-RU" dirty="0"/>
          </a:p>
        </p:txBody>
      </p:sp>
    </p:spTree>
    <p:extLst>
      <p:ext uri="{BB962C8B-B14F-4D97-AF65-F5344CB8AC3E}">
        <p14:creationId xmlns:p14="http://schemas.microsoft.com/office/powerpoint/2010/main" val="29202659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9AD35EF8-7328-F044-BAAA-B3BBFE4D50CC}"/>
              </a:ext>
            </a:extLst>
          </p:cNvPr>
          <p:cNvSpPr>
            <a:spLocks noGrp="1"/>
          </p:cNvSpPr>
          <p:nvPr>
            <p:ph idx="1"/>
          </p:nvPr>
        </p:nvSpPr>
        <p:spPr>
          <a:xfrm>
            <a:off x="261257" y="313508"/>
            <a:ext cx="11599817" cy="6544491"/>
          </a:xfrm>
        </p:spPr>
        <p:txBody>
          <a:bodyPr>
            <a:normAutofit fontScale="92500" lnSpcReduction="10000"/>
          </a:bodyPr>
          <a:lstStyle/>
          <a:p>
            <a:pPr marL="0" indent="0">
              <a:buNone/>
            </a:pPr>
            <a:r>
              <a:rPr lang="ru-RU" dirty="0"/>
              <a:t>9. Достоинство применения технических средств состоит в возможности не обнаруживать свою личность. Отсюда следует главная задача переговорщика, психолога: оказывать помощь оперативным службам в идентификации личности преступника. Для решения этой задачи необходимо активно использовать коммуникативные умения, заставляющие террориста говорить больше о себе, чтобы иметь как можно больше записей разговоров с ним, причем, когда он находился в различных состояниях, анализировать его действия и имеющиеся кино- и видеоматериалы.</a:t>
            </a:r>
          </a:p>
          <a:p>
            <a:pPr marL="0" indent="0">
              <a:buNone/>
            </a:pPr>
            <a:r>
              <a:rPr lang="ru-RU" dirty="0"/>
              <a:t>10. Следует учитывать особенности процесса вербальных опосредованных переговоров, исключающего зрительный контакт. Они требуют, чтобы переговорщик обладал громким, хорошо поставленным голосом, четкой артикуляцией, убедительным тоном приводил аргументы: убедить оппонента позволяет только собственная убежденность переговорщика.  При этом не исключается, чтобы переговорщик в случае необходимости использовал такие приемы, как: «тугоухость», повторение фраз, перефразирование сказанного и т.д. Если переговоры ведутся через преграду - дверь, стена, окно, угол дома - можно и нужно пользоваться подсказками стоящего рядом консультанта, передаваемым визуально, письменно или вербальным способом.</a:t>
            </a:r>
          </a:p>
          <a:p>
            <a:pPr marL="0" indent="0">
              <a:buNone/>
            </a:pPr>
            <a:endParaRPr lang="ru-RU" dirty="0"/>
          </a:p>
        </p:txBody>
      </p:sp>
    </p:spTree>
    <p:extLst>
      <p:ext uri="{BB962C8B-B14F-4D97-AF65-F5344CB8AC3E}">
        <p14:creationId xmlns:p14="http://schemas.microsoft.com/office/powerpoint/2010/main" val="23672360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A98539A-B708-BE4A-8F2B-996BF9CDC142}"/>
              </a:ext>
            </a:extLst>
          </p:cNvPr>
          <p:cNvSpPr>
            <a:spLocks noGrp="1"/>
          </p:cNvSpPr>
          <p:nvPr>
            <p:ph idx="1"/>
          </p:nvPr>
        </p:nvSpPr>
        <p:spPr>
          <a:xfrm>
            <a:off x="313509" y="235131"/>
            <a:ext cx="11040291" cy="5941832"/>
          </a:xfrm>
        </p:spPr>
        <p:txBody>
          <a:bodyPr>
            <a:normAutofit fontScale="92500" lnSpcReduction="20000"/>
          </a:bodyPr>
          <a:lstStyle/>
          <a:p>
            <a:pPr marL="0" indent="0">
              <a:buNone/>
            </a:pPr>
            <a:r>
              <a:rPr lang="ru-RU" dirty="0"/>
              <a:t>11. Цель сбора информации - разрешение ситуацию без применения насилия и минимизация тяжких последствий для заложников. Применяя методы сбора информации, идентификации личности террориста и заложников рекомендуется иметь в виду, что информационные сведения должны отвечать четырем требованиям: быть своевременными, существенными, точными и дойти до </a:t>
            </a:r>
            <a:r>
              <a:rPr lang="ru-RU" dirty="0" err="1"/>
              <a:t>тех,кто</a:t>
            </a:r>
            <a:r>
              <a:rPr lang="ru-RU" dirty="0"/>
              <a:t> в них нуждается. Необходимость своевременности обусловлена тем, что террорист заявивший, что через пять минут убьет первого заложника, устанавливает  срок ответной реакции. Сведения должны быть существенными, поскольку, например, возможно, террорист является специалистом по минно-взрывному делу (служил в пиротехнических войсках в армии), что указывает на вероятность использования им взрывных устройств. Следует использовать разные источники полезных  сведений о террористе или террористах, включая членов семьи, коллег, соседей, прибывших первыми на место происшествия свидетелей, сотрудников правоохранительных органов, сталкивавшихся с преступниками ранее. Ценную информацию могут предоставить истории болезни, личные дела, документы об учебе и трудовой деятельности. Если личность захватчиков установлена, то переговоры ведутся с учетом известных о них характеризующих данных и прогнозирования их поведения.</a:t>
            </a:r>
          </a:p>
          <a:p>
            <a:pPr marL="0" indent="0">
              <a:buNone/>
            </a:pPr>
            <a:endParaRPr lang="ru-RU" dirty="0"/>
          </a:p>
        </p:txBody>
      </p:sp>
    </p:spTree>
    <p:extLst>
      <p:ext uri="{BB962C8B-B14F-4D97-AF65-F5344CB8AC3E}">
        <p14:creationId xmlns:p14="http://schemas.microsoft.com/office/powerpoint/2010/main" val="13080586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2B514473-DBB6-ED4E-A69A-DAFDFCC12D41}"/>
              </a:ext>
            </a:extLst>
          </p:cNvPr>
          <p:cNvSpPr>
            <a:spLocks noGrp="1"/>
          </p:cNvSpPr>
          <p:nvPr>
            <p:ph idx="1"/>
          </p:nvPr>
        </p:nvSpPr>
        <p:spPr>
          <a:xfrm>
            <a:off x="287383" y="235132"/>
            <a:ext cx="11904617" cy="6622868"/>
          </a:xfrm>
        </p:spPr>
        <p:txBody>
          <a:bodyPr>
            <a:normAutofit fontScale="77500" lnSpcReduction="20000"/>
          </a:bodyPr>
          <a:lstStyle/>
          <a:p>
            <a:pPr marL="0" indent="0">
              <a:buNone/>
            </a:pPr>
            <a:r>
              <a:rPr lang="ru-RU" dirty="0"/>
              <a:t>12. Для формирования информационной базы следует в переговорном процессе  использовать следующие психологические приемы.</a:t>
            </a:r>
          </a:p>
          <a:p>
            <a:pPr marL="0" indent="0">
              <a:buNone/>
            </a:pPr>
            <a:r>
              <a:rPr lang="ru-RU" i="1" dirty="0"/>
              <a:t>- «</a:t>
            </a:r>
            <a:r>
              <a:rPr lang="ru-RU" dirty="0"/>
              <a:t>Открытые законченные вопросы» -прием составляют вопросы, принуждающие террориста к длинным ответам: «Что…Почему… Как…». Например: «Что случилось здесь?», «Что вы имеете в виду, говоря о несправедливости?», «Как, по-вашему, мы можем прийти к соглашению?» и т.п.</a:t>
            </a:r>
          </a:p>
          <a:p>
            <a:pPr marL="0" indent="0">
              <a:buNone/>
            </a:pPr>
            <a:r>
              <a:rPr lang="ru-RU" dirty="0"/>
              <a:t>- «Закрытые законченные вопросы»</a:t>
            </a:r>
            <a:r>
              <a:rPr lang="ru-RU" i="1" dirty="0"/>
              <a:t> – </a:t>
            </a:r>
            <a:r>
              <a:rPr lang="ru-RU" dirty="0"/>
              <a:t>прием, включающий вопросы, на которые можно дать односложные ответы («да» или «нет»). Эти общие вопросы используют как «шум» для сбора информации с помощью открытых законченных вопросов, т.е. чтобы не вызвать догадки у террористов. Например: «Вы приняли к сведению, что я сказал?», «Это те лекарства, которые вы спрашивали?», «Вы готовы сдаться?».</a:t>
            </a:r>
          </a:p>
          <a:p>
            <a:pPr marL="0" indent="0">
              <a:buNone/>
            </a:pPr>
            <a:r>
              <a:rPr lang="ru-RU" dirty="0"/>
              <a:t>- «Слушание» отражает интерес переговорщика к тому, что говорит террорист в форме отдельных замечаний: «Непонятно, что вы имеете в виду», «Я могу понять это». Попытка получить информацию, используя </a:t>
            </a:r>
            <a:r>
              <a:rPr lang="ru-RU" dirty="0" err="1"/>
              <a:t>переутверждение</a:t>
            </a:r>
            <a:r>
              <a:rPr lang="ru-RU" dirty="0"/>
              <a:t> согласия, которое состоит из перефразирования террористу его же собственных утверждений другими словами, как и внимательное слушание, подтверждаемое невербальными знаками (кивок головой),   показывает заинтересованность переговорщика, внимание и понимание того, что излагает террорист и поощрение его к диалогу («держать открытой дверь переговоров»).</a:t>
            </a:r>
          </a:p>
          <a:p>
            <a:pPr marL="0" indent="0">
              <a:buNone/>
            </a:pPr>
            <a:r>
              <a:rPr lang="ru-RU" dirty="0"/>
              <a:t>- «Отражение чувств» - это прием, отражающий внимание переговорщика к  эмоциональному состоянию и чувствам террориста («Вы чувствуете обиду за то, что…»). Для использования этого приема следует обращать пристальное внимание на то, что и как террорист  говорит - силу, интонацию, скорость и эмоциональность. </a:t>
            </a:r>
          </a:p>
          <a:p>
            <a:pPr marL="0" indent="0">
              <a:buNone/>
            </a:pPr>
            <a:r>
              <a:rPr lang="ru-RU" dirty="0"/>
              <a:t>- «Конфронтация» - прием, позволяющий прояснить информацию, которую переговорщик получает от террориста, указывая на возникающие в сообщениях противоречия. Это прием, основанный на разногласиях, означает указывание преступнику на противоречия двух его сообщений или между тем, что он сказал, и тем, что он по этому поводу чувствует. </a:t>
            </a:r>
          </a:p>
          <a:p>
            <a:pPr marL="0" indent="0">
              <a:buNone/>
            </a:pPr>
            <a:endParaRPr lang="ru-RU" dirty="0"/>
          </a:p>
        </p:txBody>
      </p:sp>
    </p:spTree>
    <p:extLst>
      <p:ext uri="{BB962C8B-B14F-4D97-AF65-F5344CB8AC3E}">
        <p14:creationId xmlns:p14="http://schemas.microsoft.com/office/powerpoint/2010/main" val="26134595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595F2B7D-1C3B-2B47-ABDE-2816604932E5}"/>
              </a:ext>
            </a:extLst>
          </p:cNvPr>
          <p:cNvSpPr>
            <a:spLocks noGrp="1"/>
          </p:cNvSpPr>
          <p:nvPr>
            <p:ph idx="1"/>
          </p:nvPr>
        </p:nvSpPr>
        <p:spPr>
          <a:xfrm>
            <a:off x="313509" y="261257"/>
            <a:ext cx="11040291" cy="5915706"/>
          </a:xfrm>
        </p:spPr>
        <p:txBody>
          <a:bodyPr>
            <a:normAutofit fontScale="92500" lnSpcReduction="20000"/>
          </a:bodyPr>
          <a:lstStyle/>
          <a:p>
            <a:pPr marL="0" indent="0">
              <a:buNone/>
            </a:pPr>
            <a:r>
              <a:rPr lang="ru-RU" dirty="0"/>
              <a:t>13. При захвате заложников в кратчайшие сроки необходимо собрать информацию об их численности, сколько среди них мужчин и женщин, кто они, каковы их психологические особенности в контексте вероятного поведения, как они выглядят и одеты, есть ли у кого-нибудь из заложников специфические проблемы со здоровьем, в каких условиях содержатся?  </a:t>
            </a:r>
          </a:p>
          <a:p>
            <a:pPr marL="0" indent="0">
              <a:buNone/>
            </a:pPr>
            <a:r>
              <a:rPr lang="ru-RU" dirty="0"/>
              <a:t>14. Следует в краткие сроки собрать следующие сведения о террористах: численность, личностные характеристики, лидер, пол участников группы, этническая принадлежность, описания внешности, фотографии,  психологический настрой,  вооружение, наличие бронежилетов, наличие взрывчатых средств и установленных мин-ловушек, наличие противогазов и выдвигаемые ими требования. </a:t>
            </a:r>
          </a:p>
          <a:p>
            <a:pPr marL="0" indent="0">
              <a:buNone/>
            </a:pPr>
            <a:r>
              <a:rPr lang="ru-RU" dirty="0"/>
              <a:t>15. К определению личностных особенностей и установлению контакта с террористами следует приступать с первых моментов захвата заложников. Это необходимо для определения степени общественной опасности возникшей ситуации и эффективности переговорного процесса, которая  зависит от умения переговорщика установить и использовать особенности характера преступников в целях оказания на них психологического давления.</a:t>
            </a:r>
          </a:p>
          <a:p>
            <a:pPr marL="0" indent="0">
              <a:buNone/>
            </a:pPr>
            <a:endParaRPr lang="ru-RU" dirty="0"/>
          </a:p>
        </p:txBody>
      </p:sp>
    </p:spTree>
    <p:extLst>
      <p:ext uri="{BB962C8B-B14F-4D97-AF65-F5344CB8AC3E}">
        <p14:creationId xmlns:p14="http://schemas.microsoft.com/office/powerpoint/2010/main" val="13077467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2DDF4B5-3EBD-4E4A-8225-E6E6400A4714}"/>
              </a:ext>
            </a:extLst>
          </p:cNvPr>
          <p:cNvSpPr>
            <a:spLocks noGrp="1"/>
          </p:cNvSpPr>
          <p:nvPr>
            <p:ph idx="1"/>
          </p:nvPr>
        </p:nvSpPr>
        <p:spPr/>
        <p:txBody>
          <a:bodyPr/>
          <a:lstStyle/>
          <a:p>
            <a:pPr marL="0" indent="0">
              <a:buNone/>
            </a:pPr>
            <a:r>
              <a:rPr lang="ru-RU" dirty="0"/>
              <a:t>16. Для эффективного плана действий необходимо определить мотив и тип террориста (или террористической группы). В дальнейшем следует подобрать аргументы и стиль ведения диалога, направленного на снижение агрессивности и расширение возможностей освобождения заложников, основываясь на результатах диагностики. Переговорщику нужно поэтапно реализовывать заранее отработанную линию поведения по отношению к террористу, которую уточняет в соответствии с конкретным типом личности и сложившимися условиями.</a:t>
            </a:r>
          </a:p>
          <a:p>
            <a:pPr marL="0" indent="0">
              <a:buNone/>
            </a:pPr>
            <a:endParaRPr lang="ru-RU" dirty="0"/>
          </a:p>
        </p:txBody>
      </p:sp>
    </p:spTree>
    <p:extLst>
      <p:ext uri="{BB962C8B-B14F-4D97-AF65-F5344CB8AC3E}">
        <p14:creationId xmlns:p14="http://schemas.microsoft.com/office/powerpoint/2010/main" val="5678827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FE04CB1-BE22-2D41-B450-6868117A6D4D}"/>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B2C13E9C-2805-F94C-B74B-FF6D1CFAFCB4}"/>
              </a:ext>
            </a:extLst>
          </p:cNvPr>
          <p:cNvSpPr>
            <a:spLocks noGrp="1"/>
          </p:cNvSpPr>
          <p:nvPr>
            <p:ph idx="1"/>
          </p:nvPr>
        </p:nvSpPr>
        <p:spPr/>
        <p:txBody>
          <a:bodyPr/>
          <a:lstStyle/>
          <a:p>
            <a:pPr marL="0" indent="0">
              <a:buNone/>
            </a:pPr>
            <a:r>
              <a:rPr lang="ru-RU" dirty="0"/>
              <a:t>17. Психологический профиль террористов, захвативших и удерживающих заложников, рекомендуется составлять, используя специальные таблицы для профилирования. Они должны быть в методическом арсенале группы переговорщиков. Переговорщик должен владеть навыками техники психологической оценки, чтобы в любой момент определить уровень эмоциональной устойчивости террориста и сделать заключение о времени перехода к активным действиям. В задачи следует включить и контроль за наличием у террориста признаков суицидальных наклонностей.  </a:t>
            </a:r>
          </a:p>
          <a:p>
            <a:pPr marL="0" indent="0">
              <a:buNone/>
            </a:pPr>
            <a:endParaRPr lang="ru-RU" dirty="0"/>
          </a:p>
        </p:txBody>
      </p:sp>
    </p:spTree>
    <p:extLst>
      <p:ext uri="{BB962C8B-B14F-4D97-AF65-F5344CB8AC3E}">
        <p14:creationId xmlns:p14="http://schemas.microsoft.com/office/powerpoint/2010/main" val="12069174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3044C2F-F4F8-7A46-8DB5-3045238BE392}"/>
              </a:ext>
            </a:extLst>
          </p:cNvPr>
          <p:cNvSpPr>
            <a:spLocks noGrp="1"/>
          </p:cNvSpPr>
          <p:nvPr>
            <p:ph idx="1"/>
          </p:nvPr>
        </p:nvSpPr>
        <p:spPr>
          <a:xfrm>
            <a:off x="235131" y="496389"/>
            <a:ext cx="11118669" cy="5680574"/>
          </a:xfrm>
        </p:spPr>
        <p:txBody>
          <a:bodyPr>
            <a:normAutofit lnSpcReduction="10000"/>
          </a:bodyPr>
          <a:lstStyle/>
          <a:p>
            <a:pPr marL="0" indent="0">
              <a:buNone/>
            </a:pPr>
            <a:r>
              <a:rPr lang="ru-RU" dirty="0"/>
              <a:t>18. Согласно анализу результатов исследований, захватчики заложников часто относятся к одному из четырех основных типов. Следует учитывать особенности тактики по отношению к каждому из этих типов. «</a:t>
            </a:r>
            <a:r>
              <a:rPr lang="ru-RU" dirty="0" err="1"/>
              <a:t>Параноидальным</a:t>
            </a:r>
            <a:r>
              <a:rPr lang="ru-RU" dirty="0"/>
              <a:t> шизофреникам» свойственна мания преследования. Поэтому личностям этого типа нужно предоставлять возможность полностью «выплеснуть» свои чувства.  «</a:t>
            </a:r>
            <a:r>
              <a:rPr lang="ru-RU" dirty="0" err="1"/>
              <a:t>Психотически</a:t>
            </a:r>
            <a:r>
              <a:rPr lang="ru-RU" dirty="0"/>
              <a:t>-депрессивный» тип личности  в отличие от первого типа выглядят не агрессивными, а беспомощным и неадекватным и часто имеет суицидальные наклонности. Тип  «антисоциальной личности» груб, эгоистичен, не принимает никаких возражений, безответственный. Он наиболее распространен в криминальной среде и является самым трудным оппонентом в переговорном процессе.  Лучшая тактика для переговорщика с ним – убеждать, это поможет преступнику остаться в живых. Тип «неадекватная личность» сложен в переговорах в силу непредсказуемости своих реакций, </a:t>
            </a:r>
            <a:r>
              <a:rPr lang="ru-RU" dirty="0" err="1"/>
              <a:t>конформности</a:t>
            </a:r>
            <a:r>
              <a:rPr lang="ru-RU" dirty="0"/>
              <a:t> - легко поддается внешним влияниям любого рода.</a:t>
            </a:r>
          </a:p>
          <a:p>
            <a:pPr marL="0" indent="0">
              <a:buNone/>
            </a:pPr>
            <a:endParaRPr lang="ru-RU" dirty="0"/>
          </a:p>
        </p:txBody>
      </p:sp>
    </p:spTree>
    <p:extLst>
      <p:ext uri="{BB962C8B-B14F-4D97-AF65-F5344CB8AC3E}">
        <p14:creationId xmlns:p14="http://schemas.microsoft.com/office/powerpoint/2010/main" val="4131706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79246FF-AA85-F642-A1D3-86059950B79F}"/>
              </a:ext>
            </a:extLst>
          </p:cNvPr>
          <p:cNvSpPr>
            <a:spLocks noGrp="1"/>
          </p:cNvSpPr>
          <p:nvPr>
            <p:ph idx="1"/>
          </p:nvPr>
        </p:nvSpPr>
        <p:spPr/>
        <p:txBody>
          <a:bodyPr>
            <a:normAutofit fontScale="92500" lnSpcReduction="20000"/>
          </a:bodyPr>
          <a:lstStyle/>
          <a:p>
            <a:pPr marL="0" indent="0">
              <a:buNone/>
            </a:pPr>
            <a:r>
              <a:rPr lang="ru-RU" dirty="0"/>
              <a:t>19. Хотя дифференцирующие признаки имеют значение, следует так же иметь в виду то, что террористам, захватившим заложников, в большинстве случаев свойственны универсальные, общие черты. К ним обычно относятся низкое  чувство собственного достоинства и самосохранения. В оценке вероятности применения насилия со стороны террориста нужно учитывать наличие психических расстройств (шизофрения, подверженность депрессии и т.д.). Так, </a:t>
            </a:r>
            <a:r>
              <a:rPr lang="ru-RU" dirty="0" err="1"/>
              <a:t>параноидальная</a:t>
            </a:r>
            <a:r>
              <a:rPr lang="ru-RU" dirty="0"/>
              <a:t> шизофрения указывают на высокую вероятность применения насилия. Худшие прогнозы риска спонтанных насильственных действий следует строить, если террористы употребляют алкоголь, наркотики и другие </a:t>
            </a:r>
            <a:r>
              <a:rPr lang="ru-RU" dirty="0" err="1"/>
              <a:t>психоактивные</a:t>
            </a:r>
            <a:r>
              <a:rPr lang="ru-RU" dirty="0"/>
              <a:t> вещества или им свойственны    враждебная подозрительность, возбуждение и беспокойство на фоне высокой тревожности, путаное сознание (беспорядочность мыслей и наличие бредовых идей, «общение» с «голосами», приказы «свыше»). </a:t>
            </a:r>
          </a:p>
          <a:p>
            <a:pPr marL="0" indent="0">
              <a:buNone/>
            </a:pPr>
            <a:endParaRPr lang="ru-RU" dirty="0"/>
          </a:p>
        </p:txBody>
      </p:sp>
    </p:spTree>
    <p:extLst>
      <p:ext uri="{BB962C8B-B14F-4D97-AF65-F5344CB8AC3E}">
        <p14:creationId xmlns:p14="http://schemas.microsoft.com/office/powerpoint/2010/main" val="1641128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B1B3866-D167-A848-85AB-489B8A2B628C}"/>
              </a:ext>
            </a:extLst>
          </p:cNvPr>
          <p:cNvSpPr>
            <a:spLocks noGrp="1"/>
          </p:cNvSpPr>
          <p:nvPr>
            <p:ph idx="1"/>
          </p:nvPr>
        </p:nvSpPr>
        <p:spPr>
          <a:xfrm>
            <a:off x="365760" y="402336"/>
            <a:ext cx="10988040" cy="5774627"/>
          </a:xfrm>
        </p:spPr>
        <p:txBody>
          <a:bodyPr>
            <a:normAutofit lnSpcReduction="10000"/>
          </a:bodyPr>
          <a:lstStyle/>
          <a:p>
            <a:r>
              <a:rPr lang="ru-RU" dirty="0"/>
              <a:t>Рекомендации по психологическим приемам и технологиям ведения переговоров с террористами, воздействию на их поведение</a:t>
            </a:r>
          </a:p>
          <a:p>
            <a:r>
              <a:rPr lang="ru-RU" dirty="0"/>
              <a:t>Успешность течения и завершения переговорного процесса как этапа антитеррористической деятельности зависит от умелого применения приемов и средств психологического воздействия на поведение террористов в процессе реализации принятой модели стратегии переговоров.  На основании анализа результатов исследований </a:t>
            </a:r>
            <a:r>
              <a:rPr lang="ru-RU" dirty="0" err="1"/>
              <a:t>Н.В.Андреева</a:t>
            </a:r>
            <a:r>
              <a:rPr lang="ru-RU" dirty="0"/>
              <a:t>, </a:t>
            </a:r>
            <a:r>
              <a:rPr lang="en-US" dirty="0"/>
              <a:t>B</a:t>
            </a:r>
            <a:r>
              <a:rPr lang="ru-RU" dirty="0"/>
              <a:t>. В. </a:t>
            </a:r>
            <a:r>
              <a:rPr lang="ru-RU" dirty="0" err="1"/>
              <a:t>Горанчука</a:t>
            </a:r>
            <a:r>
              <a:rPr lang="ru-RU" dirty="0"/>
              <a:t>, </a:t>
            </a:r>
            <a:r>
              <a:rPr lang="ru-RU" dirty="0" err="1"/>
              <a:t>К.Г.Горбунова</a:t>
            </a:r>
            <a:r>
              <a:rPr lang="ru-RU" dirty="0"/>
              <a:t>, </a:t>
            </a:r>
            <a:r>
              <a:rPr lang="ru-RU" dirty="0" err="1"/>
              <a:t>Е.А.Иванова</a:t>
            </a:r>
            <a:r>
              <a:rPr lang="ru-RU" dirty="0"/>
              <a:t>, </a:t>
            </a:r>
            <a:r>
              <a:rPr lang="ru-RU" dirty="0" err="1"/>
              <a:t>В.П.Илларионова</a:t>
            </a:r>
            <a:r>
              <a:rPr lang="ru-RU" dirty="0"/>
              <a:t>, </a:t>
            </a:r>
            <a:r>
              <a:rPr lang="ru-RU" dirty="0" err="1"/>
              <a:t>М.И.Калинина</a:t>
            </a:r>
            <a:r>
              <a:rPr lang="ru-RU" dirty="0"/>
              <a:t>, </a:t>
            </a:r>
            <a:r>
              <a:rPr lang="ru-RU" dirty="0" err="1"/>
              <a:t>И.К.Мельника</a:t>
            </a:r>
            <a:r>
              <a:rPr lang="ru-RU" dirty="0"/>
              <a:t>, Б. В. </a:t>
            </a:r>
            <a:r>
              <a:rPr lang="ru-RU" dirty="0" err="1"/>
              <a:t>Овчинникова</a:t>
            </a:r>
            <a:r>
              <a:rPr lang="ru-RU" dirty="0"/>
              <a:t>, </a:t>
            </a:r>
            <a:r>
              <a:rPr lang="ru-RU" dirty="0" err="1"/>
              <a:t>Д.В.Ольшанского</a:t>
            </a:r>
            <a:r>
              <a:rPr lang="ru-RU" dirty="0"/>
              <a:t>,  </a:t>
            </a:r>
            <a:r>
              <a:rPr lang="ru-RU" dirty="0" err="1"/>
              <a:t>Л.Г.Почебут</a:t>
            </a:r>
            <a:r>
              <a:rPr lang="ru-RU" dirty="0"/>
              <a:t>, Г.Г. </a:t>
            </a:r>
            <a:r>
              <a:rPr lang="ru-RU" dirty="0" err="1"/>
              <a:t>Почепцова</a:t>
            </a:r>
            <a:r>
              <a:rPr lang="ru-RU" dirty="0"/>
              <a:t>, </a:t>
            </a:r>
            <a:r>
              <a:rPr lang="ru-RU" dirty="0" err="1"/>
              <a:t>Л.Томпсона</a:t>
            </a:r>
            <a:r>
              <a:rPr lang="ru-RU" dirty="0"/>
              <a:t>, </a:t>
            </a:r>
            <a:r>
              <a:rPr lang="ru-RU" dirty="0" err="1"/>
              <a:t>А.А.Филатова</a:t>
            </a:r>
            <a:r>
              <a:rPr lang="ru-RU" dirty="0"/>
              <a:t>, С. П. </a:t>
            </a:r>
            <a:r>
              <a:rPr lang="ru-RU" dirty="0" err="1"/>
              <a:t>Шклярука</a:t>
            </a:r>
            <a:r>
              <a:rPr lang="ru-RU" dirty="0"/>
              <a:t> и других нами определены психологические основы ведения переговоров с террористами [79]-[84]; [166]-[169]. На основании результатов проведенного анализа нами сформулированы и обобщены рекомендации по ведению переговоров с террористами, которые представлены ниже, в другой части отчета (1.2.5). </a:t>
            </a:r>
          </a:p>
          <a:p>
            <a:pPr marL="0" indent="0">
              <a:buNone/>
            </a:pPr>
            <a:endParaRPr lang="ru-RU" dirty="0"/>
          </a:p>
        </p:txBody>
      </p:sp>
    </p:spTree>
    <p:extLst>
      <p:ext uri="{BB962C8B-B14F-4D97-AF65-F5344CB8AC3E}">
        <p14:creationId xmlns:p14="http://schemas.microsoft.com/office/powerpoint/2010/main" val="12802572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6CB217A0-1F69-4244-937C-6D0B466C4E3C}"/>
              </a:ext>
            </a:extLst>
          </p:cNvPr>
          <p:cNvSpPr>
            <a:spLocks noGrp="1"/>
          </p:cNvSpPr>
          <p:nvPr>
            <p:ph idx="1"/>
          </p:nvPr>
        </p:nvSpPr>
        <p:spPr>
          <a:xfrm>
            <a:off x="0" y="0"/>
            <a:ext cx="11887200" cy="6609806"/>
          </a:xfrm>
        </p:spPr>
        <p:txBody>
          <a:bodyPr>
            <a:normAutofit fontScale="92500" lnSpcReduction="10000"/>
          </a:bodyPr>
          <a:lstStyle/>
          <a:p>
            <a:pPr marL="0" indent="0">
              <a:buNone/>
            </a:pPr>
            <a:r>
              <a:rPr lang="ru-RU" dirty="0"/>
              <a:t>20. В психологическом профилировании личности террористов для оценки степени их агрессивности и опасности нужно обращать внимание на возраст,  пол и интеллект. Молодые люди обычно более склонны к насилию, а мужчины чаще используют насилие, лица с невысоким уровнем интеллекта в большей мере представляют опасность для окружающих. </a:t>
            </a:r>
          </a:p>
          <a:p>
            <a:pPr marL="0" indent="0">
              <a:buNone/>
            </a:pPr>
            <a:r>
              <a:rPr lang="ru-RU" dirty="0"/>
              <a:t>21. Как информативный источник в изучении личности террориста следует также использовать психолингвистический анализ. Из особенностей речи необходимо обращать внимание на следующие признаки: скорость, длину фраз, типичные речевые конструкции, частоту использования различных частей речи, наклонения, употребление жаргонных слов, ударения, грамматические ошибки, акцент. Эти признаки позволяют определить уровень образования, место проживания, этническую принадлежность. Речевые признаки - связность или бессвязность речи, аргументированность, логичность, краткость или многословность, монотонность или </a:t>
            </a:r>
            <a:r>
              <a:rPr lang="ru-RU" dirty="0" err="1"/>
              <a:t>модулированность</a:t>
            </a:r>
            <a:r>
              <a:rPr lang="ru-RU" dirty="0"/>
              <a:t> - дают возможность диагностировать психическое состояние террориста. Так, бессвязность речи указывает на  состояние психоза или наркотического опьянения. В то время как лаконичность, аргументированность и логичность речи отражает  образованность, а узкий лексический запас - недостаток образования или же сильное волнение человека. Нередко многословность, лишние фразы, их повторение являются следствием органических поражений мозга из-за травм, эпилепсии. </a:t>
            </a:r>
          </a:p>
          <a:p>
            <a:pPr marL="0" indent="0">
              <a:buNone/>
            </a:pPr>
            <a:endParaRPr lang="ru-RU" dirty="0"/>
          </a:p>
        </p:txBody>
      </p:sp>
    </p:spTree>
    <p:extLst>
      <p:ext uri="{BB962C8B-B14F-4D97-AF65-F5344CB8AC3E}">
        <p14:creationId xmlns:p14="http://schemas.microsoft.com/office/powerpoint/2010/main" val="19650225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2297EAB-1C99-6946-B7EF-0741040E09AD}"/>
              </a:ext>
            </a:extLst>
          </p:cNvPr>
          <p:cNvSpPr>
            <a:spLocks noGrp="1"/>
          </p:cNvSpPr>
          <p:nvPr>
            <p:ph idx="1"/>
          </p:nvPr>
        </p:nvSpPr>
        <p:spPr>
          <a:xfrm>
            <a:off x="-1" y="261257"/>
            <a:ext cx="11991703" cy="6400800"/>
          </a:xfrm>
        </p:spPr>
        <p:txBody>
          <a:bodyPr>
            <a:normAutofit lnSpcReduction="10000"/>
          </a:bodyPr>
          <a:lstStyle/>
          <a:p>
            <a:pPr marL="0" indent="0">
              <a:buNone/>
            </a:pPr>
            <a:r>
              <a:rPr lang="ru-RU" dirty="0"/>
              <a:t>22. Следует обращать внимание и на действия террориста по отношению к заложникам, поскольку они отражают его психологическое состояние.   Так, вероятность применения насильственных действий повышается с ростом количества угроз заложников, наведения на них оружия, заявлений в переговорах с властями о том, что готов причинить им физический вред. Переговорщику следует отслеживать динамику настроения террориста и предупреждать руководителя операции об иррациональности его поведения, выражении готовности умереть вместе с заложниками. Квалифицированно составленный психологический портрет поможет прогнозировать поведение террориста в сложившихся условиях, поэтому рекомендуется сопровождение операции по освобождению заложников подготовленным  психиатром или психологом. </a:t>
            </a:r>
          </a:p>
          <a:p>
            <a:pPr marL="0" indent="0">
              <a:buNone/>
            </a:pPr>
            <a:r>
              <a:rPr lang="ru-RU" dirty="0"/>
              <a:t>23. Переговорщику, психологу нужно не только отслеживать динамику настроения террориста, но управлять им, чтобы переговоры протекали на нормальном эмоциональном фоне и не произошел «срыв» террориста, ведущий к жертвам. Отсюда следует, что главная задача психологического воздействия на террористов должна состоять в редукции или устранения у них намерения  убивать заложников. </a:t>
            </a:r>
          </a:p>
          <a:p>
            <a:pPr marL="0" indent="0">
              <a:buNone/>
            </a:pPr>
            <a:endParaRPr lang="ru-RU" dirty="0"/>
          </a:p>
        </p:txBody>
      </p:sp>
    </p:spTree>
    <p:extLst>
      <p:ext uri="{BB962C8B-B14F-4D97-AF65-F5344CB8AC3E}">
        <p14:creationId xmlns:p14="http://schemas.microsoft.com/office/powerpoint/2010/main" val="22090785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5BC52D51-B783-1940-BCBD-5B07DE33BC31}"/>
              </a:ext>
            </a:extLst>
          </p:cNvPr>
          <p:cNvSpPr>
            <a:spLocks noGrp="1"/>
          </p:cNvSpPr>
          <p:nvPr>
            <p:ph idx="1"/>
          </p:nvPr>
        </p:nvSpPr>
        <p:spPr>
          <a:xfrm>
            <a:off x="287383" y="365760"/>
            <a:ext cx="11416937" cy="6217920"/>
          </a:xfrm>
        </p:spPr>
        <p:txBody>
          <a:bodyPr>
            <a:normAutofit fontScale="92500"/>
          </a:bodyPr>
          <a:lstStyle/>
          <a:p>
            <a:pPr marL="0" indent="0">
              <a:buNone/>
            </a:pPr>
            <a:r>
              <a:rPr lang="ru-RU" dirty="0"/>
              <a:t>24. Следует иметь в виду, что основные проблемы решения этой задачи заключаются, во-первых, в психологической установке как готовности действовать определенным образом. Она включает в себя смысловые образования, мотивацию личности и эмоции. В начале переговоров террористов отличает уверенность в своих убеждениях и опыте. Поэтому все, что противоречит  сложившимся у них представлениям, вызывает недоверие, опасение и вспышки агрессии. Таким образом, не следует оказывать на террористов психологическое воздействие рациональными аргументами, а воздействовать на эмоциональную сферу, ориентируясь при этом на их психическое состояние. Переговорщикам нужно в первую очередь направить усилия  на снижение у них гнева, отвращения и презрения – главные составляющие враждебности.  На снижение их остроты или полное купирование должны, прежде всего, направляться усилия. Гнев является реактивным состоянием на препятствия на пути к цели и пробуждает энергию для их разрушения. Поскольку заложники выступают не препятствием, а средством достижения целей, то вспышки гнева проявляются к тем из них, кто мешает действиям террористов, беспокоит их, оказывает сопротивление</a:t>
            </a:r>
          </a:p>
        </p:txBody>
      </p:sp>
    </p:spTree>
    <p:extLst>
      <p:ext uri="{BB962C8B-B14F-4D97-AF65-F5344CB8AC3E}">
        <p14:creationId xmlns:p14="http://schemas.microsoft.com/office/powerpoint/2010/main" val="36055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E2C6A7C9-70BA-4E4E-AD0A-EE13BBE90E50}"/>
              </a:ext>
            </a:extLst>
          </p:cNvPr>
          <p:cNvSpPr>
            <a:spLocks noGrp="1"/>
          </p:cNvSpPr>
          <p:nvPr>
            <p:ph idx="1"/>
          </p:nvPr>
        </p:nvSpPr>
        <p:spPr>
          <a:xfrm>
            <a:off x="0" y="209006"/>
            <a:ext cx="12192000" cy="6648994"/>
          </a:xfrm>
        </p:spPr>
        <p:txBody>
          <a:bodyPr>
            <a:normAutofit fontScale="85000" lnSpcReduction="20000"/>
          </a:bodyPr>
          <a:lstStyle/>
          <a:p>
            <a:pPr marL="0" indent="0">
              <a:buNone/>
            </a:pPr>
            <a:r>
              <a:rPr lang="ru-RU" dirty="0"/>
              <a:t> В связи с этим психологические приемы, используемые при ведении переговоров, должны основываться на сочувствии и сопереживании. К таким приемам относятся:</a:t>
            </a:r>
          </a:p>
          <a:p>
            <a:pPr marL="0" indent="0">
              <a:buNone/>
            </a:pPr>
            <a:r>
              <a:rPr lang="ru-RU" dirty="0"/>
              <a:t>- «Самораскрытие»</a:t>
            </a:r>
            <a:r>
              <a:rPr lang="ru-RU" i="1" dirty="0"/>
              <a:t> – </a:t>
            </a:r>
            <a:r>
              <a:rPr lang="ru-RU" dirty="0"/>
              <a:t>информация переговорщика о себе, своих чувствах, интересах, предпочтениях, аспектах профессиональной жизни создает основу для формирования связи с террористом, отношений с ним. Тактика самораскрытия оказывается эффективной, так как откровенность с одной стороны часто вызывает аналогичную реакцию с другой.</a:t>
            </a:r>
          </a:p>
          <a:p>
            <a:pPr marL="0" indent="0">
              <a:buNone/>
            </a:pPr>
            <a:r>
              <a:rPr lang="ru-RU" dirty="0"/>
              <a:t>- «Вживание» –проникновение во внутренний мир личности террориста с демонстрацией того, что переговорщик способен понять его чувства и мысли,  поставить себя на его место. При этом переговорщику не должен подчеркивать, что ситуация действительно такая, какой видит ее террорист. Высокий уровень проникновения обеспечивается тем, что переговорщик выражает согласие с его высказываниями или отражением чувств, т.е. выражением сопереживания и понимания его чувств. </a:t>
            </a:r>
          </a:p>
          <a:p>
            <a:pPr marL="0" indent="0">
              <a:buNone/>
            </a:pPr>
            <a:r>
              <a:rPr lang="ru-RU" dirty="0"/>
              <a:t>- «Теплота»– прием, отражающий доброжелательность и мягкость переговорщика по отношению к тому, что говорит и делает террорист в различных формах: голосовым поведением, проявлением интереса и стремлением «понять» террориста, желанием достигнуть устраивающее обе стороны решения, поддержкой надежды террориста об удовлетворении его требований.</a:t>
            </a:r>
          </a:p>
          <a:p>
            <a:pPr marL="0" indent="0">
              <a:buNone/>
            </a:pPr>
            <a:r>
              <a:rPr lang="ru-RU" dirty="0"/>
              <a:t>- «Взаимодействие на паритетных началах» - прием, показывающий принятие всего, что говорит террорист всерьез и снижающий вероятность буйного «куража», неуправляемого поведения террориста.</a:t>
            </a:r>
          </a:p>
          <a:p>
            <a:pPr marL="0" indent="0">
              <a:buNone/>
            </a:pPr>
            <a:r>
              <a:rPr lang="ru-RU" dirty="0"/>
              <a:t>- «Демонстрация стабильности и спокойствия» - прием, проявляющийся в  избегании критики, угроз, нетерпения и агрессии. </a:t>
            </a:r>
          </a:p>
          <a:p>
            <a:pPr marL="0" indent="0">
              <a:buNone/>
            </a:pPr>
            <a:endParaRPr lang="ru-RU" dirty="0"/>
          </a:p>
        </p:txBody>
      </p:sp>
    </p:spTree>
    <p:extLst>
      <p:ext uri="{BB962C8B-B14F-4D97-AF65-F5344CB8AC3E}">
        <p14:creationId xmlns:p14="http://schemas.microsoft.com/office/powerpoint/2010/main" val="15736537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E1A2628-DB3C-5C4F-AAE7-F6475DB23A66}"/>
              </a:ext>
            </a:extLst>
          </p:cNvPr>
          <p:cNvSpPr>
            <a:spLocks noGrp="1"/>
          </p:cNvSpPr>
          <p:nvPr>
            <p:ph idx="1"/>
          </p:nvPr>
        </p:nvSpPr>
        <p:spPr>
          <a:xfrm>
            <a:off x="0" y="0"/>
            <a:ext cx="12192000" cy="6858000"/>
          </a:xfrm>
        </p:spPr>
        <p:txBody>
          <a:bodyPr>
            <a:normAutofit fontScale="92500" lnSpcReduction="20000"/>
          </a:bodyPr>
          <a:lstStyle/>
          <a:p>
            <a:pPr marL="0" indent="0">
              <a:buNone/>
            </a:pPr>
            <a:r>
              <a:rPr lang="ru-RU" dirty="0"/>
              <a:t>25. Перечисленные выше психологические приемы также включаются в рекомендации  по обеспечению положительного эмоционального климата общения, поддержки </a:t>
            </a:r>
            <a:r>
              <a:rPr lang="ru-RU" dirty="0" err="1"/>
              <a:t>контактанаряду</a:t>
            </a:r>
            <a:r>
              <a:rPr lang="ru-RU" dirty="0"/>
              <a:t> с рядом следующих правил:  </a:t>
            </a:r>
          </a:p>
          <a:p>
            <a:pPr marL="0" indent="0">
              <a:buNone/>
            </a:pPr>
            <a:r>
              <a:rPr lang="ru-RU" dirty="0"/>
              <a:t>- «Проявляйте доброжелательность» вежливым обращением, мимикой участия, ориентацией корпуса в сторону собеседника, поддерживайте визуальный контакт при обращении к оппоненту. Демонстрируйте </a:t>
            </a:r>
            <a:r>
              <a:rPr lang="ru-RU" dirty="0" err="1"/>
              <a:t>эмпатию</a:t>
            </a:r>
            <a:r>
              <a:rPr lang="ru-RU" dirty="0"/>
              <a:t> к  интересам и личным затруднениям оппонента без нажима. Наблюдайте за изменениями психического состояния оппонента по степени соответствия его речевых высказываний невербальному поведению.  </a:t>
            </a:r>
          </a:p>
          <a:p>
            <a:pPr marL="0" indent="0">
              <a:buNone/>
            </a:pPr>
            <a:r>
              <a:rPr lang="ru-RU" dirty="0"/>
              <a:t>- «Добивайтесь положительных ответов» для установления контакта, используя в начале переговоров  темы или вопросы, на которые можно получить положительный ответ «да», втягивайте в диалог. Следует помнить, что постоянная активность переговорщика в беседе, не дающая инициативы террористу, затрудняет установление и поддержку психологического контакта. </a:t>
            </a:r>
          </a:p>
          <a:p>
            <a:pPr marL="0" indent="0">
              <a:buNone/>
            </a:pPr>
            <a:r>
              <a:rPr lang="ru-RU" dirty="0"/>
              <a:t>- «Говорите на одном языке» для полноты взаимопонимания, пользуясь общей с террористом лексикой. Для устранения коммуникативных барьеров манера и стиль общения переговорщика не должна разительно отличаться от тех, которые используются оппонентами. </a:t>
            </a:r>
          </a:p>
          <a:p>
            <a:pPr marL="0" indent="0">
              <a:buNone/>
            </a:pPr>
            <a:r>
              <a:rPr lang="ru-RU" dirty="0"/>
              <a:t>- «Считайтесь с мотивацией террориста», учитывайте его потребности в процессе убеждения. </a:t>
            </a:r>
            <a:r>
              <a:rPr lang="ru-RU" dirty="0" err="1"/>
              <a:t>Аппелируйте</a:t>
            </a:r>
            <a:r>
              <a:rPr lang="ru-RU" dirty="0"/>
              <a:t> к чувству гордости, любви к близким, общественному положению, политическим взглядам, ко всему, что вам удалось узнать или к тому, что предположительно является значимым для него.</a:t>
            </a:r>
          </a:p>
          <a:p>
            <a:pPr marL="0" indent="0">
              <a:buNone/>
            </a:pPr>
            <a:endParaRPr lang="ru-RU" dirty="0"/>
          </a:p>
        </p:txBody>
      </p:sp>
    </p:spTree>
    <p:extLst>
      <p:ext uri="{BB962C8B-B14F-4D97-AF65-F5344CB8AC3E}">
        <p14:creationId xmlns:p14="http://schemas.microsoft.com/office/powerpoint/2010/main" val="38523873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9283354-F3A3-AB44-A4F2-3770DB81CE60}"/>
              </a:ext>
            </a:extLst>
          </p:cNvPr>
          <p:cNvSpPr>
            <a:spLocks noGrp="1"/>
          </p:cNvSpPr>
          <p:nvPr>
            <p:ph idx="1"/>
          </p:nvPr>
        </p:nvSpPr>
        <p:spPr>
          <a:xfrm>
            <a:off x="0" y="0"/>
            <a:ext cx="12192000" cy="6858000"/>
          </a:xfrm>
        </p:spPr>
        <p:txBody>
          <a:bodyPr>
            <a:normAutofit fontScale="92500" lnSpcReduction="20000"/>
          </a:bodyPr>
          <a:lstStyle/>
          <a:p>
            <a:pPr marL="0" indent="0">
              <a:buNone/>
            </a:pPr>
            <a:r>
              <a:rPr lang="ru-RU" dirty="0"/>
              <a:t>26. Следующие рекомендации направлены на достижение успеха в переговорном процессе и отчасти обобщают некоторые из приведенных выше приемов и правил, отражая категорические запреты. Итак, совершенно нельзя: </a:t>
            </a:r>
          </a:p>
          <a:p>
            <a:pPr marL="0" indent="0">
              <a:buNone/>
            </a:pPr>
            <a:r>
              <a:rPr lang="ru-RU" dirty="0"/>
              <a:t>- предлагать в качестве заложников сотрудников правоохранительных органов: это порочная практика, поскольку приводит террористов к решению, что получили более ценного пленника и, поэтому они становятся менее сговорчивыми;  </a:t>
            </a:r>
          </a:p>
          <a:p>
            <a:pPr marL="0" indent="0">
              <a:buNone/>
            </a:pPr>
            <a:r>
              <a:rPr lang="ru-RU" dirty="0"/>
              <a:t>- соглашаться на передачу террористам алкоголя и наркотиков;</a:t>
            </a:r>
          </a:p>
          <a:p>
            <a:pPr marL="0" indent="0">
              <a:buNone/>
            </a:pPr>
            <a:r>
              <a:rPr lang="ru-RU" dirty="0"/>
              <a:t>- говорить слово «никогда», так как общение должно осуществляться посредством положительно окрашенной лексики, сохраняющей позитивный настрой и внушающей террористам мысль, что все можно уладить миром; </a:t>
            </a:r>
          </a:p>
          <a:p>
            <a:pPr marL="0" indent="0">
              <a:buNone/>
            </a:pPr>
            <a:r>
              <a:rPr lang="ru-RU" dirty="0"/>
              <a:t>- давать негативные ответы: вместо того чтобы сразу сказать «нет», переговорщик должен пытаться выиграть время («мне нужно передать просьбу руководству» и т.д.);</a:t>
            </a:r>
          </a:p>
          <a:p>
            <a:pPr marL="0" indent="0">
              <a:buNone/>
            </a:pPr>
            <a:r>
              <a:rPr lang="ru-RU" dirty="0"/>
              <a:t>-  допускать длительное молчание («оружие не стреляет», когда разговаривают); </a:t>
            </a:r>
          </a:p>
          <a:p>
            <a:pPr marL="0" indent="0">
              <a:buNone/>
            </a:pPr>
            <a:r>
              <a:rPr lang="ru-RU" dirty="0"/>
              <a:t>- оценивать и принижать личность террориста; рекомендуется использование таких фразеологических оборотов речи, как: «я верю тебе, я постараюсь помочь, я готов выслушать тебя, я готов говорить с тобой» и т.п.; следует помнить, что в достижении договоренности заинтересованы, прежде всего, террористы, взявшие заложников (они живы до тех пор, пока живы заложники).</a:t>
            </a:r>
          </a:p>
          <a:p>
            <a:pPr marL="0" indent="0">
              <a:buNone/>
            </a:pPr>
            <a:endParaRPr lang="ru-RU" dirty="0"/>
          </a:p>
        </p:txBody>
      </p:sp>
    </p:spTree>
    <p:extLst>
      <p:ext uri="{BB962C8B-B14F-4D97-AF65-F5344CB8AC3E}">
        <p14:creationId xmlns:p14="http://schemas.microsoft.com/office/powerpoint/2010/main" val="33551771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649E94A4-B802-8248-B7DA-954C439CF355}"/>
              </a:ext>
            </a:extLst>
          </p:cNvPr>
          <p:cNvSpPr>
            <a:spLocks noGrp="1"/>
          </p:cNvSpPr>
          <p:nvPr>
            <p:ph idx="1"/>
          </p:nvPr>
        </p:nvSpPr>
        <p:spPr>
          <a:xfrm>
            <a:off x="329184" y="292608"/>
            <a:ext cx="11024616" cy="5884355"/>
          </a:xfrm>
        </p:spPr>
        <p:txBody>
          <a:bodyPr>
            <a:normAutofit fontScale="92500"/>
          </a:bodyPr>
          <a:lstStyle/>
          <a:p>
            <a:pPr marL="0" indent="0">
              <a:buNone/>
            </a:pPr>
            <a:r>
              <a:rPr lang="ru-RU" dirty="0"/>
              <a:t>Термин «основы» в психологической лексике имеет двоякое значение. Во-первых, основами являются фундаментальные компоненты отраженного и закрепленного в психологической науке знания: принципы, закономерности, категории, теории и т.п. Во-вторых, к основам относят обобщенные и систематизированные факты психологической действительности.  Нами понятие «психологические основы» применительно к практике ведения переговоров с террористами подразумевает второе значение. С этой точки зрения, для составления и обобщения рекомендаций нами анализировались не только эмпирические факты, отражающие эффективность определенных тактических технологий ведения переговорного процесса, приемов и методик психологического воздействия на </a:t>
            </a:r>
            <a:r>
              <a:rPr lang="ru-RU" dirty="0" err="1"/>
              <a:t>оппонента.Для</a:t>
            </a:r>
            <a:r>
              <a:rPr lang="ru-RU" dirty="0"/>
              <a:t> определения психологических основ переговорного процесса, по нашему мнению, большое значение имеют выработанные зарубежными специалистами на основе многолетней практики борьбы с терроризмом основополагающие организационно-тактические принципы.</a:t>
            </a:r>
          </a:p>
        </p:txBody>
      </p:sp>
    </p:spTree>
    <p:extLst>
      <p:ext uri="{BB962C8B-B14F-4D97-AF65-F5344CB8AC3E}">
        <p14:creationId xmlns:p14="http://schemas.microsoft.com/office/powerpoint/2010/main" val="4041163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E7FAECC6-BFE0-4446-9B96-56181E6C1451}"/>
              </a:ext>
            </a:extLst>
          </p:cNvPr>
          <p:cNvSpPr>
            <a:spLocks noGrp="1"/>
          </p:cNvSpPr>
          <p:nvPr>
            <p:ph idx="1"/>
          </p:nvPr>
        </p:nvSpPr>
        <p:spPr>
          <a:xfrm>
            <a:off x="256032" y="0"/>
            <a:ext cx="11097768" cy="6176963"/>
          </a:xfrm>
        </p:spPr>
        <p:txBody>
          <a:bodyPr>
            <a:normAutofit fontScale="85000" lnSpcReduction="20000"/>
          </a:bodyPr>
          <a:lstStyle/>
          <a:p>
            <a:pPr marL="0" indent="0">
              <a:buNone/>
            </a:pPr>
            <a:r>
              <a:rPr lang="ru-RU" dirty="0"/>
              <a:t>К ним относятся: использование в ситуациях захвата заложников специально подготовленных групп и отдельных квалифицированных специалистов, выбор соответствующего конкретным обстоятельствам переговорщика/переговорщиков; определение наиболее адекватного в данных условиях способа общения с террористами, организация информационно-аналитической работы по оценке ситуации и ее различных аспектов в целях использования поступающей информации и результатов ее анализа для направления хода событий и в благоприятное для освобождающей стороны русло; проведение четкой и согласованной работы с прессой во избежание нежелательного и неблагоприятного для освобождающей стороны освещения события; постоянное взаимодействие переговорщиков с подразделениями, нацеленными на силовое  подавление террористов, с тем чтобы выбрать наиболее подходящий момент для их нейтрализации (ликвидации); постоянная фиксация всех аспектов обстановки для последующего объективного и детального анализа и выработки соответствующих выводов и рекомендаций на будущее. Отметим, что любые методические рекомендации, в том числе и предложенные, выполняют ориентирующую функцию, а их использование предполагает анализ характера конкретной ситуации захвата заложников. Изучение процесса и закономерностей переговоров в настоящее время в странах СНГ, как показал наш анализ, находится в самом начале. Тем не менее, отдельные теоретические исследования и обобщение известной практики позволяют увидеть перспективы совершенствования переговорного процесса в будущем. </a:t>
            </a:r>
          </a:p>
          <a:p>
            <a:pPr marL="0" indent="0">
              <a:buNone/>
            </a:pPr>
            <a:endParaRPr lang="ru-RU" dirty="0"/>
          </a:p>
        </p:txBody>
      </p:sp>
    </p:spTree>
    <p:extLst>
      <p:ext uri="{BB962C8B-B14F-4D97-AF65-F5344CB8AC3E}">
        <p14:creationId xmlns:p14="http://schemas.microsoft.com/office/powerpoint/2010/main" val="8984531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0B8CA46-4F2A-5842-A5C2-3C33DB7BF5C8}"/>
              </a:ext>
            </a:extLst>
          </p:cNvPr>
          <p:cNvSpPr>
            <a:spLocks noGrp="1"/>
          </p:cNvSpPr>
          <p:nvPr>
            <p:ph type="title"/>
          </p:nvPr>
        </p:nvSpPr>
        <p:spPr>
          <a:xfrm>
            <a:off x="838200" y="365126"/>
            <a:ext cx="10515600" cy="315912"/>
          </a:xfrm>
        </p:spPr>
        <p:txBody>
          <a:bodyPr>
            <a:normAutofit fontScale="90000"/>
          </a:bodyPr>
          <a:lstStyle/>
          <a:p>
            <a:r>
              <a:rPr lang="ru-RU" sz="2400" b="1" i="1" dirty="0"/>
              <a:t>1. Организационно-тактические принципы переговорного процесса</a:t>
            </a:r>
            <a:br>
              <a:rPr lang="ru-RU" sz="2400" b="1" dirty="0"/>
            </a:br>
            <a:endParaRPr lang="ru-RU" sz="2400" dirty="0"/>
          </a:p>
        </p:txBody>
      </p:sp>
      <p:sp>
        <p:nvSpPr>
          <p:cNvPr id="3" name="Объект 2">
            <a:extLst>
              <a:ext uri="{FF2B5EF4-FFF2-40B4-BE49-F238E27FC236}">
                <a16:creationId xmlns:a16="http://schemas.microsoft.com/office/drawing/2014/main" id="{3B797F3A-1CF5-D24C-AE23-295E2677E008}"/>
              </a:ext>
            </a:extLst>
          </p:cNvPr>
          <p:cNvSpPr>
            <a:spLocks noGrp="1"/>
          </p:cNvSpPr>
          <p:nvPr>
            <p:ph idx="1"/>
          </p:nvPr>
        </p:nvSpPr>
        <p:spPr>
          <a:xfrm>
            <a:off x="209006" y="365126"/>
            <a:ext cx="11678194" cy="6127748"/>
          </a:xfrm>
        </p:spPr>
        <p:txBody>
          <a:bodyPr>
            <a:normAutofit fontScale="70000" lnSpcReduction="20000"/>
          </a:bodyPr>
          <a:lstStyle/>
          <a:p>
            <a:pPr marL="0" indent="0">
              <a:buNone/>
            </a:pPr>
            <a:r>
              <a:rPr lang="ru-RU" dirty="0"/>
              <a:t>1. В соответствии с психологическими закономерностями процессов принятия решений следует создавать оптимальную для переговоров группу: это триумвират из 2-4 человек. Мнения двух лиц могут быть диаметрально противоположными. В этом случае ведущую роль в принятии решения играет мнение третьего лица. </a:t>
            </a:r>
          </a:p>
          <a:p>
            <a:pPr marL="0" indent="0">
              <a:buNone/>
            </a:pPr>
            <a:r>
              <a:rPr lang="ru-RU" dirty="0"/>
              <a:t>2. Главный переговорщик должен иметь двустороннюю связь с террористами, при этом содержание переговоров должно записываться на магнитофон, подключенный к линии связи. </a:t>
            </a:r>
          </a:p>
          <a:p>
            <a:pPr marL="0" indent="0">
              <a:buNone/>
            </a:pPr>
            <a:r>
              <a:rPr lang="ru-RU" dirty="0"/>
              <a:t>3. Группе переговорщиков не следует знать планы дальнейших после переговоров действий специальных операций, чтобы в процессе переговоров не произошла случайная «утечка» информации террористам. </a:t>
            </a:r>
          </a:p>
          <a:p>
            <a:pPr marL="0" indent="0">
              <a:buNone/>
            </a:pPr>
            <a:r>
              <a:rPr lang="ru-RU" dirty="0"/>
              <a:t>4. Переговорщиков нужно обеспечить коммуникацией со своим руководителем по отдельной телефонной линии, прослушивать переговоры должен только командир подразделения. Переговорщиками назначаются только специально обученные и подготовленные специалисты. Нельзя нарушать принцип: «Переговорщики не командуют, командиры не ведут переговоров». Линию следует снабдить приборами, обеспечивающими прослушивание при опущенных телефонных трубках. </a:t>
            </a:r>
          </a:p>
          <a:p>
            <a:pPr marL="0" indent="0">
              <a:buNone/>
            </a:pPr>
            <a:r>
              <a:rPr lang="ru-RU" dirty="0"/>
              <a:t>45 Переговорщики должны иметь аппаратуру для аудиозаписи и </a:t>
            </a:r>
            <a:r>
              <a:rPr lang="ru-RU" dirty="0" err="1"/>
              <a:t>радиомаячком</a:t>
            </a:r>
            <a:r>
              <a:rPr lang="ru-RU" dirty="0"/>
              <a:t>, «мечеными» деньгами (если выдвигается требование выкупа заложников). </a:t>
            </a:r>
          </a:p>
          <a:p>
            <a:pPr marL="0" indent="0">
              <a:buNone/>
            </a:pPr>
            <a:r>
              <a:rPr lang="ru-RU" dirty="0"/>
              <a:t>6. Предполагаемое место переговоров должно находиться в пределах обзора видеокамер, внешность главного переговорщика по мере возможности – изменена и предусмотрены пути его отхода и варианты прикрытия.  Что касается вооруженности, то зарубежные исследователи проблем переговорной деятельности допускают наличие оружия у    переговорщика, которое, однако, категорически запрещается применять.</a:t>
            </a:r>
          </a:p>
          <a:p>
            <a:pPr marL="0" indent="0" algn="just">
              <a:buNone/>
            </a:pPr>
            <a:r>
              <a:rPr lang="ru-RU" dirty="0"/>
              <a:t>7. </a:t>
            </a:r>
            <a:r>
              <a:rPr lang="ru-RU" dirty="0">
                <a:latin typeface="Times New Roman" panose="02020603050405020304" pitchFamily="18" charset="0"/>
                <a:ea typeface="Times New Roman" panose="02020603050405020304" pitchFamily="18" charset="0"/>
              </a:rPr>
              <a:t>Переговорщику нельзя начинать переговоры в двух случаях: если террорист находится в состоянии ажитации, крайнего эмоционального возбуждения  переговорщика. Его нужно сначала успокоить и попросить опустить оружие. </a:t>
            </a:r>
          </a:p>
          <a:p>
            <a:pPr marL="0" indent="0">
              <a:buNone/>
            </a:pPr>
            <a:endParaRPr lang="ru-RU" dirty="0"/>
          </a:p>
        </p:txBody>
      </p:sp>
    </p:spTree>
    <p:extLst>
      <p:ext uri="{BB962C8B-B14F-4D97-AF65-F5344CB8AC3E}">
        <p14:creationId xmlns:p14="http://schemas.microsoft.com/office/powerpoint/2010/main" val="37902438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EF7B013-53B9-1F48-AD8C-6327AF5BCBF4}"/>
              </a:ext>
            </a:extLst>
          </p:cNvPr>
          <p:cNvSpPr>
            <a:spLocks noGrp="1"/>
          </p:cNvSpPr>
          <p:nvPr>
            <p:ph type="title"/>
          </p:nvPr>
        </p:nvSpPr>
        <p:spPr>
          <a:xfrm>
            <a:off x="182880" y="365126"/>
            <a:ext cx="12009120" cy="315912"/>
          </a:xfrm>
        </p:spPr>
        <p:txBody>
          <a:bodyPr>
            <a:normAutofit fontScale="90000"/>
          </a:bodyPr>
          <a:lstStyle/>
          <a:p>
            <a:r>
              <a:rPr lang="ru-RU" sz="2400" i="1" dirty="0"/>
              <a:t>Способы организации переговоров «лицом к лицу» и с помощью технических средств, используемые  психологические приемы и воздействия.</a:t>
            </a:r>
            <a:endParaRPr lang="ru-RU" sz="2400" dirty="0"/>
          </a:p>
        </p:txBody>
      </p:sp>
      <p:sp>
        <p:nvSpPr>
          <p:cNvPr id="3" name="Объект 2">
            <a:extLst>
              <a:ext uri="{FF2B5EF4-FFF2-40B4-BE49-F238E27FC236}">
                <a16:creationId xmlns:a16="http://schemas.microsoft.com/office/drawing/2014/main" id="{54465515-337D-6249-AFC1-FBD042F55DDC}"/>
              </a:ext>
            </a:extLst>
          </p:cNvPr>
          <p:cNvSpPr>
            <a:spLocks noGrp="1"/>
          </p:cNvSpPr>
          <p:nvPr>
            <p:ph idx="1"/>
          </p:nvPr>
        </p:nvSpPr>
        <p:spPr>
          <a:xfrm>
            <a:off x="182880" y="1358537"/>
            <a:ext cx="11170920" cy="4818426"/>
          </a:xfrm>
        </p:spPr>
        <p:txBody>
          <a:bodyPr/>
          <a:lstStyle/>
          <a:p>
            <a:pPr marL="0" indent="0">
              <a:buNone/>
            </a:pPr>
            <a:r>
              <a:rPr lang="ru-RU" dirty="0"/>
              <a:t>Способ «лицом к лицу», с одной стороны  является самым эффективным, потому что обеспечивает непосредственный психологический контакт, взаимодействие с террористом. С другой стороны, его сложность заключается в возникновении проблемы обеспечения личной безопасности переговорщика и </a:t>
            </a:r>
            <a:r>
              <a:rPr lang="ru-RU" dirty="0" err="1"/>
              <a:t>совладания</a:t>
            </a:r>
            <a:r>
              <a:rPr lang="ru-RU" dirty="0"/>
              <a:t> им с интенсивной психологической нагрузкой, обусловленной постоянным анализом и контролем смыслового контекста вербального диалога, риском оговорки и логической ловушки или эмоциональной несдержанности.</a:t>
            </a:r>
          </a:p>
        </p:txBody>
      </p:sp>
    </p:spTree>
    <p:extLst>
      <p:ext uri="{BB962C8B-B14F-4D97-AF65-F5344CB8AC3E}">
        <p14:creationId xmlns:p14="http://schemas.microsoft.com/office/powerpoint/2010/main" val="15647447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2D42B707-A22C-684E-B78A-3B1157838FCF}"/>
              </a:ext>
            </a:extLst>
          </p:cNvPr>
          <p:cNvSpPr>
            <a:spLocks noGrp="1"/>
          </p:cNvSpPr>
          <p:nvPr>
            <p:ph idx="1"/>
          </p:nvPr>
        </p:nvSpPr>
        <p:spPr>
          <a:xfrm>
            <a:off x="261257" y="339634"/>
            <a:ext cx="11092543" cy="5837329"/>
          </a:xfrm>
        </p:spPr>
        <p:txBody>
          <a:bodyPr>
            <a:normAutofit fontScale="85000" lnSpcReduction="20000"/>
          </a:bodyPr>
          <a:lstStyle/>
          <a:p>
            <a:pPr marL="0" indent="0">
              <a:buNone/>
            </a:pPr>
            <a:r>
              <a:rPr lang="ru-RU" dirty="0"/>
              <a:t>1. Организацию переговоров «лицом к лицу» следует предварять анализом и продумыванием всей ситуации. Это значит, что для безопасности переговорщика и сохранения жизни заложников, по крайней мере, во время самих переговоров, предварительные условия ведения переговоров уже должны быть оговорены до их начала.</a:t>
            </a:r>
          </a:p>
          <a:p>
            <a:pPr marL="0" indent="0">
              <a:buNone/>
            </a:pPr>
            <a:r>
              <a:rPr lang="ru-RU" dirty="0"/>
              <a:t>2. Если до переговоров есть время, то необходимо собрать информацию о террористах и заложниках, которую следует учесть при организации процесса переговоров.</a:t>
            </a:r>
          </a:p>
          <a:p>
            <a:pPr marL="0" indent="0">
              <a:buNone/>
            </a:pPr>
            <a:r>
              <a:rPr lang="ru-RU" dirty="0"/>
              <a:t>3. Нужно учитывать все плюсы и минусы непосредственного контакта. Положительный момент способа «лицом к лицу» состоит в том, что предоставляет переговорщикам условия для экспресс-диагностики психического состояния и личности террориста  по эмоциональной окраске речи, темпа и ритма моторики, мимике. На эти результаты следует  ориентироваться, выбирая тактику ведения переговоров - применение тех или иных приемов психологического давления, воздействия на преступника. С другой стороны, сам переговорщик так же является «открытой книгой» для террориста. Отсюда следует актуальность тщательного отбора переговорщиков: они должны иметь богатый коммуникативный опыт с различными типами личностей, высокую психологическую устойчивость и самообладание.  Кроме того, необходимо по возможности  изменить, «прикрыть» внешние данные переговорщика.</a:t>
            </a:r>
          </a:p>
          <a:p>
            <a:pPr marL="0" indent="0">
              <a:buNone/>
            </a:pPr>
            <a:endParaRPr lang="ru-RU" dirty="0"/>
          </a:p>
        </p:txBody>
      </p:sp>
    </p:spTree>
    <p:extLst>
      <p:ext uri="{BB962C8B-B14F-4D97-AF65-F5344CB8AC3E}">
        <p14:creationId xmlns:p14="http://schemas.microsoft.com/office/powerpoint/2010/main" val="9090258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5CD642FA-64E6-A24B-9F27-AFA82A1F23FF}"/>
              </a:ext>
            </a:extLst>
          </p:cNvPr>
          <p:cNvSpPr>
            <a:spLocks noGrp="1"/>
          </p:cNvSpPr>
          <p:nvPr>
            <p:ph idx="1"/>
          </p:nvPr>
        </p:nvSpPr>
        <p:spPr>
          <a:xfrm>
            <a:off x="418011" y="313509"/>
            <a:ext cx="10935789" cy="5863454"/>
          </a:xfrm>
        </p:spPr>
        <p:txBody>
          <a:bodyPr>
            <a:normAutofit fontScale="85000" lnSpcReduction="20000"/>
          </a:bodyPr>
          <a:lstStyle/>
          <a:p>
            <a:pPr marL="0" indent="0">
              <a:buNone/>
            </a:pPr>
            <a:r>
              <a:rPr lang="ru-RU" dirty="0"/>
              <a:t>4. Если позволяют возможности, то желательно использование в переговорном процессе эмоционально значимых для террориста лиц из его ближнего социального окружения или авторитетных для него лиц, способных усилить эффект психологического воздействия.    </a:t>
            </a:r>
          </a:p>
          <a:p>
            <a:pPr marL="0" indent="0">
              <a:buNone/>
            </a:pPr>
            <a:r>
              <a:rPr lang="ru-RU" dirty="0"/>
              <a:t>5. Практика показывает, что оптимальным является диалог «один на один». Если условия не позволяют следовать этому правилу, то нужно добиваться того, чтобы в переговорах участвовало равное количество человек с обеих  сторон. В этом случае минимизируется субъективное чувство давления «силой», вызывающее состояние напряженности. Однако и здесь непосредственный диалог должен вестись только между двумя лицами - одним переговорщиком и одним террористом. Выполнение этого правила продиктовано необходимостью контроля над эмоциями и сохранения рационального мышления. Снижение этой способности может произойти в силу эмоционального заражения других лиц, попавших в зону эмоциональной вовлеченности, которая в экстремальной ситуации неизбежно возникает между двумя ведущими диалог. Сам по себе диалог уже эмоционально «заряжен» страхом террориста потерять жизнь и тревогой переговорщика за жизнь заложников. </a:t>
            </a:r>
          </a:p>
          <a:p>
            <a:pPr marL="0" indent="0">
              <a:buNone/>
            </a:pPr>
            <a:r>
              <a:rPr lang="ru-RU" dirty="0"/>
              <a:t>6. Как отмечалось выше, переговорщику запрещается начинать переговоры,  если террорист находится в состоянии крайнего эмоционального возбуждения. Поэтому переговорщик должен знать особенности контакта с  неуравновешенными людьми.</a:t>
            </a:r>
          </a:p>
        </p:txBody>
      </p:sp>
    </p:spTree>
    <p:extLst>
      <p:ext uri="{BB962C8B-B14F-4D97-AF65-F5344CB8AC3E}">
        <p14:creationId xmlns:p14="http://schemas.microsoft.com/office/powerpoint/2010/main" val="6690174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FB9A58A2-28A4-0148-92A7-FB2872AFBE87}"/>
              </a:ext>
            </a:extLst>
          </p:cNvPr>
          <p:cNvSpPr>
            <a:spLocks noGrp="1"/>
          </p:cNvSpPr>
          <p:nvPr>
            <p:ph idx="1"/>
          </p:nvPr>
        </p:nvSpPr>
        <p:spPr>
          <a:xfrm>
            <a:off x="235131" y="209006"/>
            <a:ext cx="11118669" cy="5967957"/>
          </a:xfrm>
        </p:spPr>
        <p:txBody>
          <a:bodyPr>
            <a:normAutofit fontScale="92500" lnSpcReduction="20000"/>
          </a:bodyPr>
          <a:lstStyle/>
          <a:p>
            <a:pPr marL="0" indent="0">
              <a:buNone/>
            </a:pPr>
            <a:r>
              <a:rPr lang="ru-RU" dirty="0"/>
              <a:t>Он должен следовать следующим правилам общения, снижающим эмоциональное возбуждение и предупреждающим эмоциональные «срывы» террориста: </a:t>
            </a:r>
          </a:p>
          <a:p>
            <a:pPr marL="0" indent="0">
              <a:buNone/>
            </a:pPr>
            <a:r>
              <a:rPr lang="ru-RU" dirty="0"/>
              <a:t>- не делать резких движений, пугающих настороженного террориста и предупреждать о каждом своем последующем действии;</a:t>
            </a:r>
          </a:p>
          <a:p>
            <a:pPr marL="0" indent="0">
              <a:buNone/>
            </a:pPr>
            <a:r>
              <a:rPr lang="ru-RU" dirty="0"/>
              <a:t>- принимать «философию» террориста (не возражать и не вступать в полемику), но при этом и не идти у него на поводу;</a:t>
            </a:r>
          </a:p>
          <a:p>
            <a:pPr marL="0" indent="0">
              <a:buNone/>
            </a:pPr>
            <a:r>
              <a:rPr lang="ru-RU" dirty="0"/>
              <a:t>- не поворачиваться к нему спиной;</a:t>
            </a:r>
          </a:p>
          <a:p>
            <a:pPr marL="0" indent="0">
              <a:buNone/>
            </a:pPr>
            <a:r>
              <a:rPr lang="ru-RU" dirty="0"/>
              <a:t>- внимательно следить за его поведением, так как некоторые неуравновешенные люди не выдерживают контакта глаз, и как следствие возможна импульсивная реакция (длительный зрительный контакт «в упор» вызывает состояние тревоги, а затем и агрессию);</a:t>
            </a:r>
          </a:p>
          <a:p>
            <a:pPr marL="0" indent="0">
              <a:buNone/>
            </a:pPr>
            <a:r>
              <a:rPr lang="ru-RU" dirty="0"/>
              <a:t>- выражать свои мысли четко и ясно, простыми словами, исключая двоякое толкование или подтекст речи;</a:t>
            </a:r>
          </a:p>
          <a:p>
            <a:pPr marL="0" indent="0">
              <a:buNone/>
            </a:pPr>
            <a:r>
              <a:rPr lang="ru-RU" dirty="0"/>
              <a:t>- не вести переговоры с террористами, находясь на слишком близком расстоянии от них, так как возникает риск попадания в заложники самого переговорщика;</a:t>
            </a:r>
          </a:p>
          <a:p>
            <a:pPr marL="0" indent="0">
              <a:buNone/>
            </a:pPr>
            <a:endParaRPr lang="ru-RU" dirty="0"/>
          </a:p>
        </p:txBody>
      </p:sp>
    </p:spTree>
    <p:extLst>
      <p:ext uri="{BB962C8B-B14F-4D97-AF65-F5344CB8AC3E}">
        <p14:creationId xmlns:p14="http://schemas.microsoft.com/office/powerpoint/2010/main" val="12065838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153</TotalTime>
  <Words>4198</Words>
  <Application>Microsoft Macintosh PowerPoint</Application>
  <PresentationFormat>Широкоэкранный</PresentationFormat>
  <Paragraphs>74</Paragraphs>
  <Slides>25</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25</vt:i4>
      </vt:variant>
    </vt:vector>
  </HeadingPairs>
  <TitlesOfParts>
    <vt:vector size="30" baseType="lpstr">
      <vt:lpstr>Arial</vt:lpstr>
      <vt:lpstr>Calibri</vt:lpstr>
      <vt:lpstr>Calibri Light</vt:lpstr>
      <vt:lpstr>Times New Roman</vt:lpstr>
      <vt:lpstr>Тема Office</vt:lpstr>
      <vt:lpstr>Презентация PowerPoint</vt:lpstr>
      <vt:lpstr>Презентация PowerPoint</vt:lpstr>
      <vt:lpstr>Презентация PowerPoint</vt:lpstr>
      <vt:lpstr>Презентация PowerPoint</vt:lpstr>
      <vt:lpstr>1. Организационно-тактические принципы переговорного процесса </vt:lpstr>
      <vt:lpstr>Способы организации переговоров «лицом к лицу» и с помощью технических средств, используемые  психологические приемы и воздействия.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Microsoft Office User</dc:creator>
  <cp:lastModifiedBy>Microsoft Office User</cp:lastModifiedBy>
  <cp:revision>8</cp:revision>
  <dcterms:created xsi:type="dcterms:W3CDTF">2023-11-02T03:25:39Z</dcterms:created>
  <dcterms:modified xsi:type="dcterms:W3CDTF">2023-11-03T17:00:50Z</dcterms:modified>
</cp:coreProperties>
</file>