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26" r:id="rId4"/>
    <p:sldId id="374" r:id="rId5"/>
    <p:sldId id="375" r:id="rId6"/>
    <p:sldId id="385" r:id="rId7"/>
    <p:sldId id="379" r:id="rId8"/>
    <p:sldId id="363" r:id="rId9"/>
    <p:sldId id="382" r:id="rId10"/>
    <p:sldId id="377" r:id="rId11"/>
    <p:sldId id="376" r:id="rId12"/>
    <p:sldId id="370" r:id="rId13"/>
    <p:sldId id="383" r:id="rId14"/>
    <p:sldId id="368" r:id="rId15"/>
    <p:sldId id="384" r:id="rId16"/>
    <p:sldId id="372" r:id="rId17"/>
    <p:sldId id="308" r:id="rId18"/>
    <p:sldId id="257"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F57824-EFBD-468B-9F1D-5D0A75BDC7D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LID4096"/>
        </a:p>
      </dgm:t>
    </dgm:pt>
    <dgm:pt modelId="{93A5603C-55AB-4FE6-8BC2-D014135D018C}">
      <dgm:prSet custT="1"/>
      <dgm:spPr/>
      <dgm:t>
        <a:bodyPr/>
        <a:lstStyle/>
        <a:p>
          <a:r>
            <a:rPr lang="ru-RU" sz="1400" b="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LID4096" sz="1400" b="1" dirty="0">
            <a:solidFill>
              <a:schemeClr val="bg1"/>
            </a:solidFill>
            <a:effectLst>
              <a:outerShdw blurRad="38100" dist="38100" dir="2700000" algn="tl">
                <a:srgbClr val="000000">
                  <a:alpha val="43137"/>
                </a:srgbClr>
              </a:outerShdw>
            </a:effectLst>
          </a:endParaRPr>
        </a:p>
      </dgm:t>
    </dgm:pt>
    <dgm:pt modelId="{8795C06C-810F-45EE-B3D3-AAF43756F9AE}" type="parTrans" cxnId="{94023B55-F0EA-4524-872C-E0D366DBB062}">
      <dgm:prSet/>
      <dgm:spPr/>
      <dgm:t>
        <a:bodyPr/>
        <a:lstStyle/>
        <a:p>
          <a:endParaRPr lang="LID4096" sz="1400"/>
        </a:p>
      </dgm:t>
    </dgm:pt>
    <dgm:pt modelId="{5BAC0BE7-AFB3-4B4A-AFDC-C6F7F90FDDC9}" type="sibTrans" cxnId="{94023B55-F0EA-4524-872C-E0D366DBB062}">
      <dgm:prSet/>
      <dgm:spPr/>
      <dgm:t>
        <a:bodyPr/>
        <a:lstStyle/>
        <a:p>
          <a:endParaRPr lang="LID4096" sz="1400"/>
        </a:p>
      </dgm:t>
    </dgm:pt>
    <dgm:pt modelId="{FE79B81B-3376-43EE-818D-D12E65843C23}">
      <dgm:prSet custT="1"/>
      <dgm:spPr/>
      <dgm:t>
        <a:bodyPr/>
        <a:lstStyle/>
        <a:p>
          <a:pPr algn="just"/>
          <a:r>
            <a:rPr lang="ru-RU" sz="1400" b="1" dirty="0" smtClean="0">
              <a:latin typeface="Times New Roman" panose="02020603050405020304" pitchFamily="18" charset="0"/>
              <a:cs typeface="Times New Roman" panose="02020603050405020304" pitchFamily="18" charset="0"/>
            </a:rPr>
            <a:t>Первой является исследование геохимического взаимодействия между компонентами ландшафта, т.е. круговорота элементов между растительным покровом, животным миром, почвой, материнскими породами, водами, атмосферой. Особенно важная роль в обмене веществ, а также в превращении энергии внутри ландшафта принадлежит биогенному круговороту. </a:t>
          </a:r>
          <a:endParaRPr lang="LID4096" sz="1400" b="1" dirty="0">
            <a:solidFill>
              <a:schemeClr val="tx1"/>
            </a:solidFill>
            <a:latin typeface="Times New Roman" panose="02020603050405020304" pitchFamily="18" charset="0"/>
            <a:cs typeface="Times New Roman" panose="02020603050405020304" pitchFamily="18" charset="0"/>
          </a:endParaRPr>
        </a:p>
      </dgm:t>
    </dgm:pt>
    <dgm:pt modelId="{AAFB1472-7425-402E-B648-AA704DA85488}" type="parTrans" cxnId="{68B5787E-B482-410C-899C-702492250F10}">
      <dgm:prSet/>
      <dgm:spPr/>
      <dgm:t>
        <a:bodyPr/>
        <a:lstStyle/>
        <a:p>
          <a:endParaRPr lang="LID4096" sz="1400"/>
        </a:p>
      </dgm:t>
    </dgm:pt>
    <dgm:pt modelId="{E1E5BC8E-88A2-47AD-888F-C058E77125AC}" type="sibTrans" cxnId="{68B5787E-B482-410C-899C-702492250F10}">
      <dgm:prSet/>
      <dgm:spPr/>
      <dgm:t>
        <a:bodyPr/>
        <a:lstStyle/>
        <a:p>
          <a:endParaRPr lang="LID4096" sz="1400"/>
        </a:p>
      </dgm:t>
    </dgm:pt>
    <dgm:pt modelId="{11872C51-7587-4E75-922E-D6890634EBB5}">
      <dgm:prSet custT="1"/>
      <dgm:spPr/>
      <dgm:t>
        <a:bodyPr/>
        <a:lstStyle/>
        <a:p>
          <a:r>
            <a:rPr lang="ru-RU"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ru-RU" sz="1400" dirty="0"/>
            <a:t> </a:t>
          </a:r>
          <a:endParaRPr lang="LID4096" sz="1400" dirty="0"/>
        </a:p>
      </dgm:t>
    </dgm:pt>
    <dgm:pt modelId="{B919C25A-799F-4CDE-9234-F606E377D3AE}" type="parTrans" cxnId="{06557B13-D7F2-4E63-BB27-7EA7AC832BD6}">
      <dgm:prSet/>
      <dgm:spPr/>
      <dgm:t>
        <a:bodyPr/>
        <a:lstStyle/>
        <a:p>
          <a:endParaRPr lang="LID4096" sz="1400"/>
        </a:p>
      </dgm:t>
    </dgm:pt>
    <dgm:pt modelId="{EA47A6FB-63E0-4F79-837B-DE2C1B42319F}" type="sibTrans" cxnId="{06557B13-D7F2-4E63-BB27-7EA7AC832BD6}">
      <dgm:prSet/>
      <dgm:spPr/>
      <dgm:t>
        <a:bodyPr/>
        <a:lstStyle/>
        <a:p>
          <a:endParaRPr lang="LID4096" sz="1400"/>
        </a:p>
      </dgm:t>
    </dgm:pt>
    <dgm:pt modelId="{AF80EAA1-CEA3-42A0-92CF-8904DBE21B38}">
      <dgm:prSet custT="1"/>
      <dgm:spPr/>
      <dgm:t>
        <a:bodyPr/>
        <a:lstStyle/>
        <a:p>
          <a:pPr algn="just"/>
          <a:r>
            <a:rPr lang="ru-RU" sz="1400" b="1" dirty="0" smtClean="0">
              <a:latin typeface="Times New Roman" panose="02020603050405020304" pitchFamily="18" charset="0"/>
              <a:cs typeface="Times New Roman" panose="02020603050405020304" pitchFamily="18" charset="0"/>
            </a:rPr>
            <a:t>Изучение биогенного круговорота и миграции химических элементов вообще в конкретных физико-географических условиях следует начинать с фаций (или элементарных ландшафтов). Изучение геохимического сопряжения фаций, которое непосредственно соприкасается с учением о морфологии ландшафта, составляет вторую и важнейшую задачу геохимии ландшафта. Миграция химических элементов, как отмечал А.И. Перельман, связывает природу водоразделов, склонов, террас, пойм и водоемов в одно целое – в единый ландшафт. </a:t>
          </a:r>
          <a:endParaRPr lang="LID4096" sz="1400" b="1" dirty="0">
            <a:latin typeface="Times New Roman" panose="02020603050405020304" pitchFamily="18" charset="0"/>
            <a:cs typeface="Times New Roman" panose="02020603050405020304" pitchFamily="18" charset="0"/>
          </a:endParaRPr>
        </a:p>
      </dgm:t>
    </dgm:pt>
    <dgm:pt modelId="{C4C0F1CC-C090-4D2C-AAD6-4ED35BEF9AE1}" type="parTrans" cxnId="{DD537AD1-BFB4-4940-A0D6-4C34FF40B76D}">
      <dgm:prSet/>
      <dgm:spPr/>
      <dgm:t>
        <a:bodyPr/>
        <a:lstStyle/>
        <a:p>
          <a:endParaRPr lang="LID4096" sz="1400"/>
        </a:p>
      </dgm:t>
    </dgm:pt>
    <dgm:pt modelId="{D2F1E746-2705-4EC5-A4AC-33A1BE7A94D5}" type="sibTrans" cxnId="{DD537AD1-BFB4-4940-A0D6-4C34FF40B76D}">
      <dgm:prSet/>
      <dgm:spPr/>
      <dgm:t>
        <a:bodyPr/>
        <a:lstStyle/>
        <a:p>
          <a:endParaRPr lang="LID4096" sz="1400"/>
        </a:p>
      </dgm:t>
    </dgm:pt>
    <dgm:pt modelId="{33C93B38-6695-49AB-8B14-D85C88301E49}" type="pres">
      <dgm:prSet presAssocID="{00F57824-EFBD-468B-9F1D-5D0A75BDC7DE}" presName="linearFlow" presStyleCnt="0">
        <dgm:presLayoutVars>
          <dgm:dir/>
          <dgm:animLvl val="lvl"/>
          <dgm:resizeHandles val="exact"/>
        </dgm:presLayoutVars>
      </dgm:prSet>
      <dgm:spPr/>
      <dgm:t>
        <a:bodyPr/>
        <a:lstStyle/>
        <a:p>
          <a:endParaRPr lang="ru-RU"/>
        </a:p>
      </dgm:t>
    </dgm:pt>
    <dgm:pt modelId="{A1A1D8F0-2E3D-4127-96E7-221CDAF26DE9}" type="pres">
      <dgm:prSet presAssocID="{93A5603C-55AB-4FE6-8BC2-D014135D018C}" presName="composite" presStyleCnt="0"/>
      <dgm:spPr/>
    </dgm:pt>
    <dgm:pt modelId="{25A1F633-C964-4F70-9348-6D33A97B1213}" type="pres">
      <dgm:prSet presAssocID="{93A5603C-55AB-4FE6-8BC2-D014135D018C}" presName="parentText" presStyleLbl="alignNode1" presStyleIdx="0" presStyleCnt="2">
        <dgm:presLayoutVars>
          <dgm:chMax val="1"/>
          <dgm:bulletEnabled val="1"/>
        </dgm:presLayoutVars>
      </dgm:prSet>
      <dgm:spPr/>
      <dgm:t>
        <a:bodyPr/>
        <a:lstStyle/>
        <a:p>
          <a:endParaRPr lang="ru-RU"/>
        </a:p>
      </dgm:t>
    </dgm:pt>
    <dgm:pt modelId="{D42E7944-B16D-4BAF-BFB0-483F7760D94E}" type="pres">
      <dgm:prSet presAssocID="{93A5603C-55AB-4FE6-8BC2-D014135D018C}" presName="descendantText" presStyleLbl="alignAcc1" presStyleIdx="0" presStyleCnt="2" custScaleY="146172">
        <dgm:presLayoutVars>
          <dgm:bulletEnabled val="1"/>
        </dgm:presLayoutVars>
      </dgm:prSet>
      <dgm:spPr/>
      <dgm:t>
        <a:bodyPr/>
        <a:lstStyle/>
        <a:p>
          <a:endParaRPr lang="ru-RU"/>
        </a:p>
      </dgm:t>
    </dgm:pt>
    <dgm:pt modelId="{497F8F76-2F42-4687-871C-F54DF3316DA7}" type="pres">
      <dgm:prSet presAssocID="{5BAC0BE7-AFB3-4B4A-AFDC-C6F7F90FDDC9}" presName="sp" presStyleCnt="0"/>
      <dgm:spPr/>
    </dgm:pt>
    <dgm:pt modelId="{90AD15F4-D5E7-4941-B9D3-1506F9FB90AC}" type="pres">
      <dgm:prSet presAssocID="{11872C51-7587-4E75-922E-D6890634EBB5}" presName="composite" presStyleCnt="0"/>
      <dgm:spPr/>
    </dgm:pt>
    <dgm:pt modelId="{4E240BC6-347B-480D-8C3E-4092D9D02C33}" type="pres">
      <dgm:prSet presAssocID="{11872C51-7587-4E75-922E-D6890634EBB5}" presName="parentText" presStyleLbl="alignNode1" presStyleIdx="1" presStyleCnt="2">
        <dgm:presLayoutVars>
          <dgm:chMax val="1"/>
          <dgm:bulletEnabled val="1"/>
        </dgm:presLayoutVars>
      </dgm:prSet>
      <dgm:spPr/>
      <dgm:t>
        <a:bodyPr/>
        <a:lstStyle/>
        <a:p>
          <a:endParaRPr lang="ru-RU"/>
        </a:p>
      </dgm:t>
    </dgm:pt>
    <dgm:pt modelId="{FE93731C-EFFD-420E-BEC3-FCF96E8FF955}" type="pres">
      <dgm:prSet presAssocID="{11872C51-7587-4E75-922E-D6890634EBB5}" presName="descendantText" presStyleLbl="alignAcc1" presStyleIdx="1" presStyleCnt="2" custScaleY="221493" custLinFactNeighborX="40" custLinFactNeighborY="83161">
        <dgm:presLayoutVars>
          <dgm:bulletEnabled val="1"/>
        </dgm:presLayoutVars>
      </dgm:prSet>
      <dgm:spPr/>
      <dgm:t>
        <a:bodyPr/>
        <a:lstStyle/>
        <a:p>
          <a:endParaRPr lang="ru-RU"/>
        </a:p>
      </dgm:t>
    </dgm:pt>
  </dgm:ptLst>
  <dgm:cxnLst>
    <dgm:cxn modelId="{300C032B-DB7D-4E74-8926-AA630FC1CA7D}" type="presOf" srcId="{00F57824-EFBD-468B-9F1D-5D0A75BDC7DE}" destId="{33C93B38-6695-49AB-8B14-D85C88301E49}" srcOrd="0" destOrd="0" presId="urn:microsoft.com/office/officeart/2005/8/layout/chevron2"/>
    <dgm:cxn modelId="{B9E5D863-3BA9-44DE-8460-5DA60634FE36}" type="presOf" srcId="{93A5603C-55AB-4FE6-8BC2-D014135D018C}" destId="{25A1F633-C964-4F70-9348-6D33A97B1213}" srcOrd="0" destOrd="0" presId="urn:microsoft.com/office/officeart/2005/8/layout/chevron2"/>
    <dgm:cxn modelId="{4AD6EC87-8BE8-4A66-A002-06B01B9A1DA1}" type="presOf" srcId="{AF80EAA1-CEA3-42A0-92CF-8904DBE21B38}" destId="{FE93731C-EFFD-420E-BEC3-FCF96E8FF955}" srcOrd="0" destOrd="0" presId="urn:microsoft.com/office/officeart/2005/8/layout/chevron2"/>
    <dgm:cxn modelId="{06557B13-D7F2-4E63-BB27-7EA7AC832BD6}" srcId="{00F57824-EFBD-468B-9F1D-5D0A75BDC7DE}" destId="{11872C51-7587-4E75-922E-D6890634EBB5}" srcOrd="1" destOrd="0" parTransId="{B919C25A-799F-4CDE-9234-F606E377D3AE}" sibTransId="{EA47A6FB-63E0-4F79-837B-DE2C1B42319F}"/>
    <dgm:cxn modelId="{EFF8A3F0-4FD8-4A47-A4C6-EA326759939E}" type="presOf" srcId="{FE79B81B-3376-43EE-818D-D12E65843C23}" destId="{D42E7944-B16D-4BAF-BFB0-483F7760D94E}" srcOrd="0" destOrd="0" presId="urn:microsoft.com/office/officeart/2005/8/layout/chevron2"/>
    <dgm:cxn modelId="{80303742-8909-4490-B7AE-1FDF8934FDEC}" type="presOf" srcId="{11872C51-7587-4E75-922E-D6890634EBB5}" destId="{4E240BC6-347B-480D-8C3E-4092D9D02C33}" srcOrd="0" destOrd="0" presId="urn:microsoft.com/office/officeart/2005/8/layout/chevron2"/>
    <dgm:cxn modelId="{DD537AD1-BFB4-4940-A0D6-4C34FF40B76D}" srcId="{11872C51-7587-4E75-922E-D6890634EBB5}" destId="{AF80EAA1-CEA3-42A0-92CF-8904DBE21B38}" srcOrd="0" destOrd="0" parTransId="{C4C0F1CC-C090-4D2C-AAD6-4ED35BEF9AE1}" sibTransId="{D2F1E746-2705-4EC5-A4AC-33A1BE7A94D5}"/>
    <dgm:cxn modelId="{68B5787E-B482-410C-899C-702492250F10}" srcId="{93A5603C-55AB-4FE6-8BC2-D014135D018C}" destId="{FE79B81B-3376-43EE-818D-D12E65843C23}" srcOrd="0" destOrd="0" parTransId="{AAFB1472-7425-402E-B648-AA704DA85488}" sibTransId="{E1E5BC8E-88A2-47AD-888F-C058E77125AC}"/>
    <dgm:cxn modelId="{94023B55-F0EA-4524-872C-E0D366DBB062}" srcId="{00F57824-EFBD-468B-9F1D-5D0A75BDC7DE}" destId="{93A5603C-55AB-4FE6-8BC2-D014135D018C}" srcOrd="0" destOrd="0" parTransId="{8795C06C-810F-45EE-B3D3-AAF43756F9AE}" sibTransId="{5BAC0BE7-AFB3-4B4A-AFDC-C6F7F90FDDC9}"/>
    <dgm:cxn modelId="{F8046AAD-ED5F-4F88-B96C-2B20A4FE398B}" type="presParOf" srcId="{33C93B38-6695-49AB-8B14-D85C88301E49}" destId="{A1A1D8F0-2E3D-4127-96E7-221CDAF26DE9}" srcOrd="0" destOrd="0" presId="urn:microsoft.com/office/officeart/2005/8/layout/chevron2"/>
    <dgm:cxn modelId="{81813BE9-1215-4312-ADCD-3490D1582204}" type="presParOf" srcId="{A1A1D8F0-2E3D-4127-96E7-221CDAF26DE9}" destId="{25A1F633-C964-4F70-9348-6D33A97B1213}" srcOrd="0" destOrd="0" presId="urn:microsoft.com/office/officeart/2005/8/layout/chevron2"/>
    <dgm:cxn modelId="{5A5EDC12-EA6F-4683-A4D6-ABBD3DA0C89F}" type="presParOf" srcId="{A1A1D8F0-2E3D-4127-96E7-221CDAF26DE9}" destId="{D42E7944-B16D-4BAF-BFB0-483F7760D94E}" srcOrd="1" destOrd="0" presId="urn:microsoft.com/office/officeart/2005/8/layout/chevron2"/>
    <dgm:cxn modelId="{E327659E-3B1F-4E10-BF22-DD7E175B3FF0}" type="presParOf" srcId="{33C93B38-6695-49AB-8B14-D85C88301E49}" destId="{497F8F76-2F42-4687-871C-F54DF3316DA7}" srcOrd="1" destOrd="0" presId="urn:microsoft.com/office/officeart/2005/8/layout/chevron2"/>
    <dgm:cxn modelId="{7F2E611F-5258-46D4-A3DF-36F6A97124F0}" type="presParOf" srcId="{33C93B38-6695-49AB-8B14-D85C88301E49}" destId="{90AD15F4-D5E7-4941-B9D3-1506F9FB90AC}" srcOrd="2" destOrd="0" presId="urn:microsoft.com/office/officeart/2005/8/layout/chevron2"/>
    <dgm:cxn modelId="{3DB350A9-7D1E-4B29-A547-47D367A15F6C}" type="presParOf" srcId="{90AD15F4-D5E7-4941-B9D3-1506F9FB90AC}" destId="{4E240BC6-347B-480D-8C3E-4092D9D02C33}" srcOrd="0" destOrd="0" presId="urn:microsoft.com/office/officeart/2005/8/layout/chevron2"/>
    <dgm:cxn modelId="{D911DAB6-A117-4715-A3ED-0449171A7964}" type="presParOf" srcId="{90AD15F4-D5E7-4941-B9D3-1506F9FB90AC}" destId="{FE93731C-EFFD-420E-BEC3-FCF96E8FF95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5918A15-3DE5-4F7E-B06E-F9603B5CD3D4}"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LID4096"/>
        </a:p>
      </dgm:t>
    </dgm:pt>
    <dgm:pt modelId="{98446823-7764-489F-907E-3C15E17C8B1B}">
      <dgm:prSet phldrT="[Текст]" custT="1"/>
      <dgm:spPr/>
      <dgm:t>
        <a:bodyPr/>
        <a:lstStyle/>
        <a:p>
          <a:pPr algn="ctr"/>
          <a:r>
            <a:rPr lang="ru-RU" sz="1600" b="1" i="0" dirty="0" smtClean="0">
              <a:latin typeface="Times New Roman" panose="02020603050405020304" pitchFamily="18" charset="0"/>
              <a:cs typeface="Times New Roman" panose="02020603050405020304" pitchFamily="18" charset="0"/>
            </a:rPr>
            <a:t>Внешние факторы миграции</a:t>
          </a:r>
          <a:endParaRPr lang="LID4096" sz="1600" b="1" i="0" dirty="0">
            <a:latin typeface="Times New Roman" panose="02020603050405020304" pitchFamily="18" charset="0"/>
            <a:cs typeface="Times New Roman" panose="02020603050405020304" pitchFamily="18" charset="0"/>
          </a:endParaRPr>
        </a:p>
      </dgm:t>
    </dgm:pt>
    <dgm:pt modelId="{6A543BAA-15AA-462F-8C45-EDB3A0D2DFB8}" type="parTrans" cxnId="{68259B4A-D6DA-433A-B677-3DC8FB01D88C}">
      <dgm:prSet/>
      <dgm:spPr/>
      <dgm:t>
        <a:bodyPr/>
        <a:lstStyle/>
        <a:p>
          <a:pPr algn="ctr"/>
          <a:endParaRPr lang="LID4096" sz="1000" b="1" i="0" dirty="0">
            <a:latin typeface="Times New Roman" panose="02020603050405020304" pitchFamily="18" charset="0"/>
            <a:cs typeface="Times New Roman" panose="02020603050405020304" pitchFamily="18" charset="0"/>
          </a:endParaRPr>
        </a:p>
      </dgm:t>
    </dgm:pt>
    <dgm:pt modelId="{C6A007FE-8D92-430F-A035-917858AB28B6}" type="sibTrans" cxnId="{68259B4A-D6DA-433A-B677-3DC8FB01D88C}">
      <dgm:prSet/>
      <dgm:spPr/>
      <dgm:t>
        <a:bodyPr/>
        <a:lstStyle/>
        <a:p>
          <a:pPr algn="ctr"/>
          <a:endParaRPr lang="LID4096" sz="1000" b="1" i="0" dirty="0">
            <a:latin typeface="Times New Roman" panose="02020603050405020304" pitchFamily="18" charset="0"/>
            <a:cs typeface="Times New Roman" panose="02020603050405020304" pitchFamily="18" charset="0"/>
          </a:endParaRPr>
        </a:p>
      </dgm:t>
    </dgm:pt>
    <dgm:pt modelId="{BB2C16F4-D590-44BC-995C-730496C22F6F}">
      <dgm:prSet/>
      <dgm:spPr/>
      <dgm:t>
        <a:bodyPr/>
        <a:lstStyle/>
        <a:p>
          <a:endParaRPr lang="LID4096" sz="1000" b="1" dirty="0">
            <a:latin typeface="Times New Roman" panose="02020603050405020304" pitchFamily="18" charset="0"/>
            <a:cs typeface="Times New Roman" panose="02020603050405020304" pitchFamily="18" charset="0"/>
          </a:endParaRPr>
        </a:p>
      </dgm:t>
    </dgm:pt>
    <dgm:pt modelId="{0B76CE85-359C-4E2F-91CE-29F6C31664D4}" type="parTrans" cxnId="{B7249AF2-C0B6-4204-A0C0-1A443DD27034}">
      <dgm:prSet/>
      <dgm:spPr/>
      <dgm:t>
        <a:bodyPr/>
        <a:lstStyle/>
        <a:p>
          <a:pPr algn="ctr"/>
          <a:endParaRPr lang="LID4096" sz="1000" b="1" i="0" dirty="0">
            <a:latin typeface="Times New Roman" panose="02020603050405020304" pitchFamily="18" charset="0"/>
            <a:cs typeface="Times New Roman" panose="02020603050405020304" pitchFamily="18" charset="0"/>
          </a:endParaRPr>
        </a:p>
      </dgm:t>
    </dgm:pt>
    <dgm:pt modelId="{9AC8362A-59F7-4309-9A5E-1753DF131502}" type="sibTrans" cxnId="{B7249AF2-C0B6-4204-A0C0-1A443DD27034}">
      <dgm:prSet/>
      <dgm:spPr/>
      <dgm:t>
        <a:bodyPr/>
        <a:lstStyle/>
        <a:p>
          <a:pPr algn="ctr"/>
          <a:endParaRPr lang="LID4096" sz="1000" b="1" i="0" dirty="0">
            <a:latin typeface="Times New Roman" panose="02020603050405020304" pitchFamily="18" charset="0"/>
            <a:cs typeface="Times New Roman" panose="02020603050405020304" pitchFamily="18" charset="0"/>
          </a:endParaRPr>
        </a:p>
      </dgm:t>
    </dgm:pt>
    <dgm:pt modelId="{4244DC68-2FF6-409C-9D55-DAD798468AA3}">
      <dgm:prSet custT="1"/>
      <dgm:spPr/>
      <dgm:t>
        <a:bodyPr/>
        <a:lstStyle/>
        <a:p>
          <a:pPr algn="ctr"/>
          <a:r>
            <a:rPr lang="ru-RU" sz="1200" b="1" i="1" dirty="0" smtClean="0">
              <a:latin typeface="Times New Roman" panose="02020603050405020304" pitchFamily="18" charset="0"/>
              <a:cs typeface="Times New Roman" panose="02020603050405020304" pitchFamily="18" charset="0"/>
            </a:rPr>
            <a:t>Температура. </a:t>
          </a:r>
          <a:r>
            <a:rPr lang="ru-RU" sz="1200" dirty="0" smtClean="0">
              <a:latin typeface="Times New Roman" panose="02020603050405020304" pitchFamily="18" charset="0"/>
              <a:cs typeface="Times New Roman" panose="02020603050405020304" pitchFamily="18" charset="0"/>
            </a:rPr>
            <a:t>С повышением температуры увеличивается миграционная способность элементов, находящихся в расплавах и растворах, повышается скорость течения химических реакций и взаимная растворимость элементов при изоморфных замещениях.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96171C7D-CC0B-4212-87A3-F643CB9BCF7C}" type="parTrans" cxnId="{B5C7E265-8294-4852-BB43-76DC6FE63AB4}">
      <dgm:prSet custT="1"/>
      <dgm:spPr/>
      <dgm:t>
        <a:bodyPr/>
        <a:lstStyle/>
        <a:p>
          <a:endParaRPr lang="LID4096" sz="1000" b="1" dirty="0">
            <a:latin typeface="Times New Roman" panose="02020603050405020304" pitchFamily="18" charset="0"/>
            <a:cs typeface="Times New Roman" panose="02020603050405020304" pitchFamily="18" charset="0"/>
          </a:endParaRPr>
        </a:p>
      </dgm:t>
    </dgm:pt>
    <dgm:pt modelId="{1201217A-FD5E-4088-A9F4-F485B77FC67E}" type="sibTrans" cxnId="{B5C7E265-8294-4852-BB43-76DC6FE63AB4}">
      <dgm:prSet/>
      <dgm:spPr/>
      <dgm:t>
        <a:bodyPr/>
        <a:lstStyle/>
        <a:p>
          <a:endParaRPr lang="LID4096" sz="1000" b="1" dirty="0">
            <a:latin typeface="Times New Roman" panose="02020603050405020304" pitchFamily="18" charset="0"/>
            <a:cs typeface="Times New Roman" panose="02020603050405020304" pitchFamily="18" charset="0"/>
          </a:endParaRPr>
        </a:p>
      </dgm:t>
    </dgm:pt>
    <dgm:pt modelId="{E00EFD8B-B88A-475A-AC94-8DBBB1871458}">
      <dgm:prSet custT="1"/>
      <dgm:spPr/>
      <dgm:t>
        <a:bodyPr/>
        <a:lstStyle/>
        <a:p>
          <a:pPr algn="ctr"/>
          <a:r>
            <a:rPr lang="ru-RU" sz="1200" b="1" i="1" dirty="0" smtClean="0">
              <a:latin typeface="Times New Roman" panose="02020603050405020304" pitchFamily="18" charset="0"/>
              <a:cs typeface="Times New Roman" panose="02020603050405020304" pitchFamily="18" charset="0"/>
            </a:rPr>
            <a:t>Степень электролитической диссоциации</a:t>
          </a:r>
          <a:r>
            <a:rPr lang="ru-RU" sz="1200" dirty="0" smtClean="0">
              <a:latin typeface="Times New Roman" panose="02020603050405020304" pitchFamily="18" charset="0"/>
              <a:cs typeface="Times New Roman" panose="02020603050405020304" pitchFamily="18" charset="0"/>
            </a:rPr>
            <a:t>. Степенью ионизации во многом определяется последовательность выпадения веществ в осадок (элементы, находящиеся в ионной форме, быстрее переходят в твердую фазу).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FEBA22C1-BF19-4ADE-8872-F9671E3D995B}" type="parTrans" cxnId="{E037AF37-9902-4404-BE93-54DE33509C2E}">
      <dgm:prSet custT="1"/>
      <dgm:spPr/>
      <dgm:t>
        <a:bodyPr/>
        <a:lstStyle/>
        <a:p>
          <a:endParaRPr lang="LID4096" sz="1000" b="1" dirty="0">
            <a:latin typeface="Times New Roman" panose="02020603050405020304" pitchFamily="18" charset="0"/>
            <a:cs typeface="Times New Roman" panose="02020603050405020304" pitchFamily="18" charset="0"/>
          </a:endParaRPr>
        </a:p>
      </dgm:t>
    </dgm:pt>
    <dgm:pt modelId="{B6BB3828-F90A-43F0-937F-53A3687EB8DB}" type="sibTrans" cxnId="{E037AF37-9902-4404-BE93-54DE33509C2E}">
      <dgm:prSet/>
      <dgm:spPr/>
      <dgm:t>
        <a:bodyPr/>
        <a:lstStyle/>
        <a:p>
          <a:endParaRPr lang="LID4096" sz="1000" b="1" dirty="0">
            <a:latin typeface="Times New Roman" panose="02020603050405020304" pitchFamily="18" charset="0"/>
            <a:cs typeface="Times New Roman" panose="02020603050405020304" pitchFamily="18" charset="0"/>
          </a:endParaRPr>
        </a:p>
      </dgm:t>
    </dgm:pt>
    <dgm:pt modelId="{FDEB315E-78B2-406C-81DC-D2471B820A27}">
      <dgm:prSet custT="1"/>
      <dgm:spPr/>
      <dgm:t>
        <a:bodyPr/>
        <a:lstStyle/>
        <a:p>
          <a:pPr algn="ctr"/>
          <a:r>
            <a:rPr lang="ru-RU" sz="1200" b="1" i="1" dirty="0" smtClean="0">
              <a:latin typeface="Times New Roman" panose="02020603050405020304" pitchFamily="18" charset="0"/>
              <a:cs typeface="Times New Roman" panose="02020603050405020304" pitchFamily="18" charset="0"/>
            </a:rPr>
            <a:t>Концентрация водородных ионов</a:t>
          </a:r>
          <a:r>
            <a:rPr lang="ru-RU" sz="1200" dirty="0" smtClean="0">
              <a:latin typeface="Times New Roman" panose="02020603050405020304" pitchFamily="18" charset="0"/>
              <a:cs typeface="Times New Roman" panose="02020603050405020304" pitchFamily="18" charset="0"/>
            </a:rPr>
            <a:t>. Этот фактор характеризует кислотность (щелочность) среды и во многих случаях контролирует осаждение из растворов химических соединений и коагуляцию коллоидов.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5D761F40-838B-4AAE-B947-015C6551975C}" type="parTrans" cxnId="{52421E39-EB83-4297-9F7C-294EBA664480}">
      <dgm:prSet custT="1"/>
      <dgm:spPr/>
      <dgm:t>
        <a:bodyPr/>
        <a:lstStyle/>
        <a:p>
          <a:endParaRPr lang="LID4096" sz="1000" b="1" dirty="0">
            <a:latin typeface="Times New Roman" panose="02020603050405020304" pitchFamily="18" charset="0"/>
            <a:cs typeface="Times New Roman" panose="02020603050405020304" pitchFamily="18" charset="0"/>
          </a:endParaRPr>
        </a:p>
      </dgm:t>
    </dgm:pt>
    <dgm:pt modelId="{4DAF7A88-1BDA-4AB6-81D8-1C88AE889C35}" type="sibTrans" cxnId="{52421E39-EB83-4297-9F7C-294EBA664480}">
      <dgm:prSet/>
      <dgm:spPr/>
      <dgm:t>
        <a:bodyPr/>
        <a:lstStyle/>
        <a:p>
          <a:endParaRPr lang="LID4096" sz="1000" b="1" dirty="0">
            <a:latin typeface="Times New Roman" panose="02020603050405020304" pitchFamily="18" charset="0"/>
            <a:cs typeface="Times New Roman" panose="02020603050405020304" pitchFamily="18" charset="0"/>
          </a:endParaRPr>
        </a:p>
      </dgm:t>
    </dgm:pt>
    <dgm:pt modelId="{73436620-1A74-4940-92E2-5300CEFB6634}">
      <dgm:prSet custT="1"/>
      <dgm:spPr/>
      <dgm:t>
        <a:bodyPr/>
        <a:lstStyle/>
        <a:p>
          <a:pPr algn="ctr"/>
          <a:r>
            <a:rPr lang="ru-RU" sz="1200" b="1" i="1" dirty="0" smtClean="0">
              <a:latin typeface="Times New Roman" panose="02020603050405020304" pitchFamily="18" charset="0"/>
              <a:cs typeface="Times New Roman" panose="02020603050405020304" pitchFamily="18" charset="0"/>
            </a:rPr>
            <a:t>Давление</a:t>
          </a:r>
          <a:r>
            <a:rPr lang="ru-RU" sz="1200" b="1" dirty="0" smtClean="0">
              <a:latin typeface="Times New Roman" panose="02020603050405020304" pitchFamily="18" charset="0"/>
              <a:cs typeface="Times New Roman" panose="02020603050405020304" pitchFamily="18" charset="0"/>
            </a:rPr>
            <a:t>. </a:t>
          </a:r>
          <a:r>
            <a:rPr lang="ru-RU" sz="1200" dirty="0" smtClean="0">
              <a:latin typeface="Times New Roman" panose="02020603050405020304" pitchFamily="18" charset="0"/>
              <a:cs typeface="Times New Roman" panose="02020603050405020304" pitchFamily="18" charset="0"/>
            </a:rPr>
            <a:t>Оказывает значительное влияние на миграцию элементов в расплавах, растворах и газовых смесях. С изменением давления может происходить изменение фазового состояния вещества без изменения температуры; возможно изменение скорости и даже направления химических реакций.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82019373-2BC0-416D-86A6-1ACAD01487FA}" type="parTrans" cxnId="{E79AFF89-2B6A-43FD-98BA-8FB8978F31D4}">
      <dgm:prSet custT="1"/>
      <dgm:spPr/>
      <dgm:t>
        <a:bodyPr/>
        <a:lstStyle/>
        <a:p>
          <a:endParaRPr lang="LID4096" sz="1000" b="1" dirty="0">
            <a:latin typeface="Times New Roman" panose="02020603050405020304" pitchFamily="18" charset="0"/>
            <a:cs typeface="Times New Roman" panose="02020603050405020304" pitchFamily="18" charset="0"/>
          </a:endParaRPr>
        </a:p>
      </dgm:t>
    </dgm:pt>
    <dgm:pt modelId="{2674717C-FDD4-4965-B40A-7A5D114A7492}" type="sibTrans" cxnId="{E79AFF89-2B6A-43FD-98BA-8FB8978F31D4}">
      <dgm:prSet/>
      <dgm:spPr/>
      <dgm:t>
        <a:bodyPr/>
        <a:lstStyle/>
        <a:p>
          <a:endParaRPr lang="LID4096" sz="1000" b="1" dirty="0">
            <a:latin typeface="Times New Roman" panose="02020603050405020304" pitchFamily="18" charset="0"/>
            <a:cs typeface="Times New Roman" panose="02020603050405020304" pitchFamily="18" charset="0"/>
          </a:endParaRPr>
        </a:p>
      </dgm:t>
    </dgm:pt>
    <dgm:pt modelId="{975FE057-660B-4D30-91C7-D395BF142A14}">
      <dgm:prSet/>
      <dgm:spPr/>
      <dgm:t>
        <a:bodyPr/>
        <a:lstStyle/>
        <a:p>
          <a:endParaRPr lang="ru-RU"/>
        </a:p>
      </dgm:t>
    </dgm:pt>
    <dgm:pt modelId="{BF267FC7-BFF8-454D-8711-CB07D9199387}" type="parTrans" cxnId="{5E74EF15-2A21-423C-B61B-91969626BE63}">
      <dgm:prSet/>
      <dgm:spPr/>
      <dgm:t>
        <a:bodyPr/>
        <a:lstStyle/>
        <a:p>
          <a:endParaRPr lang="ru-RU"/>
        </a:p>
      </dgm:t>
    </dgm:pt>
    <dgm:pt modelId="{1C130C45-01E0-42A3-BF4B-3EF292D822B4}" type="sibTrans" cxnId="{5E74EF15-2A21-423C-B61B-91969626BE63}">
      <dgm:prSet/>
      <dgm:spPr/>
      <dgm:t>
        <a:bodyPr/>
        <a:lstStyle/>
        <a:p>
          <a:endParaRPr lang="ru-RU"/>
        </a:p>
      </dgm:t>
    </dgm:pt>
    <dgm:pt modelId="{72002DB0-B62E-495C-A916-E54868CED370}" type="pres">
      <dgm:prSet presAssocID="{C5918A15-3DE5-4F7E-B06E-F9603B5CD3D4}" presName="Name0" presStyleCnt="0">
        <dgm:presLayoutVars>
          <dgm:chMax val="1"/>
          <dgm:dir/>
          <dgm:animLvl val="ctr"/>
          <dgm:resizeHandles val="exact"/>
        </dgm:presLayoutVars>
      </dgm:prSet>
      <dgm:spPr/>
      <dgm:t>
        <a:bodyPr/>
        <a:lstStyle/>
        <a:p>
          <a:endParaRPr lang="ru-RU"/>
        </a:p>
      </dgm:t>
    </dgm:pt>
    <dgm:pt modelId="{0E17082D-C270-4AF7-9D7B-5FC083E2FC51}" type="pres">
      <dgm:prSet presAssocID="{98446823-7764-489F-907E-3C15E17C8B1B}" presName="centerShape" presStyleLbl="node0" presStyleIdx="0" presStyleCnt="1" custScaleX="88686" custScaleY="65546"/>
      <dgm:spPr/>
      <dgm:t>
        <a:bodyPr/>
        <a:lstStyle/>
        <a:p>
          <a:endParaRPr lang="ru-RU"/>
        </a:p>
      </dgm:t>
    </dgm:pt>
    <dgm:pt modelId="{8DA5CE24-906F-4EE0-BFA3-D0B0590BD55A}" type="pres">
      <dgm:prSet presAssocID="{96171C7D-CC0B-4212-87A3-F643CB9BCF7C}" presName="parTrans" presStyleLbl="sibTrans2D1" presStyleIdx="0" presStyleCnt="4"/>
      <dgm:spPr/>
      <dgm:t>
        <a:bodyPr/>
        <a:lstStyle/>
        <a:p>
          <a:endParaRPr lang="ru-RU"/>
        </a:p>
      </dgm:t>
    </dgm:pt>
    <dgm:pt modelId="{A5E6296A-90B1-4BBE-9CAF-B20468D4F46D}" type="pres">
      <dgm:prSet presAssocID="{96171C7D-CC0B-4212-87A3-F643CB9BCF7C}" presName="connectorText" presStyleLbl="sibTrans2D1" presStyleIdx="0" presStyleCnt="4"/>
      <dgm:spPr/>
      <dgm:t>
        <a:bodyPr/>
        <a:lstStyle/>
        <a:p>
          <a:endParaRPr lang="ru-RU"/>
        </a:p>
      </dgm:t>
    </dgm:pt>
    <dgm:pt modelId="{2BF0E967-FB5D-4D23-BF28-ADA2A0FA26C6}" type="pres">
      <dgm:prSet presAssocID="{4244DC68-2FF6-409C-9D55-DAD798468AA3}" presName="node" presStyleLbl="node1" presStyleIdx="0" presStyleCnt="4" custScaleX="182462" custScaleY="138924" custRadScaleRad="98633" custRadScaleInc="-133">
        <dgm:presLayoutVars>
          <dgm:bulletEnabled val="1"/>
        </dgm:presLayoutVars>
      </dgm:prSet>
      <dgm:spPr/>
      <dgm:t>
        <a:bodyPr/>
        <a:lstStyle/>
        <a:p>
          <a:endParaRPr lang="ru-RU"/>
        </a:p>
      </dgm:t>
    </dgm:pt>
    <dgm:pt modelId="{E080947C-07D5-4375-B909-38261F7D493C}" type="pres">
      <dgm:prSet presAssocID="{FEBA22C1-BF19-4ADE-8872-F9671E3D995B}" presName="parTrans" presStyleLbl="sibTrans2D1" presStyleIdx="1" presStyleCnt="4"/>
      <dgm:spPr/>
      <dgm:t>
        <a:bodyPr/>
        <a:lstStyle/>
        <a:p>
          <a:endParaRPr lang="ru-RU"/>
        </a:p>
      </dgm:t>
    </dgm:pt>
    <dgm:pt modelId="{B1550D94-42CF-482C-B9F9-98C6F2B336FA}" type="pres">
      <dgm:prSet presAssocID="{FEBA22C1-BF19-4ADE-8872-F9671E3D995B}" presName="connectorText" presStyleLbl="sibTrans2D1" presStyleIdx="1" presStyleCnt="4"/>
      <dgm:spPr/>
      <dgm:t>
        <a:bodyPr/>
        <a:lstStyle/>
        <a:p>
          <a:endParaRPr lang="ru-RU"/>
        </a:p>
      </dgm:t>
    </dgm:pt>
    <dgm:pt modelId="{27DA9684-EFCF-49F7-A094-2DE61CB71EFF}" type="pres">
      <dgm:prSet presAssocID="{E00EFD8B-B88A-475A-AC94-8DBBB1871458}" presName="node" presStyleLbl="node1" presStyleIdx="1" presStyleCnt="4" custScaleX="182512" custScaleY="134651" custRadScaleRad="119065" custRadScaleInc="-5284">
        <dgm:presLayoutVars>
          <dgm:bulletEnabled val="1"/>
        </dgm:presLayoutVars>
      </dgm:prSet>
      <dgm:spPr/>
      <dgm:t>
        <a:bodyPr/>
        <a:lstStyle/>
        <a:p>
          <a:endParaRPr lang="ru-RU"/>
        </a:p>
      </dgm:t>
    </dgm:pt>
    <dgm:pt modelId="{B3408DDF-D2D0-4FEA-A2E2-2FB059388B1A}" type="pres">
      <dgm:prSet presAssocID="{5D761F40-838B-4AAE-B947-015C6551975C}" presName="parTrans" presStyleLbl="sibTrans2D1" presStyleIdx="2" presStyleCnt="4"/>
      <dgm:spPr/>
      <dgm:t>
        <a:bodyPr/>
        <a:lstStyle/>
        <a:p>
          <a:endParaRPr lang="ru-RU"/>
        </a:p>
      </dgm:t>
    </dgm:pt>
    <dgm:pt modelId="{BE8D7D0B-1B7B-4D6A-BD1A-3C88BAEBC542}" type="pres">
      <dgm:prSet presAssocID="{5D761F40-838B-4AAE-B947-015C6551975C}" presName="connectorText" presStyleLbl="sibTrans2D1" presStyleIdx="2" presStyleCnt="4"/>
      <dgm:spPr/>
      <dgm:t>
        <a:bodyPr/>
        <a:lstStyle/>
        <a:p>
          <a:endParaRPr lang="ru-RU"/>
        </a:p>
      </dgm:t>
    </dgm:pt>
    <dgm:pt modelId="{5E1BBE92-4F9E-473D-9381-FABBC89DC58A}" type="pres">
      <dgm:prSet presAssocID="{FDEB315E-78B2-406C-81DC-D2471B820A27}" presName="node" presStyleLbl="node1" presStyleIdx="2" presStyleCnt="4" custScaleX="170334" custScaleY="120235">
        <dgm:presLayoutVars>
          <dgm:bulletEnabled val="1"/>
        </dgm:presLayoutVars>
      </dgm:prSet>
      <dgm:spPr/>
      <dgm:t>
        <a:bodyPr/>
        <a:lstStyle/>
        <a:p>
          <a:endParaRPr lang="ru-RU"/>
        </a:p>
      </dgm:t>
    </dgm:pt>
    <dgm:pt modelId="{059E7DEE-B921-444D-B6AE-74C19BFA660D}" type="pres">
      <dgm:prSet presAssocID="{82019373-2BC0-416D-86A6-1ACAD01487FA}" presName="parTrans" presStyleLbl="sibTrans2D1" presStyleIdx="3" presStyleCnt="4"/>
      <dgm:spPr/>
      <dgm:t>
        <a:bodyPr/>
        <a:lstStyle/>
        <a:p>
          <a:endParaRPr lang="ru-RU"/>
        </a:p>
      </dgm:t>
    </dgm:pt>
    <dgm:pt modelId="{A5B7CE79-3C8C-4C57-A274-106C811C7F8B}" type="pres">
      <dgm:prSet presAssocID="{82019373-2BC0-416D-86A6-1ACAD01487FA}" presName="connectorText" presStyleLbl="sibTrans2D1" presStyleIdx="3" presStyleCnt="4"/>
      <dgm:spPr/>
      <dgm:t>
        <a:bodyPr/>
        <a:lstStyle/>
        <a:p>
          <a:endParaRPr lang="ru-RU"/>
        </a:p>
      </dgm:t>
    </dgm:pt>
    <dgm:pt modelId="{BCD7B20E-BB54-4E8B-849E-96AE3FB0078A}" type="pres">
      <dgm:prSet presAssocID="{73436620-1A74-4940-92E2-5300CEFB6634}" presName="node" presStyleLbl="node1" presStyleIdx="3" presStyleCnt="4" custScaleX="206420" custScaleY="169102" custRadScaleRad="127684" custRadScaleInc="-902">
        <dgm:presLayoutVars>
          <dgm:bulletEnabled val="1"/>
        </dgm:presLayoutVars>
      </dgm:prSet>
      <dgm:spPr/>
      <dgm:t>
        <a:bodyPr/>
        <a:lstStyle/>
        <a:p>
          <a:endParaRPr lang="ru-RU"/>
        </a:p>
      </dgm:t>
    </dgm:pt>
  </dgm:ptLst>
  <dgm:cxnLst>
    <dgm:cxn modelId="{AC7ACE8C-814B-4C0F-BF04-4AB29886E265}" type="presOf" srcId="{5D761F40-838B-4AAE-B947-015C6551975C}" destId="{B3408DDF-D2D0-4FEA-A2E2-2FB059388B1A}" srcOrd="0" destOrd="0" presId="urn:microsoft.com/office/officeart/2005/8/layout/radial5"/>
    <dgm:cxn modelId="{1713E0AB-B614-42F1-B1CA-5B4DE47F3BCE}" type="presOf" srcId="{FEBA22C1-BF19-4ADE-8872-F9671E3D995B}" destId="{E080947C-07D5-4375-B909-38261F7D493C}" srcOrd="0" destOrd="0" presId="urn:microsoft.com/office/officeart/2005/8/layout/radial5"/>
    <dgm:cxn modelId="{D3673F20-5C85-4547-8286-71193350142D}" type="presOf" srcId="{4244DC68-2FF6-409C-9D55-DAD798468AA3}" destId="{2BF0E967-FB5D-4D23-BF28-ADA2A0FA26C6}" srcOrd="0" destOrd="0" presId="urn:microsoft.com/office/officeart/2005/8/layout/radial5"/>
    <dgm:cxn modelId="{4DE8BECF-2034-4B27-B2E0-C1124DA64027}" type="presOf" srcId="{FDEB315E-78B2-406C-81DC-D2471B820A27}" destId="{5E1BBE92-4F9E-473D-9381-FABBC89DC58A}" srcOrd="0" destOrd="0" presId="urn:microsoft.com/office/officeart/2005/8/layout/radial5"/>
    <dgm:cxn modelId="{BFAC5C88-DE3F-45BD-BF43-A93720D4EF9E}" type="presOf" srcId="{96171C7D-CC0B-4212-87A3-F643CB9BCF7C}" destId="{8DA5CE24-906F-4EE0-BFA3-D0B0590BD55A}" srcOrd="0" destOrd="0" presId="urn:microsoft.com/office/officeart/2005/8/layout/radial5"/>
    <dgm:cxn modelId="{9EF70EC1-A85A-4737-B3CF-BC4F6FC08EB0}" type="presOf" srcId="{5D761F40-838B-4AAE-B947-015C6551975C}" destId="{BE8D7D0B-1B7B-4D6A-BD1A-3C88BAEBC542}" srcOrd="1" destOrd="0" presId="urn:microsoft.com/office/officeart/2005/8/layout/radial5"/>
    <dgm:cxn modelId="{8DDCDABD-7391-4BF5-AA88-1936511D0F23}" type="presOf" srcId="{96171C7D-CC0B-4212-87A3-F643CB9BCF7C}" destId="{A5E6296A-90B1-4BBE-9CAF-B20468D4F46D}" srcOrd="1" destOrd="0" presId="urn:microsoft.com/office/officeart/2005/8/layout/radial5"/>
    <dgm:cxn modelId="{9B87AA1D-07DA-4513-B277-D63FD6D13A48}" type="presOf" srcId="{FEBA22C1-BF19-4ADE-8872-F9671E3D995B}" destId="{B1550D94-42CF-482C-B9F9-98C6F2B336FA}" srcOrd="1" destOrd="0" presId="urn:microsoft.com/office/officeart/2005/8/layout/radial5"/>
    <dgm:cxn modelId="{7D8F9033-4FA4-4394-8374-CB1C66CF3EBC}" type="presOf" srcId="{C5918A15-3DE5-4F7E-B06E-F9603B5CD3D4}" destId="{72002DB0-B62E-495C-A916-E54868CED370}" srcOrd="0" destOrd="0" presId="urn:microsoft.com/office/officeart/2005/8/layout/radial5"/>
    <dgm:cxn modelId="{E037AF37-9902-4404-BE93-54DE33509C2E}" srcId="{98446823-7764-489F-907E-3C15E17C8B1B}" destId="{E00EFD8B-B88A-475A-AC94-8DBBB1871458}" srcOrd="1" destOrd="0" parTransId="{FEBA22C1-BF19-4ADE-8872-F9671E3D995B}" sibTransId="{B6BB3828-F90A-43F0-937F-53A3687EB8DB}"/>
    <dgm:cxn modelId="{68259B4A-D6DA-433A-B677-3DC8FB01D88C}" srcId="{C5918A15-3DE5-4F7E-B06E-F9603B5CD3D4}" destId="{98446823-7764-489F-907E-3C15E17C8B1B}" srcOrd="0" destOrd="0" parTransId="{6A543BAA-15AA-462F-8C45-EDB3A0D2DFB8}" sibTransId="{C6A007FE-8D92-430F-A035-917858AB28B6}"/>
    <dgm:cxn modelId="{5E74EF15-2A21-423C-B61B-91969626BE63}" srcId="{C5918A15-3DE5-4F7E-B06E-F9603B5CD3D4}" destId="{975FE057-660B-4D30-91C7-D395BF142A14}" srcOrd="2" destOrd="0" parTransId="{BF267FC7-BFF8-454D-8711-CB07D9199387}" sibTransId="{1C130C45-01E0-42A3-BF4B-3EF292D822B4}"/>
    <dgm:cxn modelId="{B5C7E265-8294-4852-BB43-76DC6FE63AB4}" srcId="{98446823-7764-489F-907E-3C15E17C8B1B}" destId="{4244DC68-2FF6-409C-9D55-DAD798468AA3}" srcOrd="0" destOrd="0" parTransId="{96171C7D-CC0B-4212-87A3-F643CB9BCF7C}" sibTransId="{1201217A-FD5E-4088-A9F4-F485B77FC67E}"/>
    <dgm:cxn modelId="{E79AFF89-2B6A-43FD-98BA-8FB8978F31D4}" srcId="{98446823-7764-489F-907E-3C15E17C8B1B}" destId="{73436620-1A74-4940-92E2-5300CEFB6634}" srcOrd="3" destOrd="0" parTransId="{82019373-2BC0-416D-86A6-1ACAD01487FA}" sibTransId="{2674717C-FDD4-4965-B40A-7A5D114A7492}"/>
    <dgm:cxn modelId="{B7249AF2-C0B6-4204-A0C0-1A443DD27034}" srcId="{C5918A15-3DE5-4F7E-B06E-F9603B5CD3D4}" destId="{BB2C16F4-D590-44BC-995C-730496C22F6F}" srcOrd="1" destOrd="0" parTransId="{0B76CE85-359C-4E2F-91CE-29F6C31664D4}" sibTransId="{9AC8362A-59F7-4309-9A5E-1753DF131502}"/>
    <dgm:cxn modelId="{52421E39-EB83-4297-9F7C-294EBA664480}" srcId="{98446823-7764-489F-907E-3C15E17C8B1B}" destId="{FDEB315E-78B2-406C-81DC-D2471B820A27}" srcOrd="2" destOrd="0" parTransId="{5D761F40-838B-4AAE-B947-015C6551975C}" sibTransId="{4DAF7A88-1BDA-4AB6-81D8-1C88AE889C35}"/>
    <dgm:cxn modelId="{D2AD462D-3368-4FC1-AE0C-E24AE0D33DA4}" type="presOf" srcId="{82019373-2BC0-416D-86A6-1ACAD01487FA}" destId="{059E7DEE-B921-444D-B6AE-74C19BFA660D}" srcOrd="0" destOrd="0" presId="urn:microsoft.com/office/officeart/2005/8/layout/radial5"/>
    <dgm:cxn modelId="{7D6DE418-AB15-494C-B136-B5E972B8DA6A}" type="presOf" srcId="{E00EFD8B-B88A-475A-AC94-8DBBB1871458}" destId="{27DA9684-EFCF-49F7-A094-2DE61CB71EFF}" srcOrd="0" destOrd="0" presId="urn:microsoft.com/office/officeart/2005/8/layout/radial5"/>
    <dgm:cxn modelId="{44A56275-F8B5-47B1-909C-B583D7A24905}" type="presOf" srcId="{73436620-1A74-4940-92E2-5300CEFB6634}" destId="{BCD7B20E-BB54-4E8B-849E-96AE3FB0078A}" srcOrd="0" destOrd="0" presId="urn:microsoft.com/office/officeart/2005/8/layout/radial5"/>
    <dgm:cxn modelId="{DA7CDA03-121B-47BA-8238-7275AD7CEABD}" type="presOf" srcId="{98446823-7764-489F-907E-3C15E17C8B1B}" destId="{0E17082D-C270-4AF7-9D7B-5FC083E2FC51}" srcOrd="0" destOrd="0" presId="urn:microsoft.com/office/officeart/2005/8/layout/radial5"/>
    <dgm:cxn modelId="{83C40FF9-8BB7-4B25-9BA1-BA814729B1C5}" type="presOf" srcId="{82019373-2BC0-416D-86A6-1ACAD01487FA}" destId="{A5B7CE79-3C8C-4C57-A274-106C811C7F8B}" srcOrd="1" destOrd="0" presId="urn:microsoft.com/office/officeart/2005/8/layout/radial5"/>
    <dgm:cxn modelId="{BF29A17D-13A8-4056-B99A-B87B3E6DA6D4}" type="presParOf" srcId="{72002DB0-B62E-495C-A916-E54868CED370}" destId="{0E17082D-C270-4AF7-9D7B-5FC083E2FC51}" srcOrd="0" destOrd="0" presId="urn:microsoft.com/office/officeart/2005/8/layout/radial5"/>
    <dgm:cxn modelId="{BCBD36AC-7371-4FF8-B789-1B5E7462431F}" type="presParOf" srcId="{72002DB0-B62E-495C-A916-E54868CED370}" destId="{8DA5CE24-906F-4EE0-BFA3-D0B0590BD55A}" srcOrd="1" destOrd="0" presId="urn:microsoft.com/office/officeart/2005/8/layout/radial5"/>
    <dgm:cxn modelId="{2383BE2F-2A0B-4384-85D6-D7B6BF5EC8C5}" type="presParOf" srcId="{8DA5CE24-906F-4EE0-BFA3-D0B0590BD55A}" destId="{A5E6296A-90B1-4BBE-9CAF-B20468D4F46D}" srcOrd="0" destOrd="0" presId="urn:microsoft.com/office/officeart/2005/8/layout/radial5"/>
    <dgm:cxn modelId="{BDC653C8-0DFE-4AFF-9FD3-14DCF98862C2}" type="presParOf" srcId="{72002DB0-B62E-495C-A916-E54868CED370}" destId="{2BF0E967-FB5D-4D23-BF28-ADA2A0FA26C6}" srcOrd="2" destOrd="0" presId="urn:microsoft.com/office/officeart/2005/8/layout/radial5"/>
    <dgm:cxn modelId="{4E07A39A-6DB3-4F92-A8F9-A52FD82427EC}" type="presParOf" srcId="{72002DB0-B62E-495C-A916-E54868CED370}" destId="{E080947C-07D5-4375-B909-38261F7D493C}" srcOrd="3" destOrd="0" presId="urn:microsoft.com/office/officeart/2005/8/layout/radial5"/>
    <dgm:cxn modelId="{3E09B9A4-34CA-48FB-9B60-E39D828D7185}" type="presParOf" srcId="{E080947C-07D5-4375-B909-38261F7D493C}" destId="{B1550D94-42CF-482C-B9F9-98C6F2B336FA}" srcOrd="0" destOrd="0" presId="urn:microsoft.com/office/officeart/2005/8/layout/radial5"/>
    <dgm:cxn modelId="{C421E008-8C35-4C17-A216-E00B805E7392}" type="presParOf" srcId="{72002DB0-B62E-495C-A916-E54868CED370}" destId="{27DA9684-EFCF-49F7-A094-2DE61CB71EFF}" srcOrd="4" destOrd="0" presId="urn:microsoft.com/office/officeart/2005/8/layout/radial5"/>
    <dgm:cxn modelId="{F30352FC-74FC-4F9A-A152-99750A100E06}" type="presParOf" srcId="{72002DB0-B62E-495C-A916-E54868CED370}" destId="{B3408DDF-D2D0-4FEA-A2E2-2FB059388B1A}" srcOrd="5" destOrd="0" presId="urn:microsoft.com/office/officeart/2005/8/layout/radial5"/>
    <dgm:cxn modelId="{7A0FC877-F6AE-4675-B808-75B4B089C1F0}" type="presParOf" srcId="{B3408DDF-D2D0-4FEA-A2E2-2FB059388B1A}" destId="{BE8D7D0B-1B7B-4D6A-BD1A-3C88BAEBC542}" srcOrd="0" destOrd="0" presId="urn:microsoft.com/office/officeart/2005/8/layout/radial5"/>
    <dgm:cxn modelId="{3DFB17FD-2980-4AA8-932E-8AE023E1C9D9}" type="presParOf" srcId="{72002DB0-B62E-495C-A916-E54868CED370}" destId="{5E1BBE92-4F9E-473D-9381-FABBC89DC58A}" srcOrd="6" destOrd="0" presId="urn:microsoft.com/office/officeart/2005/8/layout/radial5"/>
    <dgm:cxn modelId="{EA16217D-1897-4C74-B808-7185349A76EE}" type="presParOf" srcId="{72002DB0-B62E-495C-A916-E54868CED370}" destId="{059E7DEE-B921-444D-B6AE-74C19BFA660D}" srcOrd="7" destOrd="0" presId="urn:microsoft.com/office/officeart/2005/8/layout/radial5"/>
    <dgm:cxn modelId="{EC523277-69DF-46E2-BB82-EA74950F18BF}" type="presParOf" srcId="{059E7DEE-B921-444D-B6AE-74C19BFA660D}" destId="{A5B7CE79-3C8C-4C57-A274-106C811C7F8B}" srcOrd="0" destOrd="0" presId="urn:microsoft.com/office/officeart/2005/8/layout/radial5"/>
    <dgm:cxn modelId="{C95FAD83-48D4-4F38-A55A-C9A14DA88A0B}" type="presParOf" srcId="{72002DB0-B62E-495C-A916-E54868CED370}" destId="{BCD7B20E-BB54-4E8B-849E-96AE3FB0078A}"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9E68252-C828-42A5-B976-14C131B26D7D}"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2DDD23DE-D22C-4539-B16D-7223112F4872}">
      <dgm:prSet custT="1"/>
      <dgm:spPr/>
      <dgm:t>
        <a:bodyPr/>
        <a:lstStyle/>
        <a:p>
          <a:pPr algn="ctr" rtl="0"/>
          <a:r>
            <a:rPr lang="ru-RU" sz="1400" b="1" smtClean="0">
              <a:latin typeface="Times New Roman" panose="02020603050405020304" pitchFamily="18" charset="0"/>
              <a:cs typeface="Times New Roman" panose="02020603050405020304" pitchFamily="18" charset="0"/>
            </a:rPr>
            <a:t>Внешние факторы миграции </a:t>
          </a:r>
          <a:endParaRPr lang="ru-RU" sz="1400">
            <a:latin typeface="Times New Roman" panose="02020603050405020304" pitchFamily="18" charset="0"/>
            <a:cs typeface="Times New Roman" panose="02020603050405020304" pitchFamily="18" charset="0"/>
          </a:endParaRPr>
        </a:p>
      </dgm:t>
    </dgm:pt>
    <dgm:pt modelId="{CF8BB5B8-5398-40A9-91EF-B189029EDE26}" type="parTrans" cxnId="{16D555B4-846E-485F-AD70-A4DCBFE95F75}">
      <dgm:prSet/>
      <dgm:spPr/>
      <dgm:t>
        <a:bodyPr/>
        <a:lstStyle/>
        <a:p>
          <a:endParaRPr lang="ru-RU"/>
        </a:p>
      </dgm:t>
    </dgm:pt>
    <dgm:pt modelId="{17E33A5A-B1DC-4B3D-B358-92DA0772BC3A}" type="sibTrans" cxnId="{16D555B4-846E-485F-AD70-A4DCBFE95F75}">
      <dgm:prSet/>
      <dgm:spPr/>
      <dgm:t>
        <a:bodyPr/>
        <a:lstStyle/>
        <a:p>
          <a:endParaRPr lang="ru-RU"/>
        </a:p>
      </dgm:t>
    </dgm:pt>
    <dgm:pt modelId="{4BD9F4FD-1106-4CFB-A51B-F5D511590985}" type="pres">
      <dgm:prSet presAssocID="{F9E68252-C828-42A5-B976-14C131B26D7D}" presName="linear" presStyleCnt="0">
        <dgm:presLayoutVars>
          <dgm:animLvl val="lvl"/>
          <dgm:resizeHandles val="exact"/>
        </dgm:presLayoutVars>
      </dgm:prSet>
      <dgm:spPr/>
      <dgm:t>
        <a:bodyPr/>
        <a:lstStyle/>
        <a:p>
          <a:endParaRPr lang="ru-RU"/>
        </a:p>
      </dgm:t>
    </dgm:pt>
    <dgm:pt modelId="{5D943383-EBD0-402F-AA9A-3ABB51D3C327}" type="pres">
      <dgm:prSet presAssocID="{2DDD23DE-D22C-4539-B16D-7223112F4872}" presName="parentText" presStyleLbl="node1" presStyleIdx="0" presStyleCnt="1">
        <dgm:presLayoutVars>
          <dgm:chMax val="0"/>
          <dgm:bulletEnabled val="1"/>
        </dgm:presLayoutVars>
      </dgm:prSet>
      <dgm:spPr/>
      <dgm:t>
        <a:bodyPr/>
        <a:lstStyle/>
        <a:p>
          <a:endParaRPr lang="ru-RU"/>
        </a:p>
      </dgm:t>
    </dgm:pt>
  </dgm:ptLst>
  <dgm:cxnLst>
    <dgm:cxn modelId="{EFDD0863-8A56-4161-806A-C65A557D3368}" type="presOf" srcId="{F9E68252-C828-42A5-B976-14C131B26D7D}" destId="{4BD9F4FD-1106-4CFB-A51B-F5D511590985}" srcOrd="0" destOrd="0" presId="urn:microsoft.com/office/officeart/2005/8/layout/vList2"/>
    <dgm:cxn modelId="{16D555B4-846E-485F-AD70-A4DCBFE95F75}" srcId="{F9E68252-C828-42A5-B976-14C131B26D7D}" destId="{2DDD23DE-D22C-4539-B16D-7223112F4872}" srcOrd="0" destOrd="0" parTransId="{CF8BB5B8-5398-40A9-91EF-B189029EDE26}" sibTransId="{17E33A5A-B1DC-4B3D-B358-92DA0772BC3A}"/>
    <dgm:cxn modelId="{6EA1682D-9B76-49F3-8F4A-15315B672591}" type="presOf" srcId="{2DDD23DE-D22C-4539-B16D-7223112F4872}" destId="{5D943383-EBD0-402F-AA9A-3ABB51D3C327}" srcOrd="0" destOrd="0" presId="urn:microsoft.com/office/officeart/2005/8/layout/vList2"/>
    <dgm:cxn modelId="{9B41C777-648D-46A5-94CC-9C47AF4280A9}" type="presParOf" srcId="{4BD9F4FD-1106-4CFB-A51B-F5D511590985}" destId="{5D943383-EBD0-402F-AA9A-3ABB51D3C327}"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144A16A-55B6-4221-8DAB-BB37BCF758E0}"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LID4096"/>
        </a:p>
      </dgm:t>
    </dgm:pt>
    <dgm:pt modelId="{24BE80AC-CFA4-418E-899E-E3288E85C468}">
      <dgm:prSet custT="1"/>
      <dgm:spPr/>
      <dgm:t>
        <a:bodyPr/>
        <a:lstStyle/>
        <a:p>
          <a:r>
            <a:rPr lang="ru-RU" sz="1800" i="1" dirty="0" smtClean="0">
              <a:latin typeface="Times New Roman" panose="02020603050405020304" pitchFamily="18" charset="0"/>
              <a:cs typeface="Times New Roman" panose="02020603050405020304" pitchFamily="18" charset="0"/>
            </a:rPr>
            <a:t>Физико-химические барьеры </a:t>
          </a:r>
          <a:r>
            <a:rPr lang="ru-RU" sz="1800" dirty="0" smtClean="0">
              <a:latin typeface="Times New Roman" panose="02020603050405020304" pitchFamily="18" charset="0"/>
              <a:cs typeface="Times New Roman" panose="02020603050405020304" pitchFamily="18" charset="0"/>
            </a:rPr>
            <a:t>связаны с изменением физико-химической обстановки</a:t>
          </a:r>
          <a:endParaRPr lang="LID4096" sz="1800" b="1" dirty="0">
            <a:solidFill>
              <a:schemeClr val="bg1"/>
            </a:solidFill>
            <a:latin typeface="Times New Roman" panose="02020603050405020304" pitchFamily="18" charset="0"/>
            <a:cs typeface="Times New Roman" panose="02020603050405020304" pitchFamily="18" charset="0"/>
          </a:endParaRPr>
        </a:p>
      </dgm:t>
    </dgm:pt>
    <dgm:pt modelId="{CA850EA5-047E-40A2-81D0-35B7A7CCF7D7}" type="parTrans" cxnId="{0344F224-89C4-405B-AF3E-869133AFA5D0}">
      <dgm:prSet/>
      <dgm:spPr/>
      <dgm:t>
        <a:bodyPr/>
        <a:lstStyle/>
        <a:p>
          <a:endParaRPr lang="LID4096" sz="1200" b="1">
            <a:latin typeface="Arial" panose="020B0604020202020204" pitchFamily="34" charset="0"/>
            <a:cs typeface="Arial" panose="020B0604020202020204" pitchFamily="34" charset="0"/>
          </a:endParaRPr>
        </a:p>
      </dgm:t>
    </dgm:pt>
    <dgm:pt modelId="{3F795753-B807-4F53-A97B-25625F0EE11D}" type="sibTrans" cxnId="{0344F224-89C4-405B-AF3E-869133AFA5D0}">
      <dgm:prSet custT="1"/>
      <dgm:spPr/>
      <dgm:t>
        <a:bodyPr/>
        <a:lstStyle/>
        <a:p>
          <a:endParaRPr lang="LID4096" sz="1200" b="1">
            <a:latin typeface="Arial" panose="020B0604020202020204" pitchFamily="34" charset="0"/>
            <a:cs typeface="Arial" panose="020B0604020202020204" pitchFamily="34" charset="0"/>
          </a:endParaRPr>
        </a:p>
      </dgm:t>
    </dgm:pt>
    <dgm:pt modelId="{DD5AB329-E329-4EE4-98DB-73E33FF8286B}">
      <dgm:prSet custT="1"/>
      <dgm:spPr/>
      <dgm:t>
        <a:bodyPr/>
        <a:lstStyle/>
        <a:p>
          <a:r>
            <a:rPr lang="ru-RU" sz="1600" i="1" dirty="0" smtClean="0">
              <a:latin typeface="Times New Roman" panose="02020603050405020304" pitchFamily="18" charset="0"/>
              <a:cs typeface="Times New Roman" panose="02020603050405020304" pitchFamily="18" charset="0"/>
            </a:rPr>
            <a:t>Биогеохимические барьеры </a:t>
          </a:r>
          <a:r>
            <a:rPr lang="ru-RU" sz="1600" dirty="0" smtClean="0">
              <a:latin typeface="Times New Roman" panose="02020603050405020304" pitchFamily="18" charset="0"/>
              <a:cs typeface="Times New Roman" panose="02020603050405020304" pitchFamily="18" charset="0"/>
            </a:rPr>
            <a:t>связаны в основном с первым типом миграции химических элементов, а не со сменой типа миграции.</a:t>
          </a:r>
          <a:endParaRPr lang="LID4096" sz="1600" b="1" dirty="0">
            <a:solidFill>
              <a:schemeClr val="bg1"/>
            </a:solidFill>
            <a:latin typeface="Times New Roman" panose="02020603050405020304" pitchFamily="18" charset="0"/>
            <a:cs typeface="Times New Roman" panose="02020603050405020304" pitchFamily="18" charset="0"/>
          </a:endParaRPr>
        </a:p>
      </dgm:t>
    </dgm:pt>
    <dgm:pt modelId="{C626F199-C349-4841-BD0C-00A42925FD00}" type="parTrans" cxnId="{E92DE25D-13B0-44B0-9425-BF0F13DD07DD}">
      <dgm:prSet/>
      <dgm:spPr/>
      <dgm:t>
        <a:bodyPr/>
        <a:lstStyle/>
        <a:p>
          <a:endParaRPr lang="LID4096" sz="1200" b="1">
            <a:latin typeface="Arial" panose="020B0604020202020204" pitchFamily="34" charset="0"/>
            <a:cs typeface="Arial" panose="020B0604020202020204" pitchFamily="34" charset="0"/>
          </a:endParaRPr>
        </a:p>
      </dgm:t>
    </dgm:pt>
    <dgm:pt modelId="{26E49A6F-A096-45CB-B868-63D6519B2385}" type="sibTrans" cxnId="{E92DE25D-13B0-44B0-9425-BF0F13DD07DD}">
      <dgm:prSet custT="1"/>
      <dgm:spPr/>
      <dgm:t>
        <a:bodyPr/>
        <a:lstStyle/>
        <a:p>
          <a:endParaRPr lang="LID4096" sz="1200" b="1">
            <a:latin typeface="Arial" panose="020B0604020202020204" pitchFamily="34" charset="0"/>
            <a:cs typeface="Arial" panose="020B0604020202020204" pitchFamily="34" charset="0"/>
          </a:endParaRPr>
        </a:p>
      </dgm:t>
    </dgm:pt>
    <dgm:pt modelId="{9D061BB0-7E24-4F83-9426-215828AF6CBA}">
      <dgm:prSet custT="1"/>
      <dgm:spPr/>
      <dgm:t>
        <a:bodyPr/>
        <a:lstStyle/>
        <a:p>
          <a:r>
            <a:rPr lang="ru-RU" sz="1800" i="1" dirty="0" smtClean="0">
              <a:latin typeface="Times New Roman" panose="02020603050405020304" pitchFamily="18" charset="0"/>
              <a:cs typeface="Times New Roman" panose="02020603050405020304" pitchFamily="18" charset="0"/>
            </a:rPr>
            <a:t>Механические барьеры </a:t>
          </a:r>
          <a:r>
            <a:rPr lang="ru-RU" sz="1800" dirty="0" smtClean="0">
              <a:latin typeface="Times New Roman" panose="02020603050405020304" pitchFamily="18" charset="0"/>
              <a:cs typeface="Times New Roman" panose="02020603050405020304" pitchFamily="18" charset="0"/>
            </a:rPr>
            <a:t>представляют собой участки резкого уменьшения интенсивности механической миграции. </a:t>
          </a:r>
          <a:endParaRPr lang="LID4096" sz="1800" b="1" dirty="0">
            <a:solidFill>
              <a:schemeClr val="bg1"/>
            </a:solidFill>
            <a:latin typeface="Times New Roman" panose="02020603050405020304" pitchFamily="18" charset="0"/>
            <a:cs typeface="Times New Roman" panose="02020603050405020304" pitchFamily="18" charset="0"/>
          </a:endParaRPr>
        </a:p>
      </dgm:t>
    </dgm:pt>
    <dgm:pt modelId="{8BB988DE-1971-4473-B1D7-A0074ECEE030}" type="parTrans" cxnId="{2D86F39B-CC05-463C-A178-86E855B04DB7}">
      <dgm:prSet/>
      <dgm:spPr/>
      <dgm:t>
        <a:bodyPr/>
        <a:lstStyle/>
        <a:p>
          <a:endParaRPr lang="LID4096" sz="1200" b="1">
            <a:latin typeface="Arial" panose="020B0604020202020204" pitchFamily="34" charset="0"/>
            <a:cs typeface="Arial" panose="020B0604020202020204" pitchFamily="34" charset="0"/>
          </a:endParaRPr>
        </a:p>
      </dgm:t>
    </dgm:pt>
    <dgm:pt modelId="{B27F3B84-2373-4ABB-9C20-B97557C85C7A}" type="sibTrans" cxnId="{2D86F39B-CC05-463C-A178-86E855B04DB7}">
      <dgm:prSet custT="1"/>
      <dgm:spPr/>
      <dgm:t>
        <a:bodyPr/>
        <a:lstStyle/>
        <a:p>
          <a:endParaRPr lang="LID4096" sz="1200" b="1">
            <a:latin typeface="Arial" panose="020B0604020202020204" pitchFamily="34" charset="0"/>
            <a:cs typeface="Arial" panose="020B0604020202020204" pitchFamily="34" charset="0"/>
          </a:endParaRPr>
        </a:p>
      </dgm:t>
    </dgm:pt>
    <dgm:pt modelId="{B9082F13-1858-4744-A536-6AF8A8B7557A}" type="pres">
      <dgm:prSet presAssocID="{F144A16A-55B6-4221-8DAB-BB37BCF758E0}" presName="cycle" presStyleCnt="0">
        <dgm:presLayoutVars>
          <dgm:dir/>
          <dgm:resizeHandles val="exact"/>
        </dgm:presLayoutVars>
      </dgm:prSet>
      <dgm:spPr/>
      <dgm:t>
        <a:bodyPr/>
        <a:lstStyle/>
        <a:p>
          <a:endParaRPr lang="ru-RU"/>
        </a:p>
      </dgm:t>
    </dgm:pt>
    <dgm:pt modelId="{C2BA43C1-D52E-475F-BA9E-931C551958DB}" type="pres">
      <dgm:prSet presAssocID="{24BE80AC-CFA4-418E-899E-E3288E85C468}" presName="node" presStyleLbl="node1" presStyleIdx="0" presStyleCnt="3" custScaleX="200574">
        <dgm:presLayoutVars>
          <dgm:bulletEnabled val="1"/>
        </dgm:presLayoutVars>
      </dgm:prSet>
      <dgm:spPr/>
      <dgm:t>
        <a:bodyPr/>
        <a:lstStyle/>
        <a:p>
          <a:endParaRPr lang="ru-RU"/>
        </a:p>
      </dgm:t>
    </dgm:pt>
    <dgm:pt modelId="{C829829E-1BF8-4CE8-8DF7-618AB757130A}" type="pres">
      <dgm:prSet presAssocID="{3F795753-B807-4F53-A97B-25625F0EE11D}" presName="sibTrans" presStyleLbl="sibTrans2D1" presStyleIdx="0" presStyleCnt="3"/>
      <dgm:spPr/>
      <dgm:t>
        <a:bodyPr/>
        <a:lstStyle/>
        <a:p>
          <a:endParaRPr lang="ru-RU"/>
        </a:p>
      </dgm:t>
    </dgm:pt>
    <dgm:pt modelId="{F14FD391-398E-4574-A696-3AF466F687A0}" type="pres">
      <dgm:prSet presAssocID="{3F795753-B807-4F53-A97B-25625F0EE11D}" presName="connectorText" presStyleLbl="sibTrans2D1" presStyleIdx="0" presStyleCnt="3"/>
      <dgm:spPr/>
      <dgm:t>
        <a:bodyPr/>
        <a:lstStyle/>
        <a:p>
          <a:endParaRPr lang="ru-RU"/>
        </a:p>
      </dgm:t>
    </dgm:pt>
    <dgm:pt modelId="{A57F87C5-F188-461C-834E-D5B5E9978DAB}" type="pres">
      <dgm:prSet presAssocID="{DD5AB329-E329-4EE4-98DB-73E33FF8286B}" presName="node" presStyleLbl="node1" presStyleIdx="1" presStyleCnt="3" custScaleX="200574" custRadScaleRad="130718" custRadScaleInc="-12228">
        <dgm:presLayoutVars>
          <dgm:bulletEnabled val="1"/>
        </dgm:presLayoutVars>
      </dgm:prSet>
      <dgm:spPr/>
      <dgm:t>
        <a:bodyPr/>
        <a:lstStyle/>
        <a:p>
          <a:endParaRPr lang="ru-RU"/>
        </a:p>
      </dgm:t>
    </dgm:pt>
    <dgm:pt modelId="{62575EFC-C94E-4330-875B-AACB61469CF4}" type="pres">
      <dgm:prSet presAssocID="{26E49A6F-A096-45CB-B868-63D6519B2385}" presName="sibTrans" presStyleLbl="sibTrans2D1" presStyleIdx="1" presStyleCnt="3"/>
      <dgm:spPr/>
      <dgm:t>
        <a:bodyPr/>
        <a:lstStyle/>
        <a:p>
          <a:endParaRPr lang="ru-RU"/>
        </a:p>
      </dgm:t>
    </dgm:pt>
    <dgm:pt modelId="{AA2CDDFC-9841-4B6F-89D4-748C470E7ED3}" type="pres">
      <dgm:prSet presAssocID="{26E49A6F-A096-45CB-B868-63D6519B2385}" presName="connectorText" presStyleLbl="sibTrans2D1" presStyleIdx="1" presStyleCnt="3"/>
      <dgm:spPr/>
      <dgm:t>
        <a:bodyPr/>
        <a:lstStyle/>
        <a:p>
          <a:endParaRPr lang="ru-RU"/>
        </a:p>
      </dgm:t>
    </dgm:pt>
    <dgm:pt modelId="{51D1C69C-08B6-4126-9AC3-BD15F295C8E4}" type="pres">
      <dgm:prSet presAssocID="{9D061BB0-7E24-4F83-9426-215828AF6CBA}" presName="node" presStyleLbl="node1" presStyleIdx="2" presStyleCnt="3" custScaleX="200574">
        <dgm:presLayoutVars>
          <dgm:bulletEnabled val="1"/>
        </dgm:presLayoutVars>
      </dgm:prSet>
      <dgm:spPr/>
      <dgm:t>
        <a:bodyPr/>
        <a:lstStyle/>
        <a:p>
          <a:endParaRPr lang="ru-RU"/>
        </a:p>
      </dgm:t>
    </dgm:pt>
    <dgm:pt modelId="{B130EA30-6645-4C13-9CB0-48156DBB5D6D}" type="pres">
      <dgm:prSet presAssocID="{B27F3B84-2373-4ABB-9C20-B97557C85C7A}" presName="sibTrans" presStyleLbl="sibTrans2D1" presStyleIdx="2" presStyleCnt="3"/>
      <dgm:spPr/>
      <dgm:t>
        <a:bodyPr/>
        <a:lstStyle/>
        <a:p>
          <a:endParaRPr lang="ru-RU"/>
        </a:p>
      </dgm:t>
    </dgm:pt>
    <dgm:pt modelId="{1B12EC19-4271-4904-A84A-854D3E1C52BD}" type="pres">
      <dgm:prSet presAssocID="{B27F3B84-2373-4ABB-9C20-B97557C85C7A}" presName="connectorText" presStyleLbl="sibTrans2D1" presStyleIdx="2" presStyleCnt="3"/>
      <dgm:spPr/>
      <dgm:t>
        <a:bodyPr/>
        <a:lstStyle/>
        <a:p>
          <a:endParaRPr lang="ru-RU"/>
        </a:p>
      </dgm:t>
    </dgm:pt>
  </dgm:ptLst>
  <dgm:cxnLst>
    <dgm:cxn modelId="{F4D28585-3C08-48D2-A3C3-8994B4EAAA8B}" type="presOf" srcId="{3F795753-B807-4F53-A97B-25625F0EE11D}" destId="{C829829E-1BF8-4CE8-8DF7-618AB757130A}" srcOrd="0" destOrd="0" presId="urn:microsoft.com/office/officeart/2005/8/layout/cycle2"/>
    <dgm:cxn modelId="{9FF5753C-AEBC-4216-95ED-7CFF20C1376B}" type="presOf" srcId="{B27F3B84-2373-4ABB-9C20-B97557C85C7A}" destId="{1B12EC19-4271-4904-A84A-854D3E1C52BD}" srcOrd="1" destOrd="0" presId="urn:microsoft.com/office/officeart/2005/8/layout/cycle2"/>
    <dgm:cxn modelId="{896EE90C-342B-4BFC-B550-4048B3C188D8}" type="presOf" srcId="{24BE80AC-CFA4-418E-899E-E3288E85C468}" destId="{C2BA43C1-D52E-475F-BA9E-931C551958DB}" srcOrd="0" destOrd="0" presId="urn:microsoft.com/office/officeart/2005/8/layout/cycle2"/>
    <dgm:cxn modelId="{E1ADB919-981B-48C2-ADDF-F73B57E28282}" type="presOf" srcId="{26E49A6F-A096-45CB-B868-63D6519B2385}" destId="{AA2CDDFC-9841-4B6F-89D4-748C470E7ED3}" srcOrd="1" destOrd="0" presId="urn:microsoft.com/office/officeart/2005/8/layout/cycle2"/>
    <dgm:cxn modelId="{0344F224-89C4-405B-AF3E-869133AFA5D0}" srcId="{F144A16A-55B6-4221-8DAB-BB37BCF758E0}" destId="{24BE80AC-CFA4-418E-899E-E3288E85C468}" srcOrd="0" destOrd="0" parTransId="{CA850EA5-047E-40A2-81D0-35B7A7CCF7D7}" sibTransId="{3F795753-B807-4F53-A97B-25625F0EE11D}"/>
    <dgm:cxn modelId="{2D86F39B-CC05-463C-A178-86E855B04DB7}" srcId="{F144A16A-55B6-4221-8DAB-BB37BCF758E0}" destId="{9D061BB0-7E24-4F83-9426-215828AF6CBA}" srcOrd="2" destOrd="0" parTransId="{8BB988DE-1971-4473-B1D7-A0074ECEE030}" sibTransId="{B27F3B84-2373-4ABB-9C20-B97557C85C7A}"/>
    <dgm:cxn modelId="{F4F10821-C78D-4D15-9AEC-E26C403E1DF7}" type="presOf" srcId="{DD5AB329-E329-4EE4-98DB-73E33FF8286B}" destId="{A57F87C5-F188-461C-834E-D5B5E9978DAB}" srcOrd="0" destOrd="0" presId="urn:microsoft.com/office/officeart/2005/8/layout/cycle2"/>
    <dgm:cxn modelId="{B5D3D919-D077-4A14-9D49-99B0A0B10FA6}" type="presOf" srcId="{9D061BB0-7E24-4F83-9426-215828AF6CBA}" destId="{51D1C69C-08B6-4126-9AC3-BD15F295C8E4}" srcOrd="0" destOrd="0" presId="urn:microsoft.com/office/officeart/2005/8/layout/cycle2"/>
    <dgm:cxn modelId="{E92DE25D-13B0-44B0-9425-BF0F13DD07DD}" srcId="{F144A16A-55B6-4221-8DAB-BB37BCF758E0}" destId="{DD5AB329-E329-4EE4-98DB-73E33FF8286B}" srcOrd="1" destOrd="0" parTransId="{C626F199-C349-4841-BD0C-00A42925FD00}" sibTransId="{26E49A6F-A096-45CB-B868-63D6519B2385}"/>
    <dgm:cxn modelId="{026276B6-D37B-4642-A835-80B3A066D944}" type="presOf" srcId="{B27F3B84-2373-4ABB-9C20-B97557C85C7A}" destId="{B130EA30-6645-4C13-9CB0-48156DBB5D6D}" srcOrd="0" destOrd="0" presId="urn:microsoft.com/office/officeart/2005/8/layout/cycle2"/>
    <dgm:cxn modelId="{65B0B5F5-50C6-431B-823C-07A88F825705}" type="presOf" srcId="{26E49A6F-A096-45CB-B868-63D6519B2385}" destId="{62575EFC-C94E-4330-875B-AACB61469CF4}" srcOrd="0" destOrd="0" presId="urn:microsoft.com/office/officeart/2005/8/layout/cycle2"/>
    <dgm:cxn modelId="{77DFF39A-679D-4573-92EB-F945474E0BC0}" type="presOf" srcId="{F144A16A-55B6-4221-8DAB-BB37BCF758E0}" destId="{B9082F13-1858-4744-A536-6AF8A8B7557A}" srcOrd="0" destOrd="0" presId="urn:microsoft.com/office/officeart/2005/8/layout/cycle2"/>
    <dgm:cxn modelId="{D64C1F03-8D32-4A40-9228-A51C67A0D41B}" type="presOf" srcId="{3F795753-B807-4F53-A97B-25625F0EE11D}" destId="{F14FD391-398E-4574-A696-3AF466F687A0}" srcOrd="1" destOrd="0" presId="urn:microsoft.com/office/officeart/2005/8/layout/cycle2"/>
    <dgm:cxn modelId="{C13DFB88-CF2E-4CC1-A983-7A8344B5662A}" type="presParOf" srcId="{B9082F13-1858-4744-A536-6AF8A8B7557A}" destId="{C2BA43C1-D52E-475F-BA9E-931C551958DB}" srcOrd="0" destOrd="0" presId="urn:microsoft.com/office/officeart/2005/8/layout/cycle2"/>
    <dgm:cxn modelId="{F57596A1-23F7-4474-A223-D1E05353D9A2}" type="presParOf" srcId="{B9082F13-1858-4744-A536-6AF8A8B7557A}" destId="{C829829E-1BF8-4CE8-8DF7-618AB757130A}" srcOrd="1" destOrd="0" presId="urn:microsoft.com/office/officeart/2005/8/layout/cycle2"/>
    <dgm:cxn modelId="{62A36641-18A5-453E-96DA-28B323BA0B85}" type="presParOf" srcId="{C829829E-1BF8-4CE8-8DF7-618AB757130A}" destId="{F14FD391-398E-4574-A696-3AF466F687A0}" srcOrd="0" destOrd="0" presId="urn:microsoft.com/office/officeart/2005/8/layout/cycle2"/>
    <dgm:cxn modelId="{6456BB4D-7094-4587-801E-59948A69495A}" type="presParOf" srcId="{B9082F13-1858-4744-A536-6AF8A8B7557A}" destId="{A57F87C5-F188-461C-834E-D5B5E9978DAB}" srcOrd="2" destOrd="0" presId="urn:microsoft.com/office/officeart/2005/8/layout/cycle2"/>
    <dgm:cxn modelId="{05781DA2-AA1D-42B8-A577-7EFDFC8ECCCE}" type="presParOf" srcId="{B9082F13-1858-4744-A536-6AF8A8B7557A}" destId="{62575EFC-C94E-4330-875B-AACB61469CF4}" srcOrd="3" destOrd="0" presId="urn:microsoft.com/office/officeart/2005/8/layout/cycle2"/>
    <dgm:cxn modelId="{677ECE62-8DFC-4EAA-9918-2015C1C9B259}" type="presParOf" srcId="{62575EFC-C94E-4330-875B-AACB61469CF4}" destId="{AA2CDDFC-9841-4B6F-89D4-748C470E7ED3}" srcOrd="0" destOrd="0" presId="urn:microsoft.com/office/officeart/2005/8/layout/cycle2"/>
    <dgm:cxn modelId="{6FA6DC15-A64A-4930-A868-622539A0B346}" type="presParOf" srcId="{B9082F13-1858-4744-A536-6AF8A8B7557A}" destId="{51D1C69C-08B6-4126-9AC3-BD15F295C8E4}" srcOrd="4" destOrd="0" presId="urn:microsoft.com/office/officeart/2005/8/layout/cycle2"/>
    <dgm:cxn modelId="{8CFC6C09-18D3-44BC-9726-40F00FE69221}" type="presParOf" srcId="{B9082F13-1858-4744-A536-6AF8A8B7557A}" destId="{B130EA30-6645-4C13-9CB0-48156DBB5D6D}" srcOrd="5" destOrd="0" presId="urn:microsoft.com/office/officeart/2005/8/layout/cycle2"/>
    <dgm:cxn modelId="{42374AB3-C77C-42AF-8C19-CFBC4C1BF5AC}" type="presParOf" srcId="{B130EA30-6645-4C13-9CB0-48156DBB5D6D}" destId="{1B12EC19-4271-4904-A84A-854D3E1C52B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7AE13C9-D983-4D35-878B-AE593E98C7D0}"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D054070D-3779-4D2D-A41D-B131A66DAE24}">
      <dgm:prSet/>
      <dgm:spPr/>
      <dgm:t>
        <a:bodyPr/>
        <a:lstStyle/>
        <a:p>
          <a:pPr algn="ctr" rtl="0"/>
          <a:r>
            <a:rPr lang="ru-RU" b="1" smtClean="0">
              <a:latin typeface="Times New Roman" panose="02020603050405020304" pitchFamily="18" charset="0"/>
              <a:cs typeface="Times New Roman" panose="02020603050405020304" pitchFamily="18" charset="0"/>
            </a:rPr>
            <a:t>Геохимические барьеры </a:t>
          </a:r>
          <a:endParaRPr lang="ru-RU">
            <a:latin typeface="Times New Roman" panose="02020603050405020304" pitchFamily="18" charset="0"/>
            <a:cs typeface="Times New Roman" panose="02020603050405020304" pitchFamily="18" charset="0"/>
          </a:endParaRPr>
        </a:p>
      </dgm:t>
    </dgm:pt>
    <dgm:pt modelId="{3AD5EF56-DB28-4556-BB10-EDFD95E905B1}" type="parTrans" cxnId="{00884091-BF50-4E7E-865B-0B24CD91DAF3}">
      <dgm:prSet/>
      <dgm:spPr/>
      <dgm:t>
        <a:bodyPr/>
        <a:lstStyle/>
        <a:p>
          <a:endParaRPr lang="ru-RU"/>
        </a:p>
      </dgm:t>
    </dgm:pt>
    <dgm:pt modelId="{939AEA78-E8BC-4F7D-BFF2-CBCB932409AC}" type="sibTrans" cxnId="{00884091-BF50-4E7E-865B-0B24CD91DAF3}">
      <dgm:prSet/>
      <dgm:spPr/>
      <dgm:t>
        <a:bodyPr/>
        <a:lstStyle/>
        <a:p>
          <a:endParaRPr lang="ru-RU"/>
        </a:p>
      </dgm:t>
    </dgm:pt>
    <dgm:pt modelId="{EE0DF653-C2F0-4012-96F0-79B4351252DE}" type="pres">
      <dgm:prSet presAssocID="{47AE13C9-D983-4D35-878B-AE593E98C7D0}" presName="linear" presStyleCnt="0">
        <dgm:presLayoutVars>
          <dgm:animLvl val="lvl"/>
          <dgm:resizeHandles val="exact"/>
        </dgm:presLayoutVars>
      </dgm:prSet>
      <dgm:spPr/>
      <dgm:t>
        <a:bodyPr/>
        <a:lstStyle/>
        <a:p>
          <a:endParaRPr lang="ru-RU"/>
        </a:p>
      </dgm:t>
    </dgm:pt>
    <dgm:pt modelId="{B378194D-071A-4BAC-871D-02C8300891D4}" type="pres">
      <dgm:prSet presAssocID="{D054070D-3779-4D2D-A41D-B131A66DAE24}" presName="parentText" presStyleLbl="node1" presStyleIdx="0" presStyleCnt="1">
        <dgm:presLayoutVars>
          <dgm:chMax val="0"/>
          <dgm:bulletEnabled val="1"/>
        </dgm:presLayoutVars>
      </dgm:prSet>
      <dgm:spPr/>
      <dgm:t>
        <a:bodyPr/>
        <a:lstStyle/>
        <a:p>
          <a:endParaRPr lang="ru-RU"/>
        </a:p>
      </dgm:t>
    </dgm:pt>
  </dgm:ptLst>
  <dgm:cxnLst>
    <dgm:cxn modelId="{7E11F69E-F8D7-4AC9-B811-10784A942EFA}" type="presOf" srcId="{47AE13C9-D983-4D35-878B-AE593E98C7D0}" destId="{EE0DF653-C2F0-4012-96F0-79B4351252DE}" srcOrd="0" destOrd="0" presId="urn:microsoft.com/office/officeart/2005/8/layout/vList2"/>
    <dgm:cxn modelId="{00884091-BF50-4E7E-865B-0B24CD91DAF3}" srcId="{47AE13C9-D983-4D35-878B-AE593E98C7D0}" destId="{D054070D-3779-4D2D-A41D-B131A66DAE24}" srcOrd="0" destOrd="0" parTransId="{3AD5EF56-DB28-4556-BB10-EDFD95E905B1}" sibTransId="{939AEA78-E8BC-4F7D-BFF2-CBCB932409AC}"/>
    <dgm:cxn modelId="{2D2DF15F-6F53-470F-A07C-C411CCDE596E}" type="presOf" srcId="{D054070D-3779-4D2D-A41D-B131A66DAE24}" destId="{B378194D-071A-4BAC-871D-02C8300891D4}" srcOrd="0" destOrd="0" presId="urn:microsoft.com/office/officeart/2005/8/layout/vList2"/>
    <dgm:cxn modelId="{C0D46CA9-1DF3-4ADF-BA59-DD6A5895B642}" type="presParOf" srcId="{EE0DF653-C2F0-4012-96F0-79B4351252DE}" destId="{B378194D-071A-4BAC-871D-02C8300891D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887970E2-8D77-47C3-ADED-4169F362AD4E}">
      <dgm:prSet custT="1"/>
      <dgm:spPr/>
      <dgm:t>
        <a:bodyPr/>
        <a:lstStyle/>
        <a:p>
          <a:pPr algn="just"/>
          <a:r>
            <a:rPr lang="ru-RU" sz="1400" b="1" dirty="0" smtClean="0">
              <a:latin typeface="Times New Roman" panose="02020603050405020304" pitchFamily="18" charset="0"/>
              <a:cs typeface="Times New Roman" panose="02020603050405020304" pitchFamily="18" charset="0"/>
            </a:rPr>
            <a:t>Сами элементы при этом могут находиться в минеральной, биогенной или изоморфной формах, а также в виде растворов и газовых смесей. </a:t>
          </a:r>
          <a:endParaRPr lang="ru-RU" sz="1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9D68BDD-9FD7-42B9-B81E-EB5F8F6BB4C1}" type="parTrans" cxnId="{4CB5C9D7-FF32-40F6-B790-E02DA1282D8A}">
      <dgm:prSet/>
      <dgm:spPr/>
      <dgm:t>
        <a:bodyPr/>
        <a:lstStyle/>
        <a:p>
          <a:pPr algn="just"/>
          <a:endParaRPr lang="LID4096" sz="1000" b="1">
            <a:solidFill>
              <a:schemeClr val="bg1"/>
            </a:solidFill>
            <a:latin typeface="Times New Roman" panose="02020603050405020304" pitchFamily="18" charset="0"/>
            <a:cs typeface="Times New Roman" panose="02020603050405020304" pitchFamily="18" charset="0"/>
          </a:endParaRPr>
        </a:p>
      </dgm:t>
    </dgm:pt>
    <dgm:pt modelId="{888F1534-76D0-4F50-9713-005339A16492}" type="sibTrans" cxnId="{4CB5C9D7-FF32-40F6-B790-E02DA1282D8A}">
      <dgm:prSet/>
      <dgm:spPr/>
      <dgm:t>
        <a:bodyPr/>
        <a:lstStyle/>
        <a:p>
          <a:pPr algn="just"/>
          <a:endParaRPr lang="LID4096" sz="1000" b="1">
            <a:solidFill>
              <a:schemeClr val="bg1"/>
            </a:solidFill>
            <a:latin typeface="Times New Roman" panose="02020603050405020304" pitchFamily="18" charset="0"/>
            <a:cs typeface="Times New Roman" panose="02020603050405020304" pitchFamily="18" charset="0"/>
          </a:endParaRPr>
        </a:p>
      </dgm:t>
    </dgm:pt>
    <dgm:pt modelId="{D574CA1B-8E12-44EA-A735-4AF9E3A26AC5}">
      <dgm:prSet custT="1"/>
      <dgm:spPr/>
      <dgm:t>
        <a:bodyPr/>
        <a:lstStyle/>
        <a:p>
          <a:pPr algn="just"/>
          <a:r>
            <a:rPr lang="ru-RU" sz="1400" b="1" dirty="0" smtClean="0">
              <a:latin typeface="Times New Roman" panose="02020603050405020304" pitchFamily="18" charset="0"/>
              <a:cs typeface="Times New Roman" panose="02020603050405020304" pitchFamily="18" charset="0"/>
            </a:rPr>
            <a:t>Природными геохимическими аномалиями являются все месторождения, рудопроявления, расположенные около них первичные и вторичные ореолы, зоны повышенной концентрации элементов на геохимических барьерах, а также многочисленные зоны выноса и пониженной концентрации элементов. Возникновение техногенных аномалий – результат деятельности людей. </a:t>
          </a:r>
          <a:endParaRPr lang="LID4096" sz="1400" b="1" dirty="0">
            <a:solidFill>
              <a:schemeClr val="bg1"/>
            </a:solidFill>
            <a:latin typeface="Times New Roman" panose="02020603050405020304" pitchFamily="18" charset="0"/>
            <a:cs typeface="Times New Roman" panose="02020603050405020304" pitchFamily="18" charset="0"/>
          </a:endParaRPr>
        </a:p>
      </dgm:t>
    </dgm:pt>
    <dgm:pt modelId="{CDD28D08-1B3D-452E-88BC-77EBD9C007E7}" type="parTrans" cxnId="{E1A602EB-C163-468A-AEBB-BA6F679B91AB}">
      <dgm:prSet/>
      <dgm:spPr/>
      <dgm:t>
        <a:bodyPr/>
        <a:lstStyle/>
        <a:p>
          <a:pPr algn="just"/>
          <a:endParaRPr lang="LID4096" sz="1000" b="1">
            <a:solidFill>
              <a:schemeClr val="bg1"/>
            </a:solidFill>
            <a:latin typeface="Times New Roman" panose="02020603050405020304" pitchFamily="18" charset="0"/>
            <a:cs typeface="Times New Roman" panose="02020603050405020304" pitchFamily="18" charset="0"/>
          </a:endParaRPr>
        </a:p>
      </dgm:t>
    </dgm:pt>
    <dgm:pt modelId="{3E4260F0-09CF-45DF-A913-53052A1179B0}" type="sibTrans" cxnId="{E1A602EB-C163-468A-AEBB-BA6F679B91AB}">
      <dgm:prSet/>
      <dgm:spPr/>
      <dgm:t>
        <a:bodyPr/>
        <a:lstStyle/>
        <a:p>
          <a:pPr algn="just"/>
          <a:endParaRPr lang="LID4096" sz="1000" b="1">
            <a:solidFill>
              <a:schemeClr val="bg1"/>
            </a:solidFill>
            <a:latin typeface="Times New Roman" panose="02020603050405020304" pitchFamily="18" charset="0"/>
            <a:cs typeface="Times New Roman" panose="02020603050405020304" pitchFamily="18" charset="0"/>
          </a:endParaRPr>
        </a:p>
      </dgm:t>
    </dgm:pt>
    <dgm:pt modelId="{4D87987B-C9A2-4EF1-BDC6-2A63EEA6B2A0}">
      <dgm:prSet custT="1"/>
      <dgm:spPr/>
      <dgm:t>
        <a:bodyPr/>
        <a:lstStyle/>
        <a:p>
          <a:pPr algn="just"/>
          <a:r>
            <a:rPr lang="ru-RU" sz="1400" b="1" dirty="0" smtClean="0">
              <a:latin typeface="Times New Roman" panose="02020603050405020304" pitchFamily="18" charset="0"/>
              <a:cs typeface="Times New Roman" panose="02020603050405020304" pitchFamily="18" charset="0"/>
            </a:rPr>
            <a:t>Все геохимические аномалии биосферы можно разделить на две большие группы: природные и техногенные. </a:t>
          </a:r>
          <a:endParaRPr lang="ru-RU" sz="1400" b="1" dirty="0">
            <a:latin typeface="Times New Roman" panose="02020603050405020304" pitchFamily="18" charset="0"/>
            <a:cs typeface="Times New Roman" panose="02020603050405020304" pitchFamily="18" charset="0"/>
          </a:endParaRPr>
        </a:p>
      </dgm:t>
    </dgm:pt>
    <dgm:pt modelId="{B2CD6921-E4C4-42D7-A1BE-0FC117D6C1FE}" type="parTrans" cxnId="{4A5935C0-ED35-45BC-8667-1D958D721871}">
      <dgm:prSet/>
      <dgm:spPr/>
      <dgm:t>
        <a:bodyPr/>
        <a:lstStyle/>
        <a:p>
          <a:endParaRPr lang="LID4096" sz="1000" b="1">
            <a:latin typeface="Times New Roman" panose="02020603050405020304" pitchFamily="18" charset="0"/>
            <a:cs typeface="Times New Roman" panose="02020603050405020304" pitchFamily="18" charset="0"/>
          </a:endParaRPr>
        </a:p>
      </dgm:t>
    </dgm:pt>
    <dgm:pt modelId="{98A9618A-4B37-44EB-BD58-32C493F63D7B}" type="sibTrans" cxnId="{4A5935C0-ED35-45BC-8667-1D958D721871}">
      <dgm:prSet/>
      <dgm:spPr/>
      <dgm:t>
        <a:bodyPr/>
        <a:lstStyle/>
        <a:p>
          <a:endParaRPr lang="LID4096" sz="1000" b="1">
            <a:latin typeface="Times New Roman" panose="02020603050405020304" pitchFamily="18" charset="0"/>
            <a:cs typeface="Times New Roman" panose="02020603050405020304" pitchFamily="18" charset="0"/>
          </a:endParaRPr>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 modelId="{AAB80E5D-F2A0-499A-85D1-5847E3C00F10}" type="pres">
      <dgm:prSet presAssocID="{887970E2-8D77-47C3-ADED-4169F362AD4E}" presName="composite" presStyleCnt="0"/>
      <dgm:spPr/>
    </dgm:pt>
    <dgm:pt modelId="{B9903CD6-E309-4863-BEC3-8B9D889177CA}" type="pres">
      <dgm:prSet presAssocID="{887970E2-8D77-47C3-ADED-4169F362AD4E}" presName="bentUpArrow1" presStyleLbl="alignImgPlace1" presStyleIdx="0" presStyleCnt="2" custScaleX="106725" custScaleY="234365"/>
      <dgm:spPr/>
    </dgm:pt>
    <dgm:pt modelId="{6ABD390E-FE3E-4D43-AF76-77D5A55AD0B3}" type="pres">
      <dgm:prSet presAssocID="{887970E2-8D77-47C3-ADED-4169F362AD4E}" presName="ParentText" presStyleLbl="node1" presStyleIdx="0" presStyleCnt="3" custScaleX="441015" custScaleY="180676" custLinFactNeighborX="2884" custLinFactNeighborY="-83330">
        <dgm:presLayoutVars>
          <dgm:chMax val="1"/>
          <dgm:chPref val="1"/>
          <dgm:bulletEnabled val="1"/>
        </dgm:presLayoutVars>
      </dgm:prSet>
      <dgm:spPr/>
      <dgm:t>
        <a:bodyPr/>
        <a:lstStyle/>
        <a:p>
          <a:endParaRPr lang="ru-RU"/>
        </a:p>
      </dgm:t>
    </dgm:pt>
    <dgm:pt modelId="{D081DA04-D1A5-48D1-ACB0-F466E40C3B85}" type="pres">
      <dgm:prSet presAssocID="{887970E2-8D77-47C3-ADED-4169F362AD4E}" presName="ChildText" presStyleLbl="revTx" presStyleIdx="0" presStyleCnt="2">
        <dgm:presLayoutVars>
          <dgm:chMax val="0"/>
          <dgm:chPref val="0"/>
          <dgm:bulletEnabled val="1"/>
        </dgm:presLayoutVars>
      </dgm:prSet>
      <dgm:spPr/>
    </dgm:pt>
    <dgm:pt modelId="{E67E5649-5FF8-4F87-9DC1-D5681CAC22E8}" type="pres">
      <dgm:prSet presAssocID="{888F1534-76D0-4F50-9713-005339A16492}" presName="sibTrans" presStyleCnt="0"/>
      <dgm:spPr/>
    </dgm:pt>
    <dgm:pt modelId="{74F3B6C8-9DC2-4968-970B-ED083F39983D}" type="pres">
      <dgm:prSet presAssocID="{4D87987B-C9A2-4EF1-BDC6-2A63EEA6B2A0}" presName="composite" presStyleCnt="0"/>
      <dgm:spPr/>
    </dgm:pt>
    <dgm:pt modelId="{AEDC3FAD-794A-4D41-9C04-357C437E9438}" type="pres">
      <dgm:prSet presAssocID="{4D87987B-C9A2-4EF1-BDC6-2A63EEA6B2A0}" presName="bentUpArrow1" presStyleLbl="alignImgPlace1" presStyleIdx="1" presStyleCnt="2" custScaleY="145864" custLinFactX="-84428" custLinFactNeighborX="-100000" custLinFactNeighborY="-26824"/>
      <dgm:spPr/>
    </dgm:pt>
    <dgm:pt modelId="{3E485F2F-8DEE-4189-967B-990339EF751F}" type="pres">
      <dgm:prSet presAssocID="{4D87987B-C9A2-4EF1-BDC6-2A63EEA6B2A0}" presName="ParentText" presStyleLbl="node1" presStyleIdx="1" presStyleCnt="3" custScaleX="477786" custScaleY="133903" custLinFactNeighborX="8251" custLinFactNeighborY="-50665">
        <dgm:presLayoutVars>
          <dgm:chMax val="1"/>
          <dgm:chPref val="1"/>
          <dgm:bulletEnabled val="1"/>
        </dgm:presLayoutVars>
      </dgm:prSet>
      <dgm:spPr/>
      <dgm:t>
        <a:bodyPr/>
        <a:lstStyle/>
        <a:p>
          <a:endParaRPr lang="ru-RU"/>
        </a:p>
      </dgm:t>
    </dgm:pt>
    <dgm:pt modelId="{179495B9-9D34-4785-91B1-0B7218596E26}" type="pres">
      <dgm:prSet presAssocID="{4D87987B-C9A2-4EF1-BDC6-2A63EEA6B2A0}" presName="ChildText" presStyleLbl="revTx" presStyleIdx="1" presStyleCnt="2">
        <dgm:presLayoutVars>
          <dgm:chMax val="0"/>
          <dgm:chPref val="0"/>
          <dgm:bulletEnabled val="1"/>
        </dgm:presLayoutVars>
      </dgm:prSet>
      <dgm:spPr/>
    </dgm:pt>
    <dgm:pt modelId="{EB9E37B1-D70F-47C2-9A06-D63FF7476F0A}" type="pres">
      <dgm:prSet presAssocID="{98A9618A-4B37-44EB-BD58-32C493F63D7B}" presName="sibTrans" presStyleCnt="0"/>
      <dgm:spPr/>
    </dgm:pt>
    <dgm:pt modelId="{422ED0AE-0CA8-464B-8479-C584402BABDB}" type="pres">
      <dgm:prSet presAssocID="{D574CA1B-8E12-44EA-A735-4AF9E3A26AC5}" presName="composite" presStyleCnt="0"/>
      <dgm:spPr/>
    </dgm:pt>
    <dgm:pt modelId="{10C9C9F8-59D8-4480-B44A-850860F9317A}" type="pres">
      <dgm:prSet presAssocID="{D574CA1B-8E12-44EA-A735-4AF9E3A26AC5}" presName="ParentText" presStyleLbl="node1" presStyleIdx="2" presStyleCnt="3" custScaleX="447000" custScaleY="161537" custLinFactNeighborX="-61685" custLinFactNeighborY="-20016">
        <dgm:presLayoutVars>
          <dgm:chMax val="1"/>
          <dgm:chPref val="1"/>
          <dgm:bulletEnabled val="1"/>
        </dgm:presLayoutVars>
      </dgm:prSet>
      <dgm:spPr/>
      <dgm:t>
        <a:bodyPr/>
        <a:lstStyle/>
        <a:p>
          <a:endParaRPr lang="ru-RU"/>
        </a:p>
      </dgm:t>
    </dgm:pt>
  </dgm:ptLst>
  <dgm:cxnLst>
    <dgm:cxn modelId="{89390B75-FBCB-4360-B7C3-15896836A55F}" type="presOf" srcId="{D574CA1B-8E12-44EA-A735-4AF9E3A26AC5}" destId="{10C9C9F8-59D8-4480-B44A-850860F9317A}" srcOrd="0" destOrd="0" presId="urn:microsoft.com/office/officeart/2005/8/layout/StepDownProcess"/>
    <dgm:cxn modelId="{4CB5C9D7-FF32-40F6-B790-E02DA1282D8A}" srcId="{4F85C106-62C5-4A21-9489-63E0432DFE31}" destId="{887970E2-8D77-47C3-ADED-4169F362AD4E}" srcOrd="0" destOrd="0" parTransId="{19D68BDD-9FD7-42B9-B81E-EB5F8F6BB4C1}" sibTransId="{888F1534-76D0-4F50-9713-005339A16492}"/>
    <dgm:cxn modelId="{4A5935C0-ED35-45BC-8667-1D958D721871}" srcId="{4F85C106-62C5-4A21-9489-63E0432DFE31}" destId="{4D87987B-C9A2-4EF1-BDC6-2A63EEA6B2A0}" srcOrd="1" destOrd="0" parTransId="{B2CD6921-E4C4-42D7-A1BE-0FC117D6C1FE}" sibTransId="{98A9618A-4B37-44EB-BD58-32C493F63D7B}"/>
    <dgm:cxn modelId="{28B095C2-F751-4907-96F3-F0C77FEBD12F}" type="presOf" srcId="{4F85C106-62C5-4A21-9489-63E0432DFE31}" destId="{D61030BC-4BFF-4C9D-8D19-3E33214489B1}" srcOrd="0" destOrd="0" presId="urn:microsoft.com/office/officeart/2005/8/layout/StepDownProcess"/>
    <dgm:cxn modelId="{969C9BB8-4D11-421D-9603-79BF9B861E0C}" type="presOf" srcId="{887970E2-8D77-47C3-ADED-4169F362AD4E}" destId="{6ABD390E-FE3E-4D43-AF76-77D5A55AD0B3}" srcOrd="0" destOrd="0" presId="urn:microsoft.com/office/officeart/2005/8/layout/StepDownProcess"/>
    <dgm:cxn modelId="{39230563-5877-45BA-8880-10776370BD2C}" type="presOf" srcId="{4D87987B-C9A2-4EF1-BDC6-2A63EEA6B2A0}" destId="{3E485F2F-8DEE-4189-967B-990339EF751F}" srcOrd="0" destOrd="0" presId="urn:microsoft.com/office/officeart/2005/8/layout/StepDownProcess"/>
    <dgm:cxn modelId="{E1A602EB-C163-468A-AEBB-BA6F679B91AB}" srcId="{4F85C106-62C5-4A21-9489-63E0432DFE31}" destId="{D574CA1B-8E12-44EA-A735-4AF9E3A26AC5}" srcOrd="2" destOrd="0" parTransId="{CDD28D08-1B3D-452E-88BC-77EBD9C007E7}" sibTransId="{3E4260F0-09CF-45DF-A913-53052A1179B0}"/>
    <dgm:cxn modelId="{6ADE9640-18AA-4C2A-93CE-B7FED1AE9233}" type="presParOf" srcId="{D61030BC-4BFF-4C9D-8D19-3E33214489B1}" destId="{AAB80E5D-F2A0-499A-85D1-5847E3C00F10}" srcOrd="0" destOrd="0" presId="urn:microsoft.com/office/officeart/2005/8/layout/StepDownProcess"/>
    <dgm:cxn modelId="{E9C2F539-CA78-4C01-A9A1-D26B3144973F}" type="presParOf" srcId="{AAB80E5D-F2A0-499A-85D1-5847E3C00F10}" destId="{B9903CD6-E309-4863-BEC3-8B9D889177CA}" srcOrd="0" destOrd="0" presId="urn:microsoft.com/office/officeart/2005/8/layout/StepDownProcess"/>
    <dgm:cxn modelId="{A9573F67-C029-4DDC-84B3-E26B180AD0EF}" type="presParOf" srcId="{AAB80E5D-F2A0-499A-85D1-5847E3C00F10}" destId="{6ABD390E-FE3E-4D43-AF76-77D5A55AD0B3}" srcOrd="1" destOrd="0" presId="urn:microsoft.com/office/officeart/2005/8/layout/StepDownProcess"/>
    <dgm:cxn modelId="{05CCA4B1-83D9-4291-8CAA-5F8CD33BD4F5}" type="presParOf" srcId="{AAB80E5D-F2A0-499A-85D1-5847E3C00F10}" destId="{D081DA04-D1A5-48D1-ACB0-F466E40C3B85}" srcOrd="2" destOrd="0" presId="urn:microsoft.com/office/officeart/2005/8/layout/StepDownProcess"/>
    <dgm:cxn modelId="{31660661-8615-4FED-802A-24FE86F3B690}" type="presParOf" srcId="{D61030BC-4BFF-4C9D-8D19-3E33214489B1}" destId="{E67E5649-5FF8-4F87-9DC1-D5681CAC22E8}" srcOrd="1" destOrd="0" presId="urn:microsoft.com/office/officeart/2005/8/layout/StepDownProcess"/>
    <dgm:cxn modelId="{B316FC26-FA97-4C34-9FBF-AE0426774450}" type="presParOf" srcId="{D61030BC-4BFF-4C9D-8D19-3E33214489B1}" destId="{74F3B6C8-9DC2-4968-970B-ED083F39983D}" srcOrd="2" destOrd="0" presId="urn:microsoft.com/office/officeart/2005/8/layout/StepDownProcess"/>
    <dgm:cxn modelId="{54E901EC-2F14-4B42-A495-DBE40F694B7B}" type="presParOf" srcId="{74F3B6C8-9DC2-4968-970B-ED083F39983D}" destId="{AEDC3FAD-794A-4D41-9C04-357C437E9438}" srcOrd="0" destOrd="0" presId="urn:microsoft.com/office/officeart/2005/8/layout/StepDownProcess"/>
    <dgm:cxn modelId="{CB502FB7-2372-4438-B38E-9693A68EF870}" type="presParOf" srcId="{74F3B6C8-9DC2-4968-970B-ED083F39983D}" destId="{3E485F2F-8DEE-4189-967B-990339EF751F}" srcOrd="1" destOrd="0" presId="urn:microsoft.com/office/officeart/2005/8/layout/StepDownProcess"/>
    <dgm:cxn modelId="{A5F502EE-DB9B-4BB9-B93E-0EC352F8F52C}" type="presParOf" srcId="{74F3B6C8-9DC2-4968-970B-ED083F39983D}" destId="{179495B9-9D34-4785-91B1-0B7218596E26}" srcOrd="2" destOrd="0" presId="urn:microsoft.com/office/officeart/2005/8/layout/StepDownProcess"/>
    <dgm:cxn modelId="{64948A05-8BA7-4DEF-9732-7EACA3A371C5}" type="presParOf" srcId="{D61030BC-4BFF-4C9D-8D19-3E33214489B1}" destId="{EB9E37B1-D70F-47C2-9A06-D63FF7476F0A}" srcOrd="3" destOrd="0" presId="urn:microsoft.com/office/officeart/2005/8/layout/StepDownProcess"/>
    <dgm:cxn modelId="{E4207F36-EE4B-46FD-87AD-45D06CEEE2D3}" type="presParOf" srcId="{D61030BC-4BFF-4C9D-8D19-3E33214489B1}" destId="{422ED0AE-0CA8-464B-8479-C584402BABDB}" srcOrd="4" destOrd="0" presId="urn:microsoft.com/office/officeart/2005/8/layout/StepDownProcess"/>
    <dgm:cxn modelId="{64563386-E48B-4C56-83A0-384C48FBE603}" type="presParOf" srcId="{422ED0AE-0CA8-464B-8479-C584402BABDB}" destId="{10C9C9F8-59D8-4480-B44A-850860F9317A}"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0FAFB9E-3416-4DD5-80F3-159F8F8F2D8C}"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9F14945B-31A0-4CE6-A514-7A56FF304E8C}">
      <dgm:prSet/>
      <dgm:spPr/>
      <dgm:t>
        <a:bodyPr/>
        <a:lstStyle/>
        <a:p>
          <a:pPr algn="ctr" rtl="0"/>
          <a:r>
            <a:rPr lang="ru-RU" b="1" smtClean="0">
              <a:latin typeface="Times New Roman" panose="02020603050405020304" pitchFamily="18" charset="0"/>
              <a:cs typeface="Times New Roman" panose="02020603050405020304" pitchFamily="18" charset="0"/>
            </a:rPr>
            <a:t>Геохимические аномалии </a:t>
          </a:r>
          <a:endParaRPr lang="ru-RU">
            <a:latin typeface="Times New Roman" panose="02020603050405020304" pitchFamily="18" charset="0"/>
            <a:cs typeface="Times New Roman" panose="02020603050405020304" pitchFamily="18" charset="0"/>
          </a:endParaRPr>
        </a:p>
      </dgm:t>
    </dgm:pt>
    <dgm:pt modelId="{967E1724-B6B1-4BCE-92B1-C46F9C5E8838}" type="parTrans" cxnId="{2AE09D53-3B86-443F-B0DE-9AEF444D143E}">
      <dgm:prSet/>
      <dgm:spPr/>
      <dgm:t>
        <a:bodyPr/>
        <a:lstStyle/>
        <a:p>
          <a:endParaRPr lang="ru-RU"/>
        </a:p>
      </dgm:t>
    </dgm:pt>
    <dgm:pt modelId="{9A5A4C2F-469F-429C-9008-D90B732FDB55}" type="sibTrans" cxnId="{2AE09D53-3B86-443F-B0DE-9AEF444D143E}">
      <dgm:prSet/>
      <dgm:spPr/>
      <dgm:t>
        <a:bodyPr/>
        <a:lstStyle/>
        <a:p>
          <a:endParaRPr lang="ru-RU"/>
        </a:p>
      </dgm:t>
    </dgm:pt>
    <dgm:pt modelId="{42F0929E-0572-4B65-A5B2-652043873CC5}" type="pres">
      <dgm:prSet presAssocID="{B0FAFB9E-3416-4DD5-80F3-159F8F8F2D8C}" presName="linear" presStyleCnt="0">
        <dgm:presLayoutVars>
          <dgm:animLvl val="lvl"/>
          <dgm:resizeHandles val="exact"/>
        </dgm:presLayoutVars>
      </dgm:prSet>
      <dgm:spPr/>
      <dgm:t>
        <a:bodyPr/>
        <a:lstStyle/>
        <a:p>
          <a:endParaRPr lang="ru-RU"/>
        </a:p>
      </dgm:t>
    </dgm:pt>
    <dgm:pt modelId="{EFEA71DE-22BD-4527-9E30-5650FEA0E13C}" type="pres">
      <dgm:prSet presAssocID="{9F14945B-31A0-4CE6-A514-7A56FF304E8C}" presName="parentText" presStyleLbl="node1" presStyleIdx="0" presStyleCnt="1">
        <dgm:presLayoutVars>
          <dgm:chMax val="0"/>
          <dgm:bulletEnabled val="1"/>
        </dgm:presLayoutVars>
      </dgm:prSet>
      <dgm:spPr/>
      <dgm:t>
        <a:bodyPr/>
        <a:lstStyle/>
        <a:p>
          <a:endParaRPr lang="ru-RU"/>
        </a:p>
      </dgm:t>
    </dgm:pt>
  </dgm:ptLst>
  <dgm:cxnLst>
    <dgm:cxn modelId="{FA377965-260F-4B27-9270-DECA1C99AA2E}" type="presOf" srcId="{B0FAFB9E-3416-4DD5-80F3-159F8F8F2D8C}" destId="{42F0929E-0572-4B65-A5B2-652043873CC5}" srcOrd="0" destOrd="0" presId="urn:microsoft.com/office/officeart/2005/8/layout/vList2"/>
    <dgm:cxn modelId="{5DF887A7-0461-4257-A857-04BB4D3FD6B4}" type="presOf" srcId="{9F14945B-31A0-4CE6-A514-7A56FF304E8C}" destId="{EFEA71DE-22BD-4527-9E30-5650FEA0E13C}" srcOrd="0" destOrd="0" presId="urn:microsoft.com/office/officeart/2005/8/layout/vList2"/>
    <dgm:cxn modelId="{2AE09D53-3B86-443F-B0DE-9AEF444D143E}" srcId="{B0FAFB9E-3416-4DD5-80F3-159F8F8F2D8C}" destId="{9F14945B-31A0-4CE6-A514-7A56FF304E8C}" srcOrd="0" destOrd="0" parTransId="{967E1724-B6B1-4BCE-92B1-C46F9C5E8838}" sibTransId="{9A5A4C2F-469F-429C-9008-D90B732FDB55}"/>
    <dgm:cxn modelId="{E50A58AD-B8C4-43C5-87E6-B344ECB39B98}" type="presParOf" srcId="{42F0929E-0572-4B65-A5B2-652043873CC5}" destId="{EFEA71DE-22BD-4527-9E30-5650FEA0E13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144A16A-55B6-4221-8DAB-BB37BCF758E0}"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LID4096"/>
        </a:p>
      </dgm:t>
    </dgm:pt>
    <dgm:pt modelId="{B9082F13-1858-4744-A536-6AF8A8B7557A}" type="pres">
      <dgm:prSet presAssocID="{F144A16A-55B6-4221-8DAB-BB37BCF758E0}" presName="cycle" presStyleCnt="0">
        <dgm:presLayoutVars>
          <dgm:dir/>
          <dgm:resizeHandles val="exact"/>
        </dgm:presLayoutVars>
      </dgm:prSet>
      <dgm:spPr/>
      <dgm:t>
        <a:bodyPr/>
        <a:lstStyle/>
        <a:p>
          <a:endParaRPr lang="ru-RU"/>
        </a:p>
      </dgm:t>
    </dgm:pt>
  </dgm:ptLst>
  <dgm:cxnLst>
    <dgm:cxn modelId="{77DFF39A-679D-4573-92EB-F945474E0BC0}" type="presOf" srcId="{F144A16A-55B6-4221-8DAB-BB37BCF758E0}" destId="{B9082F13-1858-4744-A536-6AF8A8B7557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9C23455-E185-4B9A-B925-886DEA5870F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20977126-17F7-41E5-A7BD-E99C235F680A}">
      <dgm:prSet/>
      <dgm:spPr/>
      <dgm:t>
        <a:bodyPr/>
        <a:lstStyle/>
        <a:p>
          <a:pPr rtl="0"/>
          <a:r>
            <a:rPr lang="ru-RU" b="1" i="1" smtClean="0">
              <a:latin typeface="Times New Roman" panose="02020603050405020304" pitchFamily="18" charset="0"/>
              <a:cs typeface="Times New Roman" panose="02020603050405020304" pitchFamily="18" charset="0"/>
            </a:rPr>
            <a:t>Некоторые задачи и методы физики ландшафта </a:t>
          </a:r>
          <a:endParaRPr lang="ru-RU">
            <a:latin typeface="Times New Roman" panose="02020603050405020304" pitchFamily="18" charset="0"/>
            <a:cs typeface="Times New Roman" panose="02020603050405020304" pitchFamily="18" charset="0"/>
          </a:endParaRPr>
        </a:p>
      </dgm:t>
    </dgm:pt>
    <dgm:pt modelId="{48B0616C-1A95-4C7F-A13D-36D3F95E910D}" type="parTrans" cxnId="{B01FF72D-BA59-4770-8D2A-D1F4857D32EB}">
      <dgm:prSet/>
      <dgm:spPr/>
      <dgm:t>
        <a:bodyPr/>
        <a:lstStyle/>
        <a:p>
          <a:endParaRPr lang="ru-RU"/>
        </a:p>
      </dgm:t>
    </dgm:pt>
    <dgm:pt modelId="{7259F5D3-A2F2-4886-ADFE-A36A478A1C07}" type="sibTrans" cxnId="{B01FF72D-BA59-4770-8D2A-D1F4857D32EB}">
      <dgm:prSet/>
      <dgm:spPr/>
      <dgm:t>
        <a:bodyPr/>
        <a:lstStyle/>
        <a:p>
          <a:endParaRPr lang="ru-RU"/>
        </a:p>
      </dgm:t>
    </dgm:pt>
    <dgm:pt modelId="{9BF9981F-E29D-48B4-8A2D-14C88E769DF3}" type="pres">
      <dgm:prSet presAssocID="{19C23455-E185-4B9A-B925-886DEA5870F9}" presName="linear" presStyleCnt="0">
        <dgm:presLayoutVars>
          <dgm:animLvl val="lvl"/>
          <dgm:resizeHandles val="exact"/>
        </dgm:presLayoutVars>
      </dgm:prSet>
      <dgm:spPr/>
      <dgm:t>
        <a:bodyPr/>
        <a:lstStyle/>
        <a:p>
          <a:endParaRPr lang="ru-RU"/>
        </a:p>
      </dgm:t>
    </dgm:pt>
    <dgm:pt modelId="{DA788D65-F88A-4D5E-8624-76E1B88ABF88}" type="pres">
      <dgm:prSet presAssocID="{20977126-17F7-41E5-A7BD-E99C235F680A}" presName="parentText" presStyleLbl="node1" presStyleIdx="0" presStyleCnt="1">
        <dgm:presLayoutVars>
          <dgm:chMax val="0"/>
          <dgm:bulletEnabled val="1"/>
        </dgm:presLayoutVars>
      </dgm:prSet>
      <dgm:spPr/>
      <dgm:t>
        <a:bodyPr/>
        <a:lstStyle/>
        <a:p>
          <a:endParaRPr lang="ru-RU"/>
        </a:p>
      </dgm:t>
    </dgm:pt>
  </dgm:ptLst>
  <dgm:cxnLst>
    <dgm:cxn modelId="{841A4AA5-211C-442A-9218-33150EC66ACF}" type="presOf" srcId="{19C23455-E185-4B9A-B925-886DEA5870F9}" destId="{9BF9981F-E29D-48B4-8A2D-14C88E769DF3}" srcOrd="0" destOrd="0" presId="urn:microsoft.com/office/officeart/2005/8/layout/vList2"/>
    <dgm:cxn modelId="{2F5C1D75-B9E1-40F9-961F-A3A2021BAE60}" type="presOf" srcId="{20977126-17F7-41E5-A7BD-E99C235F680A}" destId="{DA788D65-F88A-4D5E-8624-76E1B88ABF88}" srcOrd="0" destOrd="0" presId="urn:microsoft.com/office/officeart/2005/8/layout/vList2"/>
    <dgm:cxn modelId="{B01FF72D-BA59-4770-8D2A-D1F4857D32EB}" srcId="{19C23455-E185-4B9A-B925-886DEA5870F9}" destId="{20977126-17F7-41E5-A7BD-E99C235F680A}" srcOrd="0" destOrd="0" parTransId="{48B0616C-1A95-4C7F-A13D-36D3F95E910D}" sibTransId="{7259F5D3-A2F2-4886-ADFE-A36A478A1C07}"/>
    <dgm:cxn modelId="{06E851F4-8872-4660-A0F1-84AFB4FE2FE8}" type="presParOf" srcId="{9BF9981F-E29D-48B4-8A2D-14C88E769DF3}" destId="{DA788D65-F88A-4D5E-8624-76E1B88ABF8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CEC747E-F202-4345-9147-348F80EC7117}"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LID4096"/>
        </a:p>
      </dgm:t>
    </dgm:pt>
    <dgm:pt modelId="{12451AF1-E4A5-445F-ACD9-4879FD3B98C4}">
      <dgm:prSet custT="1"/>
      <dgm:spPr/>
      <dgm:t>
        <a:bodyPr/>
        <a:lstStyle/>
        <a:p>
          <a:pPr algn="ctr">
            <a:buFont typeface="Times New Roman" panose="02020603050405020304" pitchFamily="18" charset="0"/>
            <a:buChar char="-"/>
          </a:pPr>
          <a:r>
            <a:rPr lang="ru-RU" sz="1600" b="1" dirty="0" smtClean="0"/>
            <a:t>сбор фактического материала</a:t>
          </a:r>
          <a:endParaRPr lang="ru-RU" sz="1600" b="1" dirty="0"/>
        </a:p>
      </dgm:t>
    </dgm:pt>
    <dgm:pt modelId="{5782C5FE-C77F-4A13-9545-17CCC2505AC2}" type="parTrans" cxnId="{11B03DF4-B362-4216-B791-4F86CC3944EB}">
      <dgm:prSet/>
      <dgm:spPr/>
      <dgm:t>
        <a:bodyPr/>
        <a:lstStyle/>
        <a:p>
          <a:endParaRPr lang="LID4096" sz="900"/>
        </a:p>
      </dgm:t>
    </dgm:pt>
    <dgm:pt modelId="{5AC52662-BFD5-45D7-89E2-306C7A3A2CC3}" type="sibTrans" cxnId="{11B03DF4-B362-4216-B791-4F86CC3944EB}">
      <dgm:prSet custT="1"/>
      <dgm:spPr/>
      <dgm:t>
        <a:bodyPr/>
        <a:lstStyle/>
        <a:p>
          <a:endParaRPr lang="LID4096" sz="900"/>
        </a:p>
      </dgm:t>
    </dgm:pt>
    <dgm:pt modelId="{D784DA07-D4A8-422A-B161-6B3A5C5884DB}">
      <dgm:prSet custT="1"/>
      <dgm:spPr/>
      <dgm:t>
        <a:bodyPr/>
        <a:lstStyle/>
        <a:p>
          <a:pPr algn="ctr">
            <a:buFont typeface="Times New Roman" panose="02020603050405020304" pitchFamily="18" charset="0"/>
            <a:buChar char="-"/>
          </a:pPr>
          <a:r>
            <a:rPr lang="ru-RU" sz="1600" b="1" dirty="0" smtClean="0"/>
            <a:t>систематизации, т.е. приведения к виду, удобному для пользования</a:t>
          </a:r>
          <a:endParaRPr lang="ru-RU" sz="1600" b="1" dirty="0"/>
        </a:p>
      </dgm:t>
    </dgm:pt>
    <dgm:pt modelId="{53616B44-1E47-49CF-B517-9B8E6B1D80FD}" type="parTrans" cxnId="{5A5ACFEC-4B3E-4252-87F2-80429716330C}">
      <dgm:prSet/>
      <dgm:spPr/>
      <dgm:t>
        <a:bodyPr/>
        <a:lstStyle/>
        <a:p>
          <a:endParaRPr lang="LID4096" sz="900"/>
        </a:p>
      </dgm:t>
    </dgm:pt>
    <dgm:pt modelId="{B522DC85-133B-4CE7-AAE4-35DF5A5C5A3B}" type="sibTrans" cxnId="{5A5ACFEC-4B3E-4252-87F2-80429716330C}">
      <dgm:prSet custT="1"/>
      <dgm:spPr/>
      <dgm:t>
        <a:bodyPr/>
        <a:lstStyle/>
        <a:p>
          <a:endParaRPr lang="LID4096" sz="900"/>
        </a:p>
      </dgm:t>
    </dgm:pt>
    <dgm:pt modelId="{FDE4A71C-5C79-4736-AB6D-CAD300A97124}">
      <dgm:prSet custT="1"/>
      <dgm:spPr/>
      <dgm:t>
        <a:bodyPr/>
        <a:lstStyle/>
        <a:p>
          <a:pPr algn="ctr">
            <a:buFont typeface="Times New Roman" panose="02020603050405020304" pitchFamily="18" charset="0"/>
            <a:buChar char="-"/>
          </a:pPr>
          <a:r>
            <a:rPr lang="ru-RU" sz="1600" b="1" dirty="0" smtClean="0"/>
            <a:t>научного обобщения</a:t>
          </a:r>
          <a:endParaRPr lang="ru-RU" sz="1600" b="1" dirty="0"/>
        </a:p>
      </dgm:t>
    </dgm:pt>
    <dgm:pt modelId="{4C0AEE32-0E3E-4B3C-83D6-5C44B9F6C914}" type="parTrans" cxnId="{FD65AB04-D86A-4554-A352-202F15F1297A}">
      <dgm:prSet/>
      <dgm:spPr/>
      <dgm:t>
        <a:bodyPr/>
        <a:lstStyle/>
        <a:p>
          <a:endParaRPr lang="LID4096" sz="900"/>
        </a:p>
      </dgm:t>
    </dgm:pt>
    <dgm:pt modelId="{71991806-9195-4E19-9789-F3128A2C0A61}" type="sibTrans" cxnId="{FD65AB04-D86A-4554-A352-202F15F1297A}">
      <dgm:prSet custT="1"/>
      <dgm:spPr/>
      <dgm:t>
        <a:bodyPr/>
        <a:lstStyle/>
        <a:p>
          <a:endParaRPr lang="LID4096" sz="900"/>
        </a:p>
      </dgm:t>
    </dgm:pt>
    <dgm:pt modelId="{001998F3-3418-4EA0-AAE6-CD857613B73A}" type="pres">
      <dgm:prSet presAssocID="{ECEC747E-F202-4345-9147-348F80EC7117}" presName="Name0" presStyleCnt="0">
        <dgm:presLayoutVars>
          <dgm:chMax/>
          <dgm:chPref/>
          <dgm:dir/>
          <dgm:animLvl val="lvl"/>
        </dgm:presLayoutVars>
      </dgm:prSet>
      <dgm:spPr/>
      <dgm:t>
        <a:bodyPr/>
        <a:lstStyle/>
        <a:p>
          <a:endParaRPr lang="ru-RU"/>
        </a:p>
      </dgm:t>
    </dgm:pt>
    <dgm:pt modelId="{BBC21DDA-C8C8-41AE-8C2E-DF74D8EEAD3C}" type="pres">
      <dgm:prSet presAssocID="{12451AF1-E4A5-445F-ACD9-4879FD3B98C4}" presName="composite" presStyleCnt="0"/>
      <dgm:spPr/>
    </dgm:pt>
    <dgm:pt modelId="{26C0B6D6-60B1-43AE-9805-06925B3DE848}" type="pres">
      <dgm:prSet presAssocID="{12451AF1-E4A5-445F-ACD9-4879FD3B98C4}" presName="Parent1" presStyleLbl="node1" presStyleIdx="0" presStyleCnt="6" custScaleX="212530">
        <dgm:presLayoutVars>
          <dgm:chMax val="1"/>
          <dgm:chPref val="1"/>
          <dgm:bulletEnabled val="1"/>
        </dgm:presLayoutVars>
      </dgm:prSet>
      <dgm:spPr/>
      <dgm:t>
        <a:bodyPr/>
        <a:lstStyle/>
        <a:p>
          <a:endParaRPr lang="ru-RU"/>
        </a:p>
      </dgm:t>
    </dgm:pt>
    <dgm:pt modelId="{11C84F6D-3EF2-4A60-8A68-A80A8BDFC1C3}" type="pres">
      <dgm:prSet presAssocID="{12451AF1-E4A5-445F-ACD9-4879FD3B98C4}" presName="Childtext1" presStyleLbl="revTx" presStyleIdx="0" presStyleCnt="3">
        <dgm:presLayoutVars>
          <dgm:chMax val="0"/>
          <dgm:chPref val="0"/>
          <dgm:bulletEnabled val="1"/>
        </dgm:presLayoutVars>
      </dgm:prSet>
      <dgm:spPr/>
    </dgm:pt>
    <dgm:pt modelId="{6E1EED09-8B5F-4330-B7E7-618205943D37}" type="pres">
      <dgm:prSet presAssocID="{12451AF1-E4A5-445F-ACD9-4879FD3B98C4}" presName="BalanceSpacing" presStyleCnt="0"/>
      <dgm:spPr/>
    </dgm:pt>
    <dgm:pt modelId="{C7022158-74DE-4F3B-B39F-ABD895578F5A}" type="pres">
      <dgm:prSet presAssocID="{12451AF1-E4A5-445F-ACD9-4879FD3B98C4}" presName="BalanceSpacing1" presStyleCnt="0"/>
      <dgm:spPr/>
    </dgm:pt>
    <dgm:pt modelId="{C7EEDB5E-F8A7-469E-A3F0-678091C85FDF}" type="pres">
      <dgm:prSet presAssocID="{5AC52662-BFD5-45D7-89E2-306C7A3A2CC3}" presName="Accent1Text" presStyleLbl="node1" presStyleIdx="1" presStyleCnt="6" custScaleX="38000" custScaleY="37576" custLinFactNeighborX="-27085"/>
      <dgm:spPr/>
      <dgm:t>
        <a:bodyPr/>
        <a:lstStyle/>
        <a:p>
          <a:endParaRPr lang="ru-RU"/>
        </a:p>
      </dgm:t>
    </dgm:pt>
    <dgm:pt modelId="{89786B67-27B1-4993-B415-97E864FD5DBD}" type="pres">
      <dgm:prSet presAssocID="{5AC52662-BFD5-45D7-89E2-306C7A3A2CC3}" presName="spaceBetweenRectangles" presStyleCnt="0"/>
      <dgm:spPr/>
    </dgm:pt>
    <dgm:pt modelId="{1D687539-D0E9-434B-9526-990CFCFA580E}" type="pres">
      <dgm:prSet presAssocID="{D784DA07-D4A8-422A-B161-6B3A5C5884DB}" presName="composite" presStyleCnt="0"/>
      <dgm:spPr/>
    </dgm:pt>
    <dgm:pt modelId="{348FAC1C-640B-4C4C-82D1-E88A545C5815}" type="pres">
      <dgm:prSet presAssocID="{D784DA07-D4A8-422A-B161-6B3A5C5884DB}" presName="Parent1" presStyleLbl="node1" presStyleIdx="2" presStyleCnt="6" custScaleX="212530">
        <dgm:presLayoutVars>
          <dgm:chMax val="1"/>
          <dgm:chPref val="1"/>
          <dgm:bulletEnabled val="1"/>
        </dgm:presLayoutVars>
      </dgm:prSet>
      <dgm:spPr/>
      <dgm:t>
        <a:bodyPr/>
        <a:lstStyle/>
        <a:p>
          <a:endParaRPr lang="ru-RU"/>
        </a:p>
      </dgm:t>
    </dgm:pt>
    <dgm:pt modelId="{A5065F08-A234-43F9-ABE7-11D5F5AD18F4}" type="pres">
      <dgm:prSet presAssocID="{D784DA07-D4A8-422A-B161-6B3A5C5884DB}" presName="Childtext1" presStyleLbl="revTx" presStyleIdx="1" presStyleCnt="3">
        <dgm:presLayoutVars>
          <dgm:chMax val="0"/>
          <dgm:chPref val="0"/>
          <dgm:bulletEnabled val="1"/>
        </dgm:presLayoutVars>
      </dgm:prSet>
      <dgm:spPr/>
    </dgm:pt>
    <dgm:pt modelId="{9A64097F-1F9E-4B4D-8B21-53843323FD92}" type="pres">
      <dgm:prSet presAssocID="{D784DA07-D4A8-422A-B161-6B3A5C5884DB}" presName="BalanceSpacing" presStyleCnt="0"/>
      <dgm:spPr/>
    </dgm:pt>
    <dgm:pt modelId="{C9118892-0072-4575-ACBB-DC958787B8D2}" type="pres">
      <dgm:prSet presAssocID="{D784DA07-D4A8-422A-B161-6B3A5C5884DB}" presName="BalanceSpacing1" presStyleCnt="0"/>
      <dgm:spPr/>
    </dgm:pt>
    <dgm:pt modelId="{2703C695-8FEF-4BA9-8B26-FBEF9CE73A7A}" type="pres">
      <dgm:prSet presAssocID="{B522DC85-133B-4CE7-AAE4-35DF5A5C5A3B}" presName="Accent1Text" presStyleLbl="node1" presStyleIdx="3" presStyleCnt="6" custScaleX="38000" custScaleY="37576" custLinFactNeighborX="27234"/>
      <dgm:spPr/>
      <dgm:t>
        <a:bodyPr/>
        <a:lstStyle/>
        <a:p>
          <a:endParaRPr lang="ru-RU"/>
        </a:p>
      </dgm:t>
    </dgm:pt>
    <dgm:pt modelId="{5834C475-4732-4041-93CA-50E3EA8F1F67}" type="pres">
      <dgm:prSet presAssocID="{B522DC85-133B-4CE7-AAE4-35DF5A5C5A3B}" presName="spaceBetweenRectangles" presStyleCnt="0"/>
      <dgm:spPr/>
    </dgm:pt>
    <dgm:pt modelId="{F2645440-BC30-4438-A55F-44B4A53555D1}" type="pres">
      <dgm:prSet presAssocID="{FDE4A71C-5C79-4736-AB6D-CAD300A97124}" presName="composite" presStyleCnt="0"/>
      <dgm:spPr/>
    </dgm:pt>
    <dgm:pt modelId="{E31C7D3B-F15B-417B-853E-740EC81AEBC9}" type="pres">
      <dgm:prSet presAssocID="{FDE4A71C-5C79-4736-AB6D-CAD300A97124}" presName="Parent1" presStyleLbl="node1" presStyleIdx="4" presStyleCnt="6" custScaleX="212530">
        <dgm:presLayoutVars>
          <dgm:chMax val="1"/>
          <dgm:chPref val="1"/>
          <dgm:bulletEnabled val="1"/>
        </dgm:presLayoutVars>
      </dgm:prSet>
      <dgm:spPr/>
      <dgm:t>
        <a:bodyPr/>
        <a:lstStyle/>
        <a:p>
          <a:endParaRPr lang="ru-RU"/>
        </a:p>
      </dgm:t>
    </dgm:pt>
    <dgm:pt modelId="{B3E11C2A-67E3-42AA-808D-E6BB27F3D7D2}" type="pres">
      <dgm:prSet presAssocID="{FDE4A71C-5C79-4736-AB6D-CAD300A97124}" presName="Childtext1" presStyleLbl="revTx" presStyleIdx="2" presStyleCnt="3">
        <dgm:presLayoutVars>
          <dgm:chMax val="0"/>
          <dgm:chPref val="0"/>
          <dgm:bulletEnabled val="1"/>
        </dgm:presLayoutVars>
      </dgm:prSet>
      <dgm:spPr/>
    </dgm:pt>
    <dgm:pt modelId="{BA1709BD-A737-47B2-B317-A8431A35B5A2}" type="pres">
      <dgm:prSet presAssocID="{FDE4A71C-5C79-4736-AB6D-CAD300A97124}" presName="BalanceSpacing" presStyleCnt="0"/>
      <dgm:spPr/>
    </dgm:pt>
    <dgm:pt modelId="{3B869167-AD4C-44FC-B169-58FDF4539E20}" type="pres">
      <dgm:prSet presAssocID="{FDE4A71C-5C79-4736-AB6D-CAD300A97124}" presName="BalanceSpacing1" presStyleCnt="0"/>
      <dgm:spPr/>
    </dgm:pt>
    <dgm:pt modelId="{9BD4DD53-5BF3-4FA1-B71C-BBE3C6F57947}" type="pres">
      <dgm:prSet presAssocID="{71991806-9195-4E19-9789-F3128A2C0A61}" presName="Accent1Text" presStyleLbl="node1" presStyleIdx="5" presStyleCnt="6" custScaleX="38000" custScaleY="37576" custLinFactNeighborX="-27085"/>
      <dgm:spPr/>
      <dgm:t>
        <a:bodyPr/>
        <a:lstStyle/>
        <a:p>
          <a:endParaRPr lang="ru-RU"/>
        </a:p>
      </dgm:t>
    </dgm:pt>
  </dgm:ptLst>
  <dgm:cxnLst>
    <dgm:cxn modelId="{11B03DF4-B362-4216-B791-4F86CC3944EB}" srcId="{ECEC747E-F202-4345-9147-348F80EC7117}" destId="{12451AF1-E4A5-445F-ACD9-4879FD3B98C4}" srcOrd="0" destOrd="0" parTransId="{5782C5FE-C77F-4A13-9545-17CCC2505AC2}" sibTransId="{5AC52662-BFD5-45D7-89E2-306C7A3A2CC3}"/>
    <dgm:cxn modelId="{BCFAC689-FFB2-4B4A-9DDE-5A897DD3DC8A}" type="presOf" srcId="{71991806-9195-4E19-9789-F3128A2C0A61}" destId="{9BD4DD53-5BF3-4FA1-B71C-BBE3C6F57947}" srcOrd="0" destOrd="0" presId="urn:microsoft.com/office/officeart/2008/layout/AlternatingHexagons"/>
    <dgm:cxn modelId="{8ACE544A-2E18-4D99-AB2A-E1622043760E}" type="presOf" srcId="{D784DA07-D4A8-422A-B161-6B3A5C5884DB}" destId="{348FAC1C-640B-4C4C-82D1-E88A545C5815}" srcOrd="0" destOrd="0" presId="urn:microsoft.com/office/officeart/2008/layout/AlternatingHexagons"/>
    <dgm:cxn modelId="{FD65AB04-D86A-4554-A352-202F15F1297A}" srcId="{ECEC747E-F202-4345-9147-348F80EC7117}" destId="{FDE4A71C-5C79-4736-AB6D-CAD300A97124}" srcOrd="2" destOrd="0" parTransId="{4C0AEE32-0E3E-4B3C-83D6-5C44B9F6C914}" sibTransId="{71991806-9195-4E19-9789-F3128A2C0A61}"/>
    <dgm:cxn modelId="{5A5ACFEC-4B3E-4252-87F2-80429716330C}" srcId="{ECEC747E-F202-4345-9147-348F80EC7117}" destId="{D784DA07-D4A8-422A-B161-6B3A5C5884DB}" srcOrd="1" destOrd="0" parTransId="{53616B44-1E47-49CF-B517-9B8E6B1D80FD}" sibTransId="{B522DC85-133B-4CE7-AAE4-35DF5A5C5A3B}"/>
    <dgm:cxn modelId="{15B93D89-B2D1-4159-8EAE-B489519A4606}" type="presOf" srcId="{12451AF1-E4A5-445F-ACD9-4879FD3B98C4}" destId="{26C0B6D6-60B1-43AE-9805-06925B3DE848}" srcOrd="0" destOrd="0" presId="urn:microsoft.com/office/officeart/2008/layout/AlternatingHexagons"/>
    <dgm:cxn modelId="{F090E26B-9A31-4910-9267-4C094133D4BF}" type="presOf" srcId="{FDE4A71C-5C79-4736-AB6D-CAD300A97124}" destId="{E31C7D3B-F15B-417B-853E-740EC81AEBC9}" srcOrd="0" destOrd="0" presId="urn:microsoft.com/office/officeart/2008/layout/AlternatingHexagons"/>
    <dgm:cxn modelId="{8C766499-5829-4746-AA15-2898C0B5A549}" type="presOf" srcId="{5AC52662-BFD5-45D7-89E2-306C7A3A2CC3}" destId="{C7EEDB5E-F8A7-469E-A3F0-678091C85FDF}" srcOrd="0" destOrd="0" presId="urn:microsoft.com/office/officeart/2008/layout/AlternatingHexagons"/>
    <dgm:cxn modelId="{4318B268-7997-44A7-B4D8-8816E781FE5E}" type="presOf" srcId="{B522DC85-133B-4CE7-AAE4-35DF5A5C5A3B}" destId="{2703C695-8FEF-4BA9-8B26-FBEF9CE73A7A}" srcOrd="0" destOrd="0" presId="urn:microsoft.com/office/officeart/2008/layout/AlternatingHexagons"/>
    <dgm:cxn modelId="{658B6312-EE1F-4F48-8015-74DC12EDB71E}" type="presOf" srcId="{ECEC747E-F202-4345-9147-348F80EC7117}" destId="{001998F3-3418-4EA0-AAE6-CD857613B73A}" srcOrd="0" destOrd="0" presId="urn:microsoft.com/office/officeart/2008/layout/AlternatingHexagons"/>
    <dgm:cxn modelId="{3EEF6AA6-BE25-428A-B93C-6B2537505E80}" type="presParOf" srcId="{001998F3-3418-4EA0-AAE6-CD857613B73A}" destId="{BBC21DDA-C8C8-41AE-8C2E-DF74D8EEAD3C}" srcOrd="0" destOrd="0" presId="urn:microsoft.com/office/officeart/2008/layout/AlternatingHexagons"/>
    <dgm:cxn modelId="{4A14D39D-3821-45D7-B3B0-CA58CF408E87}" type="presParOf" srcId="{BBC21DDA-C8C8-41AE-8C2E-DF74D8EEAD3C}" destId="{26C0B6D6-60B1-43AE-9805-06925B3DE848}" srcOrd="0" destOrd="0" presId="urn:microsoft.com/office/officeart/2008/layout/AlternatingHexagons"/>
    <dgm:cxn modelId="{3B4CE4BA-4999-4CCD-88B0-46851BF99EB8}" type="presParOf" srcId="{BBC21DDA-C8C8-41AE-8C2E-DF74D8EEAD3C}" destId="{11C84F6D-3EF2-4A60-8A68-A80A8BDFC1C3}" srcOrd="1" destOrd="0" presId="urn:microsoft.com/office/officeart/2008/layout/AlternatingHexagons"/>
    <dgm:cxn modelId="{CFABC112-7E5D-48B0-8ADB-904B03B05CB6}" type="presParOf" srcId="{BBC21DDA-C8C8-41AE-8C2E-DF74D8EEAD3C}" destId="{6E1EED09-8B5F-4330-B7E7-618205943D37}" srcOrd="2" destOrd="0" presId="urn:microsoft.com/office/officeart/2008/layout/AlternatingHexagons"/>
    <dgm:cxn modelId="{E56F3AFE-802E-4170-A5D2-40B63CDF9409}" type="presParOf" srcId="{BBC21DDA-C8C8-41AE-8C2E-DF74D8EEAD3C}" destId="{C7022158-74DE-4F3B-B39F-ABD895578F5A}" srcOrd="3" destOrd="0" presId="urn:microsoft.com/office/officeart/2008/layout/AlternatingHexagons"/>
    <dgm:cxn modelId="{0B416059-BCE4-4633-B84E-B032AFA40795}" type="presParOf" srcId="{BBC21DDA-C8C8-41AE-8C2E-DF74D8EEAD3C}" destId="{C7EEDB5E-F8A7-469E-A3F0-678091C85FDF}" srcOrd="4" destOrd="0" presId="urn:microsoft.com/office/officeart/2008/layout/AlternatingHexagons"/>
    <dgm:cxn modelId="{BCF379CC-7823-42C0-9FC5-3736C5C54C11}" type="presParOf" srcId="{001998F3-3418-4EA0-AAE6-CD857613B73A}" destId="{89786B67-27B1-4993-B415-97E864FD5DBD}" srcOrd="1" destOrd="0" presId="urn:microsoft.com/office/officeart/2008/layout/AlternatingHexagons"/>
    <dgm:cxn modelId="{7F03BF0C-B462-44E1-802B-FD2D5F137DFA}" type="presParOf" srcId="{001998F3-3418-4EA0-AAE6-CD857613B73A}" destId="{1D687539-D0E9-434B-9526-990CFCFA580E}" srcOrd="2" destOrd="0" presId="urn:microsoft.com/office/officeart/2008/layout/AlternatingHexagons"/>
    <dgm:cxn modelId="{28CECF2F-5F4C-4804-BCC3-14D70EF3C8D6}" type="presParOf" srcId="{1D687539-D0E9-434B-9526-990CFCFA580E}" destId="{348FAC1C-640B-4C4C-82D1-E88A545C5815}" srcOrd="0" destOrd="0" presId="urn:microsoft.com/office/officeart/2008/layout/AlternatingHexagons"/>
    <dgm:cxn modelId="{3C08895D-15E9-405F-8546-720DB4C4489C}" type="presParOf" srcId="{1D687539-D0E9-434B-9526-990CFCFA580E}" destId="{A5065F08-A234-43F9-ABE7-11D5F5AD18F4}" srcOrd="1" destOrd="0" presId="urn:microsoft.com/office/officeart/2008/layout/AlternatingHexagons"/>
    <dgm:cxn modelId="{808A03F2-2E1C-4AD6-941B-36DC9DE0C2C3}" type="presParOf" srcId="{1D687539-D0E9-434B-9526-990CFCFA580E}" destId="{9A64097F-1F9E-4B4D-8B21-53843323FD92}" srcOrd="2" destOrd="0" presId="urn:microsoft.com/office/officeart/2008/layout/AlternatingHexagons"/>
    <dgm:cxn modelId="{DB791660-DA47-495B-A0AA-1A303E279292}" type="presParOf" srcId="{1D687539-D0E9-434B-9526-990CFCFA580E}" destId="{C9118892-0072-4575-ACBB-DC958787B8D2}" srcOrd="3" destOrd="0" presId="urn:microsoft.com/office/officeart/2008/layout/AlternatingHexagons"/>
    <dgm:cxn modelId="{8A4944BD-0E0E-4161-8236-1199BF6A5FDB}" type="presParOf" srcId="{1D687539-D0E9-434B-9526-990CFCFA580E}" destId="{2703C695-8FEF-4BA9-8B26-FBEF9CE73A7A}" srcOrd="4" destOrd="0" presId="urn:microsoft.com/office/officeart/2008/layout/AlternatingHexagons"/>
    <dgm:cxn modelId="{B896548B-7DEF-4036-99A5-8E8E5F77B2FE}" type="presParOf" srcId="{001998F3-3418-4EA0-AAE6-CD857613B73A}" destId="{5834C475-4732-4041-93CA-50E3EA8F1F67}" srcOrd="3" destOrd="0" presId="urn:microsoft.com/office/officeart/2008/layout/AlternatingHexagons"/>
    <dgm:cxn modelId="{8E6513FF-CD9F-4F22-8447-200D20DEEC7D}" type="presParOf" srcId="{001998F3-3418-4EA0-AAE6-CD857613B73A}" destId="{F2645440-BC30-4438-A55F-44B4A53555D1}" srcOrd="4" destOrd="0" presId="urn:microsoft.com/office/officeart/2008/layout/AlternatingHexagons"/>
    <dgm:cxn modelId="{236DEEDE-99E4-4D23-84CB-EDC7C549CB07}" type="presParOf" srcId="{F2645440-BC30-4438-A55F-44B4A53555D1}" destId="{E31C7D3B-F15B-417B-853E-740EC81AEBC9}" srcOrd="0" destOrd="0" presId="urn:microsoft.com/office/officeart/2008/layout/AlternatingHexagons"/>
    <dgm:cxn modelId="{80FE2FE7-89AA-4414-9D41-76CD892064A8}" type="presParOf" srcId="{F2645440-BC30-4438-A55F-44B4A53555D1}" destId="{B3E11C2A-67E3-42AA-808D-E6BB27F3D7D2}" srcOrd="1" destOrd="0" presId="urn:microsoft.com/office/officeart/2008/layout/AlternatingHexagons"/>
    <dgm:cxn modelId="{BAEB0704-3359-462E-8B7F-4F85EDC24AC4}" type="presParOf" srcId="{F2645440-BC30-4438-A55F-44B4A53555D1}" destId="{BA1709BD-A737-47B2-B317-A8431A35B5A2}" srcOrd="2" destOrd="0" presId="urn:microsoft.com/office/officeart/2008/layout/AlternatingHexagons"/>
    <dgm:cxn modelId="{E4D1D546-B5E0-4DA6-BC65-CBF0F5B7A535}" type="presParOf" srcId="{F2645440-BC30-4438-A55F-44B4A53555D1}" destId="{3B869167-AD4C-44FC-B169-58FDF4539E20}" srcOrd="3" destOrd="0" presId="urn:microsoft.com/office/officeart/2008/layout/AlternatingHexagons"/>
    <dgm:cxn modelId="{39BFA56C-E43D-4CE1-8E2A-E59702A32A94}" type="presParOf" srcId="{F2645440-BC30-4438-A55F-44B4A53555D1}" destId="{9BD4DD53-5BF3-4FA1-B71C-BBE3C6F57947}" srcOrd="4" destOrd="0" presId="urn:microsoft.com/office/officeart/2008/layout/AlternatingHexagons"/>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Lst>
  <dgm:cxnLst>
    <dgm:cxn modelId="{28B095C2-F751-4907-96F3-F0C77FEBD12F}" type="presOf" srcId="{4F85C106-62C5-4A21-9489-63E0432DFE31}" destId="{D61030BC-4BFF-4C9D-8D19-3E33214489B1}"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Lst>
  <dgm:cxnLst>
    <dgm:cxn modelId="{28B095C2-F751-4907-96F3-F0C77FEBD12F}" type="presOf" srcId="{4F85C106-62C5-4A21-9489-63E0432DFE31}" destId="{D61030BC-4BFF-4C9D-8D19-3E33214489B1}" srcOrd="0" destOrd="0" presId="urn:microsoft.com/office/officeart/2005/8/layout/StepDown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122FD9E-A5F7-4235-A0D7-0CEDC0D5C1FA}"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6B972438-8190-437B-934E-CA7B92A6C078}">
      <dgm:prSet custT="1"/>
      <dgm:spPr/>
      <dgm:t>
        <a:bodyPr/>
        <a:lstStyle/>
        <a:p>
          <a:pPr algn="ctr" rtl="0"/>
          <a:r>
            <a:rPr lang="ru-RU" sz="2400" b="1" smtClean="0">
              <a:latin typeface="Times New Roman" panose="02020603050405020304" pitchFamily="18" charset="0"/>
              <a:cs typeface="Times New Roman" panose="02020603050405020304" pitchFamily="18" charset="0"/>
            </a:rPr>
            <a:t>Вопросы, которые исследует геофизика ландшафта:</a:t>
          </a:r>
          <a:endParaRPr lang="ru-RU" sz="2400" b="1">
            <a:latin typeface="Times New Roman" panose="02020603050405020304" pitchFamily="18" charset="0"/>
            <a:cs typeface="Times New Roman" panose="02020603050405020304" pitchFamily="18" charset="0"/>
          </a:endParaRPr>
        </a:p>
      </dgm:t>
    </dgm:pt>
    <dgm:pt modelId="{57EFA031-41AA-4AB0-8EA0-21748E2D4346}" type="parTrans" cxnId="{825BDD9A-7C57-4729-8174-72D478950FAD}">
      <dgm:prSet/>
      <dgm:spPr/>
      <dgm:t>
        <a:bodyPr/>
        <a:lstStyle/>
        <a:p>
          <a:endParaRPr lang="ru-RU"/>
        </a:p>
      </dgm:t>
    </dgm:pt>
    <dgm:pt modelId="{E03C3ABE-A79E-488B-BA82-9A1D867AC484}" type="sibTrans" cxnId="{825BDD9A-7C57-4729-8174-72D478950FAD}">
      <dgm:prSet/>
      <dgm:spPr/>
      <dgm:t>
        <a:bodyPr/>
        <a:lstStyle/>
        <a:p>
          <a:endParaRPr lang="ru-RU"/>
        </a:p>
      </dgm:t>
    </dgm:pt>
    <dgm:pt modelId="{50EB11A4-0C12-453B-8F6B-33ABA00D1798}" type="pres">
      <dgm:prSet presAssocID="{E122FD9E-A5F7-4235-A0D7-0CEDC0D5C1FA}" presName="linear" presStyleCnt="0">
        <dgm:presLayoutVars>
          <dgm:animLvl val="lvl"/>
          <dgm:resizeHandles val="exact"/>
        </dgm:presLayoutVars>
      </dgm:prSet>
      <dgm:spPr/>
      <dgm:t>
        <a:bodyPr/>
        <a:lstStyle/>
        <a:p>
          <a:endParaRPr lang="ru-RU"/>
        </a:p>
      </dgm:t>
    </dgm:pt>
    <dgm:pt modelId="{62DC4F72-9C2B-43DC-9659-3090CE16258B}" type="pres">
      <dgm:prSet presAssocID="{6B972438-8190-437B-934E-CA7B92A6C078}" presName="parentText" presStyleLbl="node1" presStyleIdx="0" presStyleCnt="1">
        <dgm:presLayoutVars>
          <dgm:chMax val="0"/>
          <dgm:bulletEnabled val="1"/>
        </dgm:presLayoutVars>
      </dgm:prSet>
      <dgm:spPr/>
      <dgm:t>
        <a:bodyPr/>
        <a:lstStyle/>
        <a:p>
          <a:endParaRPr lang="ru-RU"/>
        </a:p>
      </dgm:t>
    </dgm:pt>
  </dgm:ptLst>
  <dgm:cxnLst>
    <dgm:cxn modelId="{567B7315-BF80-4AC6-9E9D-5058D9D3E5CD}" type="presOf" srcId="{E122FD9E-A5F7-4235-A0D7-0CEDC0D5C1FA}" destId="{50EB11A4-0C12-453B-8F6B-33ABA00D1798}" srcOrd="0" destOrd="0" presId="urn:microsoft.com/office/officeart/2005/8/layout/vList2"/>
    <dgm:cxn modelId="{DF25E59C-61DB-4A9B-994F-3C6B661BD905}" type="presOf" srcId="{6B972438-8190-437B-934E-CA7B92A6C078}" destId="{62DC4F72-9C2B-43DC-9659-3090CE16258B}" srcOrd="0" destOrd="0" presId="urn:microsoft.com/office/officeart/2005/8/layout/vList2"/>
    <dgm:cxn modelId="{825BDD9A-7C57-4729-8174-72D478950FAD}" srcId="{E122FD9E-A5F7-4235-A0D7-0CEDC0D5C1FA}" destId="{6B972438-8190-437B-934E-CA7B92A6C078}" srcOrd="0" destOrd="0" parTransId="{57EFA031-41AA-4AB0-8EA0-21748E2D4346}" sibTransId="{E03C3ABE-A79E-488B-BA82-9A1D867AC484}"/>
    <dgm:cxn modelId="{359E75F3-B436-48B7-A103-EF4BC1BEEFC7}" type="presParOf" srcId="{50EB11A4-0C12-453B-8F6B-33ABA00D1798}" destId="{62DC4F72-9C2B-43DC-9659-3090CE16258B}"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887970E2-8D77-47C3-ADED-4169F362AD4E}">
      <dgm:prSet custT="1"/>
      <dgm:spPr/>
      <dgm:t>
        <a:bodyPr/>
        <a:lstStyle/>
        <a:p>
          <a:pPr algn="just"/>
          <a:r>
            <a:rPr lang="ru-RU" sz="1200" b="1" dirty="0" smtClean="0">
              <a:solidFill>
                <a:schemeClr val="bg1"/>
              </a:solidFill>
              <a:latin typeface="Times New Roman" panose="02020603050405020304" pitchFamily="18" charset="0"/>
              <a:cs typeface="Times New Roman" panose="02020603050405020304" pitchFamily="18" charset="0"/>
            </a:rPr>
            <a:t>Жизнь ландшафтной сферы протекает в непрерывном движении, изменении, переносе и превращении вещества и энергии. Понять и оценить все эти многоплановые течения помогает метод балансов. Этот метод позволяет оценивать количество различных форм вещества и энергии, поступающих в ландшафт и выходящих из него, прослеживать динамику суточных и годовых циклов, анализировать распределение потоков вещества и энергии по разным каналам в зависимости от типа ландшафта, вскрывать тенденцию вековых изменений. </a:t>
          </a:r>
          <a:endParaRPr lang="ru-RU"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9D68BDD-9FD7-42B9-B81E-EB5F8F6BB4C1}" type="par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88F1534-76D0-4F50-9713-005339A16492}" type="sib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C4914BDC-9481-49B4-A23D-AAC5EBF97986}">
      <dgm:prSet custT="1"/>
      <dgm:spPr/>
      <dgm:t>
        <a:bodyPr/>
        <a:lstStyle/>
        <a:p>
          <a:pPr algn="just"/>
          <a:r>
            <a:rPr lang="ru-RU" sz="1200" b="1" dirty="0" smtClean="0">
              <a:solidFill>
                <a:schemeClr val="bg1"/>
              </a:solidFill>
              <a:latin typeface="Times New Roman" panose="02020603050405020304" pitchFamily="18" charset="0"/>
              <a:cs typeface="Times New Roman" panose="02020603050405020304" pitchFamily="18" charset="0"/>
            </a:rPr>
            <a:t>Наиболее разработаны методы составления трех взаимосвязанных балансов: радиационного, теплового и водного. Наименее разработан баланс биомассы, т.к. измеряемые параметры очень сложны и множественны.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8356C3B9-1762-496C-ACFA-611959944225}" type="par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A255D7B-428C-4261-A76A-4D67503AE4CD}" type="sib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B1CE95D7-A105-497C-BBF2-0FEF852B5442}">
      <dgm:prSet/>
      <dgm:spPr/>
      <dgm:t>
        <a:bodyPr/>
        <a:lstStyle/>
        <a:p>
          <a:pPr algn="just"/>
          <a:r>
            <a:rPr lang="ru-RU" b="1" dirty="0" smtClean="0">
              <a:solidFill>
                <a:schemeClr val="bg1"/>
              </a:solidFill>
              <a:latin typeface="Times New Roman" panose="02020603050405020304" pitchFamily="18" charset="0"/>
              <a:cs typeface="Times New Roman" panose="02020603050405020304" pitchFamily="18" charset="0"/>
            </a:rPr>
            <a:t>Составление баланса на каждый природный комплекс необходимо для его полного понимания. Например, мы изучаем изменение снежного покрова на некотором участке за определенный период. Мы не можем их проследить, не определив количественно все процессы, на которые он распадается. На участке могут наблюдаться снегопады, дожди с последующим замерзанием воды, конденсация паров на поверхности и в порах снега, таяние и испарение снега. Составив баланс этих процессов, мы узнаем, во-первых, его направление, что же происходит, в конечном счете – накопление или убыль снега; во-вторых, структуру процесса, в результате чего произошло изменение; в-третьих, соотношение между статьями, что влияет сильнее и что слабее. Наше представление станет еще более полным, если мы составим второй баланс – тепловой энергии, обусловливающей таяние, испарение и конденсацию.</a:t>
          </a:r>
          <a:endParaRPr lang="LID4096" b="1" dirty="0">
            <a:solidFill>
              <a:schemeClr val="bg1"/>
            </a:solidFill>
            <a:latin typeface="Times New Roman" panose="02020603050405020304" pitchFamily="18" charset="0"/>
            <a:cs typeface="Times New Roman" panose="02020603050405020304" pitchFamily="18" charset="0"/>
          </a:endParaRPr>
        </a:p>
      </dgm:t>
    </dgm:pt>
    <dgm:pt modelId="{E4CF2F12-28D5-46EF-8E10-3E45F4242E58}" type="parTrans" cxnId="{5F009AA0-D37B-44D1-9CCE-BE5CEAB57BE7}">
      <dgm:prSet/>
      <dgm:spPr/>
      <dgm:t>
        <a:bodyPr/>
        <a:lstStyle/>
        <a:p>
          <a:endParaRPr lang="ru-RU"/>
        </a:p>
      </dgm:t>
    </dgm:pt>
    <dgm:pt modelId="{5F0694C2-B8AD-4D31-8B37-69A48D7198E6}" type="sibTrans" cxnId="{5F009AA0-D37B-44D1-9CCE-BE5CEAB57BE7}">
      <dgm:prSet/>
      <dgm:spPr/>
      <dgm:t>
        <a:bodyPr/>
        <a:lstStyle/>
        <a:p>
          <a:endParaRPr lang="ru-RU"/>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 modelId="{AAB80E5D-F2A0-499A-85D1-5847E3C00F10}" type="pres">
      <dgm:prSet presAssocID="{887970E2-8D77-47C3-ADED-4169F362AD4E}" presName="composite" presStyleCnt="0"/>
      <dgm:spPr/>
    </dgm:pt>
    <dgm:pt modelId="{B9903CD6-E309-4863-BEC3-8B9D889177CA}" type="pres">
      <dgm:prSet presAssocID="{887970E2-8D77-47C3-ADED-4169F362AD4E}" presName="bentUpArrow1" presStyleLbl="alignImgPlace1" presStyleIdx="0" presStyleCnt="2"/>
      <dgm:spPr/>
    </dgm:pt>
    <dgm:pt modelId="{6ABD390E-FE3E-4D43-AF76-77D5A55AD0B3}" type="pres">
      <dgm:prSet presAssocID="{887970E2-8D77-47C3-ADED-4169F362AD4E}" presName="ParentText" presStyleLbl="node1" presStyleIdx="0" presStyleCnt="3" custScaleX="407150" custScaleY="198896" custLinFactNeighborX="1955" custLinFactNeighborY="-59768">
        <dgm:presLayoutVars>
          <dgm:chMax val="1"/>
          <dgm:chPref val="1"/>
          <dgm:bulletEnabled val="1"/>
        </dgm:presLayoutVars>
      </dgm:prSet>
      <dgm:spPr/>
      <dgm:t>
        <a:bodyPr/>
        <a:lstStyle/>
        <a:p>
          <a:endParaRPr lang="ru-RU"/>
        </a:p>
      </dgm:t>
    </dgm:pt>
    <dgm:pt modelId="{D081DA04-D1A5-48D1-ACB0-F466E40C3B85}" type="pres">
      <dgm:prSet presAssocID="{887970E2-8D77-47C3-ADED-4169F362AD4E}" presName="ChildText" presStyleLbl="revTx" presStyleIdx="0" presStyleCnt="2">
        <dgm:presLayoutVars>
          <dgm:chMax val="0"/>
          <dgm:chPref val="0"/>
          <dgm:bulletEnabled val="1"/>
        </dgm:presLayoutVars>
      </dgm:prSet>
      <dgm:spPr/>
    </dgm:pt>
    <dgm:pt modelId="{E67E5649-5FF8-4F87-9DC1-D5681CAC22E8}" type="pres">
      <dgm:prSet presAssocID="{888F1534-76D0-4F50-9713-005339A16492}" presName="sibTrans" presStyleCnt="0"/>
      <dgm:spPr/>
    </dgm:pt>
    <dgm:pt modelId="{BB0623F2-9FC6-4286-BBE7-7A1BFFB735E8}" type="pres">
      <dgm:prSet presAssocID="{C4914BDC-9481-49B4-A23D-AAC5EBF97986}" presName="composite" presStyleCnt="0"/>
      <dgm:spPr/>
    </dgm:pt>
    <dgm:pt modelId="{63BAF825-F347-4699-90FE-8BD7D2FF2CC3}" type="pres">
      <dgm:prSet presAssocID="{C4914BDC-9481-49B4-A23D-AAC5EBF97986}" presName="bentUpArrow1" presStyleLbl="alignImgPlace1" presStyleIdx="1" presStyleCnt="2"/>
      <dgm:spPr/>
    </dgm:pt>
    <dgm:pt modelId="{4FFD5073-3AD9-42A8-BD4B-7C15B3172829}" type="pres">
      <dgm:prSet presAssocID="{C4914BDC-9481-49B4-A23D-AAC5EBF97986}" presName="ParentText" presStyleLbl="node1" presStyleIdx="1" presStyleCnt="3" custScaleX="357354" custScaleY="151904" custLinFactNeighborX="3141" custLinFactNeighborY="-18704">
        <dgm:presLayoutVars>
          <dgm:chMax val="1"/>
          <dgm:chPref val="1"/>
          <dgm:bulletEnabled val="1"/>
        </dgm:presLayoutVars>
      </dgm:prSet>
      <dgm:spPr/>
      <dgm:t>
        <a:bodyPr/>
        <a:lstStyle/>
        <a:p>
          <a:endParaRPr lang="ru-RU"/>
        </a:p>
      </dgm:t>
    </dgm:pt>
    <dgm:pt modelId="{F276526D-D925-4DC7-B146-D36B756E677A}" type="pres">
      <dgm:prSet presAssocID="{C4914BDC-9481-49B4-A23D-AAC5EBF97986}" presName="ChildText" presStyleLbl="revTx" presStyleIdx="1" presStyleCnt="2">
        <dgm:presLayoutVars>
          <dgm:chMax val="0"/>
          <dgm:chPref val="0"/>
          <dgm:bulletEnabled val="1"/>
        </dgm:presLayoutVars>
      </dgm:prSet>
      <dgm:spPr/>
    </dgm:pt>
    <dgm:pt modelId="{69145EAD-ACB5-47B5-ACAD-A5A6BC3577C2}" type="pres">
      <dgm:prSet presAssocID="{8A255D7B-428C-4261-A76A-4D67503AE4CD}" presName="sibTrans" presStyleCnt="0"/>
      <dgm:spPr/>
    </dgm:pt>
    <dgm:pt modelId="{E9B4B940-224A-4712-8B39-408B19EE70D7}" type="pres">
      <dgm:prSet presAssocID="{B1CE95D7-A105-497C-BBF2-0FEF852B5442}" presName="composite" presStyleCnt="0"/>
      <dgm:spPr/>
    </dgm:pt>
    <dgm:pt modelId="{36EEA27E-42C9-44CD-AA17-677A4DE87304}" type="pres">
      <dgm:prSet presAssocID="{B1CE95D7-A105-497C-BBF2-0FEF852B5442}" presName="ParentText" presStyleLbl="node1" presStyleIdx="2" presStyleCnt="3" custScaleX="367458" custScaleY="208987" custLinFactNeighborX="-1718" custLinFactNeighborY="-18112">
        <dgm:presLayoutVars>
          <dgm:chMax val="1"/>
          <dgm:chPref val="1"/>
          <dgm:bulletEnabled val="1"/>
        </dgm:presLayoutVars>
      </dgm:prSet>
      <dgm:spPr/>
      <dgm:t>
        <a:bodyPr/>
        <a:lstStyle/>
        <a:p>
          <a:endParaRPr lang="ru-RU"/>
        </a:p>
      </dgm:t>
    </dgm:pt>
  </dgm:ptLst>
  <dgm:cxnLst>
    <dgm:cxn modelId="{4CB5C9D7-FF32-40F6-B790-E02DA1282D8A}" srcId="{4F85C106-62C5-4A21-9489-63E0432DFE31}" destId="{887970E2-8D77-47C3-ADED-4169F362AD4E}" srcOrd="0" destOrd="0" parTransId="{19D68BDD-9FD7-42B9-B81E-EB5F8F6BB4C1}" sibTransId="{888F1534-76D0-4F50-9713-005339A16492}"/>
    <dgm:cxn modelId="{28B095C2-F751-4907-96F3-F0C77FEBD12F}" type="presOf" srcId="{4F85C106-62C5-4A21-9489-63E0432DFE31}" destId="{D61030BC-4BFF-4C9D-8D19-3E33214489B1}" srcOrd="0" destOrd="0" presId="urn:microsoft.com/office/officeart/2005/8/layout/StepDownProcess"/>
    <dgm:cxn modelId="{9AC7313C-4C7A-4560-90FD-A24614BB971D}" type="presOf" srcId="{C4914BDC-9481-49B4-A23D-AAC5EBF97986}" destId="{4FFD5073-3AD9-42A8-BD4B-7C15B3172829}" srcOrd="0" destOrd="0" presId="urn:microsoft.com/office/officeart/2005/8/layout/StepDownProcess"/>
    <dgm:cxn modelId="{35C8C376-7ABB-4BC7-9EE4-57F987DD9780}" type="presOf" srcId="{B1CE95D7-A105-497C-BBF2-0FEF852B5442}" destId="{36EEA27E-42C9-44CD-AA17-677A4DE87304}" srcOrd="0" destOrd="0" presId="urn:microsoft.com/office/officeart/2005/8/layout/StepDownProcess"/>
    <dgm:cxn modelId="{5F009AA0-D37B-44D1-9CCE-BE5CEAB57BE7}" srcId="{4F85C106-62C5-4A21-9489-63E0432DFE31}" destId="{B1CE95D7-A105-497C-BBF2-0FEF852B5442}" srcOrd="2" destOrd="0" parTransId="{E4CF2F12-28D5-46EF-8E10-3E45F4242E58}" sibTransId="{5F0694C2-B8AD-4D31-8B37-69A48D7198E6}"/>
    <dgm:cxn modelId="{969C9BB8-4D11-421D-9603-79BF9B861E0C}" type="presOf" srcId="{887970E2-8D77-47C3-ADED-4169F362AD4E}" destId="{6ABD390E-FE3E-4D43-AF76-77D5A55AD0B3}" srcOrd="0" destOrd="0" presId="urn:microsoft.com/office/officeart/2005/8/layout/StepDownProcess"/>
    <dgm:cxn modelId="{C38694F4-2293-4BBA-AC44-B780FC078278}" srcId="{4F85C106-62C5-4A21-9489-63E0432DFE31}" destId="{C4914BDC-9481-49B4-A23D-AAC5EBF97986}" srcOrd="1" destOrd="0" parTransId="{8356C3B9-1762-496C-ACFA-611959944225}" sibTransId="{8A255D7B-428C-4261-A76A-4D67503AE4CD}"/>
    <dgm:cxn modelId="{6ADE9640-18AA-4C2A-93CE-B7FED1AE9233}" type="presParOf" srcId="{D61030BC-4BFF-4C9D-8D19-3E33214489B1}" destId="{AAB80E5D-F2A0-499A-85D1-5847E3C00F10}" srcOrd="0" destOrd="0" presId="urn:microsoft.com/office/officeart/2005/8/layout/StepDownProcess"/>
    <dgm:cxn modelId="{E9C2F539-CA78-4C01-A9A1-D26B3144973F}" type="presParOf" srcId="{AAB80E5D-F2A0-499A-85D1-5847E3C00F10}" destId="{B9903CD6-E309-4863-BEC3-8B9D889177CA}" srcOrd="0" destOrd="0" presId="urn:microsoft.com/office/officeart/2005/8/layout/StepDownProcess"/>
    <dgm:cxn modelId="{A9573F67-C029-4DDC-84B3-E26B180AD0EF}" type="presParOf" srcId="{AAB80E5D-F2A0-499A-85D1-5847E3C00F10}" destId="{6ABD390E-FE3E-4D43-AF76-77D5A55AD0B3}" srcOrd="1" destOrd="0" presId="urn:microsoft.com/office/officeart/2005/8/layout/StepDownProcess"/>
    <dgm:cxn modelId="{05CCA4B1-83D9-4291-8CAA-5F8CD33BD4F5}" type="presParOf" srcId="{AAB80E5D-F2A0-499A-85D1-5847E3C00F10}" destId="{D081DA04-D1A5-48D1-ACB0-F466E40C3B85}" srcOrd="2" destOrd="0" presId="urn:microsoft.com/office/officeart/2005/8/layout/StepDownProcess"/>
    <dgm:cxn modelId="{31660661-8615-4FED-802A-24FE86F3B690}" type="presParOf" srcId="{D61030BC-4BFF-4C9D-8D19-3E33214489B1}" destId="{E67E5649-5FF8-4F87-9DC1-D5681CAC22E8}" srcOrd="1" destOrd="0" presId="urn:microsoft.com/office/officeart/2005/8/layout/StepDownProcess"/>
    <dgm:cxn modelId="{D3567B6B-73AF-4128-8109-EC873FB61E04}" type="presParOf" srcId="{D61030BC-4BFF-4C9D-8D19-3E33214489B1}" destId="{BB0623F2-9FC6-4286-BBE7-7A1BFFB735E8}" srcOrd="2" destOrd="0" presId="urn:microsoft.com/office/officeart/2005/8/layout/StepDownProcess"/>
    <dgm:cxn modelId="{F71596C5-2652-4E31-9ADD-23A4557370A3}" type="presParOf" srcId="{BB0623F2-9FC6-4286-BBE7-7A1BFFB735E8}" destId="{63BAF825-F347-4699-90FE-8BD7D2FF2CC3}" srcOrd="0" destOrd="0" presId="urn:microsoft.com/office/officeart/2005/8/layout/StepDownProcess"/>
    <dgm:cxn modelId="{7C2D8724-BE93-4F52-BC6A-C5FF70EE1817}" type="presParOf" srcId="{BB0623F2-9FC6-4286-BBE7-7A1BFFB735E8}" destId="{4FFD5073-3AD9-42A8-BD4B-7C15B3172829}" srcOrd="1" destOrd="0" presId="urn:microsoft.com/office/officeart/2005/8/layout/StepDownProcess"/>
    <dgm:cxn modelId="{300768F1-6BB2-45D7-9F52-F8F1E70DB132}" type="presParOf" srcId="{BB0623F2-9FC6-4286-BBE7-7A1BFFB735E8}" destId="{F276526D-D925-4DC7-B146-D36B756E677A}" srcOrd="2" destOrd="0" presId="urn:microsoft.com/office/officeart/2005/8/layout/StepDownProcess"/>
    <dgm:cxn modelId="{BA0243B4-2C55-4611-A513-23C46F033CB2}" type="presParOf" srcId="{D61030BC-4BFF-4C9D-8D19-3E33214489B1}" destId="{69145EAD-ACB5-47B5-ACAD-A5A6BC3577C2}" srcOrd="3" destOrd="0" presId="urn:microsoft.com/office/officeart/2005/8/layout/StepDownProcess"/>
    <dgm:cxn modelId="{DFD91E92-5854-49BE-B435-E43B98BF3A45}" type="presParOf" srcId="{D61030BC-4BFF-4C9D-8D19-3E33214489B1}" destId="{E9B4B940-224A-4712-8B39-408B19EE70D7}" srcOrd="4" destOrd="0" presId="urn:microsoft.com/office/officeart/2005/8/layout/StepDownProcess"/>
    <dgm:cxn modelId="{49FC5AB6-5D80-4CC0-A682-6AD47B0B51A0}" type="presParOf" srcId="{E9B4B940-224A-4712-8B39-408B19EE70D7}" destId="{36EEA27E-42C9-44CD-AA17-677A4DE87304}"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887970E2-8D77-47C3-ADED-4169F362AD4E}">
      <dgm:prSet custT="1"/>
      <dgm:spPr/>
      <dgm:t>
        <a:bodyPr/>
        <a:lstStyle/>
        <a:p>
          <a:pPr algn="just"/>
          <a:r>
            <a:rPr lang="ru-RU" sz="1600" b="1" dirty="0" smtClean="0">
              <a:latin typeface="Times New Roman" panose="02020603050405020304" pitchFamily="18" charset="0"/>
              <a:cs typeface="Times New Roman" panose="02020603050405020304" pitchFamily="18" charset="0"/>
            </a:rPr>
            <a:t>Элювиальный элементарный ландшафт</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9D68BDD-9FD7-42B9-B81E-EB5F8F6BB4C1}" type="par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88F1534-76D0-4F50-9713-005339A16492}" type="sib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C4914BDC-9481-49B4-A23D-AAC5EBF97986}">
      <dgm:prSet custT="1"/>
      <dgm:spPr/>
      <dgm:t>
        <a:bodyPr/>
        <a:lstStyle/>
        <a:p>
          <a:pPr algn="just"/>
          <a:r>
            <a:rPr lang="ru-RU" sz="1600" b="1" dirty="0" err="1" smtClean="0">
              <a:latin typeface="Times New Roman" panose="02020603050405020304" pitchFamily="18" charset="0"/>
              <a:cs typeface="Times New Roman" panose="02020603050405020304" pitchFamily="18" charset="0"/>
            </a:rPr>
            <a:t>Супераквальный</a:t>
          </a:r>
          <a:r>
            <a:rPr lang="ru-RU" sz="1600" b="1" dirty="0" smtClean="0">
              <a:latin typeface="Times New Roman" panose="02020603050405020304" pitchFamily="18" charset="0"/>
              <a:cs typeface="Times New Roman" panose="02020603050405020304" pitchFamily="18" charset="0"/>
            </a:rPr>
            <a:t> элементарный ландшафт</a:t>
          </a:r>
          <a:endParaRPr lang="LID4096" sz="1600" b="1" dirty="0">
            <a:solidFill>
              <a:schemeClr val="bg1"/>
            </a:solidFill>
            <a:latin typeface="Times New Roman" panose="02020603050405020304" pitchFamily="18" charset="0"/>
            <a:cs typeface="Times New Roman" panose="02020603050405020304" pitchFamily="18" charset="0"/>
          </a:endParaRPr>
        </a:p>
      </dgm:t>
    </dgm:pt>
    <dgm:pt modelId="{8356C3B9-1762-496C-ACFA-611959944225}" type="par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A255D7B-428C-4261-A76A-4D67503AE4CD}" type="sib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D574CA1B-8E12-44EA-A735-4AF9E3A26AC5}">
      <dgm:prSet custT="1"/>
      <dgm:spPr/>
      <dgm:t>
        <a:bodyPr/>
        <a:lstStyle/>
        <a:p>
          <a:pPr algn="just"/>
          <a:r>
            <a:rPr lang="ru-RU" sz="1600" b="1" dirty="0" smtClean="0">
              <a:latin typeface="Times New Roman" panose="02020603050405020304" pitchFamily="18" charset="0"/>
              <a:cs typeface="Times New Roman" panose="02020603050405020304" pitchFamily="18" charset="0"/>
            </a:rPr>
            <a:t>субаквальный элементарный ландшафт</a:t>
          </a:r>
          <a:endParaRPr lang="LID4096" sz="1600" b="1" dirty="0">
            <a:solidFill>
              <a:schemeClr val="bg1"/>
            </a:solidFill>
            <a:latin typeface="Times New Roman" panose="02020603050405020304" pitchFamily="18" charset="0"/>
            <a:cs typeface="Times New Roman" panose="02020603050405020304" pitchFamily="18" charset="0"/>
          </a:endParaRPr>
        </a:p>
      </dgm:t>
    </dgm:pt>
    <dgm:pt modelId="{CDD28D08-1B3D-452E-88BC-77EBD9C007E7}" type="parTrans" cxnId="{E1A602EB-C163-468A-AEBB-BA6F679B91AB}">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3E4260F0-09CF-45DF-A913-53052A1179B0}" type="sibTrans" cxnId="{E1A602EB-C163-468A-AEBB-BA6F679B91AB}">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 modelId="{AAB80E5D-F2A0-499A-85D1-5847E3C00F10}" type="pres">
      <dgm:prSet presAssocID="{887970E2-8D77-47C3-ADED-4169F362AD4E}" presName="composite" presStyleCnt="0"/>
      <dgm:spPr/>
    </dgm:pt>
    <dgm:pt modelId="{B9903CD6-E309-4863-BEC3-8B9D889177CA}" type="pres">
      <dgm:prSet presAssocID="{887970E2-8D77-47C3-ADED-4169F362AD4E}" presName="bentUpArrow1" presStyleLbl="alignImgPlace1" presStyleIdx="0" presStyleCnt="2" custLinFactNeighborX="-4780" custLinFactNeighborY="-15748"/>
      <dgm:spPr/>
    </dgm:pt>
    <dgm:pt modelId="{6ABD390E-FE3E-4D43-AF76-77D5A55AD0B3}" type="pres">
      <dgm:prSet presAssocID="{887970E2-8D77-47C3-ADED-4169F362AD4E}" presName="ParentText" presStyleLbl="node1" presStyleIdx="0" presStyleCnt="3" custScaleX="229471" custScaleY="73133">
        <dgm:presLayoutVars>
          <dgm:chMax val="1"/>
          <dgm:chPref val="1"/>
          <dgm:bulletEnabled val="1"/>
        </dgm:presLayoutVars>
      </dgm:prSet>
      <dgm:spPr/>
      <dgm:t>
        <a:bodyPr/>
        <a:lstStyle/>
        <a:p>
          <a:endParaRPr lang="ru-RU"/>
        </a:p>
      </dgm:t>
    </dgm:pt>
    <dgm:pt modelId="{D081DA04-D1A5-48D1-ACB0-F466E40C3B85}" type="pres">
      <dgm:prSet presAssocID="{887970E2-8D77-47C3-ADED-4169F362AD4E}" presName="ChildText" presStyleLbl="revTx" presStyleIdx="0" presStyleCnt="2">
        <dgm:presLayoutVars>
          <dgm:chMax val="0"/>
          <dgm:chPref val="0"/>
          <dgm:bulletEnabled val="1"/>
        </dgm:presLayoutVars>
      </dgm:prSet>
      <dgm:spPr/>
    </dgm:pt>
    <dgm:pt modelId="{E67E5649-5FF8-4F87-9DC1-D5681CAC22E8}" type="pres">
      <dgm:prSet presAssocID="{888F1534-76D0-4F50-9713-005339A16492}" presName="sibTrans" presStyleCnt="0"/>
      <dgm:spPr/>
    </dgm:pt>
    <dgm:pt modelId="{BB0623F2-9FC6-4286-BBE7-7A1BFFB735E8}" type="pres">
      <dgm:prSet presAssocID="{C4914BDC-9481-49B4-A23D-AAC5EBF97986}" presName="composite" presStyleCnt="0"/>
      <dgm:spPr/>
    </dgm:pt>
    <dgm:pt modelId="{A1EBF3D8-CBEA-4C5A-ABF2-B411D6ED0575}" type="pres">
      <dgm:prSet presAssocID="{C4914BDC-9481-49B4-A23D-AAC5EBF97986}" presName="bentUpArrow1" presStyleLbl="alignImgPlace1" presStyleIdx="1" presStyleCnt="2" custLinFactX="-1959" custLinFactNeighborX="-100000" custLinFactNeighborY="-15601"/>
      <dgm:spPr/>
    </dgm:pt>
    <dgm:pt modelId="{4FFD5073-3AD9-42A8-BD4B-7C15B3172829}" type="pres">
      <dgm:prSet presAssocID="{C4914BDC-9481-49B4-A23D-AAC5EBF97986}" presName="ParentText" presStyleLbl="node1" presStyleIdx="1" presStyleCnt="3" custScaleX="306194" custScaleY="71888" custLinFactNeighborX="32046" custLinFactNeighborY="1484">
        <dgm:presLayoutVars>
          <dgm:chMax val="1"/>
          <dgm:chPref val="1"/>
          <dgm:bulletEnabled val="1"/>
        </dgm:presLayoutVars>
      </dgm:prSet>
      <dgm:spPr/>
      <dgm:t>
        <a:bodyPr/>
        <a:lstStyle/>
        <a:p>
          <a:endParaRPr lang="ru-RU"/>
        </a:p>
      </dgm:t>
    </dgm:pt>
    <dgm:pt modelId="{807108CA-8592-4DFA-A0BB-97945D8743B4}" type="pres">
      <dgm:prSet presAssocID="{C4914BDC-9481-49B4-A23D-AAC5EBF97986}" presName="ChildText" presStyleLbl="revTx" presStyleIdx="1" presStyleCnt="2">
        <dgm:presLayoutVars>
          <dgm:chMax val="0"/>
          <dgm:chPref val="0"/>
          <dgm:bulletEnabled val="1"/>
        </dgm:presLayoutVars>
      </dgm:prSet>
      <dgm:spPr/>
    </dgm:pt>
    <dgm:pt modelId="{46319F62-CA5B-4B8B-A597-BDEF219C8788}" type="pres">
      <dgm:prSet presAssocID="{8A255D7B-428C-4261-A76A-4D67503AE4CD}" presName="sibTrans" presStyleCnt="0"/>
      <dgm:spPr/>
    </dgm:pt>
    <dgm:pt modelId="{422ED0AE-0CA8-464B-8479-C584402BABDB}" type="pres">
      <dgm:prSet presAssocID="{D574CA1B-8E12-44EA-A735-4AF9E3A26AC5}" presName="composite" presStyleCnt="0"/>
      <dgm:spPr/>
    </dgm:pt>
    <dgm:pt modelId="{10C9C9F8-59D8-4480-B44A-850860F9317A}" type="pres">
      <dgm:prSet presAssocID="{D574CA1B-8E12-44EA-A735-4AF9E3A26AC5}" presName="ParentText" presStyleLbl="node1" presStyleIdx="2" presStyleCnt="3" custScaleX="371450" custScaleY="72733">
        <dgm:presLayoutVars>
          <dgm:chMax val="1"/>
          <dgm:chPref val="1"/>
          <dgm:bulletEnabled val="1"/>
        </dgm:presLayoutVars>
      </dgm:prSet>
      <dgm:spPr/>
      <dgm:t>
        <a:bodyPr/>
        <a:lstStyle/>
        <a:p>
          <a:endParaRPr lang="ru-RU"/>
        </a:p>
      </dgm:t>
    </dgm:pt>
  </dgm:ptLst>
  <dgm:cxnLst>
    <dgm:cxn modelId="{89390B75-FBCB-4360-B7C3-15896836A55F}" type="presOf" srcId="{D574CA1B-8E12-44EA-A735-4AF9E3A26AC5}" destId="{10C9C9F8-59D8-4480-B44A-850860F9317A}" srcOrd="0" destOrd="0" presId="urn:microsoft.com/office/officeart/2005/8/layout/StepDownProcess"/>
    <dgm:cxn modelId="{4CB5C9D7-FF32-40F6-B790-E02DA1282D8A}" srcId="{4F85C106-62C5-4A21-9489-63E0432DFE31}" destId="{887970E2-8D77-47C3-ADED-4169F362AD4E}" srcOrd="0" destOrd="0" parTransId="{19D68BDD-9FD7-42B9-B81E-EB5F8F6BB4C1}" sibTransId="{888F1534-76D0-4F50-9713-005339A16492}"/>
    <dgm:cxn modelId="{28B095C2-F751-4907-96F3-F0C77FEBD12F}" type="presOf" srcId="{4F85C106-62C5-4A21-9489-63E0432DFE31}" destId="{D61030BC-4BFF-4C9D-8D19-3E33214489B1}" srcOrd="0" destOrd="0" presId="urn:microsoft.com/office/officeart/2005/8/layout/StepDownProcess"/>
    <dgm:cxn modelId="{969C9BB8-4D11-421D-9603-79BF9B861E0C}" type="presOf" srcId="{887970E2-8D77-47C3-ADED-4169F362AD4E}" destId="{6ABD390E-FE3E-4D43-AF76-77D5A55AD0B3}" srcOrd="0" destOrd="0" presId="urn:microsoft.com/office/officeart/2005/8/layout/StepDownProcess"/>
    <dgm:cxn modelId="{E1A602EB-C163-468A-AEBB-BA6F679B91AB}" srcId="{4F85C106-62C5-4A21-9489-63E0432DFE31}" destId="{D574CA1B-8E12-44EA-A735-4AF9E3A26AC5}" srcOrd="2" destOrd="0" parTransId="{CDD28D08-1B3D-452E-88BC-77EBD9C007E7}" sibTransId="{3E4260F0-09CF-45DF-A913-53052A1179B0}"/>
    <dgm:cxn modelId="{9AC7313C-4C7A-4560-90FD-A24614BB971D}" type="presOf" srcId="{C4914BDC-9481-49B4-A23D-AAC5EBF97986}" destId="{4FFD5073-3AD9-42A8-BD4B-7C15B3172829}" srcOrd="0" destOrd="0" presId="urn:microsoft.com/office/officeart/2005/8/layout/StepDownProcess"/>
    <dgm:cxn modelId="{C38694F4-2293-4BBA-AC44-B780FC078278}" srcId="{4F85C106-62C5-4A21-9489-63E0432DFE31}" destId="{C4914BDC-9481-49B4-A23D-AAC5EBF97986}" srcOrd="1" destOrd="0" parTransId="{8356C3B9-1762-496C-ACFA-611959944225}" sibTransId="{8A255D7B-428C-4261-A76A-4D67503AE4CD}"/>
    <dgm:cxn modelId="{6ADE9640-18AA-4C2A-93CE-B7FED1AE9233}" type="presParOf" srcId="{D61030BC-4BFF-4C9D-8D19-3E33214489B1}" destId="{AAB80E5D-F2A0-499A-85D1-5847E3C00F10}" srcOrd="0" destOrd="0" presId="urn:microsoft.com/office/officeart/2005/8/layout/StepDownProcess"/>
    <dgm:cxn modelId="{E9C2F539-CA78-4C01-A9A1-D26B3144973F}" type="presParOf" srcId="{AAB80E5D-F2A0-499A-85D1-5847E3C00F10}" destId="{B9903CD6-E309-4863-BEC3-8B9D889177CA}" srcOrd="0" destOrd="0" presId="urn:microsoft.com/office/officeart/2005/8/layout/StepDownProcess"/>
    <dgm:cxn modelId="{A9573F67-C029-4DDC-84B3-E26B180AD0EF}" type="presParOf" srcId="{AAB80E5D-F2A0-499A-85D1-5847E3C00F10}" destId="{6ABD390E-FE3E-4D43-AF76-77D5A55AD0B3}" srcOrd="1" destOrd="0" presId="urn:microsoft.com/office/officeart/2005/8/layout/StepDownProcess"/>
    <dgm:cxn modelId="{05CCA4B1-83D9-4291-8CAA-5F8CD33BD4F5}" type="presParOf" srcId="{AAB80E5D-F2A0-499A-85D1-5847E3C00F10}" destId="{D081DA04-D1A5-48D1-ACB0-F466E40C3B85}" srcOrd="2" destOrd="0" presId="urn:microsoft.com/office/officeart/2005/8/layout/StepDownProcess"/>
    <dgm:cxn modelId="{31660661-8615-4FED-802A-24FE86F3B690}" type="presParOf" srcId="{D61030BC-4BFF-4C9D-8D19-3E33214489B1}" destId="{E67E5649-5FF8-4F87-9DC1-D5681CAC22E8}" srcOrd="1" destOrd="0" presId="urn:microsoft.com/office/officeart/2005/8/layout/StepDownProcess"/>
    <dgm:cxn modelId="{D3567B6B-73AF-4128-8109-EC873FB61E04}" type="presParOf" srcId="{D61030BC-4BFF-4C9D-8D19-3E33214489B1}" destId="{BB0623F2-9FC6-4286-BBE7-7A1BFFB735E8}" srcOrd="2" destOrd="0" presId="urn:microsoft.com/office/officeart/2005/8/layout/StepDownProcess"/>
    <dgm:cxn modelId="{265DCE9B-7916-4329-9397-B360D02F4C62}" type="presParOf" srcId="{BB0623F2-9FC6-4286-BBE7-7A1BFFB735E8}" destId="{A1EBF3D8-CBEA-4C5A-ABF2-B411D6ED0575}" srcOrd="0" destOrd="0" presId="urn:microsoft.com/office/officeart/2005/8/layout/StepDownProcess"/>
    <dgm:cxn modelId="{7C2D8724-BE93-4F52-BC6A-C5FF70EE1817}" type="presParOf" srcId="{BB0623F2-9FC6-4286-BBE7-7A1BFFB735E8}" destId="{4FFD5073-3AD9-42A8-BD4B-7C15B3172829}" srcOrd="1" destOrd="0" presId="urn:microsoft.com/office/officeart/2005/8/layout/StepDownProcess"/>
    <dgm:cxn modelId="{1B052D59-2267-47B4-A1FB-28CC5E3E4AE4}" type="presParOf" srcId="{BB0623F2-9FC6-4286-BBE7-7A1BFFB735E8}" destId="{807108CA-8592-4DFA-A0BB-97945D8743B4}" srcOrd="2" destOrd="0" presId="urn:microsoft.com/office/officeart/2005/8/layout/StepDownProcess"/>
    <dgm:cxn modelId="{E09F2EF7-6611-4636-8692-0DA66DA2D691}" type="presParOf" srcId="{D61030BC-4BFF-4C9D-8D19-3E33214489B1}" destId="{46319F62-CA5B-4B8B-A597-BDEF219C8788}" srcOrd="3" destOrd="0" presId="urn:microsoft.com/office/officeart/2005/8/layout/StepDownProcess"/>
    <dgm:cxn modelId="{E4207F36-EE4B-46FD-87AD-45D06CEEE2D3}" type="presParOf" srcId="{D61030BC-4BFF-4C9D-8D19-3E33214489B1}" destId="{422ED0AE-0CA8-464B-8479-C584402BABDB}" srcOrd="4" destOrd="0" presId="urn:microsoft.com/office/officeart/2005/8/layout/StepDownProcess"/>
    <dgm:cxn modelId="{64563386-E48B-4C56-83A0-384C48FBE603}" type="presParOf" srcId="{422ED0AE-0CA8-464B-8479-C584402BABDB}" destId="{10C9C9F8-59D8-4480-B44A-850860F9317A}"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673AA7-AE2B-43E2-A77A-D203A92072FA}"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RU"/>
        </a:p>
      </dgm:t>
    </dgm:pt>
    <dgm:pt modelId="{084A5566-C119-494C-B116-9C5E3663115E}">
      <dgm:prSet/>
      <dgm:spPr/>
      <dgm:t>
        <a:bodyPr/>
        <a:lstStyle/>
        <a:p>
          <a:pPr rtl="0"/>
          <a:r>
            <a:rPr lang="ru-RU" b="1" dirty="0" smtClean="0">
              <a:latin typeface="Times New Roman" panose="02020603050405020304" pitchFamily="18" charset="0"/>
              <a:cs typeface="Times New Roman" panose="02020603050405020304" pitchFamily="18" charset="0"/>
            </a:rPr>
            <a:t>Факторы миграции химических элементов в ландшафтах </a:t>
          </a:r>
          <a:endParaRPr lang="ru-RU" dirty="0">
            <a:latin typeface="Times New Roman" panose="02020603050405020304" pitchFamily="18" charset="0"/>
            <a:cs typeface="Times New Roman" panose="02020603050405020304" pitchFamily="18" charset="0"/>
          </a:endParaRPr>
        </a:p>
      </dgm:t>
    </dgm:pt>
    <dgm:pt modelId="{D527C389-0240-4DFB-9ECB-433F181096C5}" type="parTrans" cxnId="{A6832665-931A-4E06-8079-E28259411E60}">
      <dgm:prSet/>
      <dgm:spPr/>
      <dgm:t>
        <a:bodyPr/>
        <a:lstStyle/>
        <a:p>
          <a:endParaRPr lang="ru-RU"/>
        </a:p>
      </dgm:t>
    </dgm:pt>
    <dgm:pt modelId="{B0781C1E-07D5-4DC5-8AB3-328468453E0B}" type="sibTrans" cxnId="{A6832665-931A-4E06-8079-E28259411E60}">
      <dgm:prSet/>
      <dgm:spPr/>
      <dgm:t>
        <a:bodyPr/>
        <a:lstStyle/>
        <a:p>
          <a:endParaRPr lang="ru-RU"/>
        </a:p>
      </dgm:t>
    </dgm:pt>
    <dgm:pt modelId="{113B7FDF-76C3-4218-A6C3-7C16C6714E2A}" type="pres">
      <dgm:prSet presAssocID="{A6673AA7-AE2B-43E2-A77A-D203A92072FA}" presName="linear" presStyleCnt="0">
        <dgm:presLayoutVars>
          <dgm:animLvl val="lvl"/>
          <dgm:resizeHandles val="exact"/>
        </dgm:presLayoutVars>
      </dgm:prSet>
      <dgm:spPr/>
      <dgm:t>
        <a:bodyPr/>
        <a:lstStyle/>
        <a:p>
          <a:endParaRPr lang="ru-RU"/>
        </a:p>
      </dgm:t>
    </dgm:pt>
    <dgm:pt modelId="{90E00C93-A20C-4C06-819C-96EEF6A74DB2}" type="pres">
      <dgm:prSet presAssocID="{084A5566-C119-494C-B116-9C5E3663115E}" presName="parentText" presStyleLbl="node1" presStyleIdx="0" presStyleCnt="1">
        <dgm:presLayoutVars>
          <dgm:chMax val="0"/>
          <dgm:bulletEnabled val="1"/>
        </dgm:presLayoutVars>
      </dgm:prSet>
      <dgm:spPr/>
      <dgm:t>
        <a:bodyPr/>
        <a:lstStyle/>
        <a:p>
          <a:endParaRPr lang="ru-RU"/>
        </a:p>
      </dgm:t>
    </dgm:pt>
  </dgm:ptLst>
  <dgm:cxnLst>
    <dgm:cxn modelId="{A6832665-931A-4E06-8079-E28259411E60}" srcId="{A6673AA7-AE2B-43E2-A77A-D203A92072FA}" destId="{084A5566-C119-494C-B116-9C5E3663115E}" srcOrd="0" destOrd="0" parTransId="{D527C389-0240-4DFB-9ECB-433F181096C5}" sibTransId="{B0781C1E-07D5-4DC5-8AB3-328468453E0B}"/>
    <dgm:cxn modelId="{E6D5AD8A-27A9-4207-932A-B8367E0F9C66}" type="presOf" srcId="{084A5566-C119-494C-B116-9C5E3663115E}" destId="{90E00C93-A20C-4C06-819C-96EEF6A74DB2}" srcOrd="0" destOrd="0" presId="urn:microsoft.com/office/officeart/2005/8/layout/vList2"/>
    <dgm:cxn modelId="{B15C94D4-95E2-40E2-A015-87A423E65F0B}" type="presOf" srcId="{A6673AA7-AE2B-43E2-A77A-D203A92072FA}" destId="{113B7FDF-76C3-4218-A6C3-7C16C6714E2A}" srcOrd="0" destOrd="0" presId="urn:microsoft.com/office/officeart/2005/8/layout/vList2"/>
    <dgm:cxn modelId="{E5538BB1-0212-4259-B874-697D87680D64}" type="presParOf" srcId="{113B7FDF-76C3-4218-A6C3-7C16C6714E2A}" destId="{90E00C93-A20C-4C06-819C-96EEF6A74DB2}"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FB5B49-2F50-41F3-97D4-B549F75C2F0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ID4096"/>
        </a:p>
      </dgm:t>
    </dgm:pt>
    <dgm:pt modelId="{45E7CA4F-6E66-4FF6-B35A-5231B6F6C961}">
      <dgm:prSet custT="1"/>
      <dgm:spPr/>
      <dgm:t>
        <a:bodyPr/>
        <a:lstStyle/>
        <a:p>
          <a:pPr algn="just"/>
          <a:r>
            <a:rPr lang="ru-RU" sz="1200" b="1" dirty="0" smtClean="0">
              <a:solidFill>
                <a:schemeClr val="bg1"/>
              </a:solidFill>
              <a:latin typeface="Times New Roman" panose="02020603050405020304" pitchFamily="18" charset="0"/>
            </a:rPr>
            <a:t>Непосредственными факторами миграции химических элементов в географической оболочке являются ее компоненты. </a:t>
          </a:r>
          <a:r>
            <a:rPr lang="ru-RU" sz="1200" b="1" i="1" dirty="0" smtClean="0">
              <a:solidFill>
                <a:schemeClr val="bg1"/>
              </a:solidFill>
              <a:latin typeface="Times New Roman" panose="02020603050405020304" pitchFamily="18" charset="0"/>
            </a:rPr>
            <a:t>Климат </a:t>
          </a:r>
          <a:r>
            <a:rPr lang="ru-RU" sz="1200" b="1" dirty="0" smtClean="0">
              <a:solidFill>
                <a:schemeClr val="bg1"/>
              </a:solidFill>
              <a:latin typeface="Times New Roman" panose="02020603050405020304" pitchFamily="18" charset="0"/>
            </a:rPr>
            <a:t>определяет поступление энергии и влаги в ландшафт. Солнечная радиация, которая трансформируется организмами, является важнейшим источником энергии геохимических процессов. Температурные условия влияют на скорость химических реакций. </a:t>
          </a:r>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4EF39AA5-5FE8-4D73-8440-C3B7B3B22A7C}" type="parTrans" cxnId="{2B34B4FA-26ED-425C-8EE5-F4BAD0EFFDC0}">
      <dgm:prSet/>
      <dgm:spPr/>
      <dgm:t>
        <a:bodyPr/>
        <a:lstStyle/>
        <a:p>
          <a:pPr algn="just"/>
          <a:endParaRPr lang="LID4096" sz="1600" b="1">
            <a:solidFill>
              <a:schemeClr val="bg1"/>
            </a:solidFill>
            <a:latin typeface="Times New Roman" panose="02020603050405020304" pitchFamily="18" charset="0"/>
            <a:cs typeface="Times New Roman" panose="02020603050405020304" pitchFamily="18" charset="0"/>
          </a:endParaRPr>
        </a:p>
      </dgm:t>
    </dgm:pt>
    <dgm:pt modelId="{8162CAE1-31EF-4A35-9241-AC886289B9AB}" type="sibTrans" cxnId="{2B34B4FA-26ED-425C-8EE5-F4BAD0EFFDC0}">
      <dgm:prSet/>
      <dgm:spPr/>
      <dgm:t>
        <a:bodyPr/>
        <a:lstStyle/>
        <a:p>
          <a:pPr algn="just"/>
          <a:endParaRPr lang="LID4096" sz="1600" b="1">
            <a:solidFill>
              <a:schemeClr val="bg1"/>
            </a:solidFill>
            <a:latin typeface="Times New Roman" panose="02020603050405020304" pitchFamily="18" charset="0"/>
            <a:cs typeface="Times New Roman" panose="02020603050405020304" pitchFamily="18" charset="0"/>
          </a:endParaRPr>
        </a:p>
      </dgm:t>
    </dgm:pt>
    <dgm:pt modelId="{B503AD8A-C644-48B1-855B-3E0108CEB80C}">
      <dgm:prSet custT="1"/>
      <dgm:spPr/>
      <dgm:t>
        <a:bodyPr/>
        <a:lstStyle/>
        <a:p>
          <a:pPr algn="just"/>
          <a:r>
            <a:rPr lang="ru-RU" sz="1200" b="1" dirty="0" smtClean="0">
              <a:solidFill>
                <a:schemeClr val="bg1"/>
              </a:solidFill>
              <a:latin typeface="Times New Roman" panose="02020603050405020304" pitchFamily="18" charset="0"/>
            </a:rPr>
            <a:t>Почти все процессы миграции происходят в </a:t>
          </a:r>
          <a:r>
            <a:rPr lang="ru-RU" sz="1200" b="1" i="1" dirty="0" smtClean="0">
              <a:solidFill>
                <a:schemeClr val="bg1"/>
              </a:solidFill>
              <a:latin typeface="Times New Roman" panose="02020603050405020304" pitchFamily="18" charset="0"/>
            </a:rPr>
            <a:t>водных растворах</a:t>
          </a:r>
          <a:r>
            <a:rPr lang="ru-RU" sz="1200" b="1" dirty="0" smtClean="0">
              <a:solidFill>
                <a:schemeClr val="bg1"/>
              </a:solidFill>
              <a:latin typeface="Times New Roman" panose="02020603050405020304" pitchFamily="18" charset="0"/>
            </a:rPr>
            <a:t>. Без влаги невозможно химическое выветривание. Характер геохимических процессов в большей степени зависит от форм нахождения природных вод в ландшафте, их физико-химических свойств и движения, которые, в свою очередь, определяются климатом, органическим миром, рельефом и другими компонентами ландшафта. Так, от щелочно-кислотных и </a:t>
          </a:r>
          <a:r>
            <a:rPr lang="ru-RU" sz="1200" b="1" dirty="0" err="1" smtClean="0">
              <a:solidFill>
                <a:schemeClr val="bg1"/>
              </a:solidFill>
              <a:latin typeface="Times New Roman" panose="02020603050405020304" pitchFamily="18" charset="0"/>
            </a:rPr>
            <a:t>окислительно</a:t>
          </a:r>
          <a:r>
            <a:rPr lang="ru-RU" sz="1200" b="1" dirty="0" smtClean="0">
              <a:solidFill>
                <a:schemeClr val="bg1"/>
              </a:solidFill>
              <a:latin typeface="Times New Roman" panose="02020603050405020304" pitchFamily="18" charset="0"/>
            </a:rPr>
            <a:t>-восстановительных условий природных вод зависит растворимость минералов, соотношение процессов окисления и восстановления. Например, в водах пустынь преобладают окислительные процессы, в тундровых и болотных водах – восстановительные.) и между различными ландшафтами, от него зависит скорость выноса элементов из ландшафтов. </a:t>
          </a:r>
          <a:endParaRPr lang="LID4096" sz="1200" dirty="0">
            <a:solidFill>
              <a:schemeClr val="bg1"/>
            </a:solidFill>
          </a:endParaRPr>
        </a:p>
      </dgm:t>
    </dgm:pt>
    <dgm:pt modelId="{8A106A04-E2AA-4FF6-A84F-5E76E076032F}" type="parTrans" cxnId="{AED4BD39-47E9-4A4B-9016-3762E17E4159}">
      <dgm:prSet/>
      <dgm:spPr/>
      <dgm:t>
        <a:bodyPr/>
        <a:lstStyle/>
        <a:p>
          <a:pPr algn="just"/>
          <a:endParaRPr lang="LID4096" sz="1600">
            <a:solidFill>
              <a:schemeClr val="bg1"/>
            </a:solidFill>
          </a:endParaRPr>
        </a:p>
      </dgm:t>
    </dgm:pt>
    <dgm:pt modelId="{076524CC-4B47-41B1-9884-D8EE0CA6E405}" type="sibTrans" cxnId="{AED4BD39-47E9-4A4B-9016-3762E17E4159}">
      <dgm:prSet/>
      <dgm:spPr/>
      <dgm:t>
        <a:bodyPr/>
        <a:lstStyle/>
        <a:p>
          <a:pPr algn="just"/>
          <a:endParaRPr lang="LID4096" sz="1600">
            <a:solidFill>
              <a:schemeClr val="bg1"/>
            </a:solidFill>
          </a:endParaRPr>
        </a:p>
      </dgm:t>
    </dgm:pt>
    <dgm:pt modelId="{3EB7A77D-FDA8-4E4A-B3A1-87F7CC781999}">
      <dgm:prSet custT="1"/>
      <dgm:spPr/>
      <dgm:t>
        <a:bodyPr/>
        <a:lstStyle/>
        <a:p>
          <a:r>
            <a:rPr lang="ru-RU" sz="1200" b="1" dirty="0" smtClean="0">
              <a:solidFill>
                <a:schemeClr val="bg1"/>
              </a:solidFill>
              <a:latin typeface="Times New Roman" panose="02020603050405020304" pitchFamily="18" charset="0"/>
            </a:rPr>
            <a:t>Важную роль в миграции химических элементов играет наличие восходящих и нисходящих движений растворов в </a:t>
          </a:r>
          <a:r>
            <a:rPr lang="ru-RU" sz="1200" b="1" i="1" dirty="0" smtClean="0">
              <a:solidFill>
                <a:schemeClr val="bg1"/>
              </a:solidFill>
              <a:latin typeface="Times New Roman" panose="02020603050405020304" pitchFamily="18" charset="0"/>
            </a:rPr>
            <a:t>почве. </a:t>
          </a:r>
          <a:r>
            <a:rPr lang="ru-RU" sz="1200" b="1" dirty="0" smtClean="0">
              <a:solidFill>
                <a:schemeClr val="bg1"/>
              </a:solidFill>
              <a:latin typeface="Times New Roman" panose="02020603050405020304" pitchFamily="18" charset="0"/>
            </a:rPr>
            <a:t>Стоку – поверхностному и подземному – принадлежит определяющее значение в перераспределении химических элементов внутри ландшафта (между его морфологическими частями) и между различными ландшафтами, от него зависит скорость выноса элементов из ландшафтов</a:t>
          </a:r>
        </a:p>
        <a:p>
          <a:endParaRPr lang="LID4096" sz="1200" b="1" dirty="0">
            <a:solidFill>
              <a:schemeClr val="bg1"/>
            </a:solidFill>
            <a:latin typeface="Times New Roman" panose="02020603050405020304" pitchFamily="18" charset="0"/>
            <a:cs typeface="Times New Roman" panose="02020603050405020304" pitchFamily="18" charset="0"/>
          </a:endParaRPr>
        </a:p>
      </dgm:t>
    </dgm:pt>
    <dgm:pt modelId="{FF37CBDE-CDC8-4204-8905-6E502E81A65A}" type="parTrans" cxnId="{15A6A043-8D49-46B0-8014-DA1FC69BCFE7}">
      <dgm:prSet/>
      <dgm:spPr/>
      <dgm:t>
        <a:bodyPr/>
        <a:lstStyle/>
        <a:p>
          <a:endParaRPr lang="ru-RU"/>
        </a:p>
      </dgm:t>
    </dgm:pt>
    <dgm:pt modelId="{93D7E59E-2B1B-4DBD-98ED-0A6958202644}" type="sibTrans" cxnId="{15A6A043-8D49-46B0-8014-DA1FC69BCFE7}">
      <dgm:prSet/>
      <dgm:spPr/>
      <dgm:t>
        <a:bodyPr/>
        <a:lstStyle/>
        <a:p>
          <a:endParaRPr lang="ru-RU"/>
        </a:p>
      </dgm:t>
    </dgm:pt>
    <dgm:pt modelId="{AAE3A720-91CF-4377-A820-708D6462B0EF}" type="pres">
      <dgm:prSet presAssocID="{B2FB5B49-2F50-41F3-97D4-B549F75C2F0C}" presName="Name0" presStyleCnt="0">
        <dgm:presLayoutVars>
          <dgm:chMax val="7"/>
          <dgm:chPref val="7"/>
          <dgm:dir/>
        </dgm:presLayoutVars>
      </dgm:prSet>
      <dgm:spPr/>
      <dgm:t>
        <a:bodyPr/>
        <a:lstStyle/>
        <a:p>
          <a:endParaRPr lang="ru-RU"/>
        </a:p>
      </dgm:t>
    </dgm:pt>
    <dgm:pt modelId="{D0D565A3-25C6-4AF0-B3AE-1BB85121FD46}" type="pres">
      <dgm:prSet presAssocID="{B2FB5B49-2F50-41F3-97D4-B549F75C2F0C}" presName="Name1" presStyleCnt="0"/>
      <dgm:spPr/>
    </dgm:pt>
    <dgm:pt modelId="{9FBD0108-930E-420B-8575-C367DCFF0671}" type="pres">
      <dgm:prSet presAssocID="{B2FB5B49-2F50-41F3-97D4-B549F75C2F0C}" presName="cycle" presStyleCnt="0"/>
      <dgm:spPr/>
    </dgm:pt>
    <dgm:pt modelId="{4DD39C42-1E17-437D-A45B-146517218303}" type="pres">
      <dgm:prSet presAssocID="{B2FB5B49-2F50-41F3-97D4-B549F75C2F0C}" presName="srcNode" presStyleLbl="node1" presStyleIdx="0" presStyleCnt="3"/>
      <dgm:spPr/>
    </dgm:pt>
    <dgm:pt modelId="{60F8A872-D9DD-434C-816C-D3B7CAE74D80}" type="pres">
      <dgm:prSet presAssocID="{B2FB5B49-2F50-41F3-97D4-B549F75C2F0C}" presName="conn" presStyleLbl="parChTrans1D2" presStyleIdx="0" presStyleCnt="1"/>
      <dgm:spPr/>
      <dgm:t>
        <a:bodyPr/>
        <a:lstStyle/>
        <a:p>
          <a:endParaRPr lang="ru-RU"/>
        </a:p>
      </dgm:t>
    </dgm:pt>
    <dgm:pt modelId="{C661999C-BB86-4882-A746-B73E3F344821}" type="pres">
      <dgm:prSet presAssocID="{B2FB5B49-2F50-41F3-97D4-B549F75C2F0C}" presName="extraNode" presStyleLbl="node1" presStyleIdx="0" presStyleCnt="3"/>
      <dgm:spPr/>
    </dgm:pt>
    <dgm:pt modelId="{E4F74AE8-9C88-40F9-BB71-6006DC25EEA9}" type="pres">
      <dgm:prSet presAssocID="{B2FB5B49-2F50-41F3-97D4-B549F75C2F0C}" presName="dstNode" presStyleLbl="node1" presStyleIdx="0" presStyleCnt="3"/>
      <dgm:spPr/>
    </dgm:pt>
    <dgm:pt modelId="{33E12F1F-A205-4E20-81B1-4D6A12525C2D}" type="pres">
      <dgm:prSet presAssocID="{45E7CA4F-6E66-4FF6-B35A-5231B6F6C961}" presName="text_1" presStyleLbl="node1" presStyleIdx="0" presStyleCnt="3" custScaleY="171217" custLinFactNeighborX="557" custLinFactNeighborY="-7051">
        <dgm:presLayoutVars>
          <dgm:bulletEnabled val="1"/>
        </dgm:presLayoutVars>
      </dgm:prSet>
      <dgm:spPr/>
      <dgm:t>
        <a:bodyPr/>
        <a:lstStyle/>
        <a:p>
          <a:endParaRPr lang="ru-RU"/>
        </a:p>
      </dgm:t>
    </dgm:pt>
    <dgm:pt modelId="{5EDC4135-263C-4261-BD3C-5E5B4EB7B83F}" type="pres">
      <dgm:prSet presAssocID="{45E7CA4F-6E66-4FF6-B35A-5231B6F6C961}" presName="accent_1" presStyleCnt="0"/>
      <dgm:spPr/>
    </dgm:pt>
    <dgm:pt modelId="{FFDC6A27-3A54-4307-8646-A9503F0AFDB4}" type="pres">
      <dgm:prSet presAssocID="{45E7CA4F-6E66-4FF6-B35A-5231B6F6C961}" presName="accentRepeatNode" presStyleLbl="solidFgAcc1" presStyleIdx="0" presStyleCnt="3"/>
      <dgm:spPr/>
    </dgm:pt>
    <dgm:pt modelId="{7FED502C-1D9B-4A3F-BBD7-2F00A3F1B837}" type="pres">
      <dgm:prSet presAssocID="{B503AD8A-C644-48B1-855B-3E0108CEB80C}" presName="text_2" presStyleLbl="node1" presStyleIdx="1" presStyleCnt="3" custScaleX="102142" custScaleY="147422" custLinFactNeighborX="-52" custLinFactNeighborY="3010">
        <dgm:presLayoutVars>
          <dgm:bulletEnabled val="1"/>
        </dgm:presLayoutVars>
      </dgm:prSet>
      <dgm:spPr/>
      <dgm:t>
        <a:bodyPr/>
        <a:lstStyle/>
        <a:p>
          <a:endParaRPr lang="ru-RU"/>
        </a:p>
      </dgm:t>
    </dgm:pt>
    <dgm:pt modelId="{0FFECC23-9EAB-4681-BCED-1BB8EFC9B0AA}" type="pres">
      <dgm:prSet presAssocID="{B503AD8A-C644-48B1-855B-3E0108CEB80C}" presName="accent_2" presStyleCnt="0"/>
      <dgm:spPr/>
    </dgm:pt>
    <dgm:pt modelId="{78446A8F-0499-4503-A101-261FCAF49790}" type="pres">
      <dgm:prSet presAssocID="{B503AD8A-C644-48B1-855B-3E0108CEB80C}" presName="accentRepeatNode" presStyleLbl="solidFgAcc1" presStyleIdx="1" presStyleCnt="3"/>
      <dgm:spPr/>
    </dgm:pt>
    <dgm:pt modelId="{F739D745-5D5C-44C8-9641-8F16A26155B5}" type="pres">
      <dgm:prSet presAssocID="{3EB7A77D-FDA8-4E4A-B3A1-87F7CC781999}" presName="text_3" presStyleLbl="node1" presStyleIdx="2" presStyleCnt="3" custScaleY="171217" custLinFactNeighborX="1081" custLinFactNeighborY="15296">
        <dgm:presLayoutVars>
          <dgm:bulletEnabled val="1"/>
        </dgm:presLayoutVars>
      </dgm:prSet>
      <dgm:spPr/>
      <dgm:t>
        <a:bodyPr/>
        <a:lstStyle/>
        <a:p>
          <a:endParaRPr lang="ru-RU"/>
        </a:p>
      </dgm:t>
    </dgm:pt>
    <dgm:pt modelId="{2386F6BA-D025-4628-A0E5-6A002B398EF8}" type="pres">
      <dgm:prSet presAssocID="{3EB7A77D-FDA8-4E4A-B3A1-87F7CC781999}" presName="accent_3" presStyleCnt="0"/>
      <dgm:spPr/>
    </dgm:pt>
    <dgm:pt modelId="{535D9D75-47BA-400A-B9F2-24610408AA73}" type="pres">
      <dgm:prSet presAssocID="{3EB7A77D-FDA8-4E4A-B3A1-87F7CC781999}" presName="accentRepeatNode" presStyleLbl="solidFgAcc1" presStyleIdx="2" presStyleCnt="3"/>
      <dgm:spPr/>
    </dgm:pt>
  </dgm:ptLst>
  <dgm:cxnLst>
    <dgm:cxn modelId="{0AB94758-692D-4AB6-ADCB-DF68546A5C30}" type="presOf" srcId="{B2FB5B49-2F50-41F3-97D4-B549F75C2F0C}" destId="{AAE3A720-91CF-4377-A820-708D6462B0EF}" srcOrd="0" destOrd="0" presId="urn:microsoft.com/office/officeart/2008/layout/VerticalCurvedList"/>
    <dgm:cxn modelId="{AE7CC990-B15A-4249-9170-3CE57086AB2B}" type="presOf" srcId="{45E7CA4F-6E66-4FF6-B35A-5231B6F6C961}" destId="{33E12F1F-A205-4E20-81B1-4D6A12525C2D}" srcOrd="0" destOrd="0" presId="urn:microsoft.com/office/officeart/2008/layout/VerticalCurvedList"/>
    <dgm:cxn modelId="{2B34B4FA-26ED-425C-8EE5-F4BAD0EFFDC0}" srcId="{B2FB5B49-2F50-41F3-97D4-B549F75C2F0C}" destId="{45E7CA4F-6E66-4FF6-B35A-5231B6F6C961}" srcOrd="0" destOrd="0" parTransId="{4EF39AA5-5FE8-4D73-8440-C3B7B3B22A7C}" sibTransId="{8162CAE1-31EF-4A35-9241-AC886289B9AB}"/>
    <dgm:cxn modelId="{C64C1FF3-24C3-42D5-9A49-8A754B078C43}" type="presOf" srcId="{3EB7A77D-FDA8-4E4A-B3A1-87F7CC781999}" destId="{F739D745-5D5C-44C8-9641-8F16A26155B5}" srcOrd="0" destOrd="0" presId="urn:microsoft.com/office/officeart/2008/layout/VerticalCurvedList"/>
    <dgm:cxn modelId="{15A6A043-8D49-46B0-8014-DA1FC69BCFE7}" srcId="{B2FB5B49-2F50-41F3-97D4-B549F75C2F0C}" destId="{3EB7A77D-FDA8-4E4A-B3A1-87F7CC781999}" srcOrd="2" destOrd="0" parTransId="{FF37CBDE-CDC8-4204-8905-6E502E81A65A}" sibTransId="{93D7E59E-2B1B-4DBD-98ED-0A6958202644}"/>
    <dgm:cxn modelId="{75502AAF-BACB-493B-8C0C-03E47C5BBD06}" type="presOf" srcId="{B503AD8A-C644-48B1-855B-3E0108CEB80C}" destId="{7FED502C-1D9B-4A3F-BBD7-2F00A3F1B837}" srcOrd="0" destOrd="0" presId="urn:microsoft.com/office/officeart/2008/layout/VerticalCurvedList"/>
    <dgm:cxn modelId="{AED4BD39-47E9-4A4B-9016-3762E17E4159}" srcId="{B2FB5B49-2F50-41F3-97D4-B549F75C2F0C}" destId="{B503AD8A-C644-48B1-855B-3E0108CEB80C}" srcOrd="1" destOrd="0" parTransId="{8A106A04-E2AA-4FF6-A84F-5E76E076032F}" sibTransId="{076524CC-4B47-41B1-9884-D8EE0CA6E405}"/>
    <dgm:cxn modelId="{A015964A-1B25-42F8-AD42-166C44C748BB}" type="presOf" srcId="{8162CAE1-31EF-4A35-9241-AC886289B9AB}" destId="{60F8A872-D9DD-434C-816C-D3B7CAE74D80}" srcOrd="0" destOrd="0" presId="urn:microsoft.com/office/officeart/2008/layout/VerticalCurvedList"/>
    <dgm:cxn modelId="{A09212C3-4B65-42C1-80EE-18444C7B97B7}" type="presParOf" srcId="{AAE3A720-91CF-4377-A820-708D6462B0EF}" destId="{D0D565A3-25C6-4AF0-B3AE-1BB85121FD46}" srcOrd="0" destOrd="0" presId="urn:microsoft.com/office/officeart/2008/layout/VerticalCurvedList"/>
    <dgm:cxn modelId="{619D7A9F-48CD-4285-8676-0EDA757A4F2C}" type="presParOf" srcId="{D0D565A3-25C6-4AF0-B3AE-1BB85121FD46}" destId="{9FBD0108-930E-420B-8575-C367DCFF0671}" srcOrd="0" destOrd="0" presId="urn:microsoft.com/office/officeart/2008/layout/VerticalCurvedList"/>
    <dgm:cxn modelId="{B34D2F3D-7C19-4A60-9F3D-32BEDCA31E53}" type="presParOf" srcId="{9FBD0108-930E-420B-8575-C367DCFF0671}" destId="{4DD39C42-1E17-437D-A45B-146517218303}" srcOrd="0" destOrd="0" presId="urn:microsoft.com/office/officeart/2008/layout/VerticalCurvedList"/>
    <dgm:cxn modelId="{5E6FC21D-E59C-4DAC-B3C1-EA9B4D8496BF}" type="presParOf" srcId="{9FBD0108-930E-420B-8575-C367DCFF0671}" destId="{60F8A872-D9DD-434C-816C-D3B7CAE74D80}" srcOrd="1" destOrd="0" presId="urn:microsoft.com/office/officeart/2008/layout/VerticalCurvedList"/>
    <dgm:cxn modelId="{9515928E-23FF-4116-A518-A34B145A52CF}" type="presParOf" srcId="{9FBD0108-930E-420B-8575-C367DCFF0671}" destId="{C661999C-BB86-4882-A746-B73E3F344821}" srcOrd="2" destOrd="0" presId="urn:microsoft.com/office/officeart/2008/layout/VerticalCurvedList"/>
    <dgm:cxn modelId="{9968B661-BFD7-4B37-8BA3-D2CBD421F4F5}" type="presParOf" srcId="{9FBD0108-930E-420B-8575-C367DCFF0671}" destId="{E4F74AE8-9C88-40F9-BB71-6006DC25EEA9}" srcOrd="3" destOrd="0" presId="urn:microsoft.com/office/officeart/2008/layout/VerticalCurvedList"/>
    <dgm:cxn modelId="{5E48E9D2-9644-48A3-B921-5A87292CA014}" type="presParOf" srcId="{D0D565A3-25C6-4AF0-B3AE-1BB85121FD46}" destId="{33E12F1F-A205-4E20-81B1-4D6A12525C2D}" srcOrd="1" destOrd="0" presId="urn:microsoft.com/office/officeart/2008/layout/VerticalCurvedList"/>
    <dgm:cxn modelId="{F7C7002C-42D2-4A6E-B95F-29731818A52F}" type="presParOf" srcId="{D0D565A3-25C6-4AF0-B3AE-1BB85121FD46}" destId="{5EDC4135-263C-4261-BD3C-5E5B4EB7B83F}" srcOrd="2" destOrd="0" presId="urn:microsoft.com/office/officeart/2008/layout/VerticalCurvedList"/>
    <dgm:cxn modelId="{2BB02331-5A17-4E34-816B-28D27CB5E541}" type="presParOf" srcId="{5EDC4135-263C-4261-BD3C-5E5B4EB7B83F}" destId="{FFDC6A27-3A54-4307-8646-A9503F0AFDB4}" srcOrd="0" destOrd="0" presId="urn:microsoft.com/office/officeart/2008/layout/VerticalCurvedList"/>
    <dgm:cxn modelId="{5A7FB1EF-45A6-4606-BCAD-3864AFAF8799}" type="presParOf" srcId="{D0D565A3-25C6-4AF0-B3AE-1BB85121FD46}" destId="{7FED502C-1D9B-4A3F-BBD7-2F00A3F1B837}" srcOrd="3" destOrd="0" presId="urn:microsoft.com/office/officeart/2008/layout/VerticalCurvedList"/>
    <dgm:cxn modelId="{95BEE21F-86BA-416A-9CA2-8C91662A2490}" type="presParOf" srcId="{D0D565A3-25C6-4AF0-B3AE-1BB85121FD46}" destId="{0FFECC23-9EAB-4681-BCED-1BB8EFC9B0AA}" srcOrd="4" destOrd="0" presId="urn:microsoft.com/office/officeart/2008/layout/VerticalCurvedList"/>
    <dgm:cxn modelId="{A062A25F-6095-464E-826F-DAF2C2090624}" type="presParOf" srcId="{0FFECC23-9EAB-4681-BCED-1BB8EFC9B0AA}" destId="{78446A8F-0499-4503-A101-261FCAF49790}" srcOrd="0" destOrd="0" presId="urn:microsoft.com/office/officeart/2008/layout/VerticalCurvedList"/>
    <dgm:cxn modelId="{3363F513-A83A-4670-A555-BDA9F2058F6C}" type="presParOf" srcId="{D0D565A3-25C6-4AF0-B3AE-1BB85121FD46}" destId="{F739D745-5D5C-44C8-9641-8F16A26155B5}" srcOrd="5" destOrd="0" presId="urn:microsoft.com/office/officeart/2008/layout/VerticalCurvedList"/>
    <dgm:cxn modelId="{6CC65E56-DDE1-4B06-BCAB-05962E2DAE51}" type="presParOf" srcId="{D0D565A3-25C6-4AF0-B3AE-1BB85121FD46}" destId="{2386F6BA-D025-4628-A0E5-6A002B398EF8}" srcOrd="6" destOrd="0" presId="urn:microsoft.com/office/officeart/2008/layout/VerticalCurvedList"/>
    <dgm:cxn modelId="{A2F3075A-9ABA-4D47-B20E-D58BFAB01A6B}" type="presParOf" srcId="{2386F6BA-D025-4628-A0E5-6A002B398EF8}" destId="{535D9D75-47BA-400A-B9F2-24610408AA7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FB5B49-2F50-41F3-97D4-B549F75C2F0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ID4096"/>
        </a:p>
      </dgm:t>
    </dgm:pt>
    <dgm:pt modelId="{B04C9D90-C46D-4E68-BAE3-1F8D113E6EDB}">
      <dgm:prSet custT="1"/>
      <dgm:spPr/>
      <dgm:t>
        <a:bodyPr/>
        <a:lstStyle/>
        <a:p>
          <a:pPr algn="just"/>
          <a:r>
            <a:rPr lang="ru-RU" sz="1200" b="1" i="1" dirty="0" smtClean="0">
              <a:solidFill>
                <a:schemeClr val="bg1"/>
              </a:solidFill>
              <a:latin typeface="Times New Roman" panose="02020603050405020304" pitchFamily="18" charset="0"/>
            </a:rPr>
            <a:t>Горные породы </a:t>
          </a:r>
          <a:r>
            <a:rPr lang="ru-RU" sz="1200" b="1" dirty="0" smtClean="0">
              <a:solidFill>
                <a:schemeClr val="bg1"/>
              </a:solidFill>
              <a:latin typeface="Times New Roman" panose="02020603050405020304" pitchFamily="18" charset="0"/>
            </a:rPr>
            <a:t>служат главным источником элементов, которые могут быть вовлечены в миграцию. Условия залегания горных пород косвенно – через воздействие на скорость и направление движения поверхностных и подземных вод – также оказывают влияние на интенсивность миграции. Недостаток или избыток подвижных, доступных для организмов форм многих химических элементов служит причиной, так называемых биогеохимических аномалий, которые выражаются в различных нарушениях функций живых организмов, в задержке их нормального развития. </a:t>
          </a:r>
          <a:endParaRPr lang="LID4096" sz="1200" dirty="0">
            <a:solidFill>
              <a:schemeClr val="bg1"/>
            </a:solidFill>
          </a:endParaRPr>
        </a:p>
      </dgm:t>
    </dgm:pt>
    <dgm:pt modelId="{B4021A01-F074-4A90-B8C4-D6D5BE0A3B5C}" type="parTrans" cxnId="{DA705A24-0714-417D-8263-81B4B56B7759}">
      <dgm:prSet/>
      <dgm:spPr/>
      <dgm:t>
        <a:bodyPr/>
        <a:lstStyle/>
        <a:p>
          <a:pPr algn="just"/>
          <a:endParaRPr lang="LID4096" sz="1600">
            <a:solidFill>
              <a:schemeClr val="bg1"/>
            </a:solidFill>
          </a:endParaRPr>
        </a:p>
      </dgm:t>
    </dgm:pt>
    <dgm:pt modelId="{507B7F88-665A-45CD-B378-616B50867D23}" type="sibTrans" cxnId="{DA705A24-0714-417D-8263-81B4B56B7759}">
      <dgm:prSet/>
      <dgm:spPr/>
      <dgm:t>
        <a:bodyPr/>
        <a:lstStyle/>
        <a:p>
          <a:pPr algn="just"/>
          <a:endParaRPr lang="LID4096" sz="1600">
            <a:solidFill>
              <a:schemeClr val="bg1"/>
            </a:solidFill>
          </a:endParaRPr>
        </a:p>
      </dgm:t>
    </dgm:pt>
    <dgm:pt modelId="{0857AB08-961D-44C1-9A78-716FC7FEFCE1}">
      <dgm:prSet custT="1"/>
      <dgm:spPr/>
      <dgm:t>
        <a:bodyPr/>
        <a:lstStyle/>
        <a:p>
          <a:endParaRPr lang="ru-RU" sz="1200" b="1" i="1" dirty="0" smtClean="0">
            <a:solidFill>
              <a:schemeClr val="bg1"/>
            </a:solidFill>
            <a:latin typeface="Times New Roman" panose="02020603050405020304" pitchFamily="18" charset="0"/>
          </a:endParaRPr>
        </a:p>
        <a:p>
          <a:endParaRPr lang="ru-RU" sz="1200" b="1" i="1" dirty="0" smtClean="0">
            <a:solidFill>
              <a:schemeClr val="bg1"/>
            </a:solidFill>
            <a:latin typeface="Times New Roman" panose="02020603050405020304" pitchFamily="18" charset="0"/>
          </a:endParaRPr>
        </a:p>
        <a:p>
          <a:r>
            <a:rPr lang="ru-RU" sz="1200" b="1" i="1" dirty="0" smtClean="0">
              <a:solidFill>
                <a:schemeClr val="bg1"/>
              </a:solidFill>
              <a:latin typeface="Times New Roman" panose="02020603050405020304" pitchFamily="18" charset="0"/>
            </a:rPr>
            <a:t>Рельеф </a:t>
          </a:r>
          <a:r>
            <a:rPr lang="ru-RU" sz="1200" b="1" dirty="0" smtClean="0">
              <a:solidFill>
                <a:schemeClr val="bg1"/>
              </a:solidFill>
              <a:latin typeface="Times New Roman" panose="02020603050405020304" pitchFamily="18" charset="0"/>
            </a:rPr>
            <a:t>также имеет важное геохимическое значение. Рельеф направляет движение вод, интенсивность выноса химических элементов из ландшафта и их перераспределение внутри ландшафта. От рельефа зависит интенсивность дренажа, а тем самым – и </a:t>
          </a:r>
          <a:r>
            <a:rPr lang="ru-RU" sz="1200" b="1" dirty="0" err="1" smtClean="0">
              <a:solidFill>
                <a:schemeClr val="bg1"/>
              </a:solidFill>
              <a:latin typeface="Times New Roman" panose="02020603050405020304" pitchFamily="18" charset="0"/>
            </a:rPr>
            <a:t>окислительно</a:t>
          </a:r>
          <a:r>
            <a:rPr lang="ru-RU" sz="1200" b="1" dirty="0" smtClean="0">
              <a:solidFill>
                <a:schemeClr val="bg1"/>
              </a:solidFill>
              <a:latin typeface="Times New Roman" panose="02020603050405020304" pitchFamily="18" charset="0"/>
            </a:rPr>
            <a:t>-восстановительные условия. Например, низменный плоский рельеф способствует застою влаги, что при избыточно влажном климате приводит к недостатку свободного кислорода в водах и создает восстановительную среду. При расчлененном рельефе сток происходит быстро, воды богаты свободным кислородом, в них преобладают окислительные процессы. Таким образом, особенности миграции химических элементов в разных частях географической оболочки определяются совокупностью всех компонентов ландшафта, т.е. ландшафтом в целом. </a:t>
          </a:r>
        </a:p>
        <a:p>
          <a:endParaRPr lang="LID4096" sz="1200" dirty="0">
            <a:solidFill>
              <a:schemeClr val="bg1"/>
            </a:solidFill>
          </a:endParaRPr>
        </a:p>
      </dgm:t>
    </dgm:pt>
    <dgm:pt modelId="{24E9B54D-0BAB-4E1D-A9DF-152A1A645DC4}" type="parTrans" cxnId="{EA35B6E1-5EB5-4DB3-9B83-7A6DCA6FF4F4}">
      <dgm:prSet/>
      <dgm:spPr/>
      <dgm:t>
        <a:bodyPr/>
        <a:lstStyle/>
        <a:p>
          <a:endParaRPr lang="ru-RU"/>
        </a:p>
      </dgm:t>
    </dgm:pt>
    <dgm:pt modelId="{99161DA0-E58B-4C6C-A58B-3AACE4FCC026}" type="sibTrans" cxnId="{EA35B6E1-5EB5-4DB3-9B83-7A6DCA6FF4F4}">
      <dgm:prSet/>
      <dgm:spPr/>
      <dgm:t>
        <a:bodyPr/>
        <a:lstStyle/>
        <a:p>
          <a:endParaRPr lang="ru-RU"/>
        </a:p>
      </dgm:t>
    </dgm:pt>
    <dgm:pt modelId="{F0D56B44-8AB4-482D-8642-A64DE8967441}">
      <dgm:prSet custT="1"/>
      <dgm:spPr/>
      <dgm:t>
        <a:bodyPr/>
        <a:lstStyle/>
        <a:p>
          <a:endParaRPr lang="ru-RU" sz="1050" b="1" i="1" dirty="0" smtClean="0">
            <a:solidFill>
              <a:schemeClr val="bg1"/>
            </a:solidFill>
            <a:latin typeface="Times New Roman" panose="02020603050405020304" pitchFamily="18" charset="0"/>
          </a:endParaRPr>
        </a:p>
        <a:p>
          <a:endParaRPr lang="ru-RU" sz="1050" b="1" i="0" dirty="0" smtClean="0">
            <a:solidFill>
              <a:schemeClr val="bg1"/>
            </a:solidFill>
            <a:latin typeface="Times New Roman" panose="02020603050405020304" pitchFamily="18" charset="0"/>
          </a:endParaRPr>
        </a:p>
        <a:p>
          <a:r>
            <a:rPr lang="ru-RU" sz="1050" b="1" i="0" dirty="0" smtClean="0">
              <a:solidFill>
                <a:schemeClr val="bg1"/>
              </a:solidFill>
              <a:latin typeface="Times New Roman" panose="02020603050405020304" pitchFamily="18" charset="0"/>
            </a:rPr>
            <a:t>К числу элементов, недостаток которых во многих ландшафтах вызывает подобного рода аномалии, относятся O, N, H, </a:t>
          </a:r>
          <a:r>
            <a:rPr lang="ru-RU" sz="1050" b="1" i="0" dirty="0" err="1" smtClean="0">
              <a:solidFill>
                <a:schemeClr val="bg1"/>
              </a:solidFill>
              <a:latin typeface="Times New Roman" panose="02020603050405020304" pitchFamily="18" charset="0"/>
            </a:rPr>
            <a:t>Ca</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Mg</a:t>
          </a:r>
          <a:r>
            <a:rPr lang="ru-RU" sz="1050" b="1" i="0" dirty="0" smtClean="0">
              <a:solidFill>
                <a:schemeClr val="bg1"/>
              </a:solidFill>
              <a:latin typeface="Times New Roman" panose="02020603050405020304" pitchFamily="18" charset="0"/>
            </a:rPr>
            <a:t>, K, </a:t>
          </a:r>
          <a:r>
            <a:rPr lang="ru-RU" sz="1050" b="1" i="0" dirty="0" err="1" smtClean="0">
              <a:solidFill>
                <a:schemeClr val="bg1"/>
              </a:solidFill>
              <a:latin typeface="Times New Roman" panose="02020603050405020304" pitchFamily="18" charset="0"/>
            </a:rPr>
            <a:t>Cu</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Co</a:t>
          </a:r>
          <a:r>
            <a:rPr lang="ru-RU" sz="1050" b="1" i="0" dirty="0" smtClean="0">
              <a:solidFill>
                <a:schemeClr val="bg1"/>
              </a:solidFill>
              <a:latin typeface="Times New Roman" panose="02020603050405020304" pitchFamily="18" charset="0"/>
            </a:rPr>
            <a:t>, F, J, </a:t>
          </a:r>
          <a:r>
            <a:rPr lang="ru-RU" sz="1050" b="1" i="0" dirty="0" err="1" smtClean="0">
              <a:solidFill>
                <a:schemeClr val="bg1"/>
              </a:solidFill>
              <a:latin typeface="Times New Roman" panose="02020603050405020304" pitchFamily="18" charset="0"/>
            </a:rPr>
            <a:t>Mo</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Zn</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Mn</a:t>
          </a:r>
          <a:r>
            <a:rPr lang="ru-RU" sz="1050" b="1" i="0" dirty="0" smtClean="0">
              <a:solidFill>
                <a:schemeClr val="bg1"/>
              </a:solidFill>
              <a:latin typeface="Times New Roman" panose="02020603050405020304" pitchFamily="18" charset="0"/>
            </a:rPr>
            <a:t>; к избыточным элементам в ряде случаев относятся </a:t>
          </a:r>
          <a:r>
            <a:rPr lang="ru-RU" sz="1050" b="1" i="0" dirty="0" err="1" smtClean="0">
              <a:solidFill>
                <a:schemeClr val="bg1"/>
              </a:solidFill>
              <a:latin typeface="Times New Roman" panose="02020603050405020304" pitchFamily="18" charset="0"/>
            </a:rPr>
            <a:t>Cl</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Na</a:t>
          </a:r>
          <a:r>
            <a:rPr lang="ru-RU" sz="1050" b="1" i="0" dirty="0" smtClean="0">
              <a:solidFill>
                <a:schemeClr val="bg1"/>
              </a:solidFill>
              <a:latin typeface="Times New Roman" panose="02020603050405020304" pitchFamily="18" charset="0"/>
            </a:rPr>
            <a:t>, S, </a:t>
          </a:r>
          <a:r>
            <a:rPr lang="ru-RU" sz="1050" b="1" i="0" dirty="0" err="1" smtClean="0">
              <a:solidFill>
                <a:schemeClr val="bg1"/>
              </a:solidFill>
              <a:latin typeface="Times New Roman" panose="02020603050405020304" pitchFamily="18" charset="0"/>
            </a:rPr>
            <a:t>Cu</a:t>
          </a:r>
          <a:r>
            <a:rPr lang="ru-RU" sz="1050" b="1" i="0" dirty="0" smtClean="0">
              <a:solidFill>
                <a:schemeClr val="bg1"/>
              </a:solidFill>
              <a:latin typeface="Times New Roman" panose="02020603050405020304" pitchFamily="18" charset="0"/>
            </a:rPr>
            <a:t>, </a:t>
          </a:r>
          <a:r>
            <a:rPr lang="ru-RU" sz="1050" b="1" i="0" dirty="0" err="1" smtClean="0">
              <a:solidFill>
                <a:schemeClr val="bg1"/>
              </a:solidFill>
              <a:latin typeface="Times New Roman" panose="02020603050405020304" pitchFamily="18" charset="0"/>
            </a:rPr>
            <a:t>Fe</a:t>
          </a:r>
          <a:r>
            <a:rPr lang="ru-RU" sz="1050" b="1" i="0" dirty="0" smtClean="0">
              <a:solidFill>
                <a:schemeClr val="bg1"/>
              </a:solidFill>
              <a:latin typeface="Times New Roman" panose="02020603050405020304" pitchFamily="18" charset="0"/>
            </a:rPr>
            <a:t>, F и др.  Особенно важную роль в качестве геохимического фактора играют организмы – “живое вещество”, по В.И. Вернадскому. Эта роль заключается, во-первых, в том, что организмы связывают солнечную энергию в процессе фотосинтеза, затем преобразуют ее в потенциальную и кинетическую энергию геохимических процессов; во-вторых, организмы вовлекают почти все химические элементы в биогенный круговорот, перераспределяют, сортируют и концентрируют их, изменяя состав и строение всех трех геосфер географической оболочки. Организмы синтезируют новые (органические) вещества из поглощаемых ими минеральных элементов и за счет солнечной энергии. Разрушение органического вещества сопровождается высвобождением энергии, затраченной на ее создание. </a:t>
          </a:r>
        </a:p>
        <a:p>
          <a:r>
            <a:rPr lang="ru-RU" sz="1050" b="1" i="1" dirty="0" smtClean="0">
              <a:solidFill>
                <a:schemeClr val="bg1"/>
              </a:solidFill>
              <a:latin typeface="Times New Roman" panose="02020603050405020304" pitchFamily="18" charset="0"/>
            </a:rPr>
            <a:t>Организмам принадлежит ведущая роль в круговороте кислорода, углерода, азота, фосфора, серы, </a:t>
          </a:r>
          <a:r>
            <a:rPr lang="ru-RU" sz="1050" b="1" i="1" dirty="0" err="1" smtClean="0">
              <a:solidFill>
                <a:schemeClr val="bg1"/>
              </a:solidFill>
              <a:latin typeface="Times New Roman" panose="02020603050405020304" pitchFamily="18" charset="0"/>
            </a:rPr>
            <a:t>иода</a:t>
          </a:r>
          <a:r>
            <a:rPr lang="ru-RU" sz="1050" b="1" i="1" dirty="0" smtClean="0">
              <a:solidFill>
                <a:schemeClr val="bg1"/>
              </a:solidFill>
              <a:latin typeface="Times New Roman" panose="02020603050405020304" pitchFamily="18" charset="0"/>
            </a:rPr>
            <a:t> и других химических элементов. </a:t>
          </a:r>
        </a:p>
        <a:p>
          <a:endParaRPr lang="LID4096" sz="700" dirty="0">
            <a:solidFill>
              <a:schemeClr val="bg1"/>
            </a:solidFill>
          </a:endParaRPr>
        </a:p>
      </dgm:t>
    </dgm:pt>
    <dgm:pt modelId="{241F0211-716F-4C38-A216-C422B2EE8C8D}" type="parTrans" cxnId="{85E1EBB0-605C-47FB-A0D8-4A46B641286E}">
      <dgm:prSet/>
      <dgm:spPr/>
      <dgm:t>
        <a:bodyPr/>
        <a:lstStyle/>
        <a:p>
          <a:endParaRPr lang="ru-RU"/>
        </a:p>
      </dgm:t>
    </dgm:pt>
    <dgm:pt modelId="{3E90EA31-8828-44C2-9A03-59F9F7601431}" type="sibTrans" cxnId="{85E1EBB0-605C-47FB-A0D8-4A46B641286E}">
      <dgm:prSet/>
      <dgm:spPr/>
      <dgm:t>
        <a:bodyPr/>
        <a:lstStyle/>
        <a:p>
          <a:endParaRPr lang="ru-RU"/>
        </a:p>
      </dgm:t>
    </dgm:pt>
    <dgm:pt modelId="{AAE3A720-91CF-4377-A820-708D6462B0EF}" type="pres">
      <dgm:prSet presAssocID="{B2FB5B49-2F50-41F3-97D4-B549F75C2F0C}" presName="Name0" presStyleCnt="0">
        <dgm:presLayoutVars>
          <dgm:chMax val="7"/>
          <dgm:chPref val="7"/>
          <dgm:dir/>
        </dgm:presLayoutVars>
      </dgm:prSet>
      <dgm:spPr/>
      <dgm:t>
        <a:bodyPr/>
        <a:lstStyle/>
        <a:p>
          <a:endParaRPr lang="ru-RU"/>
        </a:p>
      </dgm:t>
    </dgm:pt>
    <dgm:pt modelId="{D0D565A3-25C6-4AF0-B3AE-1BB85121FD46}" type="pres">
      <dgm:prSet presAssocID="{B2FB5B49-2F50-41F3-97D4-B549F75C2F0C}" presName="Name1" presStyleCnt="0"/>
      <dgm:spPr/>
    </dgm:pt>
    <dgm:pt modelId="{9FBD0108-930E-420B-8575-C367DCFF0671}" type="pres">
      <dgm:prSet presAssocID="{B2FB5B49-2F50-41F3-97D4-B549F75C2F0C}" presName="cycle" presStyleCnt="0"/>
      <dgm:spPr/>
    </dgm:pt>
    <dgm:pt modelId="{4DD39C42-1E17-437D-A45B-146517218303}" type="pres">
      <dgm:prSet presAssocID="{B2FB5B49-2F50-41F3-97D4-B549F75C2F0C}" presName="srcNode" presStyleLbl="node1" presStyleIdx="0" presStyleCnt="3"/>
      <dgm:spPr/>
    </dgm:pt>
    <dgm:pt modelId="{60F8A872-D9DD-434C-816C-D3B7CAE74D80}" type="pres">
      <dgm:prSet presAssocID="{B2FB5B49-2F50-41F3-97D4-B549F75C2F0C}" presName="conn" presStyleLbl="parChTrans1D2" presStyleIdx="0" presStyleCnt="1"/>
      <dgm:spPr/>
      <dgm:t>
        <a:bodyPr/>
        <a:lstStyle/>
        <a:p>
          <a:endParaRPr lang="ru-RU"/>
        </a:p>
      </dgm:t>
    </dgm:pt>
    <dgm:pt modelId="{C661999C-BB86-4882-A746-B73E3F344821}" type="pres">
      <dgm:prSet presAssocID="{B2FB5B49-2F50-41F3-97D4-B549F75C2F0C}" presName="extraNode" presStyleLbl="node1" presStyleIdx="0" presStyleCnt="3"/>
      <dgm:spPr/>
    </dgm:pt>
    <dgm:pt modelId="{E4F74AE8-9C88-40F9-BB71-6006DC25EEA9}" type="pres">
      <dgm:prSet presAssocID="{B2FB5B49-2F50-41F3-97D4-B549F75C2F0C}" presName="dstNode" presStyleLbl="node1" presStyleIdx="0" presStyleCnt="3"/>
      <dgm:spPr/>
    </dgm:pt>
    <dgm:pt modelId="{07A5E1D4-92BC-412D-8716-4E399D7B2517}" type="pres">
      <dgm:prSet presAssocID="{B04C9D90-C46D-4E68-BAE3-1F8D113E6EDB}" presName="text_1" presStyleLbl="node1" presStyleIdx="0" presStyleCnt="3" custScaleY="136876">
        <dgm:presLayoutVars>
          <dgm:bulletEnabled val="1"/>
        </dgm:presLayoutVars>
      </dgm:prSet>
      <dgm:spPr/>
      <dgm:t>
        <a:bodyPr/>
        <a:lstStyle/>
        <a:p>
          <a:endParaRPr lang="ru-RU"/>
        </a:p>
      </dgm:t>
    </dgm:pt>
    <dgm:pt modelId="{AC05FC7B-2D6E-4E0A-A066-70EB0712D866}" type="pres">
      <dgm:prSet presAssocID="{B04C9D90-C46D-4E68-BAE3-1F8D113E6EDB}" presName="accent_1" presStyleCnt="0"/>
      <dgm:spPr/>
    </dgm:pt>
    <dgm:pt modelId="{43747107-5149-4E30-BF06-A7C6A702D21D}" type="pres">
      <dgm:prSet presAssocID="{B04C9D90-C46D-4E68-BAE3-1F8D113E6EDB}" presName="accentRepeatNode" presStyleLbl="solidFgAcc1" presStyleIdx="0" presStyleCnt="3"/>
      <dgm:spPr/>
    </dgm:pt>
    <dgm:pt modelId="{93C3FA3B-3D89-4729-9907-069EE7697E59}" type="pres">
      <dgm:prSet presAssocID="{F0D56B44-8AB4-482D-8642-A64DE8967441}" presName="text_2" presStyleLbl="node1" presStyleIdx="1" presStyleCnt="3" custScaleY="141034" custLinFactNeighborX="173" custLinFactNeighborY="342">
        <dgm:presLayoutVars>
          <dgm:bulletEnabled val="1"/>
        </dgm:presLayoutVars>
      </dgm:prSet>
      <dgm:spPr/>
      <dgm:t>
        <a:bodyPr/>
        <a:lstStyle/>
        <a:p>
          <a:endParaRPr lang="ru-RU"/>
        </a:p>
      </dgm:t>
    </dgm:pt>
    <dgm:pt modelId="{AE1BD5FA-F614-45EC-A7C6-B564B73F294F}" type="pres">
      <dgm:prSet presAssocID="{F0D56B44-8AB4-482D-8642-A64DE8967441}" presName="accent_2" presStyleCnt="0"/>
      <dgm:spPr/>
    </dgm:pt>
    <dgm:pt modelId="{9119724A-1D4C-474E-8722-334D7E6B8BD2}" type="pres">
      <dgm:prSet presAssocID="{F0D56B44-8AB4-482D-8642-A64DE8967441}" presName="accentRepeatNode" presStyleLbl="solidFgAcc1" presStyleIdx="1" presStyleCnt="3"/>
      <dgm:spPr/>
    </dgm:pt>
    <dgm:pt modelId="{27B0F46F-DBE7-4F9E-9EDB-3EE3733B932D}" type="pres">
      <dgm:prSet presAssocID="{0857AB08-961D-44C1-9A78-716FC7FEFCE1}" presName="text_3" presStyleLbl="node1" presStyleIdx="2" presStyleCnt="3" custScaleY="127047">
        <dgm:presLayoutVars>
          <dgm:bulletEnabled val="1"/>
        </dgm:presLayoutVars>
      </dgm:prSet>
      <dgm:spPr/>
      <dgm:t>
        <a:bodyPr/>
        <a:lstStyle/>
        <a:p>
          <a:endParaRPr lang="ru-RU"/>
        </a:p>
      </dgm:t>
    </dgm:pt>
    <dgm:pt modelId="{97BCA67C-E7BB-44FC-B51D-0FCAA2635BD2}" type="pres">
      <dgm:prSet presAssocID="{0857AB08-961D-44C1-9A78-716FC7FEFCE1}" presName="accent_3" presStyleCnt="0"/>
      <dgm:spPr/>
    </dgm:pt>
    <dgm:pt modelId="{5D7171DB-8AB1-4C08-B2F9-8BF1C2DA54FA}" type="pres">
      <dgm:prSet presAssocID="{0857AB08-961D-44C1-9A78-716FC7FEFCE1}" presName="accentRepeatNode" presStyleLbl="solidFgAcc1" presStyleIdx="2" presStyleCnt="3"/>
      <dgm:spPr/>
    </dgm:pt>
  </dgm:ptLst>
  <dgm:cxnLst>
    <dgm:cxn modelId="{0AB94758-692D-4AB6-ADCB-DF68546A5C30}" type="presOf" srcId="{B2FB5B49-2F50-41F3-97D4-B549F75C2F0C}" destId="{AAE3A720-91CF-4377-A820-708D6462B0EF}" srcOrd="0" destOrd="0" presId="urn:microsoft.com/office/officeart/2008/layout/VerticalCurvedList"/>
    <dgm:cxn modelId="{85E1EBB0-605C-47FB-A0D8-4A46B641286E}" srcId="{B2FB5B49-2F50-41F3-97D4-B549F75C2F0C}" destId="{F0D56B44-8AB4-482D-8642-A64DE8967441}" srcOrd="1" destOrd="0" parTransId="{241F0211-716F-4C38-A216-C422B2EE8C8D}" sibTransId="{3E90EA31-8828-44C2-9A03-59F9F7601431}"/>
    <dgm:cxn modelId="{59A77831-3E5A-4800-86D5-E5AC8B357BF0}" type="presOf" srcId="{0857AB08-961D-44C1-9A78-716FC7FEFCE1}" destId="{27B0F46F-DBE7-4F9E-9EDB-3EE3733B932D}" srcOrd="0" destOrd="0" presId="urn:microsoft.com/office/officeart/2008/layout/VerticalCurvedList"/>
    <dgm:cxn modelId="{EA35B6E1-5EB5-4DB3-9B83-7A6DCA6FF4F4}" srcId="{B2FB5B49-2F50-41F3-97D4-B549F75C2F0C}" destId="{0857AB08-961D-44C1-9A78-716FC7FEFCE1}" srcOrd="2" destOrd="0" parTransId="{24E9B54D-0BAB-4E1D-A9DF-152A1A645DC4}" sibTransId="{99161DA0-E58B-4C6C-A58B-3AACE4FCC026}"/>
    <dgm:cxn modelId="{32376D81-EB02-4455-B2CB-0BE9ADFE2554}" type="presOf" srcId="{F0D56B44-8AB4-482D-8642-A64DE8967441}" destId="{93C3FA3B-3D89-4729-9907-069EE7697E59}" srcOrd="0" destOrd="0" presId="urn:microsoft.com/office/officeart/2008/layout/VerticalCurvedList"/>
    <dgm:cxn modelId="{DA705A24-0714-417D-8263-81B4B56B7759}" srcId="{B2FB5B49-2F50-41F3-97D4-B549F75C2F0C}" destId="{B04C9D90-C46D-4E68-BAE3-1F8D113E6EDB}" srcOrd="0" destOrd="0" parTransId="{B4021A01-F074-4A90-B8C4-D6D5BE0A3B5C}" sibTransId="{507B7F88-665A-45CD-B378-616B50867D23}"/>
    <dgm:cxn modelId="{40C4780A-D0B8-4AB2-9DA0-36A8C8F5D099}" type="presOf" srcId="{B04C9D90-C46D-4E68-BAE3-1F8D113E6EDB}" destId="{07A5E1D4-92BC-412D-8716-4E399D7B2517}" srcOrd="0" destOrd="0" presId="urn:microsoft.com/office/officeart/2008/layout/VerticalCurvedList"/>
    <dgm:cxn modelId="{F4E1C6C6-31E1-4444-822E-A4FA676D302A}" type="presOf" srcId="{507B7F88-665A-45CD-B378-616B50867D23}" destId="{60F8A872-D9DD-434C-816C-D3B7CAE74D80}" srcOrd="0" destOrd="0" presId="urn:microsoft.com/office/officeart/2008/layout/VerticalCurvedList"/>
    <dgm:cxn modelId="{A09212C3-4B65-42C1-80EE-18444C7B97B7}" type="presParOf" srcId="{AAE3A720-91CF-4377-A820-708D6462B0EF}" destId="{D0D565A3-25C6-4AF0-B3AE-1BB85121FD46}" srcOrd="0" destOrd="0" presId="urn:microsoft.com/office/officeart/2008/layout/VerticalCurvedList"/>
    <dgm:cxn modelId="{619D7A9F-48CD-4285-8676-0EDA757A4F2C}" type="presParOf" srcId="{D0D565A3-25C6-4AF0-B3AE-1BB85121FD46}" destId="{9FBD0108-930E-420B-8575-C367DCFF0671}" srcOrd="0" destOrd="0" presId="urn:microsoft.com/office/officeart/2008/layout/VerticalCurvedList"/>
    <dgm:cxn modelId="{B34D2F3D-7C19-4A60-9F3D-32BEDCA31E53}" type="presParOf" srcId="{9FBD0108-930E-420B-8575-C367DCFF0671}" destId="{4DD39C42-1E17-437D-A45B-146517218303}" srcOrd="0" destOrd="0" presId="urn:microsoft.com/office/officeart/2008/layout/VerticalCurvedList"/>
    <dgm:cxn modelId="{5E6FC21D-E59C-4DAC-B3C1-EA9B4D8496BF}" type="presParOf" srcId="{9FBD0108-930E-420B-8575-C367DCFF0671}" destId="{60F8A872-D9DD-434C-816C-D3B7CAE74D80}" srcOrd="1" destOrd="0" presId="urn:microsoft.com/office/officeart/2008/layout/VerticalCurvedList"/>
    <dgm:cxn modelId="{9515928E-23FF-4116-A518-A34B145A52CF}" type="presParOf" srcId="{9FBD0108-930E-420B-8575-C367DCFF0671}" destId="{C661999C-BB86-4882-A746-B73E3F344821}" srcOrd="2" destOrd="0" presId="urn:microsoft.com/office/officeart/2008/layout/VerticalCurvedList"/>
    <dgm:cxn modelId="{9968B661-BFD7-4B37-8BA3-D2CBD421F4F5}" type="presParOf" srcId="{9FBD0108-930E-420B-8575-C367DCFF0671}" destId="{E4F74AE8-9C88-40F9-BB71-6006DC25EEA9}" srcOrd="3" destOrd="0" presId="urn:microsoft.com/office/officeart/2008/layout/VerticalCurvedList"/>
    <dgm:cxn modelId="{56751F31-E92B-442D-9316-DCEF6F34D040}" type="presParOf" srcId="{D0D565A3-25C6-4AF0-B3AE-1BB85121FD46}" destId="{07A5E1D4-92BC-412D-8716-4E399D7B2517}" srcOrd="1" destOrd="0" presId="urn:microsoft.com/office/officeart/2008/layout/VerticalCurvedList"/>
    <dgm:cxn modelId="{8E1A5873-6531-4508-9568-EB67646D0201}" type="presParOf" srcId="{D0D565A3-25C6-4AF0-B3AE-1BB85121FD46}" destId="{AC05FC7B-2D6E-4E0A-A066-70EB0712D866}" srcOrd="2" destOrd="0" presId="urn:microsoft.com/office/officeart/2008/layout/VerticalCurvedList"/>
    <dgm:cxn modelId="{9F50DA3F-D714-462A-9288-0D6674D2E0C1}" type="presParOf" srcId="{AC05FC7B-2D6E-4E0A-A066-70EB0712D866}" destId="{43747107-5149-4E30-BF06-A7C6A702D21D}" srcOrd="0" destOrd="0" presId="urn:microsoft.com/office/officeart/2008/layout/VerticalCurvedList"/>
    <dgm:cxn modelId="{6ADAA011-8B24-449A-9717-6895869B4290}" type="presParOf" srcId="{D0D565A3-25C6-4AF0-B3AE-1BB85121FD46}" destId="{93C3FA3B-3D89-4729-9907-069EE7697E59}" srcOrd="3" destOrd="0" presId="urn:microsoft.com/office/officeart/2008/layout/VerticalCurvedList"/>
    <dgm:cxn modelId="{5F3C3580-518D-4D4B-A15A-DAAEC633052E}" type="presParOf" srcId="{D0D565A3-25C6-4AF0-B3AE-1BB85121FD46}" destId="{AE1BD5FA-F614-45EC-A7C6-B564B73F294F}" srcOrd="4" destOrd="0" presId="urn:microsoft.com/office/officeart/2008/layout/VerticalCurvedList"/>
    <dgm:cxn modelId="{8A9CEA0C-E502-47D4-8951-1D7AA046604E}" type="presParOf" srcId="{AE1BD5FA-F614-45EC-A7C6-B564B73F294F}" destId="{9119724A-1D4C-474E-8722-334D7E6B8BD2}" srcOrd="0" destOrd="0" presId="urn:microsoft.com/office/officeart/2008/layout/VerticalCurvedList"/>
    <dgm:cxn modelId="{D1D830B1-C0E4-4B47-8A3D-1211392C7886}" type="presParOf" srcId="{D0D565A3-25C6-4AF0-B3AE-1BB85121FD46}" destId="{27B0F46F-DBE7-4F9E-9EDB-3EE3733B932D}" srcOrd="5" destOrd="0" presId="urn:microsoft.com/office/officeart/2008/layout/VerticalCurvedList"/>
    <dgm:cxn modelId="{A2D4C162-CA9C-4AD9-B742-13A81815330C}" type="presParOf" srcId="{D0D565A3-25C6-4AF0-B3AE-1BB85121FD46}" destId="{97BCA67C-E7BB-44FC-B51D-0FCAA2635BD2}" srcOrd="6" destOrd="0" presId="urn:microsoft.com/office/officeart/2008/layout/VerticalCurvedList"/>
    <dgm:cxn modelId="{2E6010E6-3575-40DA-959F-AD32A8A3CDF7}" type="presParOf" srcId="{97BCA67C-E7BB-44FC-B51D-0FCAA2635BD2}" destId="{5D7171DB-8AB1-4C08-B2F9-8BF1C2DA54F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34D3DEC-93C4-4147-B9F5-7A347274B2CE}"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ru-RU"/>
        </a:p>
      </dgm:t>
    </dgm:pt>
    <dgm:pt modelId="{8480ADA8-AF19-4D34-921A-C1356CC4C5E8}">
      <dgm:prSet custT="1"/>
      <dgm:spPr/>
      <dgm:t>
        <a:bodyPr/>
        <a:lstStyle/>
        <a:p>
          <a:r>
            <a:rPr lang="ru-RU" sz="1200" b="1" dirty="0">
              <a:latin typeface="Times New Roman" panose="02020603050405020304" pitchFamily="18" charset="0"/>
              <a:cs typeface="Times New Roman" panose="02020603050405020304" pitchFamily="18" charset="0"/>
            </a:rPr>
            <a:t>1) </a:t>
          </a:r>
          <a:r>
            <a:rPr lang="ru-RU" sz="1200" b="1" dirty="0" smtClean="0">
              <a:latin typeface="Times New Roman" panose="02020603050405020304" pitchFamily="18" charset="0"/>
              <a:cs typeface="Times New Roman" panose="02020603050405020304" pitchFamily="18" charset="0"/>
            </a:rPr>
            <a:t>Самостоятельные минеральные воды – это важнейшая для литосферы форма существования химических элементов. Элементы, находясь в этой форме, мигрируют совместно в постоянном соотношении между собой. ; </a:t>
          </a:r>
          <a:endParaRPr lang="ru-RU" sz="1200" b="1" dirty="0">
            <a:latin typeface="Times New Roman" panose="02020603050405020304" pitchFamily="18" charset="0"/>
            <a:cs typeface="Times New Roman" panose="02020603050405020304" pitchFamily="18" charset="0"/>
          </a:endParaRPr>
        </a:p>
      </dgm:t>
    </dgm:pt>
    <dgm:pt modelId="{2D507015-1BD3-4731-9384-AE48FD1A4F34}" type="parTrans" cxnId="{F65B36F9-3668-4A09-BA13-3084DA896896}">
      <dgm:prSet/>
      <dgm:spPr/>
      <dgm:t>
        <a:bodyPr/>
        <a:lstStyle/>
        <a:p>
          <a:endParaRPr lang="LID4096" sz="1200" b="1">
            <a:latin typeface="Times New Roman" panose="02020603050405020304" pitchFamily="18" charset="0"/>
            <a:cs typeface="Times New Roman" panose="02020603050405020304" pitchFamily="18" charset="0"/>
          </a:endParaRPr>
        </a:p>
      </dgm:t>
    </dgm:pt>
    <dgm:pt modelId="{F892FA69-BC90-4593-83C1-E210D1B50DA6}" type="sibTrans" cxnId="{F65B36F9-3668-4A09-BA13-3084DA896896}">
      <dgm:prSet/>
      <dgm:spPr/>
      <dgm:t>
        <a:bodyPr/>
        <a:lstStyle/>
        <a:p>
          <a:endParaRPr lang="LID4096" sz="1200" b="1">
            <a:latin typeface="Times New Roman" panose="02020603050405020304" pitchFamily="18" charset="0"/>
            <a:cs typeface="Times New Roman" panose="02020603050405020304" pitchFamily="18" charset="0"/>
          </a:endParaRPr>
        </a:p>
      </dgm:t>
    </dgm:pt>
    <dgm:pt modelId="{9C228C24-92DD-4F3E-B417-B8D978AE397A}">
      <dgm:prSet custT="1"/>
      <dgm:spPr/>
      <dgm:t>
        <a:bodyPr/>
        <a:lstStyle/>
        <a:p>
          <a:r>
            <a:rPr lang="ru-RU" sz="1200" b="1" dirty="0">
              <a:latin typeface="Times New Roman" panose="02020603050405020304" pitchFamily="18" charset="0"/>
              <a:cs typeface="Times New Roman" panose="02020603050405020304" pitchFamily="18" charset="0"/>
            </a:rPr>
            <a:t>2) </a:t>
          </a:r>
          <a:r>
            <a:rPr lang="ru-RU" sz="1200" b="1" dirty="0" smtClean="0">
              <a:latin typeface="Times New Roman" panose="02020603050405020304" pitchFamily="18" charset="0"/>
              <a:cs typeface="Times New Roman" panose="02020603050405020304" pitchFamily="18" charset="0"/>
            </a:rPr>
            <a:t>Изоморфные смеси в минералах представляют собой закономерное замещение аналогичных элементов друг другом в кристаллических решетках. Элементы, образующие изоморфные примеси, мигрируют только совместно с минералом-хозяином. ; </a:t>
          </a:r>
          <a:endParaRPr lang="ru-RU" sz="1200" b="1" dirty="0">
            <a:latin typeface="Times New Roman" panose="02020603050405020304" pitchFamily="18" charset="0"/>
            <a:cs typeface="Times New Roman" panose="02020603050405020304" pitchFamily="18" charset="0"/>
          </a:endParaRPr>
        </a:p>
      </dgm:t>
    </dgm:pt>
    <dgm:pt modelId="{01E20543-8B87-425C-AA13-1DDDDBC97BA7}" type="parTrans" cxnId="{4043C34F-5A1A-49BB-8AEA-DB13F49A1A65}">
      <dgm:prSet/>
      <dgm:spPr/>
      <dgm:t>
        <a:bodyPr/>
        <a:lstStyle/>
        <a:p>
          <a:endParaRPr lang="LID4096" sz="1200" b="1">
            <a:latin typeface="Times New Roman" panose="02020603050405020304" pitchFamily="18" charset="0"/>
            <a:cs typeface="Times New Roman" panose="02020603050405020304" pitchFamily="18" charset="0"/>
          </a:endParaRPr>
        </a:p>
      </dgm:t>
    </dgm:pt>
    <dgm:pt modelId="{5F5D59B6-2075-4D29-A201-E8668AFE251C}" type="sibTrans" cxnId="{4043C34F-5A1A-49BB-8AEA-DB13F49A1A65}">
      <dgm:prSet/>
      <dgm:spPr/>
      <dgm:t>
        <a:bodyPr/>
        <a:lstStyle/>
        <a:p>
          <a:endParaRPr lang="LID4096" sz="1200" b="1">
            <a:latin typeface="Times New Roman" panose="02020603050405020304" pitchFamily="18" charset="0"/>
            <a:cs typeface="Times New Roman" panose="02020603050405020304" pitchFamily="18" charset="0"/>
          </a:endParaRPr>
        </a:p>
      </dgm:t>
    </dgm:pt>
    <dgm:pt modelId="{AC19DF59-B332-4740-AB9E-E7CAB1334500}">
      <dgm:prSet custT="1"/>
      <dgm:spPr/>
      <dgm:t>
        <a:bodyPr/>
        <a:lstStyle/>
        <a:p>
          <a:r>
            <a:rPr lang="ru-RU" sz="1200" b="1" dirty="0">
              <a:latin typeface="Times New Roman" panose="02020603050405020304" pitchFamily="18" charset="0"/>
              <a:cs typeface="Times New Roman" panose="02020603050405020304" pitchFamily="18" charset="0"/>
            </a:rPr>
            <a:t>3) </a:t>
          </a:r>
          <a:r>
            <a:rPr lang="ru-RU" sz="1200" b="1" dirty="0" smtClean="0">
              <a:latin typeface="Times New Roman" panose="02020603050405020304" pitchFamily="18" charset="0"/>
              <a:cs typeface="Times New Roman" panose="02020603050405020304" pitchFamily="18" charset="0"/>
            </a:rPr>
            <a:t>Биогенная форма включает в себя нахождение элементов в животных и растительных организмах. В живых организмах выявлены почти все известные элементы. ; </a:t>
          </a:r>
          <a:endParaRPr lang="ru-RU" sz="1200" b="1" dirty="0">
            <a:latin typeface="Times New Roman" panose="02020603050405020304" pitchFamily="18" charset="0"/>
            <a:cs typeface="Times New Roman" panose="02020603050405020304" pitchFamily="18" charset="0"/>
          </a:endParaRPr>
        </a:p>
      </dgm:t>
    </dgm:pt>
    <dgm:pt modelId="{9E61C702-C025-4EC9-9ADB-A2648A3DC5BF}" type="parTrans" cxnId="{1D84F879-6769-43FD-925E-A36D9E1C37CB}">
      <dgm:prSet/>
      <dgm:spPr/>
      <dgm:t>
        <a:bodyPr/>
        <a:lstStyle/>
        <a:p>
          <a:endParaRPr lang="LID4096" sz="1200" b="1">
            <a:latin typeface="Times New Roman" panose="02020603050405020304" pitchFamily="18" charset="0"/>
            <a:cs typeface="Times New Roman" panose="02020603050405020304" pitchFamily="18" charset="0"/>
          </a:endParaRPr>
        </a:p>
      </dgm:t>
    </dgm:pt>
    <dgm:pt modelId="{2870C363-70F0-4D12-99E8-B860F2C8C831}" type="sibTrans" cxnId="{1D84F879-6769-43FD-925E-A36D9E1C37CB}">
      <dgm:prSet/>
      <dgm:spPr/>
      <dgm:t>
        <a:bodyPr/>
        <a:lstStyle/>
        <a:p>
          <a:endParaRPr lang="LID4096" sz="1200" b="1">
            <a:latin typeface="Times New Roman" panose="02020603050405020304" pitchFamily="18" charset="0"/>
            <a:cs typeface="Times New Roman" panose="02020603050405020304" pitchFamily="18" charset="0"/>
          </a:endParaRPr>
        </a:p>
      </dgm:t>
    </dgm:pt>
    <dgm:pt modelId="{A382B8FD-EF5B-423F-96B7-582CF84F5B99}">
      <dgm:prSet custT="1"/>
      <dgm:spPr/>
      <dgm:t>
        <a:bodyPr/>
        <a:lstStyle/>
        <a:p>
          <a:r>
            <a:rPr lang="ru-RU" sz="1200" b="1" dirty="0">
              <a:latin typeface="Times New Roman" panose="02020603050405020304" pitchFamily="18" charset="0"/>
              <a:cs typeface="Times New Roman" panose="02020603050405020304" pitchFamily="18" charset="0"/>
            </a:rPr>
            <a:t>4) </a:t>
          </a:r>
          <a:r>
            <a:rPr lang="ru-RU" sz="1200" b="1" dirty="0" smtClean="0">
              <a:latin typeface="Times New Roman" panose="02020603050405020304" pitchFamily="18" charset="0"/>
              <a:cs typeface="Times New Roman" panose="02020603050405020304" pitchFamily="18" charset="0"/>
            </a:rPr>
            <a:t>Водные растворы составляют отдельную оболочку Земли, называемую гидросферой. Основная часть элементов в связи с процессами диссоциации в растворах представлена анионами и катионами; </a:t>
          </a:r>
          <a:endParaRPr lang="ru-RU" sz="1200" b="1" dirty="0">
            <a:latin typeface="Times New Roman" panose="02020603050405020304" pitchFamily="18" charset="0"/>
            <a:cs typeface="Times New Roman" panose="02020603050405020304" pitchFamily="18" charset="0"/>
          </a:endParaRPr>
        </a:p>
      </dgm:t>
    </dgm:pt>
    <dgm:pt modelId="{0C99E148-50A9-4721-B7F9-85548A5CA553}" type="parTrans" cxnId="{36C6B9D0-1A7E-48E1-9497-4C694696963A}">
      <dgm:prSet/>
      <dgm:spPr/>
      <dgm:t>
        <a:bodyPr/>
        <a:lstStyle/>
        <a:p>
          <a:endParaRPr lang="LID4096" sz="1200" b="1">
            <a:latin typeface="Times New Roman" panose="02020603050405020304" pitchFamily="18" charset="0"/>
            <a:cs typeface="Times New Roman" panose="02020603050405020304" pitchFamily="18" charset="0"/>
          </a:endParaRPr>
        </a:p>
      </dgm:t>
    </dgm:pt>
    <dgm:pt modelId="{B4B0ADC7-4999-4A25-B60A-58098B715CA2}" type="sibTrans" cxnId="{36C6B9D0-1A7E-48E1-9497-4C694696963A}">
      <dgm:prSet/>
      <dgm:spPr/>
      <dgm:t>
        <a:bodyPr/>
        <a:lstStyle/>
        <a:p>
          <a:endParaRPr lang="LID4096" sz="1200" b="1">
            <a:latin typeface="Times New Roman" panose="02020603050405020304" pitchFamily="18" charset="0"/>
            <a:cs typeface="Times New Roman" panose="02020603050405020304" pitchFamily="18" charset="0"/>
          </a:endParaRPr>
        </a:p>
      </dgm:t>
    </dgm:pt>
    <dgm:pt modelId="{026AB3E6-1467-4B5F-A1DF-951155A4E29F}">
      <dgm:prSet custT="1"/>
      <dgm:spPr/>
      <dgm:t>
        <a:bodyPr/>
        <a:lstStyle/>
        <a:p>
          <a:r>
            <a:rPr lang="ru-RU" sz="1100" b="1" dirty="0" smtClean="0">
              <a:latin typeface="Times New Roman" panose="02020603050405020304" pitchFamily="18" charset="0"/>
              <a:cs typeface="Times New Roman" panose="02020603050405020304" pitchFamily="18" charset="0"/>
            </a:rPr>
            <a:t>5) Газовые смеси составляют верхнюю оболочку Земли – атмосферу. Значительное количество газов находится в пустотах и полостях осадочных и магматических пород, почв в сорбированном состоянии, в виде включений в минералах. Постоянными компонентами атмосферного воздуха являются N2, O2, CO2, </a:t>
          </a:r>
          <a:r>
            <a:rPr lang="ru-RU" sz="1100" b="1" dirty="0" err="1" smtClean="0">
              <a:latin typeface="Times New Roman" panose="02020603050405020304" pitchFamily="18" charset="0"/>
              <a:cs typeface="Times New Roman" panose="02020603050405020304" pitchFamily="18" charset="0"/>
            </a:rPr>
            <a:t>Ar</a:t>
          </a:r>
          <a:r>
            <a:rPr lang="ru-RU" sz="1100" b="1" dirty="0" smtClean="0">
              <a:latin typeface="Times New Roman" panose="02020603050405020304" pitchFamily="18" charset="0"/>
              <a:cs typeface="Times New Roman" panose="02020603050405020304" pitchFamily="18" charset="0"/>
            </a:rPr>
            <a:t>, </a:t>
          </a:r>
          <a:r>
            <a:rPr lang="ru-RU" sz="1100" b="1" dirty="0" err="1" smtClean="0">
              <a:latin typeface="Times New Roman" panose="02020603050405020304" pitchFamily="18" charset="0"/>
              <a:cs typeface="Times New Roman" panose="02020603050405020304" pitchFamily="18" charset="0"/>
            </a:rPr>
            <a:t>Ne</a:t>
          </a:r>
          <a:r>
            <a:rPr lang="ru-RU" sz="1100" b="1" dirty="0" smtClean="0">
              <a:latin typeface="Times New Roman" panose="02020603050405020304" pitchFamily="18" charset="0"/>
              <a:cs typeface="Times New Roman" panose="02020603050405020304" pitchFamily="18" charset="0"/>
            </a:rPr>
            <a:t>, </a:t>
          </a:r>
          <a:r>
            <a:rPr lang="ru-RU" sz="1100" b="1" dirty="0" err="1" smtClean="0">
              <a:latin typeface="Times New Roman" panose="02020603050405020304" pitchFamily="18" charset="0"/>
              <a:cs typeface="Times New Roman" panose="02020603050405020304" pitchFamily="18" charset="0"/>
            </a:rPr>
            <a:t>Kr</a:t>
          </a:r>
          <a:r>
            <a:rPr lang="ru-RU" sz="1100" b="1" dirty="0" smtClean="0">
              <a:latin typeface="Times New Roman" panose="02020603050405020304" pitchFamily="18" charset="0"/>
              <a:cs typeface="Times New Roman" panose="02020603050405020304" pitchFamily="18" charset="0"/>
            </a:rPr>
            <a:t>, </a:t>
          </a:r>
          <a:r>
            <a:rPr lang="ru-RU" sz="1100" b="1" dirty="0" err="1" smtClean="0">
              <a:latin typeface="Times New Roman" panose="02020603050405020304" pitchFamily="18" charset="0"/>
              <a:cs typeface="Times New Roman" panose="02020603050405020304" pitchFamily="18" charset="0"/>
            </a:rPr>
            <a:t>Xe</a:t>
          </a:r>
          <a:r>
            <a:rPr lang="ru-RU" sz="1100" b="1" dirty="0" smtClean="0">
              <a:latin typeface="Times New Roman" panose="02020603050405020304" pitchFamily="18" charset="0"/>
              <a:cs typeface="Times New Roman" panose="02020603050405020304" pitchFamily="18" charset="0"/>
            </a:rPr>
            <a:t>, </a:t>
          </a:r>
          <a:r>
            <a:rPr lang="ru-RU" sz="1100" b="1" dirty="0" err="1" smtClean="0">
              <a:latin typeface="Times New Roman" panose="02020603050405020304" pitchFamily="18" charset="0"/>
              <a:cs typeface="Times New Roman" panose="02020603050405020304" pitchFamily="18" charset="0"/>
            </a:rPr>
            <a:t>He</a:t>
          </a:r>
          <a:r>
            <a:rPr lang="ru-RU" sz="1100" b="1" dirty="0" smtClean="0">
              <a:latin typeface="Times New Roman" panose="02020603050405020304" pitchFamily="18" charset="0"/>
              <a:cs typeface="Times New Roman" panose="02020603050405020304" pitchFamily="18" charset="0"/>
            </a:rPr>
            <a:t>, CH4, H2O. </a:t>
          </a:r>
          <a:endParaRPr lang="ru-RU" sz="1100" b="1" dirty="0">
            <a:latin typeface="Times New Roman" panose="02020603050405020304" pitchFamily="18" charset="0"/>
            <a:cs typeface="Times New Roman" panose="02020603050405020304" pitchFamily="18" charset="0"/>
          </a:endParaRPr>
        </a:p>
      </dgm:t>
    </dgm:pt>
    <dgm:pt modelId="{ED9599D6-36AC-4EA7-85E8-FFFDC6658C8E}" type="parTrans" cxnId="{4A24681B-769C-4175-BFE4-D797D4A67C7D}">
      <dgm:prSet/>
      <dgm:spPr/>
      <dgm:t>
        <a:bodyPr/>
        <a:lstStyle/>
        <a:p>
          <a:endParaRPr lang="LID4096" sz="1200" b="1">
            <a:latin typeface="Times New Roman" panose="02020603050405020304" pitchFamily="18" charset="0"/>
            <a:cs typeface="Times New Roman" panose="02020603050405020304" pitchFamily="18" charset="0"/>
          </a:endParaRPr>
        </a:p>
      </dgm:t>
    </dgm:pt>
    <dgm:pt modelId="{638E2373-AEAB-480B-8A7A-9F062A03B491}" type="sibTrans" cxnId="{4A24681B-769C-4175-BFE4-D797D4A67C7D}">
      <dgm:prSet/>
      <dgm:spPr/>
      <dgm:t>
        <a:bodyPr/>
        <a:lstStyle/>
        <a:p>
          <a:endParaRPr lang="LID4096" sz="1200" b="1">
            <a:latin typeface="Times New Roman" panose="02020603050405020304" pitchFamily="18" charset="0"/>
            <a:cs typeface="Times New Roman" panose="02020603050405020304" pitchFamily="18" charset="0"/>
          </a:endParaRPr>
        </a:p>
      </dgm:t>
    </dgm:pt>
    <dgm:pt modelId="{2222B0DA-76EF-40A7-8000-D00CEE130672}">
      <dgm:prSet custT="1"/>
      <dgm:spPr/>
      <dgm:t>
        <a:bodyPr/>
        <a:lstStyle/>
        <a:p>
          <a:r>
            <a:rPr lang="ru-RU" sz="1100" b="1" dirty="0" smtClean="0">
              <a:latin typeface="Times New Roman" panose="02020603050405020304" pitchFamily="18" charset="0"/>
              <a:cs typeface="Times New Roman" panose="02020603050405020304" pitchFamily="18" charset="0"/>
            </a:rPr>
            <a:t>6) Коллоидная и сорбированная формы довольно широко распространены в верхних оболочках Земли. Коллоиды широко распространены в океанических и континентальных водах, атмосфере и на суше. Из-за высокой степени дисперсности и большой суммарной поверхности коллоидные системы обладают повышенным запасом свободной поверхностной энергии. </a:t>
          </a:r>
          <a:endParaRPr lang="ru-RU" sz="1100" b="1" dirty="0">
            <a:latin typeface="Times New Roman" panose="02020603050405020304" pitchFamily="18" charset="0"/>
            <a:cs typeface="Times New Roman" panose="02020603050405020304" pitchFamily="18" charset="0"/>
          </a:endParaRPr>
        </a:p>
      </dgm:t>
    </dgm:pt>
    <dgm:pt modelId="{1EF97EC7-58DD-435D-8CCC-AC619C45E1DF}" type="parTrans" cxnId="{75CE9026-27F3-48AB-9F31-3356677F9EFF}">
      <dgm:prSet/>
      <dgm:spPr/>
      <dgm:t>
        <a:bodyPr/>
        <a:lstStyle/>
        <a:p>
          <a:endParaRPr lang="ru-RU">
            <a:latin typeface="Times New Roman" panose="02020603050405020304" pitchFamily="18" charset="0"/>
            <a:cs typeface="Times New Roman" panose="02020603050405020304" pitchFamily="18" charset="0"/>
          </a:endParaRPr>
        </a:p>
      </dgm:t>
    </dgm:pt>
    <dgm:pt modelId="{D7B515C9-A1EE-4898-AA54-2AF339922E29}" type="sibTrans" cxnId="{75CE9026-27F3-48AB-9F31-3356677F9EFF}">
      <dgm:prSet/>
      <dgm:spPr/>
      <dgm:t>
        <a:bodyPr/>
        <a:lstStyle/>
        <a:p>
          <a:endParaRPr lang="ru-RU">
            <a:latin typeface="Times New Roman" panose="02020603050405020304" pitchFamily="18" charset="0"/>
            <a:cs typeface="Times New Roman" panose="02020603050405020304" pitchFamily="18" charset="0"/>
          </a:endParaRPr>
        </a:p>
      </dgm:t>
    </dgm:pt>
    <dgm:pt modelId="{5FA5CD35-DDFA-466C-B200-F83D4CCEA3D7}">
      <dgm:prSet custT="1"/>
      <dgm:spPr/>
      <dgm:t>
        <a:bodyPr/>
        <a:lstStyle/>
        <a:p>
          <a:r>
            <a:rPr lang="ru-RU" sz="1100" b="1" dirty="0" smtClean="0">
              <a:latin typeface="Times New Roman" panose="02020603050405020304" pitchFamily="18" charset="0"/>
              <a:cs typeface="Times New Roman" panose="02020603050405020304" pitchFamily="18" charset="0"/>
            </a:rPr>
            <a:t>7) Техногенные соединения, не имеющие природных аналогов. Эта форма нахождения элементов включает различные искусственные полимеры, сплавы металлов, пестициды, гербициды и т.д. .</a:t>
          </a:r>
          <a:endParaRPr lang="ru-RU" sz="1100" b="1" dirty="0">
            <a:latin typeface="Times New Roman" panose="02020603050405020304" pitchFamily="18" charset="0"/>
            <a:cs typeface="Times New Roman" panose="02020603050405020304" pitchFamily="18" charset="0"/>
          </a:endParaRPr>
        </a:p>
      </dgm:t>
    </dgm:pt>
    <dgm:pt modelId="{27E70BD1-2730-43C2-885E-617C067E02F4}" type="parTrans" cxnId="{F1843531-767B-47D8-A51C-B1298316557A}">
      <dgm:prSet/>
      <dgm:spPr/>
      <dgm:t>
        <a:bodyPr/>
        <a:lstStyle/>
        <a:p>
          <a:endParaRPr lang="ru-RU">
            <a:latin typeface="Times New Roman" panose="02020603050405020304" pitchFamily="18" charset="0"/>
            <a:cs typeface="Times New Roman" panose="02020603050405020304" pitchFamily="18" charset="0"/>
          </a:endParaRPr>
        </a:p>
      </dgm:t>
    </dgm:pt>
    <dgm:pt modelId="{84F61EA4-17A7-4936-9260-CBDC2CA8A7F0}" type="sibTrans" cxnId="{F1843531-767B-47D8-A51C-B1298316557A}">
      <dgm:prSet/>
      <dgm:spPr/>
      <dgm:t>
        <a:bodyPr/>
        <a:lstStyle/>
        <a:p>
          <a:endParaRPr lang="ru-RU">
            <a:latin typeface="Times New Roman" panose="02020603050405020304" pitchFamily="18" charset="0"/>
            <a:cs typeface="Times New Roman" panose="02020603050405020304" pitchFamily="18" charset="0"/>
          </a:endParaRPr>
        </a:p>
      </dgm:t>
    </dgm:pt>
    <dgm:pt modelId="{45678823-A407-4092-BF9B-400CDCFF04B5}">
      <dgm:prSet custT="1"/>
      <dgm:spPr/>
      <dgm:t>
        <a:bodyPr/>
        <a:lstStyle/>
        <a:p>
          <a:r>
            <a:rPr lang="ru-RU" sz="1100" b="1" dirty="0" smtClean="0">
              <a:latin typeface="Times New Roman" panose="02020603050405020304" pitchFamily="18" charset="0"/>
              <a:cs typeface="Times New Roman" panose="02020603050405020304" pitchFamily="18" charset="0"/>
            </a:rPr>
            <a:t>8) Магматические расплавы – это сложные, изменчивые, насыщенные газами системы. Роль магматических расплавов в распределении и перераспределении в земной коре очень велика.</a:t>
          </a:r>
          <a:endParaRPr lang="ru-RU" sz="1100" b="1" dirty="0">
            <a:latin typeface="Times New Roman" panose="02020603050405020304" pitchFamily="18" charset="0"/>
            <a:cs typeface="Times New Roman" panose="02020603050405020304" pitchFamily="18" charset="0"/>
          </a:endParaRPr>
        </a:p>
      </dgm:t>
    </dgm:pt>
    <dgm:pt modelId="{6C0CD608-A7C6-46C8-8A2E-244DCB0F2E0F}" type="parTrans" cxnId="{17D9C175-D7BD-460B-AB2C-5BB41F4DA43E}">
      <dgm:prSet/>
      <dgm:spPr/>
      <dgm:t>
        <a:bodyPr/>
        <a:lstStyle/>
        <a:p>
          <a:endParaRPr lang="ru-RU">
            <a:latin typeface="Times New Roman" panose="02020603050405020304" pitchFamily="18" charset="0"/>
            <a:cs typeface="Times New Roman" panose="02020603050405020304" pitchFamily="18" charset="0"/>
          </a:endParaRPr>
        </a:p>
      </dgm:t>
    </dgm:pt>
    <dgm:pt modelId="{DFBF490D-87E0-44C0-8E38-959C32A857DA}" type="sibTrans" cxnId="{17D9C175-D7BD-460B-AB2C-5BB41F4DA43E}">
      <dgm:prSet/>
      <dgm:spPr/>
      <dgm:t>
        <a:bodyPr/>
        <a:lstStyle/>
        <a:p>
          <a:endParaRPr lang="ru-RU">
            <a:latin typeface="Times New Roman" panose="02020603050405020304" pitchFamily="18" charset="0"/>
            <a:cs typeface="Times New Roman" panose="02020603050405020304" pitchFamily="18" charset="0"/>
          </a:endParaRPr>
        </a:p>
      </dgm:t>
    </dgm:pt>
    <dgm:pt modelId="{F989B4C7-4A86-4D1A-A108-0933432918F6}" type="pres">
      <dgm:prSet presAssocID="{B34D3DEC-93C4-4147-B9F5-7A347274B2CE}" presName="compositeShape" presStyleCnt="0">
        <dgm:presLayoutVars>
          <dgm:dir/>
          <dgm:resizeHandles/>
        </dgm:presLayoutVars>
      </dgm:prSet>
      <dgm:spPr/>
      <dgm:t>
        <a:bodyPr/>
        <a:lstStyle/>
        <a:p>
          <a:endParaRPr lang="ru-RU"/>
        </a:p>
      </dgm:t>
    </dgm:pt>
    <dgm:pt modelId="{6983E4D1-3F56-46C6-8C44-52D5CCC10AC3}" type="pres">
      <dgm:prSet presAssocID="{B34D3DEC-93C4-4147-B9F5-7A347274B2CE}" presName="pyramid" presStyleLbl="node1" presStyleIdx="0" presStyleCnt="1" custScaleX="110896" custLinFactNeighborX="-32" custLinFactNeighborY="1298"/>
      <dgm:spPr/>
    </dgm:pt>
    <dgm:pt modelId="{4A02F896-FCAF-47B5-877A-C32F2C4EFCF0}" type="pres">
      <dgm:prSet presAssocID="{B34D3DEC-93C4-4147-B9F5-7A347274B2CE}" presName="theList" presStyleCnt="0"/>
      <dgm:spPr/>
    </dgm:pt>
    <dgm:pt modelId="{6F53B9F0-CBE4-49BE-90A5-52A874338C93}" type="pres">
      <dgm:prSet presAssocID="{8480ADA8-AF19-4D34-921A-C1356CC4C5E8}" presName="aNode" presStyleLbl="fgAcc1" presStyleIdx="0" presStyleCnt="8" custScaleX="141836" custScaleY="2000000" custLinFactY="-300000" custLinFactNeighborX="252" custLinFactNeighborY="-313867">
        <dgm:presLayoutVars>
          <dgm:bulletEnabled val="1"/>
        </dgm:presLayoutVars>
      </dgm:prSet>
      <dgm:spPr/>
      <dgm:t>
        <a:bodyPr/>
        <a:lstStyle/>
        <a:p>
          <a:endParaRPr lang="ru-RU"/>
        </a:p>
      </dgm:t>
    </dgm:pt>
    <dgm:pt modelId="{703F0EEB-2564-432F-A63F-6BEE42BB1DB6}" type="pres">
      <dgm:prSet presAssocID="{8480ADA8-AF19-4D34-921A-C1356CC4C5E8}" presName="aSpace" presStyleCnt="0"/>
      <dgm:spPr/>
    </dgm:pt>
    <dgm:pt modelId="{F0EAD93D-B601-4258-8595-FBCE2E8A313B}" type="pres">
      <dgm:prSet presAssocID="{9C228C24-92DD-4F3E-B417-B8D978AE397A}" presName="aNode" presStyleLbl="fgAcc1" presStyleIdx="1" presStyleCnt="8" custScaleX="144410" custScaleY="2000000" custLinFactY="48120" custLinFactNeighborX="2767" custLinFactNeighborY="100000">
        <dgm:presLayoutVars>
          <dgm:bulletEnabled val="1"/>
        </dgm:presLayoutVars>
      </dgm:prSet>
      <dgm:spPr/>
      <dgm:t>
        <a:bodyPr/>
        <a:lstStyle/>
        <a:p>
          <a:endParaRPr lang="ru-RU"/>
        </a:p>
      </dgm:t>
    </dgm:pt>
    <dgm:pt modelId="{A3B5D4AB-F0F5-41C4-9EA1-941F7273F5AA}" type="pres">
      <dgm:prSet presAssocID="{9C228C24-92DD-4F3E-B417-B8D978AE397A}" presName="aSpace" presStyleCnt="0"/>
      <dgm:spPr/>
    </dgm:pt>
    <dgm:pt modelId="{BCF41C2C-C266-43BF-B40F-A69FE3AF7FAE}" type="pres">
      <dgm:prSet presAssocID="{AC19DF59-B332-4740-AB9E-E7CAB1334500}" presName="aNode" presStyleLbl="fgAcc1" presStyleIdx="2" presStyleCnt="8" custScaleX="144850" custScaleY="1642622" custLinFactY="334158" custLinFactNeighborX="1716" custLinFactNeighborY="400000">
        <dgm:presLayoutVars>
          <dgm:bulletEnabled val="1"/>
        </dgm:presLayoutVars>
      </dgm:prSet>
      <dgm:spPr/>
      <dgm:t>
        <a:bodyPr/>
        <a:lstStyle/>
        <a:p>
          <a:endParaRPr lang="ru-RU"/>
        </a:p>
      </dgm:t>
    </dgm:pt>
    <dgm:pt modelId="{01BD51DA-50A6-453B-8950-7677CEC11811}" type="pres">
      <dgm:prSet presAssocID="{AC19DF59-B332-4740-AB9E-E7CAB1334500}" presName="aSpace" presStyleCnt="0"/>
      <dgm:spPr/>
    </dgm:pt>
    <dgm:pt modelId="{2F53A793-010B-444C-820E-0B2CBFF2CA55}" type="pres">
      <dgm:prSet presAssocID="{A382B8FD-EF5B-423F-96B7-582CF84F5B99}" presName="aNode" presStyleLbl="fgAcc1" presStyleIdx="3" presStyleCnt="8" custScaleX="146739" custScaleY="2000000" custLinFactY="600000" custLinFactNeighborX="480" custLinFactNeighborY="625644">
        <dgm:presLayoutVars>
          <dgm:bulletEnabled val="1"/>
        </dgm:presLayoutVars>
      </dgm:prSet>
      <dgm:spPr/>
      <dgm:t>
        <a:bodyPr/>
        <a:lstStyle/>
        <a:p>
          <a:endParaRPr lang="ru-RU"/>
        </a:p>
      </dgm:t>
    </dgm:pt>
    <dgm:pt modelId="{75FC01EF-D36B-478A-8EA9-5F320B01FB38}" type="pres">
      <dgm:prSet presAssocID="{A382B8FD-EF5B-423F-96B7-582CF84F5B99}" presName="aSpace" presStyleCnt="0"/>
      <dgm:spPr/>
    </dgm:pt>
    <dgm:pt modelId="{7219888C-0DD9-42F8-95D0-403988EC5D25}" type="pres">
      <dgm:prSet presAssocID="{026AB3E6-1467-4B5F-A1DF-951155A4E29F}" presName="aNode" presStyleLbl="fgAcc1" presStyleIdx="4" presStyleCnt="8" custScaleX="146607" custScaleY="2000000" custLinFactY="856212" custLinFactNeighborX="-1" custLinFactNeighborY="900000">
        <dgm:presLayoutVars>
          <dgm:bulletEnabled val="1"/>
        </dgm:presLayoutVars>
      </dgm:prSet>
      <dgm:spPr/>
      <dgm:t>
        <a:bodyPr/>
        <a:lstStyle/>
        <a:p>
          <a:endParaRPr lang="ru-RU"/>
        </a:p>
      </dgm:t>
    </dgm:pt>
    <dgm:pt modelId="{40B9C25E-0327-467E-93E8-D27EF4A36BC8}" type="pres">
      <dgm:prSet presAssocID="{026AB3E6-1467-4B5F-A1DF-951155A4E29F}" presName="aSpace" presStyleCnt="0"/>
      <dgm:spPr/>
    </dgm:pt>
    <dgm:pt modelId="{BE751AAC-518E-496E-B86C-F6AE33014F12}" type="pres">
      <dgm:prSet presAssocID="{2222B0DA-76EF-40A7-8000-D00CEE130672}" presName="aNode" presStyleLbl="fgAcc1" presStyleIdx="5" presStyleCnt="8" custScaleX="146609" custScaleY="2000000" custLinFactY="1058692" custLinFactNeighborX="545" custLinFactNeighborY="1100000">
        <dgm:presLayoutVars>
          <dgm:bulletEnabled val="1"/>
        </dgm:presLayoutVars>
      </dgm:prSet>
      <dgm:spPr/>
      <dgm:t>
        <a:bodyPr/>
        <a:lstStyle/>
        <a:p>
          <a:endParaRPr lang="ru-RU"/>
        </a:p>
      </dgm:t>
    </dgm:pt>
    <dgm:pt modelId="{D40A199E-257A-4EF1-BCAA-EFC82FE37202}" type="pres">
      <dgm:prSet presAssocID="{2222B0DA-76EF-40A7-8000-D00CEE130672}" presName="aSpace" presStyleCnt="0"/>
      <dgm:spPr/>
    </dgm:pt>
    <dgm:pt modelId="{4A87D837-FA46-4A09-A2BF-3C46C6A90114}" type="pres">
      <dgm:prSet presAssocID="{5FA5CD35-DDFA-466C-B200-F83D4CCEA3D7}" presName="aNode" presStyleLbl="fgAcc1" presStyleIdx="6" presStyleCnt="8" custScaleX="148691" custScaleY="1964857" custLinFactY="1315339" custLinFactNeighborX="-496" custLinFactNeighborY="1400000">
        <dgm:presLayoutVars>
          <dgm:bulletEnabled val="1"/>
        </dgm:presLayoutVars>
      </dgm:prSet>
      <dgm:spPr/>
      <dgm:t>
        <a:bodyPr/>
        <a:lstStyle/>
        <a:p>
          <a:endParaRPr lang="ru-RU"/>
        </a:p>
      </dgm:t>
    </dgm:pt>
    <dgm:pt modelId="{E6362EDF-398F-446D-88F4-4219FBB3CAE8}" type="pres">
      <dgm:prSet presAssocID="{5FA5CD35-DDFA-466C-B200-F83D4CCEA3D7}" presName="aSpace" presStyleCnt="0"/>
      <dgm:spPr/>
    </dgm:pt>
    <dgm:pt modelId="{33D39FAD-C9B5-4297-93B0-F00AC01B7DA6}" type="pres">
      <dgm:prSet presAssocID="{45678823-A407-4092-BF9B-400CDCFF04B5}" presName="aNode" presStyleLbl="fgAcc1" presStyleIdx="7" presStyleCnt="8" custScaleX="150920" custScaleY="2000000" custLinFactY="1486692" custLinFactNeighborX="175" custLinFactNeighborY="1500000">
        <dgm:presLayoutVars>
          <dgm:bulletEnabled val="1"/>
        </dgm:presLayoutVars>
      </dgm:prSet>
      <dgm:spPr/>
      <dgm:t>
        <a:bodyPr/>
        <a:lstStyle/>
        <a:p>
          <a:endParaRPr lang="ru-RU"/>
        </a:p>
      </dgm:t>
    </dgm:pt>
    <dgm:pt modelId="{D08ADFD6-1843-4BD2-B277-E1CF95112095}" type="pres">
      <dgm:prSet presAssocID="{45678823-A407-4092-BF9B-400CDCFF04B5}" presName="aSpace" presStyleCnt="0"/>
      <dgm:spPr/>
    </dgm:pt>
  </dgm:ptLst>
  <dgm:cxnLst>
    <dgm:cxn modelId="{4A24681B-769C-4175-BFE4-D797D4A67C7D}" srcId="{B34D3DEC-93C4-4147-B9F5-7A347274B2CE}" destId="{026AB3E6-1467-4B5F-A1DF-951155A4E29F}" srcOrd="4" destOrd="0" parTransId="{ED9599D6-36AC-4EA7-85E8-FFFDC6658C8E}" sibTransId="{638E2373-AEAB-480B-8A7A-9F062A03B491}"/>
    <dgm:cxn modelId="{1D84F879-6769-43FD-925E-A36D9E1C37CB}" srcId="{B34D3DEC-93C4-4147-B9F5-7A347274B2CE}" destId="{AC19DF59-B332-4740-AB9E-E7CAB1334500}" srcOrd="2" destOrd="0" parTransId="{9E61C702-C025-4EC9-9ADB-A2648A3DC5BF}" sibTransId="{2870C363-70F0-4D12-99E8-B860F2C8C831}"/>
    <dgm:cxn modelId="{16D201D4-9F56-40BB-BA6D-1B6A0301ECAB}" type="presOf" srcId="{5FA5CD35-DDFA-466C-B200-F83D4CCEA3D7}" destId="{4A87D837-FA46-4A09-A2BF-3C46C6A90114}" srcOrd="0" destOrd="0" presId="urn:microsoft.com/office/officeart/2005/8/layout/pyramid2"/>
    <dgm:cxn modelId="{E60D7279-0639-4688-98D4-0F50A1604301}" type="presOf" srcId="{9C228C24-92DD-4F3E-B417-B8D978AE397A}" destId="{F0EAD93D-B601-4258-8595-FBCE2E8A313B}" srcOrd="0" destOrd="0" presId="urn:microsoft.com/office/officeart/2005/8/layout/pyramid2"/>
    <dgm:cxn modelId="{3E2E3CD0-E8A2-4EA6-B8D9-2691B4200972}" type="presOf" srcId="{A382B8FD-EF5B-423F-96B7-582CF84F5B99}" destId="{2F53A793-010B-444C-820E-0B2CBFF2CA55}" srcOrd="0" destOrd="0" presId="urn:microsoft.com/office/officeart/2005/8/layout/pyramid2"/>
    <dgm:cxn modelId="{22CA618E-2502-42CA-B9AE-B4A83914336A}" type="presOf" srcId="{026AB3E6-1467-4B5F-A1DF-951155A4E29F}" destId="{7219888C-0DD9-42F8-95D0-403988EC5D25}" srcOrd="0" destOrd="0" presId="urn:microsoft.com/office/officeart/2005/8/layout/pyramid2"/>
    <dgm:cxn modelId="{36C6B9D0-1A7E-48E1-9497-4C694696963A}" srcId="{B34D3DEC-93C4-4147-B9F5-7A347274B2CE}" destId="{A382B8FD-EF5B-423F-96B7-582CF84F5B99}" srcOrd="3" destOrd="0" parTransId="{0C99E148-50A9-4721-B7F9-85548A5CA553}" sibTransId="{B4B0ADC7-4999-4A25-B60A-58098B715CA2}"/>
    <dgm:cxn modelId="{54DCC81F-34E2-4BF7-9B0A-81F6A82F3267}" type="presOf" srcId="{8480ADA8-AF19-4D34-921A-C1356CC4C5E8}" destId="{6F53B9F0-CBE4-49BE-90A5-52A874338C93}" srcOrd="0" destOrd="0" presId="urn:microsoft.com/office/officeart/2005/8/layout/pyramid2"/>
    <dgm:cxn modelId="{4043C34F-5A1A-49BB-8AEA-DB13F49A1A65}" srcId="{B34D3DEC-93C4-4147-B9F5-7A347274B2CE}" destId="{9C228C24-92DD-4F3E-B417-B8D978AE397A}" srcOrd="1" destOrd="0" parTransId="{01E20543-8B87-425C-AA13-1DDDDBC97BA7}" sibTransId="{5F5D59B6-2075-4D29-A201-E8668AFE251C}"/>
    <dgm:cxn modelId="{A997A120-4D69-479F-9F40-24F4B192D458}" type="presOf" srcId="{B34D3DEC-93C4-4147-B9F5-7A347274B2CE}" destId="{F989B4C7-4A86-4D1A-A108-0933432918F6}" srcOrd="0" destOrd="0" presId="urn:microsoft.com/office/officeart/2005/8/layout/pyramid2"/>
    <dgm:cxn modelId="{7F12FF44-F9B8-4EE7-9A0A-2B952349E2C2}" type="presOf" srcId="{45678823-A407-4092-BF9B-400CDCFF04B5}" destId="{33D39FAD-C9B5-4297-93B0-F00AC01B7DA6}" srcOrd="0" destOrd="0" presId="urn:microsoft.com/office/officeart/2005/8/layout/pyramid2"/>
    <dgm:cxn modelId="{17D9C175-D7BD-460B-AB2C-5BB41F4DA43E}" srcId="{B34D3DEC-93C4-4147-B9F5-7A347274B2CE}" destId="{45678823-A407-4092-BF9B-400CDCFF04B5}" srcOrd="7" destOrd="0" parTransId="{6C0CD608-A7C6-46C8-8A2E-244DCB0F2E0F}" sibTransId="{DFBF490D-87E0-44C0-8E38-959C32A857DA}"/>
    <dgm:cxn modelId="{F1843531-767B-47D8-A51C-B1298316557A}" srcId="{B34D3DEC-93C4-4147-B9F5-7A347274B2CE}" destId="{5FA5CD35-DDFA-466C-B200-F83D4CCEA3D7}" srcOrd="6" destOrd="0" parTransId="{27E70BD1-2730-43C2-885E-617C067E02F4}" sibTransId="{84F61EA4-17A7-4936-9260-CBDC2CA8A7F0}"/>
    <dgm:cxn modelId="{75CE9026-27F3-48AB-9F31-3356677F9EFF}" srcId="{B34D3DEC-93C4-4147-B9F5-7A347274B2CE}" destId="{2222B0DA-76EF-40A7-8000-D00CEE130672}" srcOrd="5" destOrd="0" parTransId="{1EF97EC7-58DD-435D-8CCC-AC619C45E1DF}" sibTransId="{D7B515C9-A1EE-4898-AA54-2AF339922E29}"/>
    <dgm:cxn modelId="{605556D1-B393-4E7A-8866-D0BEC78A77DB}" type="presOf" srcId="{2222B0DA-76EF-40A7-8000-D00CEE130672}" destId="{BE751AAC-518E-496E-B86C-F6AE33014F12}" srcOrd="0" destOrd="0" presId="urn:microsoft.com/office/officeart/2005/8/layout/pyramid2"/>
    <dgm:cxn modelId="{F65B36F9-3668-4A09-BA13-3084DA896896}" srcId="{B34D3DEC-93C4-4147-B9F5-7A347274B2CE}" destId="{8480ADA8-AF19-4D34-921A-C1356CC4C5E8}" srcOrd="0" destOrd="0" parTransId="{2D507015-1BD3-4731-9384-AE48FD1A4F34}" sibTransId="{F892FA69-BC90-4593-83C1-E210D1B50DA6}"/>
    <dgm:cxn modelId="{6D2773DC-495C-400C-B286-A462DCD12029}" type="presOf" srcId="{AC19DF59-B332-4740-AB9E-E7CAB1334500}" destId="{BCF41C2C-C266-43BF-B40F-A69FE3AF7FAE}" srcOrd="0" destOrd="0" presId="urn:microsoft.com/office/officeart/2005/8/layout/pyramid2"/>
    <dgm:cxn modelId="{5FF5596E-00B3-423C-AE96-1C3B152D1BE2}" type="presParOf" srcId="{F989B4C7-4A86-4D1A-A108-0933432918F6}" destId="{6983E4D1-3F56-46C6-8C44-52D5CCC10AC3}" srcOrd="0" destOrd="0" presId="urn:microsoft.com/office/officeart/2005/8/layout/pyramid2"/>
    <dgm:cxn modelId="{3CEC2F36-4BC8-473E-BA8B-C6C8F35CB5CF}" type="presParOf" srcId="{F989B4C7-4A86-4D1A-A108-0933432918F6}" destId="{4A02F896-FCAF-47B5-877A-C32F2C4EFCF0}" srcOrd="1" destOrd="0" presId="urn:microsoft.com/office/officeart/2005/8/layout/pyramid2"/>
    <dgm:cxn modelId="{F818A66B-12F0-4B61-A84D-E2C468CEAA88}" type="presParOf" srcId="{4A02F896-FCAF-47B5-877A-C32F2C4EFCF0}" destId="{6F53B9F0-CBE4-49BE-90A5-52A874338C93}" srcOrd="0" destOrd="0" presId="urn:microsoft.com/office/officeart/2005/8/layout/pyramid2"/>
    <dgm:cxn modelId="{258BF238-BC26-4AD7-B36D-4BA1348D04A5}" type="presParOf" srcId="{4A02F896-FCAF-47B5-877A-C32F2C4EFCF0}" destId="{703F0EEB-2564-432F-A63F-6BEE42BB1DB6}" srcOrd="1" destOrd="0" presId="urn:microsoft.com/office/officeart/2005/8/layout/pyramid2"/>
    <dgm:cxn modelId="{8E7F84D1-1E2D-437C-9909-9B5C77088939}" type="presParOf" srcId="{4A02F896-FCAF-47B5-877A-C32F2C4EFCF0}" destId="{F0EAD93D-B601-4258-8595-FBCE2E8A313B}" srcOrd="2" destOrd="0" presId="urn:microsoft.com/office/officeart/2005/8/layout/pyramid2"/>
    <dgm:cxn modelId="{1DDEE238-CCD0-4917-8A8B-4907055339DE}" type="presParOf" srcId="{4A02F896-FCAF-47B5-877A-C32F2C4EFCF0}" destId="{A3B5D4AB-F0F5-41C4-9EA1-941F7273F5AA}" srcOrd="3" destOrd="0" presId="urn:microsoft.com/office/officeart/2005/8/layout/pyramid2"/>
    <dgm:cxn modelId="{FFF88E1B-05BD-4047-94FC-FD8264547E2D}" type="presParOf" srcId="{4A02F896-FCAF-47B5-877A-C32F2C4EFCF0}" destId="{BCF41C2C-C266-43BF-B40F-A69FE3AF7FAE}" srcOrd="4" destOrd="0" presId="urn:microsoft.com/office/officeart/2005/8/layout/pyramid2"/>
    <dgm:cxn modelId="{BA2AF35A-CCEC-4098-A7FE-E73DB4546539}" type="presParOf" srcId="{4A02F896-FCAF-47B5-877A-C32F2C4EFCF0}" destId="{01BD51DA-50A6-453B-8950-7677CEC11811}" srcOrd="5" destOrd="0" presId="urn:microsoft.com/office/officeart/2005/8/layout/pyramid2"/>
    <dgm:cxn modelId="{3707A20B-FABE-4F45-8AEC-51A6A8302277}" type="presParOf" srcId="{4A02F896-FCAF-47B5-877A-C32F2C4EFCF0}" destId="{2F53A793-010B-444C-820E-0B2CBFF2CA55}" srcOrd="6" destOrd="0" presId="urn:microsoft.com/office/officeart/2005/8/layout/pyramid2"/>
    <dgm:cxn modelId="{8FD07FC2-5385-45BB-8DAC-F809CF95191A}" type="presParOf" srcId="{4A02F896-FCAF-47B5-877A-C32F2C4EFCF0}" destId="{75FC01EF-D36B-478A-8EA9-5F320B01FB38}" srcOrd="7" destOrd="0" presId="urn:microsoft.com/office/officeart/2005/8/layout/pyramid2"/>
    <dgm:cxn modelId="{C00F5153-8D86-4B0E-B2D0-945FBBFF31F9}" type="presParOf" srcId="{4A02F896-FCAF-47B5-877A-C32F2C4EFCF0}" destId="{7219888C-0DD9-42F8-95D0-403988EC5D25}" srcOrd="8" destOrd="0" presId="urn:microsoft.com/office/officeart/2005/8/layout/pyramid2"/>
    <dgm:cxn modelId="{F1986B7F-D878-4663-BB5C-F98DF1B3A73C}" type="presParOf" srcId="{4A02F896-FCAF-47B5-877A-C32F2C4EFCF0}" destId="{40B9C25E-0327-467E-93E8-D27EF4A36BC8}" srcOrd="9" destOrd="0" presId="urn:microsoft.com/office/officeart/2005/8/layout/pyramid2"/>
    <dgm:cxn modelId="{722245B6-9330-4EDF-8BB6-424183291D76}" type="presParOf" srcId="{4A02F896-FCAF-47B5-877A-C32F2C4EFCF0}" destId="{BE751AAC-518E-496E-B86C-F6AE33014F12}" srcOrd="10" destOrd="0" presId="urn:microsoft.com/office/officeart/2005/8/layout/pyramid2"/>
    <dgm:cxn modelId="{F0A34172-D0CD-4BBF-B5F3-973D4B2B6682}" type="presParOf" srcId="{4A02F896-FCAF-47B5-877A-C32F2C4EFCF0}" destId="{D40A199E-257A-4EF1-BCAA-EFC82FE37202}" srcOrd="11" destOrd="0" presId="urn:microsoft.com/office/officeart/2005/8/layout/pyramid2"/>
    <dgm:cxn modelId="{08D9583B-10A6-4979-89DC-11D2FF80BC85}" type="presParOf" srcId="{4A02F896-FCAF-47B5-877A-C32F2C4EFCF0}" destId="{4A87D837-FA46-4A09-A2BF-3C46C6A90114}" srcOrd="12" destOrd="0" presId="urn:microsoft.com/office/officeart/2005/8/layout/pyramid2"/>
    <dgm:cxn modelId="{719D2E1B-54A6-43D1-B5F4-7405C56D35E2}" type="presParOf" srcId="{4A02F896-FCAF-47B5-877A-C32F2C4EFCF0}" destId="{E6362EDF-398F-446D-88F4-4219FBB3CAE8}" srcOrd="13" destOrd="0" presId="urn:microsoft.com/office/officeart/2005/8/layout/pyramid2"/>
    <dgm:cxn modelId="{E60231AB-63F9-45A2-BA6D-32F53932536F}" type="presParOf" srcId="{4A02F896-FCAF-47B5-877A-C32F2C4EFCF0}" destId="{33D39FAD-C9B5-4297-93B0-F00AC01B7DA6}" srcOrd="14" destOrd="0" presId="urn:microsoft.com/office/officeart/2005/8/layout/pyramid2"/>
    <dgm:cxn modelId="{E4BC726E-8956-4753-AB51-C7AF0B67A355}" type="presParOf" srcId="{4A02F896-FCAF-47B5-877A-C32F2C4EFCF0}" destId="{D08ADFD6-1843-4BD2-B277-E1CF95112095}" srcOrd="1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F85C106-62C5-4A21-9489-63E0432DFE3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LID4096"/>
        </a:p>
      </dgm:t>
    </dgm:pt>
    <dgm:pt modelId="{887970E2-8D77-47C3-ADED-4169F362AD4E}">
      <dgm:prSet custT="1"/>
      <dgm:spPr/>
      <dgm:t>
        <a:bodyPr/>
        <a:lstStyle/>
        <a:p>
          <a:pPr algn="just"/>
          <a:r>
            <a:rPr lang="ru-RU" sz="1600" i="1" dirty="0" smtClean="0">
              <a:latin typeface="Times New Roman" panose="02020603050405020304" pitchFamily="18" charset="0"/>
              <a:cs typeface="Times New Roman" panose="02020603050405020304" pitchFamily="18" charset="0"/>
            </a:rPr>
            <a:t>Первый тип миграции </a:t>
          </a:r>
          <a:r>
            <a:rPr lang="ru-RU" sz="1600" dirty="0" smtClean="0">
              <a:latin typeface="Times New Roman" panose="02020603050405020304" pitchFamily="18" charset="0"/>
              <a:cs typeface="Times New Roman" panose="02020603050405020304" pitchFamily="18" charset="0"/>
            </a:rPr>
            <a:t>представляет изменение формы нахождения элементов без их значительного перемещения, например, переход элемента из минеральной формы в водные растворы. </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9D68BDD-9FD7-42B9-B81E-EB5F8F6BB4C1}" type="par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88F1534-76D0-4F50-9713-005339A16492}" type="sibTrans" cxnId="{4CB5C9D7-FF32-40F6-B790-E02DA1282D8A}">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C4914BDC-9481-49B4-A23D-AAC5EBF97986}">
      <dgm:prSet custT="1"/>
      <dgm:spPr/>
      <dgm:t>
        <a:bodyPr/>
        <a:lstStyle/>
        <a:p>
          <a:pPr algn="just"/>
          <a:r>
            <a:rPr lang="ru-RU" sz="1800" i="1" dirty="0" smtClean="0">
              <a:latin typeface="Times New Roman" panose="02020603050405020304" pitchFamily="18" charset="0"/>
              <a:cs typeface="Times New Roman" panose="02020603050405020304" pitchFamily="18" charset="0"/>
            </a:rPr>
            <a:t>Третий тип миграции </a:t>
          </a:r>
          <a:r>
            <a:rPr lang="ru-RU" sz="1800" dirty="0" smtClean="0">
              <a:latin typeface="Times New Roman" panose="02020603050405020304" pitchFamily="18" charset="0"/>
              <a:cs typeface="Times New Roman" panose="02020603050405020304" pitchFamily="18" charset="0"/>
            </a:rPr>
            <a:t>объединяет два предыдущих и состоит в перемещении элементов с изменением форм их нахождения, например, перемещение элементов в подземных водах, растворяющих минералы на месторождениях</a:t>
          </a:r>
          <a:r>
            <a:rPr lang="ru-RU" sz="1800" b="1" dirty="0" smtClean="0">
              <a:solidFill>
                <a:schemeClr val="bg1"/>
              </a:solidFill>
              <a:latin typeface="Times New Roman" panose="02020603050405020304" pitchFamily="18" charset="0"/>
              <a:cs typeface="Times New Roman" panose="02020603050405020304" pitchFamily="18" charset="0"/>
            </a:rPr>
            <a:t>. </a:t>
          </a:r>
          <a:endParaRPr lang="LID4096" sz="1800" b="1" dirty="0">
            <a:solidFill>
              <a:schemeClr val="bg1"/>
            </a:solidFill>
            <a:latin typeface="Times New Roman" panose="02020603050405020304" pitchFamily="18" charset="0"/>
            <a:cs typeface="Times New Roman" panose="02020603050405020304" pitchFamily="18" charset="0"/>
          </a:endParaRPr>
        </a:p>
      </dgm:t>
    </dgm:pt>
    <dgm:pt modelId="{8356C3B9-1762-496C-ACFA-611959944225}" type="par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8A255D7B-428C-4261-A76A-4D67503AE4CD}" type="sibTrans" cxnId="{C38694F4-2293-4BBA-AC44-B780FC078278}">
      <dgm:prSet/>
      <dgm:spPr/>
      <dgm:t>
        <a:bodyPr/>
        <a:lstStyle/>
        <a:p>
          <a:pPr algn="just"/>
          <a:endParaRPr lang="LID4096" sz="1200" b="1">
            <a:solidFill>
              <a:schemeClr val="bg1"/>
            </a:solidFill>
            <a:latin typeface="Times New Roman" panose="02020603050405020304" pitchFamily="18" charset="0"/>
            <a:cs typeface="Times New Roman" panose="02020603050405020304" pitchFamily="18" charset="0"/>
          </a:endParaRPr>
        </a:p>
      </dgm:t>
    </dgm:pt>
    <dgm:pt modelId="{48B46014-E853-49D7-9B25-909FFADFE2D2}">
      <dgm:prSet/>
      <dgm:spPr>
        <a:solidFill>
          <a:schemeClr val="accent1"/>
        </a:solidFill>
      </dgm:spPr>
      <dgm:t>
        <a:bodyPr/>
        <a:lstStyle/>
        <a:p>
          <a:r>
            <a:rPr lang="ru-RU" i="1" dirty="0" smtClean="0">
              <a:solidFill>
                <a:schemeClr val="bg1"/>
              </a:solidFill>
              <a:latin typeface="Times New Roman" panose="02020603050405020304" pitchFamily="18" charset="0"/>
              <a:cs typeface="Times New Roman" panose="02020603050405020304" pitchFamily="18" charset="0"/>
            </a:rPr>
            <a:t>Второй тип миграции </a:t>
          </a:r>
          <a:r>
            <a:rPr lang="ru-RU" dirty="0" smtClean="0">
              <a:solidFill>
                <a:schemeClr val="bg1"/>
              </a:solidFill>
              <a:latin typeface="Times New Roman" panose="02020603050405020304" pitchFamily="18" charset="0"/>
              <a:cs typeface="Times New Roman" panose="02020603050405020304" pitchFamily="18" charset="0"/>
            </a:rPr>
            <a:t>представляет собой перемещение элемента без изменения формы его нахождения. Пример – перемещение обломков минералов в поверхностных водах. </a:t>
          </a:r>
          <a:endParaRPr lang="ru-RU"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B492607-A360-4CF9-9BC5-D2840F0EDC61}" type="parTrans" cxnId="{127C031C-73F0-4BA2-8702-6CB7796DF99D}">
      <dgm:prSet/>
      <dgm:spPr/>
      <dgm:t>
        <a:bodyPr/>
        <a:lstStyle/>
        <a:p>
          <a:endParaRPr lang="ru-RU"/>
        </a:p>
      </dgm:t>
    </dgm:pt>
    <dgm:pt modelId="{4BEA9EA8-0F07-4B7B-944B-8AF0EA65E7C0}" type="sibTrans" cxnId="{127C031C-73F0-4BA2-8702-6CB7796DF99D}">
      <dgm:prSet/>
      <dgm:spPr/>
      <dgm:t>
        <a:bodyPr/>
        <a:lstStyle/>
        <a:p>
          <a:endParaRPr lang="ru-RU"/>
        </a:p>
      </dgm:t>
    </dgm:pt>
    <dgm:pt modelId="{D61030BC-4BFF-4C9D-8D19-3E33214489B1}" type="pres">
      <dgm:prSet presAssocID="{4F85C106-62C5-4A21-9489-63E0432DFE31}" presName="rootnode" presStyleCnt="0">
        <dgm:presLayoutVars>
          <dgm:chMax/>
          <dgm:chPref/>
          <dgm:dir/>
          <dgm:animLvl val="lvl"/>
        </dgm:presLayoutVars>
      </dgm:prSet>
      <dgm:spPr/>
      <dgm:t>
        <a:bodyPr/>
        <a:lstStyle/>
        <a:p>
          <a:endParaRPr lang="ru-RU"/>
        </a:p>
      </dgm:t>
    </dgm:pt>
    <dgm:pt modelId="{AAB80E5D-F2A0-499A-85D1-5847E3C00F10}" type="pres">
      <dgm:prSet presAssocID="{887970E2-8D77-47C3-ADED-4169F362AD4E}" presName="composite" presStyleCnt="0"/>
      <dgm:spPr/>
    </dgm:pt>
    <dgm:pt modelId="{B9903CD6-E309-4863-BEC3-8B9D889177CA}" type="pres">
      <dgm:prSet presAssocID="{887970E2-8D77-47C3-ADED-4169F362AD4E}" presName="bentUpArrow1" presStyleLbl="alignImgPlace1" presStyleIdx="0" presStyleCnt="2" custLinFactY="37698" custLinFactNeighborX="35159" custLinFactNeighborY="100000"/>
      <dgm:spPr/>
    </dgm:pt>
    <dgm:pt modelId="{6ABD390E-FE3E-4D43-AF76-77D5A55AD0B3}" type="pres">
      <dgm:prSet presAssocID="{887970E2-8D77-47C3-ADED-4169F362AD4E}" presName="ParentText" presStyleLbl="node1" presStyleIdx="0" presStyleCnt="3" custScaleX="229471">
        <dgm:presLayoutVars>
          <dgm:chMax val="1"/>
          <dgm:chPref val="1"/>
          <dgm:bulletEnabled val="1"/>
        </dgm:presLayoutVars>
      </dgm:prSet>
      <dgm:spPr/>
      <dgm:t>
        <a:bodyPr/>
        <a:lstStyle/>
        <a:p>
          <a:endParaRPr lang="ru-RU"/>
        </a:p>
      </dgm:t>
    </dgm:pt>
    <dgm:pt modelId="{D081DA04-D1A5-48D1-ACB0-F466E40C3B85}" type="pres">
      <dgm:prSet presAssocID="{887970E2-8D77-47C3-ADED-4169F362AD4E}" presName="ChildText" presStyleLbl="revTx" presStyleIdx="0" presStyleCnt="2">
        <dgm:presLayoutVars>
          <dgm:chMax val="0"/>
          <dgm:chPref val="0"/>
          <dgm:bulletEnabled val="1"/>
        </dgm:presLayoutVars>
      </dgm:prSet>
      <dgm:spPr/>
    </dgm:pt>
    <dgm:pt modelId="{E67E5649-5FF8-4F87-9DC1-D5681CAC22E8}" type="pres">
      <dgm:prSet presAssocID="{888F1534-76D0-4F50-9713-005339A16492}" presName="sibTrans" presStyleCnt="0"/>
      <dgm:spPr/>
    </dgm:pt>
    <dgm:pt modelId="{BB0623F2-9FC6-4286-BBE7-7A1BFFB735E8}" type="pres">
      <dgm:prSet presAssocID="{C4914BDC-9481-49B4-A23D-AAC5EBF97986}" presName="composite" presStyleCnt="0"/>
      <dgm:spPr/>
    </dgm:pt>
    <dgm:pt modelId="{ED194B80-7D70-4DF9-88A3-E9EB63495672}" type="pres">
      <dgm:prSet presAssocID="{C4914BDC-9481-49B4-A23D-AAC5EBF97986}" presName="bentUpArrow1" presStyleLbl="alignImgPlace1" presStyleIdx="1" presStyleCnt="2" custLinFactX="-101725" custLinFactY="-31068" custLinFactNeighborX="-200000" custLinFactNeighborY="-100000"/>
      <dgm:spPr/>
    </dgm:pt>
    <dgm:pt modelId="{4FFD5073-3AD9-42A8-BD4B-7C15B3172829}" type="pres">
      <dgm:prSet presAssocID="{C4914BDC-9481-49B4-A23D-AAC5EBF97986}" presName="ParentText" presStyleLbl="node1" presStyleIdx="1" presStyleCnt="3" custScaleX="306194" custLinFactY="17613" custLinFactNeighborX="98513" custLinFactNeighborY="100000">
        <dgm:presLayoutVars>
          <dgm:chMax val="1"/>
          <dgm:chPref val="1"/>
          <dgm:bulletEnabled val="1"/>
        </dgm:presLayoutVars>
      </dgm:prSet>
      <dgm:spPr/>
      <dgm:t>
        <a:bodyPr/>
        <a:lstStyle/>
        <a:p>
          <a:endParaRPr lang="ru-RU"/>
        </a:p>
      </dgm:t>
    </dgm:pt>
    <dgm:pt modelId="{6104D6D5-453B-4621-9DC1-F630C536728C}" type="pres">
      <dgm:prSet presAssocID="{C4914BDC-9481-49B4-A23D-AAC5EBF97986}" presName="ChildText" presStyleLbl="revTx" presStyleIdx="1" presStyleCnt="2">
        <dgm:presLayoutVars>
          <dgm:chMax val="0"/>
          <dgm:chPref val="0"/>
          <dgm:bulletEnabled val="1"/>
        </dgm:presLayoutVars>
      </dgm:prSet>
      <dgm:spPr/>
    </dgm:pt>
    <dgm:pt modelId="{065DC0EB-E587-4DDD-B73D-75362CB0E672}" type="pres">
      <dgm:prSet presAssocID="{8A255D7B-428C-4261-A76A-4D67503AE4CD}" presName="sibTrans" presStyleCnt="0"/>
      <dgm:spPr/>
    </dgm:pt>
    <dgm:pt modelId="{C9C13B06-F75F-4862-9D45-CFF773E629DD}" type="pres">
      <dgm:prSet presAssocID="{48B46014-E853-49D7-9B25-909FFADFE2D2}" presName="composite" presStyleCnt="0"/>
      <dgm:spPr/>
    </dgm:pt>
    <dgm:pt modelId="{759107DF-9E7E-460F-AC38-8B9701BBD744}" type="pres">
      <dgm:prSet presAssocID="{48B46014-E853-49D7-9B25-909FFADFE2D2}" presName="ParentText" presStyleLbl="node1" presStyleIdx="2" presStyleCnt="3" custScaleX="218140" custLinFactX="-42388" custLinFactY="-9785" custLinFactNeighborX="-100000" custLinFactNeighborY="-100000">
        <dgm:presLayoutVars>
          <dgm:chMax val="1"/>
          <dgm:chPref val="1"/>
          <dgm:bulletEnabled val="1"/>
        </dgm:presLayoutVars>
      </dgm:prSet>
      <dgm:spPr/>
      <dgm:t>
        <a:bodyPr/>
        <a:lstStyle/>
        <a:p>
          <a:endParaRPr lang="ru-RU"/>
        </a:p>
      </dgm:t>
    </dgm:pt>
  </dgm:ptLst>
  <dgm:cxnLst>
    <dgm:cxn modelId="{B019FE12-6A30-4E5B-BC87-18DE906EA771}" type="presOf" srcId="{48B46014-E853-49D7-9B25-909FFADFE2D2}" destId="{759107DF-9E7E-460F-AC38-8B9701BBD744}" srcOrd="0" destOrd="0" presId="urn:microsoft.com/office/officeart/2005/8/layout/StepDownProcess"/>
    <dgm:cxn modelId="{4CB5C9D7-FF32-40F6-B790-E02DA1282D8A}" srcId="{4F85C106-62C5-4A21-9489-63E0432DFE31}" destId="{887970E2-8D77-47C3-ADED-4169F362AD4E}" srcOrd="0" destOrd="0" parTransId="{19D68BDD-9FD7-42B9-B81E-EB5F8F6BB4C1}" sibTransId="{888F1534-76D0-4F50-9713-005339A16492}"/>
    <dgm:cxn modelId="{28B095C2-F751-4907-96F3-F0C77FEBD12F}" type="presOf" srcId="{4F85C106-62C5-4A21-9489-63E0432DFE31}" destId="{D61030BC-4BFF-4C9D-8D19-3E33214489B1}" srcOrd="0" destOrd="0" presId="urn:microsoft.com/office/officeart/2005/8/layout/StepDownProcess"/>
    <dgm:cxn modelId="{969C9BB8-4D11-421D-9603-79BF9B861E0C}" type="presOf" srcId="{887970E2-8D77-47C3-ADED-4169F362AD4E}" destId="{6ABD390E-FE3E-4D43-AF76-77D5A55AD0B3}" srcOrd="0" destOrd="0" presId="urn:microsoft.com/office/officeart/2005/8/layout/StepDownProcess"/>
    <dgm:cxn modelId="{127C031C-73F0-4BA2-8702-6CB7796DF99D}" srcId="{4F85C106-62C5-4A21-9489-63E0432DFE31}" destId="{48B46014-E853-49D7-9B25-909FFADFE2D2}" srcOrd="2" destOrd="0" parTransId="{1B492607-A360-4CF9-9BC5-D2840F0EDC61}" sibTransId="{4BEA9EA8-0F07-4B7B-944B-8AF0EA65E7C0}"/>
    <dgm:cxn modelId="{9AC7313C-4C7A-4560-90FD-A24614BB971D}" type="presOf" srcId="{C4914BDC-9481-49B4-A23D-AAC5EBF97986}" destId="{4FFD5073-3AD9-42A8-BD4B-7C15B3172829}" srcOrd="0" destOrd="0" presId="urn:microsoft.com/office/officeart/2005/8/layout/StepDownProcess"/>
    <dgm:cxn modelId="{C38694F4-2293-4BBA-AC44-B780FC078278}" srcId="{4F85C106-62C5-4A21-9489-63E0432DFE31}" destId="{C4914BDC-9481-49B4-A23D-AAC5EBF97986}" srcOrd="1" destOrd="0" parTransId="{8356C3B9-1762-496C-ACFA-611959944225}" sibTransId="{8A255D7B-428C-4261-A76A-4D67503AE4CD}"/>
    <dgm:cxn modelId="{6ADE9640-18AA-4C2A-93CE-B7FED1AE9233}" type="presParOf" srcId="{D61030BC-4BFF-4C9D-8D19-3E33214489B1}" destId="{AAB80E5D-F2A0-499A-85D1-5847E3C00F10}" srcOrd="0" destOrd="0" presId="urn:microsoft.com/office/officeart/2005/8/layout/StepDownProcess"/>
    <dgm:cxn modelId="{E9C2F539-CA78-4C01-A9A1-D26B3144973F}" type="presParOf" srcId="{AAB80E5D-F2A0-499A-85D1-5847E3C00F10}" destId="{B9903CD6-E309-4863-BEC3-8B9D889177CA}" srcOrd="0" destOrd="0" presId="urn:microsoft.com/office/officeart/2005/8/layout/StepDownProcess"/>
    <dgm:cxn modelId="{A9573F67-C029-4DDC-84B3-E26B180AD0EF}" type="presParOf" srcId="{AAB80E5D-F2A0-499A-85D1-5847E3C00F10}" destId="{6ABD390E-FE3E-4D43-AF76-77D5A55AD0B3}" srcOrd="1" destOrd="0" presId="urn:microsoft.com/office/officeart/2005/8/layout/StepDownProcess"/>
    <dgm:cxn modelId="{05CCA4B1-83D9-4291-8CAA-5F8CD33BD4F5}" type="presParOf" srcId="{AAB80E5D-F2A0-499A-85D1-5847E3C00F10}" destId="{D081DA04-D1A5-48D1-ACB0-F466E40C3B85}" srcOrd="2" destOrd="0" presId="urn:microsoft.com/office/officeart/2005/8/layout/StepDownProcess"/>
    <dgm:cxn modelId="{31660661-8615-4FED-802A-24FE86F3B690}" type="presParOf" srcId="{D61030BC-4BFF-4C9D-8D19-3E33214489B1}" destId="{E67E5649-5FF8-4F87-9DC1-D5681CAC22E8}" srcOrd="1" destOrd="0" presId="urn:microsoft.com/office/officeart/2005/8/layout/StepDownProcess"/>
    <dgm:cxn modelId="{D3567B6B-73AF-4128-8109-EC873FB61E04}" type="presParOf" srcId="{D61030BC-4BFF-4C9D-8D19-3E33214489B1}" destId="{BB0623F2-9FC6-4286-BBE7-7A1BFFB735E8}" srcOrd="2" destOrd="0" presId="urn:microsoft.com/office/officeart/2005/8/layout/StepDownProcess"/>
    <dgm:cxn modelId="{B4AEDF67-707E-4859-8360-8DF02E1707FE}" type="presParOf" srcId="{BB0623F2-9FC6-4286-BBE7-7A1BFFB735E8}" destId="{ED194B80-7D70-4DF9-88A3-E9EB63495672}" srcOrd="0" destOrd="0" presId="urn:microsoft.com/office/officeart/2005/8/layout/StepDownProcess"/>
    <dgm:cxn modelId="{7C2D8724-BE93-4F52-BC6A-C5FF70EE1817}" type="presParOf" srcId="{BB0623F2-9FC6-4286-BBE7-7A1BFFB735E8}" destId="{4FFD5073-3AD9-42A8-BD4B-7C15B3172829}" srcOrd="1" destOrd="0" presId="urn:microsoft.com/office/officeart/2005/8/layout/StepDownProcess"/>
    <dgm:cxn modelId="{8F798AA5-8D02-43E8-81F4-6EA2849DA2E1}" type="presParOf" srcId="{BB0623F2-9FC6-4286-BBE7-7A1BFFB735E8}" destId="{6104D6D5-453B-4621-9DC1-F630C536728C}" srcOrd="2" destOrd="0" presId="urn:microsoft.com/office/officeart/2005/8/layout/StepDownProcess"/>
    <dgm:cxn modelId="{004F9821-FF5D-498E-B991-79DEF3179B37}" type="presParOf" srcId="{D61030BC-4BFF-4C9D-8D19-3E33214489B1}" destId="{065DC0EB-E587-4DDD-B73D-75362CB0E672}" srcOrd="3" destOrd="0" presId="urn:microsoft.com/office/officeart/2005/8/layout/StepDownProcess"/>
    <dgm:cxn modelId="{2A24BBBE-6F09-49F7-B379-09019A2DCE3A}" type="presParOf" srcId="{D61030BC-4BFF-4C9D-8D19-3E33214489B1}" destId="{C9C13B06-F75F-4862-9D45-CFF773E629DD}" srcOrd="4" destOrd="0" presId="urn:microsoft.com/office/officeart/2005/8/layout/StepDownProcess"/>
    <dgm:cxn modelId="{3447C451-317B-451C-AB57-DF81B68C84F7}" type="presParOf" srcId="{C9C13B06-F75F-4862-9D45-CFF773E629DD}" destId="{759107DF-9E7E-460F-AC38-8B9701BBD744}"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2FB5B49-2F50-41F3-97D4-B549F75C2F0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ID4096"/>
        </a:p>
      </dgm:t>
    </dgm:pt>
    <dgm:pt modelId="{8FB43A6B-832F-4949-9EC5-693FDB30ADEF}">
      <dgm:prSet custT="1"/>
      <dgm:spPr/>
      <dgm:t>
        <a:bodyPr/>
        <a:lstStyle/>
        <a:p>
          <a:pPr algn="just"/>
          <a:r>
            <a:rPr lang="ru-RU" sz="1600" b="1" dirty="0" smtClean="0">
              <a:solidFill>
                <a:schemeClr val="bg1"/>
              </a:solidFill>
              <a:latin typeface="Arial" panose="020B0604020202020204" pitchFamily="34" charset="0"/>
              <a:cs typeface="Arial" panose="020B0604020202020204" pitchFamily="34" charset="0"/>
            </a:rPr>
            <a:t>механическую</a:t>
          </a:r>
          <a:endParaRPr lang="ru-RU" sz="1600" b="1" dirty="0">
            <a:solidFill>
              <a:schemeClr val="bg1"/>
            </a:solidFill>
            <a:latin typeface="Arial" panose="020B0604020202020204" pitchFamily="34" charset="0"/>
            <a:cs typeface="Arial" panose="020B0604020202020204" pitchFamily="34" charset="0"/>
          </a:endParaRPr>
        </a:p>
      </dgm:t>
    </dgm:pt>
    <dgm:pt modelId="{01FE1A72-B10E-448B-B14C-F42D0418BAD5}" type="parTrans" cxnId="{E4FC26A6-2462-4A90-A67B-AC27E8CB9DC1}">
      <dgm:prSet/>
      <dgm:spPr/>
      <dgm:t>
        <a:bodyPr/>
        <a:lstStyle/>
        <a:p>
          <a:pPr algn="just"/>
          <a:endParaRPr lang="LID4096" sz="1000" b="1">
            <a:latin typeface="Arial" panose="020B0604020202020204" pitchFamily="34" charset="0"/>
            <a:cs typeface="Arial" panose="020B0604020202020204" pitchFamily="34" charset="0"/>
          </a:endParaRPr>
        </a:p>
      </dgm:t>
    </dgm:pt>
    <dgm:pt modelId="{1777DBFC-39F9-449C-8079-019944A86C34}" type="sibTrans" cxnId="{E4FC26A6-2462-4A90-A67B-AC27E8CB9DC1}">
      <dgm:prSet/>
      <dgm:spPr/>
      <dgm:t>
        <a:bodyPr/>
        <a:lstStyle/>
        <a:p>
          <a:pPr algn="just"/>
          <a:endParaRPr lang="LID4096" sz="1000" b="1">
            <a:latin typeface="Arial" panose="020B0604020202020204" pitchFamily="34" charset="0"/>
            <a:cs typeface="Arial" panose="020B0604020202020204" pitchFamily="34" charset="0"/>
          </a:endParaRPr>
        </a:p>
      </dgm:t>
    </dgm:pt>
    <dgm:pt modelId="{2C4380E9-D810-4D39-B2BD-786166509E25}">
      <dgm:prSet custT="1"/>
      <dgm:spPr/>
      <dgm:t>
        <a:bodyPr/>
        <a:lstStyle/>
        <a:p>
          <a:pPr algn="just"/>
          <a:r>
            <a:rPr lang="ru-RU" sz="1600" b="1" dirty="0" smtClean="0">
              <a:solidFill>
                <a:schemeClr val="bg1"/>
              </a:solidFill>
              <a:latin typeface="Arial" panose="020B0604020202020204" pitchFamily="34" charset="0"/>
              <a:cs typeface="Arial" panose="020B0604020202020204" pitchFamily="34" charset="0"/>
            </a:rPr>
            <a:t>физико-химическую</a:t>
          </a:r>
          <a:endParaRPr lang="ru-RU" sz="1600" b="1" dirty="0">
            <a:solidFill>
              <a:schemeClr val="bg1"/>
            </a:solidFill>
            <a:latin typeface="Arial" panose="020B0604020202020204" pitchFamily="34" charset="0"/>
            <a:cs typeface="Arial" panose="020B0604020202020204" pitchFamily="34" charset="0"/>
          </a:endParaRPr>
        </a:p>
      </dgm:t>
    </dgm:pt>
    <dgm:pt modelId="{CA03DFA9-8592-45CF-A968-8B32789C1CE7}" type="parTrans" cxnId="{F4468930-CAF6-47D3-8E50-F8584FB51A26}">
      <dgm:prSet/>
      <dgm:spPr/>
      <dgm:t>
        <a:bodyPr/>
        <a:lstStyle/>
        <a:p>
          <a:pPr algn="just"/>
          <a:endParaRPr lang="LID4096" sz="1000" b="1">
            <a:latin typeface="Arial" panose="020B0604020202020204" pitchFamily="34" charset="0"/>
            <a:cs typeface="Arial" panose="020B0604020202020204" pitchFamily="34" charset="0"/>
          </a:endParaRPr>
        </a:p>
      </dgm:t>
    </dgm:pt>
    <dgm:pt modelId="{8AD8AC30-BE2F-43BB-B97B-4C10D887EA33}" type="sibTrans" cxnId="{F4468930-CAF6-47D3-8E50-F8584FB51A26}">
      <dgm:prSet/>
      <dgm:spPr/>
      <dgm:t>
        <a:bodyPr/>
        <a:lstStyle/>
        <a:p>
          <a:pPr algn="just"/>
          <a:endParaRPr lang="LID4096" sz="1000" b="1">
            <a:latin typeface="Arial" panose="020B0604020202020204" pitchFamily="34" charset="0"/>
            <a:cs typeface="Arial" panose="020B0604020202020204" pitchFamily="34" charset="0"/>
          </a:endParaRPr>
        </a:p>
      </dgm:t>
    </dgm:pt>
    <dgm:pt modelId="{D853A647-D209-4038-A97B-A444ECDB46FC}">
      <dgm:prSet custT="1"/>
      <dgm:spPr/>
      <dgm:t>
        <a:bodyPr/>
        <a:lstStyle/>
        <a:p>
          <a:pPr algn="just"/>
          <a:r>
            <a:rPr lang="ru-RU" sz="1600" b="1" dirty="0" smtClean="0">
              <a:solidFill>
                <a:schemeClr val="bg1"/>
              </a:solidFill>
              <a:latin typeface="Arial" panose="020B0604020202020204" pitchFamily="34" charset="0"/>
              <a:cs typeface="Arial" panose="020B0604020202020204" pitchFamily="34" charset="0"/>
            </a:rPr>
            <a:t>биогенную</a:t>
          </a:r>
          <a:endParaRPr lang="ru-RU" sz="1600" b="1" dirty="0">
            <a:solidFill>
              <a:schemeClr val="bg1"/>
            </a:solidFill>
            <a:latin typeface="Arial" panose="020B0604020202020204" pitchFamily="34" charset="0"/>
            <a:cs typeface="Arial" panose="020B0604020202020204" pitchFamily="34" charset="0"/>
          </a:endParaRPr>
        </a:p>
      </dgm:t>
    </dgm:pt>
    <dgm:pt modelId="{4BB35DE7-7EBA-4D6D-AD2B-93FD8E7568CD}" type="parTrans" cxnId="{E61D8297-906B-47F2-867D-F3CC853B7DAA}">
      <dgm:prSet/>
      <dgm:spPr/>
      <dgm:t>
        <a:bodyPr/>
        <a:lstStyle/>
        <a:p>
          <a:pPr algn="just"/>
          <a:endParaRPr lang="LID4096" sz="1000" b="1">
            <a:latin typeface="Arial" panose="020B0604020202020204" pitchFamily="34" charset="0"/>
            <a:cs typeface="Arial" panose="020B0604020202020204" pitchFamily="34" charset="0"/>
          </a:endParaRPr>
        </a:p>
      </dgm:t>
    </dgm:pt>
    <dgm:pt modelId="{EBF96D78-E86D-4E8F-8BDB-AC66B207BC65}" type="sibTrans" cxnId="{E61D8297-906B-47F2-867D-F3CC853B7DAA}">
      <dgm:prSet/>
      <dgm:spPr/>
      <dgm:t>
        <a:bodyPr/>
        <a:lstStyle/>
        <a:p>
          <a:pPr algn="just"/>
          <a:endParaRPr lang="LID4096" sz="1000" b="1">
            <a:latin typeface="Arial" panose="020B0604020202020204" pitchFamily="34" charset="0"/>
            <a:cs typeface="Arial" panose="020B0604020202020204" pitchFamily="34" charset="0"/>
          </a:endParaRPr>
        </a:p>
      </dgm:t>
    </dgm:pt>
    <dgm:pt modelId="{041BF025-0DF5-401E-931B-4F7DBE6C03A3}">
      <dgm:prSet custT="1"/>
      <dgm:spPr/>
      <dgm:t>
        <a:bodyPr/>
        <a:lstStyle/>
        <a:p>
          <a:pPr algn="just"/>
          <a:r>
            <a:rPr lang="ru-RU" sz="1600" b="1" dirty="0" smtClean="0">
              <a:latin typeface="Arial" panose="020B0604020202020204" pitchFamily="34" charset="0"/>
              <a:cs typeface="Arial" panose="020B0604020202020204" pitchFamily="34" charset="0"/>
            </a:rPr>
            <a:t>техногенную, связанную с социальными процессами. </a:t>
          </a:r>
          <a:endParaRPr lang="ru-RU" sz="1600" b="1" dirty="0">
            <a:latin typeface="Arial" panose="020B0604020202020204" pitchFamily="34" charset="0"/>
            <a:cs typeface="Arial" panose="020B0604020202020204" pitchFamily="34" charset="0"/>
          </a:endParaRPr>
        </a:p>
      </dgm:t>
    </dgm:pt>
    <dgm:pt modelId="{0D5AC519-DCED-45C6-A5F4-AC4E11909709}" type="parTrans" cxnId="{EB03F311-87EA-4B1B-9FA4-968FD558C999}">
      <dgm:prSet/>
      <dgm:spPr/>
      <dgm:t>
        <a:bodyPr/>
        <a:lstStyle/>
        <a:p>
          <a:pPr algn="just"/>
          <a:endParaRPr lang="LID4096" sz="1000" b="1">
            <a:latin typeface="Arial" panose="020B0604020202020204" pitchFamily="34" charset="0"/>
            <a:cs typeface="Arial" panose="020B0604020202020204" pitchFamily="34" charset="0"/>
          </a:endParaRPr>
        </a:p>
      </dgm:t>
    </dgm:pt>
    <dgm:pt modelId="{F6BE8747-805A-4A0A-910B-70CD0C470B40}" type="sibTrans" cxnId="{EB03F311-87EA-4B1B-9FA4-968FD558C999}">
      <dgm:prSet/>
      <dgm:spPr/>
      <dgm:t>
        <a:bodyPr/>
        <a:lstStyle/>
        <a:p>
          <a:pPr algn="just"/>
          <a:endParaRPr lang="LID4096" sz="1000" b="1">
            <a:latin typeface="Arial" panose="020B0604020202020204" pitchFamily="34" charset="0"/>
            <a:cs typeface="Arial" panose="020B0604020202020204" pitchFamily="34" charset="0"/>
          </a:endParaRPr>
        </a:p>
      </dgm:t>
    </dgm:pt>
    <dgm:pt modelId="{AAE3A720-91CF-4377-A820-708D6462B0EF}" type="pres">
      <dgm:prSet presAssocID="{B2FB5B49-2F50-41F3-97D4-B549F75C2F0C}" presName="Name0" presStyleCnt="0">
        <dgm:presLayoutVars>
          <dgm:chMax val="7"/>
          <dgm:chPref val="7"/>
          <dgm:dir/>
        </dgm:presLayoutVars>
      </dgm:prSet>
      <dgm:spPr/>
      <dgm:t>
        <a:bodyPr/>
        <a:lstStyle/>
        <a:p>
          <a:endParaRPr lang="ru-RU"/>
        </a:p>
      </dgm:t>
    </dgm:pt>
    <dgm:pt modelId="{D0D565A3-25C6-4AF0-B3AE-1BB85121FD46}" type="pres">
      <dgm:prSet presAssocID="{B2FB5B49-2F50-41F3-97D4-B549F75C2F0C}" presName="Name1" presStyleCnt="0"/>
      <dgm:spPr/>
    </dgm:pt>
    <dgm:pt modelId="{9FBD0108-930E-420B-8575-C367DCFF0671}" type="pres">
      <dgm:prSet presAssocID="{B2FB5B49-2F50-41F3-97D4-B549F75C2F0C}" presName="cycle" presStyleCnt="0"/>
      <dgm:spPr/>
    </dgm:pt>
    <dgm:pt modelId="{4DD39C42-1E17-437D-A45B-146517218303}" type="pres">
      <dgm:prSet presAssocID="{B2FB5B49-2F50-41F3-97D4-B549F75C2F0C}" presName="srcNode" presStyleLbl="node1" presStyleIdx="0" presStyleCnt="4"/>
      <dgm:spPr/>
    </dgm:pt>
    <dgm:pt modelId="{60F8A872-D9DD-434C-816C-D3B7CAE74D80}" type="pres">
      <dgm:prSet presAssocID="{B2FB5B49-2F50-41F3-97D4-B549F75C2F0C}" presName="conn" presStyleLbl="parChTrans1D2" presStyleIdx="0" presStyleCnt="1"/>
      <dgm:spPr/>
      <dgm:t>
        <a:bodyPr/>
        <a:lstStyle/>
        <a:p>
          <a:endParaRPr lang="ru-RU"/>
        </a:p>
      </dgm:t>
    </dgm:pt>
    <dgm:pt modelId="{C661999C-BB86-4882-A746-B73E3F344821}" type="pres">
      <dgm:prSet presAssocID="{B2FB5B49-2F50-41F3-97D4-B549F75C2F0C}" presName="extraNode" presStyleLbl="node1" presStyleIdx="0" presStyleCnt="4"/>
      <dgm:spPr/>
    </dgm:pt>
    <dgm:pt modelId="{E4F74AE8-9C88-40F9-BB71-6006DC25EEA9}" type="pres">
      <dgm:prSet presAssocID="{B2FB5B49-2F50-41F3-97D4-B549F75C2F0C}" presName="dstNode" presStyleLbl="node1" presStyleIdx="0" presStyleCnt="4"/>
      <dgm:spPr/>
    </dgm:pt>
    <dgm:pt modelId="{AF003B96-D60C-43DE-87EC-66F559DDAE4E}" type="pres">
      <dgm:prSet presAssocID="{8FB43A6B-832F-4949-9EC5-693FDB30ADEF}" presName="text_1" presStyleLbl="node1" presStyleIdx="0" presStyleCnt="4">
        <dgm:presLayoutVars>
          <dgm:bulletEnabled val="1"/>
        </dgm:presLayoutVars>
      </dgm:prSet>
      <dgm:spPr/>
      <dgm:t>
        <a:bodyPr/>
        <a:lstStyle/>
        <a:p>
          <a:endParaRPr lang="ru-RU"/>
        </a:p>
      </dgm:t>
    </dgm:pt>
    <dgm:pt modelId="{196F5AA2-3F51-45EC-B1C5-62AB383D48ED}" type="pres">
      <dgm:prSet presAssocID="{8FB43A6B-832F-4949-9EC5-693FDB30ADEF}" presName="accent_1" presStyleCnt="0"/>
      <dgm:spPr/>
    </dgm:pt>
    <dgm:pt modelId="{EAD9989E-56D2-45B2-8E40-1979F974DC3E}" type="pres">
      <dgm:prSet presAssocID="{8FB43A6B-832F-4949-9EC5-693FDB30ADEF}" presName="accentRepeatNode" presStyleLbl="solidFgAcc1" presStyleIdx="0" presStyleCnt="4"/>
      <dgm:spPr/>
    </dgm:pt>
    <dgm:pt modelId="{7DCA3173-0AD4-4EEE-9769-6AF2A6265E8A}" type="pres">
      <dgm:prSet presAssocID="{2C4380E9-D810-4D39-B2BD-786166509E25}" presName="text_2" presStyleLbl="node1" presStyleIdx="1" presStyleCnt="4">
        <dgm:presLayoutVars>
          <dgm:bulletEnabled val="1"/>
        </dgm:presLayoutVars>
      </dgm:prSet>
      <dgm:spPr/>
      <dgm:t>
        <a:bodyPr/>
        <a:lstStyle/>
        <a:p>
          <a:endParaRPr lang="ru-RU"/>
        </a:p>
      </dgm:t>
    </dgm:pt>
    <dgm:pt modelId="{208796FA-B010-4879-9E3B-9F00C411AA5E}" type="pres">
      <dgm:prSet presAssocID="{2C4380E9-D810-4D39-B2BD-786166509E25}" presName="accent_2" presStyleCnt="0"/>
      <dgm:spPr/>
    </dgm:pt>
    <dgm:pt modelId="{6EBF9C85-166A-45D4-9B1B-C86947FE2B9F}" type="pres">
      <dgm:prSet presAssocID="{2C4380E9-D810-4D39-B2BD-786166509E25}" presName="accentRepeatNode" presStyleLbl="solidFgAcc1" presStyleIdx="1" presStyleCnt="4"/>
      <dgm:spPr/>
    </dgm:pt>
    <dgm:pt modelId="{0B2A37E7-C252-4AA0-A153-62CFD74BF159}" type="pres">
      <dgm:prSet presAssocID="{D853A647-D209-4038-A97B-A444ECDB46FC}" presName="text_3" presStyleLbl="node1" presStyleIdx="2" presStyleCnt="4">
        <dgm:presLayoutVars>
          <dgm:bulletEnabled val="1"/>
        </dgm:presLayoutVars>
      </dgm:prSet>
      <dgm:spPr/>
      <dgm:t>
        <a:bodyPr/>
        <a:lstStyle/>
        <a:p>
          <a:endParaRPr lang="ru-RU"/>
        </a:p>
      </dgm:t>
    </dgm:pt>
    <dgm:pt modelId="{CEC55B38-84A6-41C4-9BF2-DED7ED2AC9CB}" type="pres">
      <dgm:prSet presAssocID="{D853A647-D209-4038-A97B-A444ECDB46FC}" presName="accent_3" presStyleCnt="0"/>
      <dgm:spPr/>
    </dgm:pt>
    <dgm:pt modelId="{26FBA9A0-F9F0-4701-A721-FB4805FFB47F}" type="pres">
      <dgm:prSet presAssocID="{D853A647-D209-4038-A97B-A444ECDB46FC}" presName="accentRepeatNode" presStyleLbl="solidFgAcc1" presStyleIdx="2" presStyleCnt="4"/>
      <dgm:spPr/>
    </dgm:pt>
    <dgm:pt modelId="{497ACD14-D5C7-413D-A6EC-6AD2AA3E8357}" type="pres">
      <dgm:prSet presAssocID="{041BF025-0DF5-401E-931B-4F7DBE6C03A3}" presName="text_4" presStyleLbl="node1" presStyleIdx="3" presStyleCnt="4">
        <dgm:presLayoutVars>
          <dgm:bulletEnabled val="1"/>
        </dgm:presLayoutVars>
      </dgm:prSet>
      <dgm:spPr/>
      <dgm:t>
        <a:bodyPr/>
        <a:lstStyle/>
        <a:p>
          <a:endParaRPr lang="ru-RU"/>
        </a:p>
      </dgm:t>
    </dgm:pt>
    <dgm:pt modelId="{F7314B48-921E-475F-900D-934A33F3647B}" type="pres">
      <dgm:prSet presAssocID="{041BF025-0DF5-401E-931B-4F7DBE6C03A3}" presName="accent_4" presStyleCnt="0"/>
      <dgm:spPr/>
    </dgm:pt>
    <dgm:pt modelId="{EFDDFBE2-54DA-4E7B-AFA1-25C319C7F7C3}" type="pres">
      <dgm:prSet presAssocID="{041BF025-0DF5-401E-931B-4F7DBE6C03A3}" presName="accentRepeatNode" presStyleLbl="solidFgAcc1" presStyleIdx="3" presStyleCnt="4"/>
      <dgm:spPr/>
    </dgm:pt>
  </dgm:ptLst>
  <dgm:cxnLst>
    <dgm:cxn modelId="{0AB94758-692D-4AB6-ADCB-DF68546A5C30}" type="presOf" srcId="{B2FB5B49-2F50-41F3-97D4-B549F75C2F0C}" destId="{AAE3A720-91CF-4377-A820-708D6462B0EF}" srcOrd="0" destOrd="0" presId="urn:microsoft.com/office/officeart/2008/layout/VerticalCurvedList"/>
    <dgm:cxn modelId="{E4FC26A6-2462-4A90-A67B-AC27E8CB9DC1}" srcId="{B2FB5B49-2F50-41F3-97D4-B549F75C2F0C}" destId="{8FB43A6B-832F-4949-9EC5-693FDB30ADEF}" srcOrd="0" destOrd="0" parTransId="{01FE1A72-B10E-448B-B14C-F42D0418BAD5}" sibTransId="{1777DBFC-39F9-449C-8079-019944A86C34}"/>
    <dgm:cxn modelId="{E6BA69F3-4E39-46EA-BA41-7C5B1B6068FA}" type="presOf" srcId="{1777DBFC-39F9-449C-8079-019944A86C34}" destId="{60F8A872-D9DD-434C-816C-D3B7CAE74D80}" srcOrd="0" destOrd="0" presId="urn:microsoft.com/office/officeart/2008/layout/VerticalCurvedList"/>
    <dgm:cxn modelId="{E61D8297-906B-47F2-867D-F3CC853B7DAA}" srcId="{B2FB5B49-2F50-41F3-97D4-B549F75C2F0C}" destId="{D853A647-D209-4038-A97B-A444ECDB46FC}" srcOrd="2" destOrd="0" parTransId="{4BB35DE7-7EBA-4D6D-AD2B-93FD8E7568CD}" sibTransId="{EBF96D78-E86D-4E8F-8BDB-AC66B207BC65}"/>
    <dgm:cxn modelId="{CB9E0622-184C-4F0C-AE75-2B35BE8597A7}" type="presOf" srcId="{2C4380E9-D810-4D39-B2BD-786166509E25}" destId="{7DCA3173-0AD4-4EEE-9769-6AF2A6265E8A}" srcOrd="0" destOrd="0" presId="urn:microsoft.com/office/officeart/2008/layout/VerticalCurvedList"/>
    <dgm:cxn modelId="{826B2876-1B81-4350-A60B-40EAF4F2243C}" type="presOf" srcId="{D853A647-D209-4038-A97B-A444ECDB46FC}" destId="{0B2A37E7-C252-4AA0-A153-62CFD74BF159}" srcOrd="0" destOrd="0" presId="urn:microsoft.com/office/officeart/2008/layout/VerticalCurvedList"/>
    <dgm:cxn modelId="{EB03F311-87EA-4B1B-9FA4-968FD558C999}" srcId="{B2FB5B49-2F50-41F3-97D4-B549F75C2F0C}" destId="{041BF025-0DF5-401E-931B-4F7DBE6C03A3}" srcOrd="3" destOrd="0" parTransId="{0D5AC519-DCED-45C6-A5F4-AC4E11909709}" sibTransId="{F6BE8747-805A-4A0A-910B-70CD0C470B40}"/>
    <dgm:cxn modelId="{735F1E49-848E-4A37-A2E7-E36D6F860DE2}" type="presOf" srcId="{8FB43A6B-832F-4949-9EC5-693FDB30ADEF}" destId="{AF003B96-D60C-43DE-87EC-66F559DDAE4E}" srcOrd="0" destOrd="0" presId="urn:microsoft.com/office/officeart/2008/layout/VerticalCurvedList"/>
    <dgm:cxn modelId="{BFB27159-C9CE-4D8C-AAA8-1838852DFF08}" type="presOf" srcId="{041BF025-0DF5-401E-931B-4F7DBE6C03A3}" destId="{497ACD14-D5C7-413D-A6EC-6AD2AA3E8357}" srcOrd="0" destOrd="0" presId="urn:microsoft.com/office/officeart/2008/layout/VerticalCurvedList"/>
    <dgm:cxn modelId="{F4468930-CAF6-47D3-8E50-F8584FB51A26}" srcId="{B2FB5B49-2F50-41F3-97D4-B549F75C2F0C}" destId="{2C4380E9-D810-4D39-B2BD-786166509E25}" srcOrd="1" destOrd="0" parTransId="{CA03DFA9-8592-45CF-A968-8B32789C1CE7}" sibTransId="{8AD8AC30-BE2F-43BB-B97B-4C10D887EA33}"/>
    <dgm:cxn modelId="{A09212C3-4B65-42C1-80EE-18444C7B97B7}" type="presParOf" srcId="{AAE3A720-91CF-4377-A820-708D6462B0EF}" destId="{D0D565A3-25C6-4AF0-B3AE-1BB85121FD46}" srcOrd="0" destOrd="0" presId="urn:microsoft.com/office/officeart/2008/layout/VerticalCurvedList"/>
    <dgm:cxn modelId="{619D7A9F-48CD-4285-8676-0EDA757A4F2C}" type="presParOf" srcId="{D0D565A3-25C6-4AF0-B3AE-1BB85121FD46}" destId="{9FBD0108-930E-420B-8575-C367DCFF0671}" srcOrd="0" destOrd="0" presId="urn:microsoft.com/office/officeart/2008/layout/VerticalCurvedList"/>
    <dgm:cxn modelId="{B34D2F3D-7C19-4A60-9F3D-32BEDCA31E53}" type="presParOf" srcId="{9FBD0108-930E-420B-8575-C367DCFF0671}" destId="{4DD39C42-1E17-437D-A45B-146517218303}" srcOrd="0" destOrd="0" presId="urn:microsoft.com/office/officeart/2008/layout/VerticalCurvedList"/>
    <dgm:cxn modelId="{5E6FC21D-E59C-4DAC-B3C1-EA9B4D8496BF}" type="presParOf" srcId="{9FBD0108-930E-420B-8575-C367DCFF0671}" destId="{60F8A872-D9DD-434C-816C-D3B7CAE74D80}" srcOrd="1" destOrd="0" presId="urn:microsoft.com/office/officeart/2008/layout/VerticalCurvedList"/>
    <dgm:cxn modelId="{9515928E-23FF-4116-A518-A34B145A52CF}" type="presParOf" srcId="{9FBD0108-930E-420B-8575-C367DCFF0671}" destId="{C661999C-BB86-4882-A746-B73E3F344821}" srcOrd="2" destOrd="0" presId="urn:microsoft.com/office/officeart/2008/layout/VerticalCurvedList"/>
    <dgm:cxn modelId="{9968B661-BFD7-4B37-8BA3-D2CBD421F4F5}" type="presParOf" srcId="{9FBD0108-930E-420B-8575-C367DCFF0671}" destId="{E4F74AE8-9C88-40F9-BB71-6006DC25EEA9}" srcOrd="3" destOrd="0" presId="urn:microsoft.com/office/officeart/2008/layout/VerticalCurvedList"/>
    <dgm:cxn modelId="{09A93371-A29F-4A4D-86AA-42513169B696}" type="presParOf" srcId="{D0D565A3-25C6-4AF0-B3AE-1BB85121FD46}" destId="{AF003B96-D60C-43DE-87EC-66F559DDAE4E}" srcOrd="1" destOrd="0" presId="urn:microsoft.com/office/officeart/2008/layout/VerticalCurvedList"/>
    <dgm:cxn modelId="{BBC05DB1-9136-484E-810B-B5C05A35A728}" type="presParOf" srcId="{D0D565A3-25C6-4AF0-B3AE-1BB85121FD46}" destId="{196F5AA2-3F51-45EC-B1C5-62AB383D48ED}" srcOrd="2" destOrd="0" presId="urn:microsoft.com/office/officeart/2008/layout/VerticalCurvedList"/>
    <dgm:cxn modelId="{E1AAB4FF-A69B-442A-B5EA-CF02563F546C}" type="presParOf" srcId="{196F5AA2-3F51-45EC-B1C5-62AB383D48ED}" destId="{EAD9989E-56D2-45B2-8E40-1979F974DC3E}" srcOrd="0" destOrd="0" presId="urn:microsoft.com/office/officeart/2008/layout/VerticalCurvedList"/>
    <dgm:cxn modelId="{602366A6-CD1F-4FC4-9A1E-D07987118DEE}" type="presParOf" srcId="{D0D565A3-25C6-4AF0-B3AE-1BB85121FD46}" destId="{7DCA3173-0AD4-4EEE-9769-6AF2A6265E8A}" srcOrd="3" destOrd="0" presId="urn:microsoft.com/office/officeart/2008/layout/VerticalCurvedList"/>
    <dgm:cxn modelId="{0686E798-BA55-4122-BF37-46B61B564D8E}" type="presParOf" srcId="{D0D565A3-25C6-4AF0-B3AE-1BB85121FD46}" destId="{208796FA-B010-4879-9E3B-9F00C411AA5E}" srcOrd="4" destOrd="0" presId="urn:microsoft.com/office/officeart/2008/layout/VerticalCurvedList"/>
    <dgm:cxn modelId="{69925C37-2C22-4CEE-AB2B-2EEB906ED40F}" type="presParOf" srcId="{208796FA-B010-4879-9E3B-9F00C411AA5E}" destId="{6EBF9C85-166A-45D4-9B1B-C86947FE2B9F}" srcOrd="0" destOrd="0" presId="urn:microsoft.com/office/officeart/2008/layout/VerticalCurvedList"/>
    <dgm:cxn modelId="{EBDB5167-B60E-4D49-B158-DDC4D567D8BE}" type="presParOf" srcId="{D0D565A3-25C6-4AF0-B3AE-1BB85121FD46}" destId="{0B2A37E7-C252-4AA0-A153-62CFD74BF159}" srcOrd="5" destOrd="0" presId="urn:microsoft.com/office/officeart/2008/layout/VerticalCurvedList"/>
    <dgm:cxn modelId="{4B0F1004-B8D3-4166-8CC1-4712BD86209E}" type="presParOf" srcId="{D0D565A3-25C6-4AF0-B3AE-1BB85121FD46}" destId="{CEC55B38-84A6-41C4-9BF2-DED7ED2AC9CB}" srcOrd="6" destOrd="0" presId="urn:microsoft.com/office/officeart/2008/layout/VerticalCurvedList"/>
    <dgm:cxn modelId="{9FE5BCA2-ACAA-42B1-BAAC-090C3EE29576}" type="presParOf" srcId="{CEC55B38-84A6-41C4-9BF2-DED7ED2AC9CB}" destId="{26FBA9A0-F9F0-4701-A721-FB4805FFB47F}" srcOrd="0" destOrd="0" presId="urn:microsoft.com/office/officeart/2008/layout/VerticalCurvedList"/>
    <dgm:cxn modelId="{9F3562C9-9372-4E63-8BBF-2025FAAE46E0}" type="presParOf" srcId="{D0D565A3-25C6-4AF0-B3AE-1BB85121FD46}" destId="{497ACD14-D5C7-413D-A6EC-6AD2AA3E8357}" srcOrd="7" destOrd="0" presId="urn:microsoft.com/office/officeart/2008/layout/VerticalCurvedList"/>
    <dgm:cxn modelId="{1BAE51AF-0A80-4949-A63E-1434E994C8C0}" type="presParOf" srcId="{D0D565A3-25C6-4AF0-B3AE-1BB85121FD46}" destId="{F7314B48-921E-475F-900D-934A33F3647B}" srcOrd="8" destOrd="0" presId="urn:microsoft.com/office/officeart/2008/layout/VerticalCurvedList"/>
    <dgm:cxn modelId="{3102FBFF-9B56-4FC8-A290-A92B33A298FA}" type="presParOf" srcId="{F7314B48-921E-475F-900D-934A33F3647B}" destId="{EFDDFBE2-54DA-4E7B-AFA1-25C319C7F7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1F633-C964-4F70-9348-6D33A97B1213}">
      <dsp:nvSpPr>
        <dsp:cNvPr id="0" name=""/>
        <dsp:cNvSpPr/>
      </dsp:nvSpPr>
      <dsp:spPr>
        <a:xfrm rot="5400000">
          <a:off x="-164536" y="331281"/>
          <a:ext cx="1096909" cy="76783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b="1" kern="1200"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LID4096" sz="1400" b="1" kern="1200" dirty="0">
            <a:solidFill>
              <a:schemeClr val="bg1"/>
            </a:solidFill>
            <a:effectLst>
              <a:outerShdw blurRad="38100" dist="38100" dir="2700000" algn="tl">
                <a:srgbClr val="000000">
                  <a:alpha val="43137"/>
                </a:srgbClr>
              </a:outerShdw>
            </a:effectLst>
          </a:endParaRPr>
        </a:p>
      </dsp:txBody>
      <dsp:txXfrm rot="-5400000">
        <a:off x="1" y="550662"/>
        <a:ext cx="767836" cy="329073"/>
      </dsp:txXfrm>
    </dsp:sp>
    <dsp:sp modelId="{D42E7944-B16D-4BAF-BFB0-483F7760D94E}">
      <dsp:nvSpPr>
        <dsp:cNvPr id="0" name=""/>
        <dsp:cNvSpPr/>
      </dsp:nvSpPr>
      <dsp:spPr>
        <a:xfrm rot="5400000">
          <a:off x="4850458" y="-4080477"/>
          <a:ext cx="1042193" cy="9207436"/>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ru-RU" sz="1400" b="1" kern="1200" dirty="0" smtClean="0">
              <a:latin typeface="Times New Roman" panose="02020603050405020304" pitchFamily="18" charset="0"/>
              <a:cs typeface="Times New Roman" panose="02020603050405020304" pitchFamily="18" charset="0"/>
            </a:rPr>
            <a:t>Первой является исследование геохимического взаимодействия между компонентами ландшафта, т.е. круговорота элементов между растительным покровом, животным миром, почвой, материнскими породами, водами, атмосферой. Особенно важная роль в обмене веществ, а также в превращении энергии внутри ландшафта принадлежит биогенному круговороту. </a:t>
          </a:r>
          <a:endParaRPr lang="LID4096" sz="1400" b="1" kern="1200" dirty="0">
            <a:solidFill>
              <a:schemeClr val="tx1"/>
            </a:solidFill>
            <a:latin typeface="Times New Roman" panose="02020603050405020304" pitchFamily="18" charset="0"/>
            <a:cs typeface="Times New Roman" panose="02020603050405020304" pitchFamily="18" charset="0"/>
          </a:endParaRPr>
        </a:p>
      </dsp:txBody>
      <dsp:txXfrm rot="-5400000">
        <a:off x="767837" y="53020"/>
        <a:ext cx="9156560" cy="940441"/>
      </dsp:txXfrm>
    </dsp:sp>
    <dsp:sp modelId="{4E240BC6-347B-480D-8C3E-4092D9D02C33}">
      <dsp:nvSpPr>
        <dsp:cNvPr id="0" name=""/>
        <dsp:cNvSpPr/>
      </dsp:nvSpPr>
      <dsp:spPr>
        <a:xfrm rot="5400000">
          <a:off x="-164536" y="1637106"/>
          <a:ext cx="1096909" cy="76783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b="1"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ru-RU" sz="1400" kern="1200" dirty="0"/>
            <a:t> </a:t>
          </a:r>
          <a:endParaRPr lang="LID4096" sz="1400" kern="1200" dirty="0"/>
        </a:p>
      </dsp:txBody>
      <dsp:txXfrm rot="-5400000">
        <a:off x="1" y="1856487"/>
        <a:ext cx="767836" cy="329073"/>
      </dsp:txXfrm>
    </dsp:sp>
    <dsp:sp modelId="{FE93731C-EFFD-420E-BEC3-FCF96E8FF955}">
      <dsp:nvSpPr>
        <dsp:cNvPr id="0" name=""/>
        <dsp:cNvSpPr/>
      </dsp:nvSpPr>
      <dsp:spPr>
        <a:xfrm rot="5400000">
          <a:off x="4581942" y="-2772507"/>
          <a:ext cx="1579225" cy="9207436"/>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ru-RU" sz="1400" b="1" kern="1200" dirty="0" smtClean="0">
              <a:latin typeface="Times New Roman" panose="02020603050405020304" pitchFamily="18" charset="0"/>
              <a:cs typeface="Times New Roman" panose="02020603050405020304" pitchFamily="18" charset="0"/>
            </a:rPr>
            <a:t>Изучение биогенного круговорота и миграции химических элементов вообще в конкретных физико-географических условиях следует начинать с фаций (или элементарных ландшафтов). Изучение геохимического сопряжения фаций, которое непосредственно соприкасается с учением о морфологии ландшафта, составляет вторую и важнейшую задачу геохимии ландшафта. Миграция химических элементов, как отмечал А.И. Перельман, связывает природу водоразделов, склонов, террас, пойм и водоемов в одно целое – в единый ландшафт. </a:t>
          </a:r>
          <a:endParaRPr lang="LID4096" sz="1400" b="1" kern="1200" dirty="0">
            <a:latin typeface="Times New Roman" panose="02020603050405020304" pitchFamily="18" charset="0"/>
            <a:cs typeface="Times New Roman" panose="02020603050405020304" pitchFamily="18" charset="0"/>
          </a:endParaRPr>
        </a:p>
      </dsp:txBody>
      <dsp:txXfrm rot="-5400000">
        <a:off x="767837" y="1118689"/>
        <a:ext cx="9130345" cy="142504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7082D-C270-4AF7-9D7B-5FC083E2FC51}">
      <dsp:nvSpPr>
        <dsp:cNvPr id="0" name=""/>
        <dsp:cNvSpPr/>
      </dsp:nvSpPr>
      <dsp:spPr>
        <a:xfrm>
          <a:off x="4407581" y="2276022"/>
          <a:ext cx="1244361" cy="9196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ru-RU" sz="1600" b="1" i="0" kern="1200" dirty="0" smtClean="0">
              <a:latin typeface="Times New Roman" panose="02020603050405020304" pitchFamily="18" charset="0"/>
              <a:cs typeface="Times New Roman" panose="02020603050405020304" pitchFamily="18" charset="0"/>
            </a:rPr>
            <a:t>Внешние факторы миграции</a:t>
          </a:r>
          <a:endParaRPr lang="LID4096" sz="1600" b="1" i="0" kern="1200" dirty="0">
            <a:latin typeface="Times New Roman" panose="02020603050405020304" pitchFamily="18" charset="0"/>
            <a:cs typeface="Times New Roman" panose="02020603050405020304" pitchFamily="18" charset="0"/>
          </a:endParaRPr>
        </a:p>
      </dsp:txBody>
      <dsp:txXfrm>
        <a:off x="4589813" y="2410706"/>
        <a:ext cx="879897" cy="650313"/>
      </dsp:txXfrm>
    </dsp:sp>
    <dsp:sp modelId="{8DA5CE24-906F-4EE0-BFA3-D0B0590BD55A}">
      <dsp:nvSpPr>
        <dsp:cNvPr id="0" name=""/>
        <dsp:cNvSpPr/>
      </dsp:nvSpPr>
      <dsp:spPr>
        <a:xfrm rot="16196409">
          <a:off x="4895316" y="1792780"/>
          <a:ext cx="267419" cy="4770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LID4096" sz="1000" b="1" kern="1200" dirty="0">
            <a:latin typeface="Times New Roman" panose="02020603050405020304" pitchFamily="18" charset="0"/>
            <a:cs typeface="Times New Roman" panose="02020603050405020304" pitchFamily="18" charset="0"/>
          </a:endParaRPr>
        </a:p>
      </dsp:txBody>
      <dsp:txXfrm rot="10800000">
        <a:off x="4935471" y="1928304"/>
        <a:ext cx="187193" cy="286234"/>
      </dsp:txXfrm>
    </dsp:sp>
    <dsp:sp modelId="{2BF0E967-FB5D-4D23-BF28-ADA2A0FA26C6}">
      <dsp:nvSpPr>
        <dsp:cNvPr id="0" name=""/>
        <dsp:cNvSpPr/>
      </dsp:nvSpPr>
      <dsp:spPr>
        <a:xfrm>
          <a:off x="3747666" y="-177795"/>
          <a:ext cx="2560140" cy="19492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b="1" i="1" kern="1200" dirty="0" smtClean="0">
              <a:latin typeface="Times New Roman" panose="02020603050405020304" pitchFamily="18" charset="0"/>
              <a:cs typeface="Times New Roman" panose="02020603050405020304" pitchFamily="18" charset="0"/>
            </a:rPr>
            <a:t>Температура. </a:t>
          </a:r>
          <a:r>
            <a:rPr lang="ru-RU" sz="1200" kern="1200" dirty="0" smtClean="0">
              <a:latin typeface="Times New Roman" panose="02020603050405020304" pitchFamily="18" charset="0"/>
              <a:cs typeface="Times New Roman" panose="02020603050405020304" pitchFamily="18" charset="0"/>
            </a:rPr>
            <a:t>С повышением температуры увеличивается миграционная способность элементов, находящихся в расплавах и растворах, повышается скорость течения химических реакций и взаимная растворимость элементов при изоморфных замещениях.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4122590" y="107667"/>
        <a:ext cx="1810292" cy="1378330"/>
      </dsp:txXfrm>
    </dsp:sp>
    <dsp:sp modelId="{E080947C-07D5-4375-B909-38261F7D493C}">
      <dsp:nvSpPr>
        <dsp:cNvPr id="0" name=""/>
        <dsp:cNvSpPr/>
      </dsp:nvSpPr>
      <dsp:spPr>
        <a:xfrm rot="21457332">
          <a:off x="5747462" y="2462697"/>
          <a:ext cx="232920" cy="4770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LID4096" sz="1000" b="1" kern="1200" dirty="0">
            <a:latin typeface="Times New Roman" panose="02020603050405020304" pitchFamily="18" charset="0"/>
            <a:cs typeface="Times New Roman" panose="02020603050405020304" pitchFamily="18" charset="0"/>
          </a:endParaRPr>
        </a:p>
      </dsp:txBody>
      <dsp:txXfrm>
        <a:off x="5747492" y="2559558"/>
        <a:ext cx="163044" cy="286234"/>
      </dsp:txXfrm>
    </dsp:sp>
    <dsp:sp modelId="{27DA9684-EFCF-49F7-A094-2DE61CB71EFF}">
      <dsp:nvSpPr>
        <dsp:cNvPr id="0" name=""/>
        <dsp:cNvSpPr/>
      </dsp:nvSpPr>
      <dsp:spPr>
        <a:xfrm>
          <a:off x="6088033" y="1694101"/>
          <a:ext cx="2560841" cy="188929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b="1" i="1" kern="1200" dirty="0" smtClean="0">
              <a:latin typeface="Times New Roman" panose="02020603050405020304" pitchFamily="18" charset="0"/>
              <a:cs typeface="Times New Roman" panose="02020603050405020304" pitchFamily="18" charset="0"/>
            </a:rPr>
            <a:t>Степень электролитической диссоциации</a:t>
          </a:r>
          <a:r>
            <a:rPr lang="ru-RU" sz="1200" kern="1200" dirty="0" smtClean="0">
              <a:latin typeface="Times New Roman" panose="02020603050405020304" pitchFamily="18" charset="0"/>
              <a:cs typeface="Times New Roman" panose="02020603050405020304" pitchFamily="18" charset="0"/>
            </a:rPr>
            <a:t>. Степенью ионизации во многом определяется последовательность выпадения веществ в осадок (элементы, находящиеся в ионной форме, быстрее переходят в твердую фазу).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6463059" y="1970782"/>
        <a:ext cx="1810789" cy="1335937"/>
      </dsp:txXfrm>
    </dsp:sp>
    <dsp:sp modelId="{B3408DDF-D2D0-4FEA-A2E2-2FB059388B1A}">
      <dsp:nvSpPr>
        <dsp:cNvPr id="0" name=""/>
        <dsp:cNvSpPr/>
      </dsp:nvSpPr>
      <dsp:spPr>
        <a:xfrm rot="5400000">
          <a:off x="4854185" y="3278514"/>
          <a:ext cx="351152" cy="4770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LID4096" sz="1000" b="1" kern="1200" dirty="0">
            <a:latin typeface="Times New Roman" panose="02020603050405020304" pitchFamily="18" charset="0"/>
            <a:cs typeface="Times New Roman" panose="02020603050405020304" pitchFamily="18" charset="0"/>
          </a:endParaRPr>
        </a:p>
      </dsp:txBody>
      <dsp:txXfrm>
        <a:off x="4906858" y="3321252"/>
        <a:ext cx="245806" cy="286234"/>
      </dsp:txXfrm>
    </dsp:sp>
    <dsp:sp modelId="{5E1BBE92-4F9E-473D-9381-FABBC89DC58A}">
      <dsp:nvSpPr>
        <dsp:cNvPr id="0" name=""/>
        <dsp:cNvSpPr/>
      </dsp:nvSpPr>
      <dsp:spPr>
        <a:xfrm>
          <a:off x="3834776" y="3858257"/>
          <a:ext cx="2389971" cy="16870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b="1" i="1" kern="1200" dirty="0" smtClean="0">
              <a:latin typeface="Times New Roman" panose="02020603050405020304" pitchFamily="18" charset="0"/>
              <a:cs typeface="Times New Roman" panose="02020603050405020304" pitchFamily="18" charset="0"/>
            </a:rPr>
            <a:t>Концентрация водородных ионов</a:t>
          </a:r>
          <a:r>
            <a:rPr lang="ru-RU" sz="1200" kern="1200" dirty="0" smtClean="0">
              <a:latin typeface="Times New Roman" panose="02020603050405020304" pitchFamily="18" charset="0"/>
              <a:cs typeface="Times New Roman" panose="02020603050405020304" pitchFamily="18" charset="0"/>
            </a:rPr>
            <a:t>. Этот фактор характеризует кислотность (щелочность) среды и во многих случаях контролирует осаждение из растворов химических соединений и коагуляцию коллоидов.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4184779" y="4105316"/>
        <a:ext cx="1689965" cy="1192909"/>
      </dsp:txXfrm>
    </dsp:sp>
    <dsp:sp modelId="{059E7DEE-B921-444D-B6AE-74C19BFA660D}">
      <dsp:nvSpPr>
        <dsp:cNvPr id="0" name=""/>
        <dsp:cNvSpPr/>
      </dsp:nvSpPr>
      <dsp:spPr>
        <a:xfrm rot="10775646">
          <a:off x="4077727" y="2503254"/>
          <a:ext cx="233120" cy="4770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LID4096" sz="1000" b="1" kern="1200" dirty="0">
            <a:latin typeface="Times New Roman" panose="02020603050405020304" pitchFamily="18" charset="0"/>
            <a:cs typeface="Times New Roman" panose="02020603050405020304" pitchFamily="18" charset="0"/>
          </a:endParaRPr>
        </a:p>
      </dsp:txBody>
      <dsp:txXfrm rot="10800000">
        <a:off x="4147662" y="2598417"/>
        <a:ext cx="163184" cy="286234"/>
      </dsp:txXfrm>
    </dsp:sp>
    <dsp:sp modelId="{BCD7B20E-BB54-4E8B-849E-96AE3FB0078A}">
      <dsp:nvSpPr>
        <dsp:cNvPr id="0" name=""/>
        <dsp:cNvSpPr/>
      </dsp:nvSpPr>
      <dsp:spPr>
        <a:xfrm>
          <a:off x="1071527" y="1567303"/>
          <a:ext cx="2896297" cy="23726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b="1" i="1" kern="1200" dirty="0" smtClean="0">
              <a:latin typeface="Times New Roman" panose="02020603050405020304" pitchFamily="18" charset="0"/>
              <a:cs typeface="Times New Roman" panose="02020603050405020304" pitchFamily="18" charset="0"/>
            </a:rPr>
            <a:t>Давление</a:t>
          </a:r>
          <a:r>
            <a:rPr lang="ru-RU" sz="1200" b="1" kern="1200" dirty="0" smtClean="0">
              <a:latin typeface="Times New Roman" panose="02020603050405020304" pitchFamily="18" charset="0"/>
              <a:cs typeface="Times New Roman" panose="02020603050405020304" pitchFamily="18" charset="0"/>
            </a:rPr>
            <a:t>. </a:t>
          </a:r>
          <a:r>
            <a:rPr lang="ru-RU" sz="1200" kern="1200" dirty="0" smtClean="0">
              <a:latin typeface="Times New Roman" panose="02020603050405020304" pitchFamily="18" charset="0"/>
              <a:cs typeface="Times New Roman" panose="02020603050405020304" pitchFamily="18" charset="0"/>
            </a:rPr>
            <a:t>Оказывает значительное влияние на миграцию элементов в расплавах, растворах и газовых смесях. С изменением давления может происходить изменение фазового состояния вещества без изменения температуры; возможно изменение скорости и даже направления химических реакций.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1495680" y="1914775"/>
        <a:ext cx="2047991" cy="16777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43383-EBD0-402F-AA9A-3ABB51D3C327}">
      <dsp:nvSpPr>
        <dsp:cNvPr id="0" name=""/>
        <dsp:cNvSpPr/>
      </dsp:nvSpPr>
      <dsp:spPr>
        <a:xfrm>
          <a:off x="0" y="6825"/>
          <a:ext cx="4634975" cy="35568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b="1" kern="1200" smtClean="0">
              <a:latin typeface="Times New Roman" panose="02020603050405020304" pitchFamily="18" charset="0"/>
              <a:cs typeface="Times New Roman" panose="02020603050405020304" pitchFamily="18" charset="0"/>
            </a:rPr>
            <a:t>Внешние факторы миграции </a:t>
          </a:r>
          <a:endParaRPr lang="ru-RU" sz="1400" kern="1200">
            <a:latin typeface="Times New Roman" panose="02020603050405020304" pitchFamily="18" charset="0"/>
            <a:cs typeface="Times New Roman" panose="02020603050405020304" pitchFamily="18" charset="0"/>
          </a:endParaRPr>
        </a:p>
      </dsp:txBody>
      <dsp:txXfrm>
        <a:off x="17363" y="24188"/>
        <a:ext cx="4600249" cy="32095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BA43C1-D52E-475F-BA9E-931C551958DB}">
      <dsp:nvSpPr>
        <dsp:cNvPr id="0" name=""/>
        <dsp:cNvSpPr/>
      </dsp:nvSpPr>
      <dsp:spPr>
        <a:xfrm>
          <a:off x="4403631" y="1349"/>
          <a:ext cx="4683945" cy="23352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i="1" kern="1200" dirty="0" smtClean="0">
              <a:latin typeface="Times New Roman" panose="02020603050405020304" pitchFamily="18" charset="0"/>
              <a:cs typeface="Times New Roman" panose="02020603050405020304" pitchFamily="18" charset="0"/>
            </a:rPr>
            <a:t>Физико-химические барьеры </a:t>
          </a:r>
          <a:r>
            <a:rPr lang="ru-RU" sz="1800" kern="1200" dirty="0" smtClean="0">
              <a:latin typeface="Times New Roman" panose="02020603050405020304" pitchFamily="18" charset="0"/>
              <a:cs typeface="Times New Roman" panose="02020603050405020304" pitchFamily="18" charset="0"/>
            </a:rPr>
            <a:t>связаны с изменением физико-химической обстановки</a:t>
          </a:r>
          <a:endParaRPr lang="LID4096" sz="1800" b="1" kern="1200" dirty="0">
            <a:solidFill>
              <a:schemeClr val="bg1"/>
            </a:solidFill>
            <a:latin typeface="Times New Roman" panose="02020603050405020304" pitchFamily="18" charset="0"/>
            <a:cs typeface="Times New Roman" panose="02020603050405020304" pitchFamily="18" charset="0"/>
          </a:endParaRPr>
        </a:p>
      </dsp:txBody>
      <dsp:txXfrm>
        <a:off x="5089579" y="343341"/>
        <a:ext cx="3312049" cy="1651286"/>
      </dsp:txXfrm>
    </dsp:sp>
    <dsp:sp modelId="{C829829E-1BF8-4CE8-8DF7-618AB757130A}">
      <dsp:nvSpPr>
        <dsp:cNvPr id="0" name=""/>
        <dsp:cNvSpPr/>
      </dsp:nvSpPr>
      <dsp:spPr>
        <a:xfrm rot="3072446">
          <a:off x="7660039" y="2279404"/>
          <a:ext cx="589780" cy="7881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LID4096" sz="1200" b="1" kern="1200">
            <a:latin typeface="Arial" panose="020B0604020202020204" pitchFamily="34" charset="0"/>
            <a:cs typeface="Arial" panose="020B0604020202020204" pitchFamily="34" charset="0"/>
          </a:endParaRPr>
        </a:p>
      </dsp:txBody>
      <dsp:txXfrm>
        <a:off x="7693081" y="2368082"/>
        <a:ext cx="412846" cy="472891"/>
      </dsp:txXfrm>
    </dsp:sp>
    <dsp:sp modelId="{A57F87C5-F188-461C-834E-D5B5E9978DAB}">
      <dsp:nvSpPr>
        <dsp:cNvPr id="0" name=""/>
        <dsp:cNvSpPr/>
      </dsp:nvSpPr>
      <dsp:spPr>
        <a:xfrm>
          <a:off x="6843197" y="3036362"/>
          <a:ext cx="4683945" cy="23352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ru-RU" sz="1600" i="1" kern="1200" dirty="0" smtClean="0">
              <a:latin typeface="Times New Roman" panose="02020603050405020304" pitchFamily="18" charset="0"/>
              <a:cs typeface="Times New Roman" panose="02020603050405020304" pitchFamily="18" charset="0"/>
            </a:rPr>
            <a:t>Биогеохимические барьеры </a:t>
          </a:r>
          <a:r>
            <a:rPr lang="ru-RU" sz="1600" kern="1200" dirty="0" smtClean="0">
              <a:latin typeface="Times New Roman" panose="02020603050405020304" pitchFamily="18" charset="0"/>
              <a:cs typeface="Times New Roman" panose="02020603050405020304" pitchFamily="18" charset="0"/>
            </a:rPr>
            <a:t>связаны в основном с первым типом миграции химических элементов, а не со сменой типа миграции.</a:t>
          </a:r>
          <a:endParaRPr lang="LID4096" sz="1600" b="1" kern="1200" dirty="0">
            <a:solidFill>
              <a:schemeClr val="bg1"/>
            </a:solidFill>
            <a:latin typeface="Times New Roman" panose="02020603050405020304" pitchFamily="18" charset="0"/>
            <a:cs typeface="Times New Roman" panose="02020603050405020304" pitchFamily="18" charset="0"/>
          </a:endParaRPr>
        </a:p>
      </dsp:txBody>
      <dsp:txXfrm>
        <a:off x="7529145" y="3378354"/>
        <a:ext cx="3312049" cy="1651286"/>
      </dsp:txXfrm>
    </dsp:sp>
    <dsp:sp modelId="{62575EFC-C94E-4330-875B-AACB61469CF4}">
      <dsp:nvSpPr>
        <dsp:cNvPr id="0" name=""/>
        <dsp:cNvSpPr/>
      </dsp:nvSpPr>
      <dsp:spPr>
        <a:xfrm rot="1107">
          <a:off x="6951634" y="3809244"/>
          <a:ext cx="261232" cy="7881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LID4096" sz="1200" b="1" kern="1200">
            <a:latin typeface="Arial" panose="020B0604020202020204" pitchFamily="34" charset="0"/>
            <a:cs typeface="Arial" panose="020B0604020202020204" pitchFamily="34" charset="0"/>
          </a:endParaRPr>
        </a:p>
      </dsp:txBody>
      <dsp:txXfrm>
        <a:off x="6951634" y="3966862"/>
        <a:ext cx="182862" cy="472891"/>
      </dsp:txXfrm>
    </dsp:sp>
    <dsp:sp modelId="{51D1C69C-08B6-4126-9AC3-BD15F295C8E4}">
      <dsp:nvSpPr>
        <dsp:cNvPr id="0" name=""/>
        <dsp:cNvSpPr/>
      </dsp:nvSpPr>
      <dsp:spPr>
        <a:xfrm>
          <a:off x="2652145" y="3035013"/>
          <a:ext cx="4683945" cy="23352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i="1" kern="1200" dirty="0" smtClean="0">
              <a:latin typeface="Times New Roman" panose="02020603050405020304" pitchFamily="18" charset="0"/>
              <a:cs typeface="Times New Roman" panose="02020603050405020304" pitchFamily="18" charset="0"/>
            </a:rPr>
            <a:t>Механические барьеры </a:t>
          </a:r>
          <a:r>
            <a:rPr lang="ru-RU" sz="1800" kern="1200" dirty="0" smtClean="0">
              <a:latin typeface="Times New Roman" panose="02020603050405020304" pitchFamily="18" charset="0"/>
              <a:cs typeface="Times New Roman" panose="02020603050405020304" pitchFamily="18" charset="0"/>
            </a:rPr>
            <a:t>представляют собой участки резкого уменьшения интенсивности механической миграции. </a:t>
          </a:r>
          <a:endParaRPr lang="LID4096" sz="1800" b="1" kern="1200" dirty="0">
            <a:solidFill>
              <a:schemeClr val="bg1"/>
            </a:solidFill>
            <a:latin typeface="Times New Roman" panose="02020603050405020304" pitchFamily="18" charset="0"/>
            <a:cs typeface="Times New Roman" panose="02020603050405020304" pitchFamily="18" charset="0"/>
          </a:endParaRPr>
        </a:p>
      </dsp:txBody>
      <dsp:txXfrm>
        <a:off x="3338093" y="3377005"/>
        <a:ext cx="3312049" cy="1651286"/>
      </dsp:txXfrm>
    </dsp:sp>
    <dsp:sp modelId="{B130EA30-6645-4C13-9CB0-48156DBB5D6D}">
      <dsp:nvSpPr>
        <dsp:cNvPr id="0" name=""/>
        <dsp:cNvSpPr/>
      </dsp:nvSpPr>
      <dsp:spPr>
        <a:xfrm rot="18000000">
          <a:off x="5621435" y="2303582"/>
          <a:ext cx="483176" cy="7881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LID4096" sz="1200" b="1" kern="1200">
            <a:latin typeface="Arial" panose="020B0604020202020204" pitchFamily="34" charset="0"/>
            <a:cs typeface="Arial" panose="020B0604020202020204" pitchFamily="34" charset="0"/>
          </a:endParaRPr>
        </a:p>
      </dsp:txBody>
      <dsp:txXfrm>
        <a:off x="5657673" y="2523979"/>
        <a:ext cx="338223" cy="47289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8194D-071A-4BAC-871D-02C8300891D4}">
      <dsp:nvSpPr>
        <dsp:cNvPr id="0" name=""/>
        <dsp:cNvSpPr/>
      </dsp:nvSpPr>
      <dsp:spPr>
        <a:xfrm>
          <a:off x="0" y="9166"/>
          <a:ext cx="3232616" cy="3510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b="1" kern="1200" smtClean="0">
              <a:latin typeface="Times New Roman" panose="02020603050405020304" pitchFamily="18" charset="0"/>
              <a:cs typeface="Times New Roman" panose="02020603050405020304" pitchFamily="18" charset="0"/>
            </a:rPr>
            <a:t>Геохимические барьеры </a:t>
          </a:r>
          <a:endParaRPr lang="ru-RU" sz="1500" kern="1200">
            <a:latin typeface="Times New Roman" panose="02020603050405020304" pitchFamily="18" charset="0"/>
            <a:cs typeface="Times New Roman" panose="02020603050405020304" pitchFamily="18" charset="0"/>
          </a:endParaRPr>
        </a:p>
      </dsp:txBody>
      <dsp:txXfrm>
        <a:off x="17134" y="26300"/>
        <a:ext cx="3198348" cy="31673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03CD6-E309-4863-BEC3-8B9D889177CA}">
      <dsp:nvSpPr>
        <dsp:cNvPr id="0" name=""/>
        <dsp:cNvSpPr/>
      </dsp:nvSpPr>
      <dsp:spPr>
        <a:xfrm rot="5400000">
          <a:off x="1714393" y="1400110"/>
          <a:ext cx="1628031" cy="844025"/>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BD390E-FE3E-4D43-AF76-77D5A55AD0B3}">
      <dsp:nvSpPr>
        <dsp:cNvPr id="0" name=""/>
        <dsp:cNvSpPr/>
      </dsp:nvSpPr>
      <dsp:spPr>
        <a:xfrm>
          <a:off x="36862" y="0"/>
          <a:ext cx="5157196" cy="1478899"/>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just" defTabSz="622300">
            <a:lnSpc>
              <a:spcPct val="90000"/>
            </a:lnSpc>
            <a:spcBef>
              <a:spcPct val="0"/>
            </a:spcBef>
            <a:spcAft>
              <a:spcPct val="35000"/>
            </a:spcAft>
          </a:pPr>
          <a:r>
            <a:rPr lang="ru-RU" sz="1400" b="1" kern="1200" dirty="0" smtClean="0">
              <a:latin typeface="Times New Roman" panose="02020603050405020304" pitchFamily="18" charset="0"/>
              <a:cs typeface="Times New Roman" panose="02020603050405020304" pitchFamily="18" charset="0"/>
            </a:rPr>
            <a:t>Сами элементы при этом могут находиться в минеральной, биогенной или изоморфной формах, а также в виде растворов и газовых смесей. </a:t>
          </a:r>
          <a:endParaRPr lang="ru-RU" sz="1400" b="1" kern="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109069" y="72207"/>
        <a:ext cx="5012782" cy="1334485"/>
      </dsp:txXfrm>
    </dsp:sp>
    <dsp:sp modelId="{D081DA04-D1A5-48D1-ACB0-F466E40C3B85}">
      <dsp:nvSpPr>
        <dsp:cNvPr id="0" name=""/>
        <dsp:cNvSpPr/>
      </dsp:nvSpPr>
      <dsp:spPr>
        <a:xfrm>
          <a:off x="3166432" y="734728"/>
          <a:ext cx="850504" cy="661577"/>
        </a:xfrm>
        <a:prstGeom prst="rect">
          <a:avLst/>
        </a:prstGeom>
        <a:noFill/>
        <a:ln>
          <a:noFill/>
        </a:ln>
        <a:effectLst/>
      </dsp:spPr>
      <dsp:style>
        <a:lnRef idx="0">
          <a:scrgbClr r="0" g="0" b="0"/>
        </a:lnRef>
        <a:fillRef idx="0">
          <a:scrgbClr r="0" g="0" b="0"/>
        </a:fillRef>
        <a:effectRef idx="0">
          <a:scrgbClr r="0" g="0" b="0"/>
        </a:effectRef>
        <a:fontRef idx="minor"/>
      </dsp:style>
    </dsp:sp>
    <dsp:sp modelId="{AEDC3FAD-794A-4D41-9C04-357C437E9438}">
      <dsp:nvSpPr>
        <dsp:cNvPr id="0" name=""/>
        <dsp:cNvSpPr/>
      </dsp:nvSpPr>
      <dsp:spPr>
        <a:xfrm rot="5400000">
          <a:off x="3253701" y="2765296"/>
          <a:ext cx="1013253" cy="79084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485F2F-8DEE-4189-967B-990339EF751F}">
      <dsp:nvSpPr>
        <dsp:cNvPr id="0" name=""/>
        <dsp:cNvSpPr/>
      </dsp:nvSpPr>
      <dsp:spPr>
        <a:xfrm>
          <a:off x="2575078" y="1628124"/>
          <a:ext cx="5587193" cy="1096045"/>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just" defTabSz="622300">
            <a:lnSpc>
              <a:spcPct val="90000"/>
            </a:lnSpc>
            <a:spcBef>
              <a:spcPct val="0"/>
            </a:spcBef>
            <a:spcAft>
              <a:spcPct val="35000"/>
            </a:spcAft>
          </a:pPr>
          <a:r>
            <a:rPr lang="ru-RU" sz="1400" b="1" kern="1200" dirty="0" smtClean="0">
              <a:latin typeface="Times New Roman" panose="02020603050405020304" pitchFamily="18" charset="0"/>
              <a:cs typeface="Times New Roman" panose="02020603050405020304" pitchFamily="18" charset="0"/>
            </a:rPr>
            <a:t>Все геохимические аномалии биосферы можно разделить на две большие группы: природные и техногенные. </a:t>
          </a:r>
          <a:endParaRPr lang="ru-RU" sz="1400" b="1" kern="1200" dirty="0">
            <a:latin typeface="Times New Roman" panose="02020603050405020304" pitchFamily="18" charset="0"/>
            <a:cs typeface="Times New Roman" panose="02020603050405020304" pitchFamily="18" charset="0"/>
          </a:endParaRPr>
        </a:p>
      </dsp:txBody>
      <dsp:txXfrm>
        <a:off x="2628592" y="1681638"/>
        <a:ext cx="5480165" cy="989017"/>
      </dsp:txXfrm>
    </dsp:sp>
    <dsp:sp modelId="{179495B9-9D34-4785-91B1-0B7218596E26}">
      <dsp:nvSpPr>
        <dsp:cNvPr id="0" name=""/>
        <dsp:cNvSpPr/>
      </dsp:nvSpPr>
      <dsp:spPr>
        <a:xfrm>
          <a:off x="5856884" y="2259657"/>
          <a:ext cx="850504" cy="661577"/>
        </a:xfrm>
        <a:prstGeom prst="rect">
          <a:avLst/>
        </a:prstGeom>
        <a:noFill/>
        <a:ln>
          <a:noFill/>
        </a:ln>
        <a:effectLst/>
      </dsp:spPr>
      <dsp:style>
        <a:lnRef idx="0">
          <a:scrgbClr r="0" g="0" b="0"/>
        </a:lnRef>
        <a:fillRef idx="0">
          <a:scrgbClr r="0" g="0" b="0"/>
        </a:fillRef>
        <a:effectRef idx="0">
          <a:scrgbClr r="0" g="0" b="0"/>
        </a:effectRef>
        <a:fontRef idx="minor"/>
      </dsp:style>
    </dsp:sp>
    <dsp:sp modelId="{10C9C9F8-59D8-4480-B44A-850860F9317A}">
      <dsp:nvSpPr>
        <dsp:cNvPr id="0" name=""/>
        <dsp:cNvSpPr/>
      </dsp:nvSpPr>
      <dsp:spPr>
        <a:xfrm>
          <a:off x="4232706" y="3096538"/>
          <a:ext cx="5227184" cy="1322239"/>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just" defTabSz="622300">
            <a:lnSpc>
              <a:spcPct val="90000"/>
            </a:lnSpc>
            <a:spcBef>
              <a:spcPct val="0"/>
            </a:spcBef>
            <a:spcAft>
              <a:spcPct val="35000"/>
            </a:spcAft>
          </a:pPr>
          <a:r>
            <a:rPr lang="ru-RU" sz="1400" b="1" kern="1200" dirty="0" smtClean="0">
              <a:latin typeface="Times New Roman" panose="02020603050405020304" pitchFamily="18" charset="0"/>
              <a:cs typeface="Times New Roman" panose="02020603050405020304" pitchFamily="18" charset="0"/>
            </a:rPr>
            <a:t>Природными геохимическими аномалиями являются все месторождения, рудопроявления, расположенные около них первичные и вторичные ореолы, зоны повышенной концентрации элементов на геохимических барьерах, а также многочисленные зоны выноса и пониженной концентрации элементов. Возникновение техногенных аномалий – результат деятельности людей. </a:t>
          </a:r>
          <a:endParaRPr lang="LID4096" sz="1400" b="1" kern="1200" dirty="0">
            <a:solidFill>
              <a:schemeClr val="bg1"/>
            </a:solidFill>
            <a:latin typeface="Times New Roman" panose="02020603050405020304" pitchFamily="18" charset="0"/>
            <a:cs typeface="Times New Roman" panose="02020603050405020304" pitchFamily="18" charset="0"/>
          </a:endParaRPr>
        </a:p>
      </dsp:txBody>
      <dsp:txXfrm>
        <a:off x="4297264" y="3161096"/>
        <a:ext cx="5098068" cy="119312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A71DE-22BD-4527-9E30-5650FEA0E13C}">
      <dsp:nvSpPr>
        <dsp:cNvPr id="0" name=""/>
        <dsp:cNvSpPr/>
      </dsp:nvSpPr>
      <dsp:spPr>
        <a:xfrm>
          <a:off x="0" y="9166"/>
          <a:ext cx="3369705" cy="3510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u-RU" sz="1500" b="1" kern="1200" smtClean="0">
              <a:latin typeface="Times New Roman" panose="02020603050405020304" pitchFamily="18" charset="0"/>
              <a:cs typeface="Times New Roman" panose="02020603050405020304" pitchFamily="18" charset="0"/>
            </a:rPr>
            <a:t>Геохимические аномалии </a:t>
          </a:r>
          <a:endParaRPr lang="ru-RU" sz="1500" kern="1200">
            <a:latin typeface="Times New Roman" panose="02020603050405020304" pitchFamily="18" charset="0"/>
            <a:cs typeface="Times New Roman" panose="02020603050405020304" pitchFamily="18" charset="0"/>
          </a:endParaRPr>
        </a:p>
      </dsp:txBody>
      <dsp:txXfrm>
        <a:off x="17134" y="26300"/>
        <a:ext cx="3335437" cy="31673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788D65-F88A-4D5E-8624-76E1B88ABF88}">
      <dsp:nvSpPr>
        <dsp:cNvPr id="0" name=""/>
        <dsp:cNvSpPr/>
      </dsp:nvSpPr>
      <dsp:spPr>
        <a:xfrm>
          <a:off x="0" y="9166"/>
          <a:ext cx="5792483" cy="351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ru-RU" sz="1500" b="1" i="1" kern="1200" smtClean="0">
              <a:latin typeface="Times New Roman" panose="02020603050405020304" pitchFamily="18" charset="0"/>
              <a:cs typeface="Times New Roman" panose="02020603050405020304" pitchFamily="18" charset="0"/>
            </a:rPr>
            <a:t>Некоторые задачи и методы физики ландшафта </a:t>
          </a:r>
          <a:endParaRPr lang="ru-RU" sz="1500" kern="1200">
            <a:latin typeface="Times New Roman" panose="02020603050405020304" pitchFamily="18" charset="0"/>
            <a:cs typeface="Times New Roman" panose="02020603050405020304" pitchFamily="18" charset="0"/>
          </a:endParaRPr>
        </a:p>
      </dsp:txBody>
      <dsp:txXfrm>
        <a:off x="17134" y="26300"/>
        <a:ext cx="5758215" cy="31673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0B6D6-60B1-43AE-9805-06925B3DE848}">
      <dsp:nvSpPr>
        <dsp:cNvPr id="0" name=""/>
        <dsp:cNvSpPr/>
      </dsp:nvSpPr>
      <dsp:spPr>
        <a:xfrm rot="5400000">
          <a:off x="3161837" y="-850464"/>
          <a:ext cx="2007436" cy="3711772"/>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buFont typeface="Times New Roman" panose="02020603050405020304" pitchFamily="18" charset="0"/>
            <a:buChar char="-"/>
          </a:pPr>
          <a:r>
            <a:rPr lang="ru-RU" sz="1600" b="1" kern="1200" dirty="0" smtClean="0"/>
            <a:t>сбор фактического материала</a:t>
          </a:r>
          <a:endParaRPr lang="ru-RU" sz="1600" b="1" kern="1200" dirty="0"/>
        </a:p>
      </dsp:txBody>
      <dsp:txXfrm rot="-5400000">
        <a:off x="2928298" y="336277"/>
        <a:ext cx="2474514" cy="1338290"/>
      </dsp:txXfrm>
    </dsp:sp>
    <dsp:sp modelId="{11C84F6D-3EF2-4A60-8A68-A80A8BDFC1C3}">
      <dsp:nvSpPr>
        <dsp:cNvPr id="0" name=""/>
        <dsp:cNvSpPr/>
      </dsp:nvSpPr>
      <dsp:spPr>
        <a:xfrm>
          <a:off x="5091787" y="403190"/>
          <a:ext cx="2240299" cy="1204461"/>
        </a:xfrm>
        <a:prstGeom prst="rect">
          <a:avLst/>
        </a:prstGeom>
        <a:noFill/>
        <a:ln>
          <a:noFill/>
        </a:ln>
        <a:effectLst/>
      </dsp:spPr>
      <dsp:style>
        <a:lnRef idx="0">
          <a:scrgbClr r="0" g="0" b="0"/>
        </a:lnRef>
        <a:fillRef idx="0">
          <a:scrgbClr r="0" g="0" b="0"/>
        </a:fillRef>
        <a:effectRef idx="0">
          <a:scrgbClr r="0" g="0" b="0"/>
        </a:effectRef>
        <a:fontRef idx="minor"/>
      </dsp:style>
    </dsp:sp>
    <dsp:sp modelId="{C7EEDB5E-F8A7-469E-A3F0-678091C85FDF}">
      <dsp:nvSpPr>
        <dsp:cNvPr id="0" name=""/>
        <dsp:cNvSpPr/>
      </dsp:nvSpPr>
      <dsp:spPr>
        <a:xfrm rot="5400000">
          <a:off x="1429180" y="673592"/>
          <a:ext cx="754314" cy="66365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LID4096" sz="900" kern="1200"/>
        </a:p>
      </dsp:txBody>
      <dsp:txXfrm rot="-5400000">
        <a:off x="1578471" y="746428"/>
        <a:ext cx="455732" cy="517986"/>
      </dsp:txXfrm>
    </dsp:sp>
    <dsp:sp modelId="{348FAC1C-640B-4C4C-82D1-E88A545C5815}">
      <dsp:nvSpPr>
        <dsp:cNvPr id="0" name=""/>
        <dsp:cNvSpPr/>
      </dsp:nvSpPr>
      <dsp:spPr>
        <a:xfrm rot="5400000">
          <a:off x="2215130" y="853447"/>
          <a:ext cx="2007436" cy="3711772"/>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buFont typeface="Times New Roman" panose="02020603050405020304" pitchFamily="18" charset="0"/>
            <a:buChar char="-"/>
          </a:pPr>
          <a:r>
            <a:rPr lang="ru-RU" sz="1600" b="1" kern="1200" dirty="0" smtClean="0"/>
            <a:t>систематизации, т.е. приведения к виду, удобному для пользования</a:t>
          </a:r>
          <a:endParaRPr lang="ru-RU" sz="1600" b="1" kern="1200" dirty="0"/>
        </a:p>
      </dsp:txBody>
      <dsp:txXfrm rot="-5400000">
        <a:off x="1981591" y="2040188"/>
        <a:ext cx="2474514" cy="1338290"/>
      </dsp:txXfrm>
    </dsp:sp>
    <dsp:sp modelId="{A5065F08-A234-43F9-ABE7-11D5F5AD18F4}">
      <dsp:nvSpPr>
        <dsp:cNvPr id="0" name=""/>
        <dsp:cNvSpPr/>
      </dsp:nvSpPr>
      <dsp:spPr>
        <a:xfrm>
          <a:off x="105314" y="2107102"/>
          <a:ext cx="2168031" cy="1204461"/>
        </a:xfrm>
        <a:prstGeom prst="rect">
          <a:avLst/>
        </a:prstGeom>
        <a:noFill/>
        <a:ln>
          <a:noFill/>
        </a:ln>
        <a:effectLst/>
      </dsp:spPr>
      <dsp:style>
        <a:lnRef idx="0">
          <a:scrgbClr r="0" g="0" b="0"/>
        </a:lnRef>
        <a:fillRef idx="0">
          <a:scrgbClr r="0" g="0" b="0"/>
        </a:fillRef>
        <a:effectRef idx="0">
          <a:scrgbClr r="0" g="0" b="0"/>
        </a:effectRef>
        <a:fontRef idx="minor"/>
      </dsp:style>
    </dsp:sp>
    <dsp:sp modelId="{2703C695-8FEF-4BA9-8B26-FBEF9CE73A7A}">
      <dsp:nvSpPr>
        <dsp:cNvPr id="0" name=""/>
        <dsp:cNvSpPr/>
      </dsp:nvSpPr>
      <dsp:spPr>
        <a:xfrm rot="5400000">
          <a:off x="5203512" y="2377504"/>
          <a:ext cx="754314" cy="66365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LID4096" sz="900" kern="1200"/>
        </a:p>
      </dsp:txBody>
      <dsp:txXfrm rot="-5400000">
        <a:off x="5352803" y="2450340"/>
        <a:ext cx="455732" cy="517986"/>
      </dsp:txXfrm>
    </dsp:sp>
    <dsp:sp modelId="{E31C7D3B-F15B-417B-853E-740EC81AEBC9}">
      <dsp:nvSpPr>
        <dsp:cNvPr id="0" name=""/>
        <dsp:cNvSpPr/>
      </dsp:nvSpPr>
      <dsp:spPr>
        <a:xfrm rot="5400000">
          <a:off x="3161837" y="2557359"/>
          <a:ext cx="2007436" cy="3711772"/>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buFont typeface="Times New Roman" panose="02020603050405020304" pitchFamily="18" charset="0"/>
            <a:buChar char="-"/>
          </a:pPr>
          <a:r>
            <a:rPr lang="ru-RU" sz="1600" b="1" kern="1200" dirty="0" smtClean="0"/>
            <a:t>научного обобщения</a:t>
          </a:r>
          <a:endParaRPr lang="ru-RU" sz="1600" b="1" kern="1200" dirty="0"/>
        </a:p>
      </dsp:txBody>
      <dsp:txXfrm rot="-5400000">
        <a:off x="2928298" y="3744100"/>
        <a:ext cx="2474514" cy="1338290"/>
      </dsp:txXfrm>
    </dsp:sp>
    <dsp:sp modelId="{B3E11C2A-67E3-42AA-808D-E6BB27F3D7D2}">
      <dsp:nvSpPr>
        <dsp:cNvPr id="0" name=""/>
        <dsp:cNvSpPr/>
      </dsp:nvSpPr>
      <dsp:spPr>
        <a:xfrm>
          <a:off x="5091787" y="3811014"/>
          <a:ext cx="2240299" cy="1204461"/>
        </a:xfrm>
        <a:prstGeom prst="rect">
          <a:avLst/>
        </a:prstGeom>
        <a:noFill/>
        <a:ln>
          <a:noFill/>
        </a:ln>
        <a:effectLst/>
      </dsp:spPr>
      <dsp:style>
        <a:lnRef idx="0">
          <a:scrgbClr r="0" g="0" b="0"/>
        </a:lnRef>
        <a:fillRef idx="0">
          <a:scrgbClr r="0" g="0" b="0"/>
        </a:fillRef>
        <a:effectRef idx="0">
          <a:scrgbClr r="0" g="0" b="0"/>
        </a:effectRef>
        <a:fontRef idx="minor"/>
      </dsp:style>
    </dsp:sp>
    <dsp:sp modelId="{9BD4DD53-5BF3-4FA1-B71C-BBE3C6F57947}">
      <dsp:nvSpPr>
        <dsp:cNvPr id="0" name=""/>
        <dsp:cNvSpPr/>
      </dsp:nvSpPr>
      <dsp:spPr>
        <a:xfrm rot="5400000">
          <a:off x="1429180" y="4081416"/>
          <a:ext cx="754314" cy="66365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LID4096" sz="900" kern="1200"/>
        </a:p>
      </dsp:txBody>
      <dsp:txXfrm rot="-5400000">
        <a:off x="1578471" y="4154252"/>
        <a:ext cx="455732" cy="51798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DC4F72-9C2B-43DC-9659-3090CE16258B}">
      <dsp:nvSpPr>
        <dsp:cNvPr id="0" name=""/>
        <dsp:cNvSpPr/>
      </dsp:nvSpPr>
      <dsp:spPr>
        <a:xfrm>
          <a:off x="0" y="34537"/>
          <a:ext cx="11358324" cy="12168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b="1" kern="1200" smtClean="0">
              <a:latin typeface="Times New Roman" panose="02020603050405020304" pitchFamily="18" charset="0"/>
              <a:cs typeface="Times New Roman" panose="02020603050405020304" pitchFamily="18" charset="0"/>
            </a:rPr>
            <a:t>Вопросы, которые исследует геофизика ландшафта:</a:t>
          </a:r>
          <a:endParaRPr lang="ru-RU" sz="2400" b="1" kern="1200">
            <a:latin typeface="Times New Roman" panose="02020603050405020304" pitchFamily="18" charset="0"/>
            <a:cs typeface="Times New Roman" panose="02020603050405020304" pitchFamily="18" charset="0"/>
          </a:endParaRPr>
        </a:p>
      </dsp:txBody>
      <dsp:txXfrm>
        <a:off x="59399" y="93936"/>
        <a:ext cx="11239526" cy="109800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03CD6-E309-4863-BEC3-8B9D889177CA}">
      <dsp:nvSpPr>
        <dsp:cNvPr id="0" name=""/>
        <dsp:cNvSpPr/>
      </dsp:nvSpPr>
      <dsp:spPr>
        <a:xfrm rot="5400000">
          <a:off x="2505852" y="1663411"/>
          <a:ext cx="877411" cy="998902"/>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BD390E-FE3E-4D43-AF76-77D5A55AD0B3}">
      <dsp:nvSpPr>
        <dsp:cNvPr id="0" name=""/>
        <dsp:cNvSpPr/>
      </dsp:nvSpPr>
      <dsp:spPr>
        <a:xfrm>
          <a:off x="33896" y="0"/>
          <a:ext cx="6013787" cy="2056352"/>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solidFill>
                <a:schemeClr val="bg1"/>
              </a:solidFill>
              <a:latin typeface="Times New Roman" panose="02020603050405020304" pitchFamily="18" charset="0"/>
              <a:cs typeface="Times New Roman" panose="02020603050405020304" pitchFamily="18" charset="0"/>
            </a:rPr>
            <a:t>Жизнь ландшафтной сферы протекает в непрерывном движении, изменении, переносе и превращении вещества и энергии. Понять и оценить все эти многоплановые течения помогает метод балансов. Этот метод позволяет оценивать количество различных форм вещества и энергии, поступающих в ландшафт и выходящих из него, прослеживать динамику суточных и годовых циклов, анализировать распределение потоков вещества и энергии по разным каналам в зависимости от типа ландшафта, вскрывать тенденцию вековых изменений. </a:t>
          </a:r>
          <a:endParaRPr lang="ru-RU" sz="1200" b="1" kern="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134297" y="100401"/>
        <a:ext cx="5812985" cy="1855550"/>
      </dsp:txXfrm>
    </dsp:sp>
    <dsp:sp modelId="{D081DA04-D1A5-48D1-ACB0-F466E40C3B85}">
      <dsp:nvSpPr>
        <dsp:cNvPr id="0" name=""/>
        <dsp:cNvSpPr/>
      </dsp:nvSpPr>
      <dsp:spPr>
        <a:xfrm>
          <a:off x="3750436" y="789387"/>
          <a:ext cx="1074261" cy="835630"/>
        </a:xfrm>
        <a:prstGeom prst="rect">
          <a:avLst/>
        </a:prstGeom>
        <a:noFill/>
        <a:ln>
          <a:noFill/>
        </a:ln>
        <a:effectLst/>
      </dsp:spPr>
      <dsp:style>
        <a:lnRef idx="0">
          <a:scrgbClr r="0" g="0" b="0"/>
        </a:lnRef>
        <a:fillRef idx="0">
          <a:scrgbClr r="0" g="0" b="0"/>
        </a:fillRef>
        <a:effectRef idx="0">
          <a:scrgbClr r="0" g="0" b="0"/>
        </a:effectRef>
        <a:fontRef idx="minor"/>
      </dsp:style>
    </dsp:sp>
    <dsp:sp modelId="{63BAF825-F347-4699-90FE-8BD7D2FF2CC3}">
      <dsp:nvSpPr>
        <dsp:cNvPr id="0" name=""/>
        <dsp:cNvSpPr/>
      </dsp:nvSpPr>
      <dsp:spPr>
        <a:xfrm rot="5400000">
          <a:off x="5024716" y="3093117"/>
          <a:ext cx="877411" cy="998902"/>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FD5073-3AD9-42A8-BD4B-7C15B3172829}">
      <dsp:nvSpPr>
        <dsp:cNvPr id="0" name=""/>
        <dsp:cNvSpPr/>
      </dsp:nvSpPr>
      <dsp:spPr>
        <a:xfrm>
          <a:off x="2938032" y="1658797"/>
          <a:ext cx="5278278" cy="1570510"/>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solidFill>
                <a:schemeClr val="bg1"/>
              </a:solidFill>
              <a:latin typeface="Times New Roman" panose="02020603050405020304" pitchFamily="18" charset="0"/>
              <a:cs typeface="Times New Roman" panose="02020603050405020304" pitchFamily="18" charset="0"/>
            </a:rPr>
            <a:t>Наиболее разработаны методы составления трех взаимосвязанных балансов: радиационного, теплового и водного. Наименее разработан баланс биомассы, т.к. измеряемые параметры очень сложны и множественны.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3014712" y="1735477"/>
        <a:ext cx="5124918" cy="1417150"/>
      </dsp:txXfrm>
    </dsp:sp>
    <dsp:sp modelId="{F276526D-D925-4DC7-B146-D36B756E677A}">
      <dsp:nvSpPr>
        <dsp:cNvPr id="0" name=""/>
        <dsp:cNvSpPr/>
      </dsp:nvSpPr>
      <dsp:spPr>
        <a:xfrm>
          <a:off x="6269300" y="2219092"/>
          <a:ext cx="1074261" cy="835630"/>
        </a:xfrm>
        <a:prstGeom prst="rect">
          <a:avLst/>
        </a:prstGeom>
        <a:noFill/>
        <a:ln>
          <a:noFill/>
        </a:ln>
        <a:effectLst/>
      </dsp:spPr>
      <dsp:style>
        <a:lnRef idx="0">
          <a:scrgbClr r="0" g="0" b="0"/>
        </a:lnRef>
        <a:fillRef idx="0">
          <a:scrgbClr r="0" g="0" b="0"/>
        </a:fillRef>
        <a:effectRef idx="0">
          <a:scrgbClr r="0" g="0" b="0"/>
        </a:effectRef>
        <a:fontRef idx="minor"/>
      </dsp:style>
    </dsp:sp>
    <dsp:sp modelId="{36EEA27E-42C9-44CD-AA17-677A4DE87304}">
      <dsp:nvSpPr>
        <dsp:cNvPr id="0" name=""/>
        <dsp:cNvSpPr/>
      </dsp:nvSpPr>
      <dsp:spPr>
        <a:xfrm>
          <a:off x="5752880" y="3094623"/>
          <a:ext cx="5427519" cy="2160681"/>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just" defTabSz="488950">
            <a:lnSpc>
              <a:spcPct val="90000"/>
            </a:lnSpc>
            <a:spcBef>
              <a:spcPct val="0"/>
            </a:spcBef>
            <a:spcAft>
              <a:spcPct val="35000"/>
            </a:spcAft>
          </a:pPr>
          <a:r>
            <a:rPr lang="ru-RU" sz="1100" b="1" kern="1200" dirty="0" smtClean="0">
              <a:solidFill>
                <a:schemeClr val="bg1"/>
              </a:solidFill>
              <a:latin typeface="Times New Roman" panose="02020603050405020304" pitchFamily="18" charset="0"/>
              <a:cs typeface="Times New Roman" panose="02020603050405020304" pitchFamily="18" charset="0"/>
            </a:rPr>
            <a:t>Составление баланса на каждый природный комплекс необходимо для его полного понимания. Например, мы изучаем изменение снежного покрова на некотором участке за определенный период. Мы не можем их проследить, не определив количественно все процессы, на которые он распадается. На участке могут наблюдаться снегопады, дожди с последующим замерзанием воды, конденсация паров на поверхности и в порах снега, таяние и испарение снега. Составив баланс этих процессов, мы узнаем, во-первых, его направление, что же происходит, в конечном счете – накопление или убыль снега; во-вторых, структуру процесса, в результате чего произошло изменение; в-третьих, соотношение между статьями, что влияет сильнее и что слабее. Наше представление станет еще более полным, если мы составим второй баланс – тепловой энергии, обусловливающей таяние, испарение и конденсацию.</a:t>
          </a:r>
          <a:endParaRPr lang="LID4096" sz="1100" b="1" kern="1200" dirty="0">
            <a:solidFill>
              <a:schemeClr val="bg1"/>
            </a:solidFill>
            <a:latin typeface="Times New Roman" panose="02020603050405020304" pitchFamily="18" charset="0"/>
            <a:cs typeface="Times New Roman" panose="02020603050405020304" pitchFamily="18" charset="0"/>
          </a:endParaRPr>
        </a:p>
      </dsp:txBody>
      <dsp:txXfrm>
        <a:off x="5858375" y="3200118"/>
        <a:ext cx="5216529" cy="19496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03CD6-E309-4863-BEC3-8B9D889177CA}">
      <dsp:nvSpPr>
        <dsp:cNvPr id="0" name=""/>
        <dsp:cNvSpPr/>
      </dsp:nvSpPr>
      <dsp:spPr>
        <a:xfrm rot="5400000">
          <a:off x="1371772" y="1250719"/>
          <a:ext cx="1050343" cy="119577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BD390E-FE3E-4D43-AF76-77D5A55AD0B3}">
      <dsp:nvSpPr>
        <dsp:cNvPr id="0" name=""/>
        <dsp:cNvSpPr/>
      </dsp:nvSpPr>
      <dsp:spPr>
        <a:xfrm>
          <a:off x="6026" y="418061"/>
          <a:ext cx="4057413" cy="90513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b="1" kern="1200" dirty="0" smtClean="0">
              <a:latin typeface="Times New Roman" panose="02020603050405020304" pitchFamily="18" charset="0"/>
              <a:cs typeface="Times New Roman" panose="02020603050405020304" pitchFamily="18" charset="0"/>
            </a:rPr>
            <a:t>Элювиальный элементарный ландшафт</a:t>
          </a:r>
          <a:endParaRPr lang="ru-RU" sz="1600" b="1" kern="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50219" y="462254"/>
        <a:ext cx="3969027" cy="816747"/>
      </dsp:txXfrm>
    </dsp:sp>
    <dsp:sp modelId="{D081DA04-D1A5-48D1-ACB0-F466E40C3B85}">
      <dsp:nvSpPr>
        <dsp:cNvPr id="0" name=""/>
        <dsp:cNvSpPr/>
      </dsp:nvSpPr>
      <dsp:spPr>
        <a:xfrm>
          <a:off x="2918813" y="369839"/>
          <a:ext cx="1285990" cy="1000326"/>
        </a:xfrm>
        <a:prstGeom prst="rect">
          <a:avLst/>
        </a:prstGeom>
        <a:noFill/>
        <a:ln>
          <a:noFill/>
        </a:ln>
        <a:effectLst/>
      </dsp:spPr>
      <dsp:style>
        <a:lnRef idx="0">
          <a:scrgbClr r="0" g="0" b="0"/>
        </a:lnRef>
        <a:fillRef idx="0">
          <a:scrgbClr r="0" g="0" b="0"/>
        </a:fillRef>
        <a:effectRef idx="0">
          <a:scrgbClr r="0" g="0" b="0"/>
        </a:effectRef>
        <a:fontRef idx="minor"/>
      </dsp:style>
    </dsp:sp>
    <dsp:sp modelId="{A1EBF3D8-CBEA-4C5A-ABF2-B411D6ED0575}">
      <dsp:nvSpPr>
        <dsp:cNvPr id="0" name=""/>
        <dsp:cNvSpPr/>
      </dsp:nvSpPr>
      <dsp:spPr>
        <a:xfrm rot="5400000">
          <a:off x="2903432" y="2524519"/>
          <a:ext cx="1050343" cy="119577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FD5073-3AD9-42A8-BD4B-7C15B3172829}">
      <dsp:nvSpPr>
        <dsp:cNvPr id="0" name=""/>
        <dsp:cNvSpPr/>
      </dsp:nvSpPr>
      <dsp:spPr>
        <a:xfrm>
          <a:off x="2588064" y="1716388"/>
          <a:ext cx="5413999" cy="889725"/>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b="1" kern="1200" dirty="0" err="1" smtClean="0">
              <a:latin typeface="Times New Roman" panose="02020603050405020304" pitchFamily="18" charset="0"/>
              <a:cs typeface="Times New Roman" panose="02020603050405020304" pitchFamily="18" charset="0"/>
            </a:rPr>
            <a:t>Супераквальный</a:t>
          </a:r>
          <a:r>
            <a:rPr lang="ru-RU" sz="1600" b="1" kern="1200" dirty="0" smtClean="0">
              <a:latin typeface="Times New Roman" panose="02020603050405020304" pitchFamily="18" charset="0"/>
              <a:cs typeface="Times New Roman" panose="02020603050405020304" pitchFamily="18" charset="0"/>
            </a:rPr>
            <a:t> элементарный ландшафт</a:t>
          </a:r>
          <a:endParaRPr lang="LID4096" sz="1600" b="1" kern="1200" dirty="0">
            <a:solidFill>
              <a:schemeClr val="bg1"/>
            </a:solidFill>
            <a:latin typeface="Times New Roman" panose="02020603050405020304" pitchFamily="18" charset="0"/>
            <a:cs typeface="Times New Roman" panose="02020603050405020304" pitchFamily="18" charset="0"/>
          </a:endParaRPr>
        </a:p>
      </dsp:txBody>
      <dsp:txXfrm>
        <a:off x="2631505" y="1759829"/>
        <a:ext cx="5327117" cy="802843"/>
      </dsp:txXfrm>
    </dsp:sp>
    <dsp:sp modelId="{807108CA-8592-4DFA-A0BB-97945D8743B4}">
      <dsp:nvSpPr>
        <dsp:cNvPr id="0" name=""/>
        <dsp:cNvSpPr/>
      </dsp:nvSpPr>
      <dsp:spPr>
        <a:xfrm>
          <a:off x="5612519" y="1642095"/>
          <a:ext cx="1285990" cy="1000326"/>
        </a:xfrm>
        <a:prstGeom prst="rect">
          <a:avLst/>
        </a:prstGeom>
        <a:noFill/>
        <a:ln>
          <a:noFill/>
        </a:ln>
        <a:effectLst/>
      </dsp:spPr>
      <dsp:style>
        <a:lnRef idx="0">
          <a:scrgbClr r="0" g="0" b="0"/>
        </a:lnRef>
        <a:fillRef idx="0">
          <a:scrgbClr r="0" g="0" b="0"/>
        </a:fillRef>
        <a:effectRef idx="0">
          <a:scrgbClr r="0" g="0" b="0"/>
        </a:effectRef>
        <a:fontRef idx="minor"/>
      </dsp:style>
    </dsp:sp>
    <dsp:sp modelId="{10C9C9F8-59D8-4480-B44A-850860F9317A}">
      <dsp:nvSpPr>
        <dsp:cNvPr id="0" name=""/>
        <dsp:cNvSpPr/>
      </dsp:nvSpPr>
      <dsp:spPr>
        <a:xfrm>
          <a:off x="4036853" y="2914351"/>
          <a:ext cx="6567829" cy="90018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b="1" kern="1200" dirty="0" smtClean="0">
              <a:latin typeface="Times New Roman" panose="02020603050405020304" pitchFamily="18" charset="0"/>
              <a:cs typeface="Times New Roman" panose="02020603050405020304" pitchFamily="18" charset="0"/>
            </a:rPr>
            <a:t>субаквальный элементарный ландшафт</a:t>
          </a:r>
          <a:endParaRPr lang="LID4096" sz="1600" b="1" kern="1200" dirty="0">
            <a:solidFill>
              <a:schemeClr val="bg1"/>
            </a:solidFill>
            <a:latin typeface="Times New Roman" panose="02020603050405020304" pitchFamily="18" charset="0"/>
            <a:cs typeface="Times New Roman" panose="02020603050405020304" pitchFamily="18" charset="0"/>
          </a:endParaRPr>
        </a:p>
      </dsp:txBody>
      <dsp:txXfrm>
        <a:off x="4080804" y="2958302"/>
        <a:ext cx="6479927" cy="8122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00C93-A20C-4C06-819C-96EEF6A74DB2}">
      <dsp:nvSpPr>
        <dsp:cNvPr id="0" name=""/>
        <dsp:cNvSpPr/>
      </dsp:nvSpPr>
      <dsp:spPr>
        <a:xfrm>
          <a:off x="0" y="124265"/>
          <a:ext cx="6096000" cy="3978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ru-RU" sz="1700" b="1" kern="1200" dirty="0" smtClean="0">
              <a:latin typeface="Times New Roman" panose="02020603050405020304" pitchFamily="18" charset="0"/>
              <a:cs typeface="Times New Roman" panose="02020603050405020304" pitchFamily="18" charset="0"/>
            </a:rPr>
            <a:t>Факторы миграции химических элементов в ландшафтах </a:t>
          </a:r>
          <a:endParaRPr lang="ru-RU" sz="1700" kern="1200" dirty="0">
            <a:latin typeface="Times New Roman" panose="02020603050405020304" pitchFamily="18" charset="0"/>
            <a:cs typeface="Times New Roman" panose="02020603050405020304" pitchFamily="18" charset="0"/>
          </a:endParaRPr>
        </a:p>
      </dsp:txBody>
      <dsp:txXfrm>
        <a:off x="19419" y="143684"/>
        <a:ext cx="6057162" cy="358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A872-D9DD-434C-816C-D3B7CAE74D80}">
      <dsp:nvSpPr>
        <dsp:cNvPr id="0" name=""/>
        <dsp:cNvSpPr/>
      </dsp:nvSpPr>
      <dsp:spPr>
        <a:xfrm>
          <a:off x="-6546936" y="-993499"/>
          <a:ext cx="7731765" cy="7731765"/>
        </a:xfrm>
        <a:prstGeom prst="blockArc">
          <a:avLst>
            <a:gd name="adj1" fmla="val 18900000"/>
            <a:gd name="adj2" fmla="val 2700000"/>
            <a:gd name="adj3" fmla="val 27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E12F1F-A205-4E20-81B1-4D6A12525C2D}">
      <dsp:nvSpPr>
        <dsp:cNvPr id="0" name=""/>
        <dsp:cNvSpPr/>
      </dsp:nvSpPr>
      <dsp:spPr>
        <a:xfrm>
          <a:off x="801846" y="84338"/>
          <a:ext cx="10402296" cy="196720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30480" rIns="30480" bIns="30480" numCol="1" spcCol="1270" anchor="ctr" anchorCtr="0">
          <a:noAutofit/>
        </a:bodyPr>
        <a:lstStyle/>
        <a:p>
          <a:pPr lvl="0" algn="just" defTabSz="533400">
            <a:lnSpc>
              <a:spcPct val="90000"/>
            </a:lnSpc>
            <a:spcBef>
              <a:spcPct val="0"/>
            </a:spcBef>
            <a:spcAft>
              <a:spcPct val="35000"/>
            </a:spcAft>
          </a:pPr>
          <a:r>
            <a:rPr lang="ru-RU" sz="1200" b="1" kern="1200" dirty="0" smtClean="0">
              <a:solidFill>
                <a:schemeClr val="bg1"/>
              </a:solidFill>
              <a:latin typeface="Times New Roman" panose="02020603050405020304" pitchFamily="18" charset="0"/>
            </a:rPr>
            <a:t>Непосредственными факторами миграции химических элементов в географической оболочке являются ее компоненты. </a:t>
          </a:r>
          <a:r>
            <a:rPr lang="ru-RU" sz="1200" b="1" i="1" kern="1200" dirty="0" smtClean="0">
              <a:solidFill>
                <a:schemeClr val="bg1"/>
              </a:solidFill>
              <a:latin typeface="Times New Roman" panose="02020603050405020304" pitchFamily="18" charset="0"/>
            </a:rPr>
            <a:t>Климат </a:t>
          </a:r>
          <a:r>
            <a:rPr lang="ru-RU" sz="1200" b="1" kern="1200" dirty="0" smtClean="0">
              <a:solidFill>
                <a:schemeClr val="bg1"/>
              </a:solidFill>
              <a:latin typeface="Times New Roman" panose="02020603050405020304" pitchFamily="18" charset="0"/>
            </a:rPr>
            <a:t>определяет поступление энергии и влаги в ландшафт. Солнечная радиация, которая трансформируется организмами, является важнейшим источником энергии геохимических процессов. Температурные условия влияют на скорость химических реакций. </a:t>
          </a: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801846" y="84338"/>
        <a:ext cx="10402296" cy="1967203"/>
      </dsp:txXfrm>
    </dsp:sp>
    <dsp:sp modelId="{FFDC6A27-3A54-4307-8646-A9503F0AFDB4}">
      <dsp:nvSpPr>
        <dsp:cNvPr id="0" name=""/>
        <dsp:cNvSpPr/>
      </dsp:nvSpPr>
      <dsp:spPr>
        <a:xfrm>
          <a:off x="25809" y="43085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ED502C-1D9B-4A3F-BBD7-2F00A3F1B837}">
      <dsp:nvSpPr>
        <dsp:cNvPr id="0" name=""/>
        <dsp:cNvSpPr/>
      </dsp:nvSpPr>
      <dsp:spPr>
        <a:xfrm>
          <a:off x="1049422" y="2060061"/>
          <a:ext cx="10198523" cy="16938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30480" rIns="30480" bIns="30480" numCol="1" spcCol="1270" anchor="ctr" anchorCtr="0">
          <a:noAutofit/>
        </a:bodyPr>
        <a:lstStyle/>
        <a:p>
          <a:pPr lvl="0" algn="just" defTabSz="533400">
            <a:lnSpc>
              <a:spcPct val="90000"/>
            </a:lnSpc>
            <a:spcBef>
              <a:spcPct val="0"/>
            </a:spcBef>
            <a:spcAft>
              <a:spcPct val="35000"/>
            </a:spcAft>
          </a:pPr>
          <a:r>
            <a:rPr lang="ru-RU" sz="1200" b="1" kern="1200" dirty="0" smtClean="0">
              <a:solidFill>
                <a:schemeClr val="bg1"/>
              </a:solidFill>
              <a:latin typeface="Times New Roman" panose="02020603050405020304" pitchFamily="18" charset="0"/>
            </a:rPr>
            <a:t>Почти все процессы миграции происходят в </a:t>
          </a:r>
          <a:r>
            <a:rPr lang="ru-RU" sz="1200" b="1" i="1" kern="1200" dirty="0" smtClean="0">
              <a:solidFill>
                <a:schemeClr val="bg1"/>
              </a:solidFill>
              <a:latin typeface="Times New Roman" panose="02020603050405020304" pitchFamily="18" charset="0"/>
            </a:rPr>
            <a:t>водных растворах</a:t>
          </a:r>
          <a:r>
            <a:rPr lang="ru-RU" sz="1200" b="1" kern="1200" dirty="0" smtClean="0">
              <a:solidFill>
                <a:schemeClr val="bg1"/>
              </a:solidFill>
              <a:latin typeface="Times New Roman" panose="02020603050405020304" pitchFamily="18" charset="0"/>
            </a:rPr>
            <a:t>. Без влаги невозможно химическое выветривание. Характер геохимических процессов в большей степени зависит от форм нахождения природных вод в ландшафте, их физико-химических свойств и движения, которые, в свою очередь, определяются климатом, органическим миром, рельефом и другими компонентами ландшафта. Так, от щелочно-кислотных и </a:t>
          </a:r>
          <a:r>
            <a:rPr lang="ru-RU" sz="1200" b="1" kern="1200" dirty="0" err="1" smtClean="0">
              <a:solidFill>
                <a:schemeClr val="bg1"/>
              </a:solidFill>
              <a:latin typeface="Times New Roman" panose="02020603050405020304" pitchFamily="18" charset="0"/>
            </a:rPr>
            <a:t>окислительно</a:t>
          </a:r>
          <a:r>
            <a:rPr lang="ru-RU" sz="1200" b="1" kern="1200" dirty="0" smtClean="0">
              <a:solidFill>
                <a:schemeClr val="bg1"/>
              </a:solidFill>
              <a:latin typeface="Times New Roman" panose="02020603050405020304" pitchFamily="18" charset="0"/>
            </a:rPr>
            <a:t>-восстановительных условий природных вод зависит растворимость минералов, соотношение процессов окисления и восстановления. Например, в водах пустынь преобладают окислительные процессы, в тундровых и болотных водах – восстановительные.) и между различными ландшафтами, от него зависит скорость выноса элементов из ландшафтов. </a:t>
          </a:r>
          <a:endParaRPr lang="LID4096" sz="1200" kern="1200" dirty="0">
            <a:solidFill>
              <a:schemeClr val="bg1"/>
            </a:solidFill>
          </a:endParaRPr>
        </a:p>
      </dsp:txBody>
      <dsp:txXfrm>
        <a:off x="1049422" y="2060061"/>
        <a:ext cx="10198523" cy="1693809"/>
      </dsp:txXfrm>
    </dsp:sp>
    <dsp:sp modelId="{78446A8F-0499-4503-A101-261FCAF49790}">
      <dsp:nvSpPr>
        <dsp:cNvPr id="0" name=""/>
        <dsp:cNvSpPr/>
      </dsp:nvSpPr>
      <dsp:spPr>
        <a:xfrm>
          <a:off x="443454" y="215428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39D745-5D5C-44C8-9641-8F16A26155B5}">
      <dsp:nvSpPr>
        <dsp:cNvPr id="0" name=""/>
        <dsp:cNvSpPr/>
      </dsp:nvSpPr>
      <dsp:spPr>
        <a:xfrm>
          <a:off x="856354" y="3777562"/>
          <a:ext cx="10402296" cy="196720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30480" rIns="30480" bIns="30480" numCol="1" spcCol="1270" anchor="ctr" anchorCtr="0">
          <a:noAutofit/>
        </a:bodyPr>
        <a:lstStyle/>
        <a:p>
          <a:pPr lvl="0" algn="l" defTabSz="533400">
            <a:lnSpc>
              <a:spcPct val="90000"/>
            </a:lnSpc>
            <a:spcBef>
              <a:spcPct val="0"/>
            </a:spcBef>
            <a:spcAft>
              <a:spcPct val="35000"/>
            </a:spcAft>
          </a:pPr>
          <a:r>
            <a:rPr lang="ru-RU" sz="1200" b="1" kern="1200" dirty="0" smtClean="0">
              <a:solidFill>
                <a:schemeClr val="bg1"/>
              </a:solidFill>
              <a:latin typeface="Times New Roman" panose="02020603050405020304" pitchFamily="18" charset="0"/>
            </a:rPr>
            <a:t>Важную роль в миграции химических элементов играет наличие восходящих и нисходящих движений растворов в </a:t>
          </a:r>
          <a:r>
            <a:rPr lang="ru-RU" sz="1200" b="1" i="1" kern="1200" dirty="0" smtClean="0">
              <a:solidFill>
                <a:schemeClr val="bg1"/>
              </a:solidFill>
              <a:latin typeface="Times New Roman" panose="02020603050405020304" pitchFamily="18" charset="0"/>
            </a:rPr>
            <a:t>почве. </a:t>
          </a:r>
          <a:r>
            <a:rPr lang="ru-RU" sz="1200" b="1" kern="1200" dirty="0" smtClean="0">
              <a:solidFill>
                <a:schemeClr val="bg1"/>
              </a:solidFill>
              <a:latin typeface="Times New Roman" panose="02020603050405020304" pitchFamily="18" charset="0"/>
            </a:rPr>
            <a:t>Стоку – поверхностному и подземному – принадлежит определяющее значение в перераспределении химических элементов внутри ландшафта (между его морфологическими частями) и между различными ландшафтами, от него зависит скорость выноса элементов из ландшафтов</a:t>
          </a:r>
        </a:p>
        <a:p>
          <a:pPr lvl="0" algn="l" defTabSz="533400">
            <a:lnSpc>
              <a:spcPct val="90000"/>
            </a:lnSpc>
            <a:spcBef>
              <a:spcPct val="0"/>
            </a:spcBef>
            <a:spcAft>
              <a:spcPct val="35000"/>
            </a:spcAft>
          </a:pPr>
          <a:endParaRPr lang="LID4096" sz="1200" b="1" kern="1200" dirty="0">
            <a:solidFill>
              <a:schemeClr val="bg1"/>
            </a:solidFill>
            <a:latin typeface="Times New Roman" panose="02020603050405020304" pitchFamily="18" charset="0"/>
            <a:cs typeface="Times New Roman" panose="02020603050405020304" pitchFamily="18" charset="0"/>
          </a:endParaRPr>
        </a:p>
      </dsp:txBody>
      <dsp:txXfrm>
        <a:off x="856354" y="3777562"/>
        <a:ext cx="10402296" cy="1967203"/>
      </dsp:txXfrm>
    </dsp:sp>
    <dsp:sp modelId="{535D9D75-47BA-400A-B9F2-24610408AA73}">
      <dsp:nvSpPr>
        <dsp:cNvPr id="0" name=""/>
        <dsp:cNvSpPr/>
      </dsp:nvSpPr>
      <dsp:spPr>
        <a:xfrm>
          <a:off x="25809" y="387771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A872-D9DD-434C-816C-D3B7CAE74D80}">
      <dsp:nvSpPr>
        <dsp:cNvPr id="0" name=""/>
        <dsp:cNvSpPr/>
      </dsp:nvSpPr>
      <dsp:spPr>
        <a:xfrm>
          <a:off x="-6493469" y="-993499"/>
          <a:ext cx="7731765" cy="7731765"/>
        </a:xfrm>
        <a:prstGeom prst="blockArc">
          <a:avLst>
            <a:gd name="adj1" fmla="val 18900000"/>
            <a:gd name="adj2" fmla="val 2700000"/>
            <a:gd name="adj3" fmla="val 27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A5E1D4-92BC-412D-8716-4E399D7B2517}">
      <dsp:nvSpPr>
        <dsp:cNvPr id="0" name=""/>
        <dsp:cNvSpPr/>
      </dsp:nvSpPr>
      <dsp:spPr>
        <a:xfrm>
          <a:off x="797373" y="362632"/>
          <a:ext cx="10402296" cy="157264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30480" rIns="30480" bIns="30480" numCol="1" spcCol="1270" anchor="ctr" anchorCtr="0">
          <a:noAutofit/>
        </a:bodyPr>
        <a:lstStyle/>
        <a:p>
          <a:pPr lvl="0" algn="just" defTabSz="533400">
            <a:lnSpc>
              <a:spcPct val="90000"/>
            </a:lnSpc>
            <a:spcBef>
              <a:spcPct val="0"/>
            </a:spcBef>
            <a:spcAft>
              <a:spcPct val="35000"/>
            </a:spcAft>
          </a:pPr>
          <a:r>
            <a:rPr lang="ru-RU" sz="1200" b="1" i="1" kern="1200" dirty="0" smtClean="0">
              <a:solidFill>
                <a:schemeClr val="bg1"/>
              </a:solidFill>
              <a:latin typeface="Times New Roman" panose="02020603050405020304" pitchFamily="18" charset="0"/>
            </a:rPr>
            <a:t>Горные породы </a:t>
          </a:r>
          <a:r>
            <a:rPr lang="ru-RU" sz="1200" b="1" kern="1200" dirty="0" smtClean="0">
              <a:solidFill>
                <a:schemeClr val="bg1"/>
              </a:solidFill>
              <a:latin typeface="Times New Roman" panose="02020603050405020304" pitchFamily="18" charset="0"/>
            </a:rPr>
            <a:t>служат главным источником элементов, которые могут быть вовлечены в миграцию. Условия залегания горных пород косвенно – через воздействие на скорость и направление движения поверхностных и подземных вод – также оказывают влияние на интенсивность миграции. Недостаток или избыток подвижных, доступных для организмов форм многих химических элементов служит причиной, так называемых биогеохимических аномалий, которые выражаются в различных нарушениях функций живых организмов, в задержке их нормального развития. </a:t>
          </a:r>
          <a:endParaRPr lang="LID4096" sz="1200" kern="1200" dirty="0">
            <a:solidFill>
              <a:schemeClr val="bg1"/>
            </a:solidFill>
          </a:endParaRPr>
        </a:p>
      </dsp:txBody>
      <dsp:txXfrm>
        <a:off x="797373" y="362632"/>
        <a:ext cx="10402296" cy="1572641"/>
      </dsp:txXfrm>
    </dsp:sp>
    <dsp:sp modelId="{43747107-5149-4E30-BF06-A7C6A702D21D}">
      <dsp:nvSpPr>
        <dsp:cNvPr id="0" name=""/>
        <dsp:cNvSpPr/>
      </dsp:nvSpPr>
      <dsp:spPr>
        <a:xfrm>
          <a:off x="79277" y="43085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3C3FA3B-3D89-4729-9907-069EE7697E59}">
      <dsp:nvSpPr>
        <dsp:cNvPr id="0" name=""/>
        <dsp:cNvSpPr/>
      </dsp:nvSpPr>
      <dsp:spPr>
        <a:xfrm>
          <a:off x="1232291" y="2066105"/>
          <a:ext cx="9984652" cy="16204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27940" rIns="27940" bIns="27940" numCol="1" spcCol="1270" anchor="ctr" anchorCtr="0">
          <a:noAutofit/>
        </a:bodyPr>
        <a:lstStyle/>
        <a:p>
          <a:pPr lvl="0" algn="l" defTabSz="466725">
            <a:lnSpc>
              <a:spcPct val="90000"/>
            </a:lnSpc>
            <a:spcBef>
              <a:spcPct val="0"/>
            </a:spcBef>
            <a:spcAft>
              <a:spcPct val="35000"/>
            </a:spcAft>
          </a:pPr>
          <a:endParaRPr lang="ru-RU" sz="1050" b="1" i="1" kern="1200" dirty="0" smtClean="0">
            <a:solidFill>
              <a:schemeClr val="bg1"/>
            </a:solidFill>
            <a:latin typeface="Times New Roman" panose="02020603050405020304" pitchFamily="18" charset="0"/>
          </a:endParaRPr>
        </a:p>
        <a:p>
          <a:pPr lvl="0" algn="l" defTabSz="466725">
            <a:lnSpc>
              <a:spcPct val="90000"/>
            </a:lnSpc>
            <a:spcBef>
              <a:spcPct val="0"/>
            </a:spcBef>
            <a:spcAft>
              <a:spcPct val="35000"/>
            </a:spcAft>
          </a:pPr>
          <a:endParaRPr lang="ru-RU" sz="1050" b="1" i="0" kern="1200" dirty="0" smtClean="0">
            <a:solidFill>
              <a:schemeClr val="bg1"/>
            </a:solidFill>
            <a:latin typeface="Times New Roman" panose="02020603050405020304" pitchFamily="18" charset="0"/>
          </a:endParaRPr>
        </a:p>
        <a:p>
          <a:pPr lvl="0" algn="l" defTabSz="466725">
            <a:lnSpc>
              <a:spcPct val="90000"/>
            </a:lnSpc>
            <a:spcBef>
              <a:spcPct val="0"/>
            </a:spcBef>
            <a:spcAft>
              <a:spcPct val="35000"/>
            </a:spcAft>
          </a:pPr>
          <a:r>
            <a:rPr lang="ru-RU" sz="1050" b="1" i="0" kern="1200" dirty="0" smtClean="0">
              <a:solidFill>
                <a:schemeClr val="bg1"/>
              </a:solidFill>
              <a:latin typeface="Times New Roman" panose="02020603050405020304" pitchFamily="18" charset="0"/>
            </a:rPr>
            <a:t>К числу элементов, недостаток которых во многих ландшафтах вызывает подобного рода аномалии, относятся O, N, H, </a:t>
          </a:r>
          <a:r>
            <a:rPr lang="ru-RU" sz="1050" b="1" i="0" kern="1200" dirty="0" err="1" smtClean="0">
              <a:solidFill>
                <a:schemeClr val="bg1"/>
              </a:solidFill>
              <a:latin typeface="Times New Roman" panose="02020603050405020304" pitchFamily="18" charset="0"/>
            </a:rPr>
            <a:t>Ca</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Mg</a:t>
          </a:r>
          <a:r>
            <a:rPr lang="ru-RU" sz="1050" b="1" i="0" kern="1200" dirty="0" smtClean="0">
              <a:solidFill>
                <a:schemeClr val="bg1"/>
              </a:solidFill>
              <a:latin typeface="Times New Roman" panose="02020603050405020304" pitchFamily="18" charset="0"/>
            </a:rPr>
            <a:t>, K, </a:t>
          </a:r>
          <a:r>
            <a:rPr lang="ru-RU" sz="1050" b="1" i="0" kern="1200" dirty="0" err="1" smtClean="0">
              <a:solidFill>
                <a:schemeClr val="bg1"/>
              </a:solidFill>
              <a:latin typeface="Times New Roman" panose="02020603050405020304" pitchFamily="18" charset="0"/>
            </a:rPr>
            <a:t>Cu</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Co</a:t>
          </a:r>
          <a:r>
            <a:rPr lang="ru-RU" sz="1050" b="1" i="0" kern="1200" dirty="0" smtClean="0">
              <a:solidFill>
                <a:schemeClr val="bg1"/>
              </a:solidFill>
              <a:latin typeface="Times New Roman" panose="02020603050405020304" pitchFamily="18" charset="0"/>
            </a:rPr>
            <a:t>, F, J, </a:t>
          </a:r>
          <a:r>
            <a:rPr lang="ru-RU" sz="1050" b="1" i="0" kern="1200" dirty="0" err="1" smtClean="0">
              <a:solidFill>
                <a:schemeClr val="bg1"/>
              </a:solidFill>
              <a:latin typeface="Times New Roman" panose="02020603050405020304" pitchFamily="18" charset="0"/>
            </a:rPr>
            <a:t>Mo</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Zn</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Mn</a:t>
          </a:r>
          <a:r>
            <a:rPr lang="ru-RU" sz="1050" b="1" i="0" kern="1200" dirty="0" smtClean="0">
              <a:solidFill>
                <a:schemeClr val="bg1"/>
              </a:solidFill>
              <a:latin typeface="Times New Roman" panose="02020603050405020304" pitchFamily="18" charset="0"/>
            </a:rPr>
            <a:t>; к избыточным элементам в ряде случаев относятся </a:t>
          </a:r>
          <a:r>
            <a:rPr lang="ru-RU" sz="1050" b="1" i="0" kern="1200" dirty="0" err="1" smtClean="0">
              <a:solidFill>
                <a:schemeClr val="bg1"/>
              </a:solidFill>
              <a:latin typeface="Times New Roman" panose="02020603050405020304" pitchFamily="18" charset="0"/>
            </a:rPr>
            <a:t>Cl</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Na</a:t>
          </a:r>
          <a:r>
            <a:rPr lang="ru-RU" sz="1050" b="1" i="0" kern="1200" dirty="0" smtClean="0">
              <a:solidFill>
                <a:schemeClr val="bg1"/>
              </a:solidFill>
              <a:latin typeface="Times New Roman" panose="02020603050405020304" pitchFamily="18" charset="0"/>
            </a:rPr>
            <a:t>, S, </a:t>
          </a:r>
          <a:r>
            <a:rPr lang="ru-RU" sz="1050" b="1" i="0" kern="1200" dirty="0" err="1" smtClean="0">
              <a:solidFill>
                <a:schemeClr val="bg1"/>
              </a:solidFill>
              <a:latin typeface="Times New Roman" panose="02020603050405020304" pitchFamily="18" charset="0"/>
            </a:rPr>
            <a:t>Cu</a:t>
          </a:r>
          <a:r>
            <a:rPr lang="ru-RU" sz="1050" b="1" i="0" kern="1200" dirty="0" smtClean="0">
              <a:solidFill>
                <a:schemeClr val="bg1"/>
              </a:solidFill>
              <a:latin typeface="Times New Roman" panose="02020603050405020304" pitchFamily="18" charset="0"/>
            </a:rPr>
            <a:t>, </a:t>
          </a:r>
          <a:r>
            <a:rPr lang="ru-RU" sz="1050" b="1" i="0" kern="1200" dirty="0" err="1" smtClean="0">
              <a:solidFill>
                <a:schemeClr val="bg1"/>
              </a:solidFill>
              <a:latin typeface="Times New Roman" panose="02020603050405020304" pitchFamily="18" charset="0"/>
            </a:rPr>
            <a:t>Fe</a:t>
          </a:r>
          <a:r>
            <a:rPr lang="ru-RU" sz="1050" b="1" i="0" kern="1200" dirty="0" smtClean="0">
              <a:solidFill>
                <a:schemeClr val="bg1"/>
              </a:solidFill>
              <a:latin typeface="Times New Roman" panose="02020603050405020304" pitchFamily="18" charset="0"/>
            </a:rPr>
            <a:t>, F и др.  Особенно важную роль в качестве геохимического фактора играют организмы – “живое вещество”, по В.И. Вернадскому. Эта роль заключается, во-первых, в том, что организмы связывают солнечную энергию в процессе фотосинтеза, затем преобразуют ее в потенциальную и кинетическую энергию геохимических процессов; во-вторых, организмы вовлекают почти все химические элементы в биогенный круговорот, перераспределяют, сортируют и концентрируют их, изменяя состав и строение всех трех геосфер географической оболочки. Организмы синтезируют новые (органические) вещества из поглощаемых ими минеральных элементов и за счет солнечной энергии. Разрушение органического вещества сопровождается высвобождением энергии, затраченной на ее создание. </a:t>
          </a:r>
        </a:p>
        <a:p>
          <a:pPr lvl="0" algn="l" defTabSz="466725">
            <a:lnSpc>
              <a:spcPct val="90000"/>
            </a:lnSpc>
            <a:spcBef>
              <a:spcPct val="0"/>
            </a:spcBef>
            <a:spcAft>
              <a:spcPct val="35000"/>
            </a:spcAft>
          </a:pPr>
          <a:r>
            <a:rPr lang="ru-RU" sz="1050" b="1" i="1" kern="1200" dirty="0" smtClean="0">
              <a:solidFill>
                <a:schemeClr val="bg1"/>
              </a:solidFill>
              <a:latin typeface="Times New Roman" panose="02020603050405020304" pitchFamily="18" charset="0"/>
            </a:rPr>
            <a:t>Организмам принадлежит ведущая роль в круговороте кислорода, углерода, азота, фосфора, серы, </a:t>
          </a:r>
          <a:r>
            <a:rPr lang="ru-RU" sz="1050" b="1" i="1" kern="1200" dirty="0" err="1" smtClean="0">
              <a:solidFill>
                <a:schemeClr val="bg1"/>
              </a:solidFill>
              <a:latin typeface="Times New Roman" panose="02020603050405020304" pitchFamily="18" charset="0"/>
            </a:rPr>
            <a:t>иода</a:t>
          </a:r>
          <a:r>
            <a:rPr lang="ru-RU" sz="1050" b="1" i="1" kern="1200" dirty="0" smtClean="0">
              <a:solidFill>
                <a:schemeClr val="bg1"/>
              </a:solidFill>
              <a:latin typeface="Times New Roman" panose="02020603050405020304" pitchFamily="18" charset="0"/>
            </a:rPr>
            <a:t> и других химических элементов. </a:t>
          </a:r>
        </a:p>
        <a:p>
          <a:pPr lvl="0" algn="l" defTabSz="466725">
            <a:lnSpc>
              <a:spcPct val="90000"/>
            </a:lnSpc>
            <a:spcBef>
              <a:spcPct val="0"/>
            </a:spcBef>
            <a:spcAft>
              <a:spcPct val="35000"/>
            </a:spcAft>
          </a:pPr>
          <a:endParaRPr lang="LID4096" sz="700" kern="1200" dirty="0">
            <a:solidFill>
              <a:schemeClr val="bg1"/>
            </a:solidFill>
          </a:endParaRPr>
        </a:p>
      </dsp:txBody>
      <dsp:txXfrm>
        <a:off x="1232291" y="2066105"/>
        <a:ext cx="9984652" cy="1620414"/>
      </dsp:txXfrm>
    </dsp:sp>
    <dsp:sp modelId="{9119724A-1D4C-474E-8722-334D7E6B8BD2}">
      <dsp:nvSpPr>
        <dsp:cNvPr id="0" name=""/>
        <dsp:cNvSpPr/>
      </dsp:nvSpPr>
      <dsp:spPr>
        <a:xfrm>
          <a:off x="496922" y="215428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B0F46F-DBE7-4F9E-9EDB-3EE3733B932D}">
      <dsp:nvSpPr>
        <dsp:cNvPr id="0" name=""/>
        <dsp:cNvSpPr/>
      </dsp:nvSpPr>
      <dsp:spPr>
        <a:xfrm>
          <a:off x="797373" y="3865957"/>
          <a:ext cx="10402296" cy="14597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1982" tIns="30480" rIns="30480" bIns="30480" numCol="1" spcCol="1270" anchor="ctr" anchorCtr="0">
          <a:noAutofit/>
        </a:bodyPr>
        <a:lstStyle/>
        <a:p>
          <a:pPr lvl="0" algn="l" defTabSz="533400">
            <a:lnSpc>
              <a:spcPct val="90000"/>
            </a:lnSpc>
            <a:spcBef>
              <a:spcPct val="0"/>
            </a:spcBef>
            <a:spcAft>
              <a:spcPct val="35000"/>
            </a:spcAft>
          </a:pPr>
          <a:endParaRPr lang="ru-RU" sz="1200" b="1" i="1" kern="1200" dirty="0" smtClean="0">
            <a:solidFill>
              <a:schemeClr val="bg1"/>
            </a:solidFill>
            <a:latin typeface="Times New Roman" panose="02020603050405020304" pitchFamily="18" charset="0"/>
          </a:endParaRPr>
        </a:p>
        <a:p>
          <a:pPr lvl="0" algn="l" defTabSz="533400">
            <a:lnSpc>
              <a:spcPct val="90000"/>
            </a:lnSpc>
            <a:spcBef>
              <a:spcPct val="0"/>
            </a:spcBef>
            <a:spcAft>
              <a:spcPct val="35000"/>
            </a:spcAft>
          </a:pPr>
          <a:endParaRPr lang="ru-RU" sz="1200" b="1" i="1" kern="1200" dirty="0" smtClean="0">
            <a:solidFill>
              <a:schemeClr val="bg1"/>
            </a:solidFill>
            <a:latin typeface="Times New Roman" panose="02020603050405020304" pitchFamily="18" charset="0"/>
          </a:endParaRPr>
        </a:p>
        <a:p>
          <a:pPr lvl="0" algn="l" defTabSz="533400">
            <a:lnSpc>
              <a:spcPct val="90000"/>
            </a:lnSpc>
            <a:spcBef>
              <a:spcPct val="0"/>
            </a:spcBef>
            <a:spcAft>
              <a:spcPct val="35000"/>
            </a:spcAft>
          </a:pPr>
          <a:r>
            <a:rPr lang="ru-RU" sz="1200" b="1" i="1" kern="1200" dirty="0" smtClean="0">
              <a:solidFill>
                <a:schemeClr val="bg1"/>
              </a:solidFill>
              <a:latin typeface="Times New Roman" panose="02020603050405020304" pitchFamily="18" charset="0"/>
            </a:rPr>
            <a:t>Рельеф </a:t>
          </a:r>
          <a:r>
            <a:rPr lang="ru-RU" sz="1200" b="1" kern="1200" dirty="0" smtClean="0">
              <a:solidFill>
                <a:schemeClr val="bg1"/>
              </a:solidFill>
              <a:latin typeface="Times New Roman" panose="02020603050405020304" pitchFamily="18" charset="0"/>
            </a:rPr>
            <a:t>также имеет важное геохимическое значение. Рельеф направляет движение вод, интенсивность выноса химических элементов из ландшафта и их перераспределение внутри ландшафта. От рельефа зависит интенсивность дренажа, а тем самым – и </a:t>
          </a:r>
          <a:r>
            <a:rPr lang="ru-RU" sz="1200" b="1" kern="1200" dirty="0" err="1" smtClean="0">
              <a:solidFill>
                <a:schemeClr val="bg1"/>
              </a:solidFill>
              <a:latin typeface="Times New Roman" panose="02020603050405020304" pitchFamily="18" charset="0"/>
            </a:rPr>
            <a:t>окислительно</a:t>
          </a:r>
          <a:r>
            <a:rPr lang="ru-RU" sz="1200" b="1" kern="1200" dirty="0" smtClean="0">
              <a:solidFill>
                <a:schemeClr val="bg1"/>
              </a:solidFill>
              <a:latin typeface="Times New Roman" panose="02020603050405020304" pitchFamily="18" charset="0"/>
            </a:rPr>
            <a:t>-восстановительные условия. Например, низменный плоский рельеф способствует застою влаги, что при избыточно влажном климате приводит к недостатку свободного кислорода в водах и создает восстановительную среду. При расчлененном рельефе сток происходит быстро, воды богаты свободным кислородом, в них преобладают окислительные процессы. Таким образом, особенности миграции химических элементов в разных частях географической оболочки определяются совокупностью всех компонентов ландшафта, т.е. ландшафтом в целом. </a:t>
          </a:r>
        </a:p>
        <a:p>
          <a:pPr lvl="0" algn="l" defTabSz="533400">
            <a:lnSpc>
              <a:spcPct val="90000"/>
            </a:lnSpc>
            <a:spcBef>
              <a:spcPct val="0"/>
            </a:spcBef>
            <a:spcAft>
              <a:spcPct val="35000"/>
            </a:spcAft>
          </a:pPr>
          <a:endParaRPr lang="LID4096" sz="1200" kern="1200" dirty="0">
            <a:solidFill>
              <a:schemeClr val="bg1"/>
            </a:solidFill>
          </a:endParaRPr>
        </a:p>
      </dsp:txBody>
      <dsp:txXfrm>
        <a:off x="797373" y="3865957"/>
        <a:ext cx="10402296" cy="1459710"/>
      </dsp:txXfrm>
    </dsp:sp>
    <dsp:sp modelId="{5D7171DB-8AB1-4C08-B2F9-8BF1C2DA54FA}">
      <dsp:nvSpPr>
        <dsp:cNvPr id="0" name=""/>
        <dsp:cNvSpPr/>
      </dsp:nvSpPr>
      <dsp:spPr>
        <a:xfrm>
          <a:off x="79277" y="3877717"/>
          <a:ext cx="1436191" cy="143619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3E4D1-3F56-46C6-8C44-52D5CCC10AC3}">
      <dsp:nvSpPr>
        <dsp:cNvPr id="0" name=""/>
        <dsp:cNvSpPr/>
      </dsp:nvSpPr>
      <dsp:spPr>
        <a:xfrm>
          <a:off x="-434777" y="0"/>
          <a:ext cx="7390536" cy="6664385"/>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53B9F0-CBE4-49BE-90A5-52A874338C93}">
      <dsp:nvSpPr>
        <dsp:cNvPr id="0" name=""/>
        <dsp:cNvSpPr/>
      </dsp:nvSpPr>
      <dsp:spPr>
        <a:xfrm>
          <a:off x="2354354" y="552813"/>
          <a:ext cx="6144123"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latin typeface="Times New Roman" panose="02020603050405020304" pitchFamily="18" charset="0"/>
              <a:cs typeface="Times New Roman" panose="02020603050405020304" pitchFamily="18" charset="0"/>
            </a:rPr>
            <a:t>1) </a:t>
          </a:r>
          <a:r>
            <a:rPr lang="ru-RU" sz="1200" b="1" kern="1200" dirty="0" smtClean="0">
              <a:latin typeface="Times New Roman" panose="02020603050405020304" pitchFamily="18" charset="0"/>
              <a:cs typeface="Times New Roman" panose="02020603050405020304" pitchFamily="18" charset="0"/>
            </a:rPr>
            <a:t>Самостоятельные минеральные воды – это важнейшая для литосферы форма существования химических элементов. Элементы, находясь в этой форме, мигрируют совместно в постоянном соотношении между собой. ; </a:t>
          </a:r>
          <a:endParaRPr lang="ru-RU" sz="1200" b="1" kern="1200" dirty="0">
            <a:latin typeface="Times New Roman" panose="02020603050405020304" pitchFamily="18" charset="0"/>
            <a:cs typeface="Times New Roman" panose="02020603050405020304" pitchFamily="18" charset="0"/>
          </a:endParaRPr>
        </a:p>
      </dsp:txBody>
      <dsp:txXfrm>
        <a:off x="2387475" y="585934"/>
        <a:ext cx="6077881" cy="612236"/>
      </dsp:txXfrm>
    </dsp:sp>
    <dsp:sp modelId="{F0EAD93D-B601-4258-8595-FBCE2E8A313B}">
      <dsp:nvSpPr>
        <dsp:cNvPr id="0" name=""/>
        <dsp:cNvSpPr/>
      </dsp:nvSpPr>
      <dsp:spPr>
        <a:xfrm>
          <a:off x="2298603" y="1371179"/>
          <a:ext cx="6255624"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latin typeface="Times New Roman" panose="02020603050405020304" pitchFamily="18" charset="0"/>
              <a:cs typeface="Times New Roman" panose="02020603050405020304" pitchFamily="18" charset="0"/>
            </a:rPr>
            <a:t>2) </a:t>
          </a:r>
          <a:r>
            <a:rPr lang="ru-RU" sz="1200" b="1" kern="1200" dirty="0" smtClean="0">
              <a:latin typeface="Times New Roman" panose="02020603050405020304" pitchFamily="18" charset="0"/>
              <a:cs typeface="Times New Roman" panose="02020603050405020304" pitchFamily="18" charset="0"/>
            </a:rPr>
            <a:t>Изоморфные смеси в минералах представляют собой закономерное замещение аналогичных элементов друг другом в кристаллических решетках. Элементы, образующие изоморфные примеси, мигрируют только совместно с минералом-хозяином. ; </a:t>
          </a:r>
          <a:endParaRPr lang="ru-RU" sz="1200" b="1" kern="1200" dirty="0">
            <a:latin typeface="Times New Roman" panose="02020603050405020304" pitchFamily="18" charset="0"/>
            <a:cs typeface="Times New Roman" panose="02020603050405020304" pitchFamily="18" charset="0"/>
          </a:endParaRPr>
        </a:p>
      </dsp:txBody>
      <dsp:txXfrm>
        <a:off x="2331724" y="1404300"/>
        <a:ext cx="6189382" cy="612236"/>
      </dsp:txXfrm>
    </dsp:sp>
    <dsp:sp modelId="{BCF41C2C-C266-43BF-B40F-A69FE3AF7FAE}">
      <dsp:nvSpPr>
        <dsp:cNvPr id="0" name=""/>
        <dsp:cNvSpPr/>
      </dsp:nvSpPr>
      <dsp:spPr>
        <a:xfrm>
          <a:off x="2289073" y="2163654"/>
          <a:ext cx="6274685" cy="557241"/>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latin typeface="Times New Roman" panose="02020603050405020304" pitchFamily="18" charset="0"/>
              <a:cs typeface="Times New Roman" panose="02020603050405020304" pitchFamily="18" charset="0"/>
            </a:rPr>
            <a:t>3) </a:t>
          </a:r>
          <a:r>
            <a:rPr lang="ru-RU" sz="1200" b="1" kern="1200" dirty="0" smtClean="0">
              <a:latin typeface="Times New Roman" panose="02020603050405020304" pitchFamily="18" charset="0"/>
              <a:cs typeface="Times New Roman" panose="02020603050405020304" pitchFamily="18" charset="0"/>
            </a:rPr>
            <a:t>Биогенная форма включает в себя нахождение элементов в животных и растительных организмах. В живых организмах выявлены почти все известные элементы. ; </a:t>
          </a:r>
          <a:endParaRPr lang="ru-RU" sz="1200" b="1" kern="1200" dirty="0">
            <a:latin typeface="Times New Roman" panose="02020603050405020304" pitchFamily="18" charset="0"/>
            <a:cs typeface="Times New Roman" panose="02020603050405020304" pitchFamily="18" charset="0"/>
          </a:endParaRPr>
        </a:p>
      </dsp:txBody>
      <dsp:txXfrm>
        <a:off x="2316275" y="2190856"/>
        <a:ext cx="6220281" cy="502837"/>
      </dsp:txXfrm>
    </dsp:sp>
    <dsp:sp modelId="{2F53A793-010B-444C-820E-0B2CBFF2CA55}">
      <dsp:nvSpPr>
        <dsp:cNvPr id="0" name=""/>
        <dsp:cNvSpPr/>
      </dsp:nvSpPr>
      <dsp:spPr>
        <a:xfrm>
          <a:off x="2248159" y="2824889"/>
          <a:ext cx="6356513"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latin typeface="Times New Roman" panose="02020603050405020304" pitchFamily="18" charset="0"/>
              <a:cs typeface="Times New Roman" panose="02020603050405020304" pitchFamily="18" charset="0"/>
            </a:rPr>
            <a:t>4) </a:t>
          </a:r>
          <a:r>
            <a:rPr lang="ru-RU" sz="1200" b="1" kern="1200" dirty="0" smtClean="0">
              <a:latin typeface="Times New Roman" panose="02020603050405020304" pitchFamily="18" charset="0"/>
              <a:cs typeface="Times New Roman" panose="02020603050405020304" pitchFamily="18" charset="0"/>
            </a:rPr>
            <a:t>Водные растворы составляют отдельную оболочку Земли, называемую гидросферой. Основная часть элементов в связи с процессами диссоциации в растворах представлена анионами и катионами; </a:t>
          </a:r>
          <a:endParaRPr lang="ru-RU" sz="1200" b="1" kern="1200" dirty="0">
            <a:latin typeface="Times New Roman" panose="02020603050405020304" pitchFamily="18" charset="0"/>
            <a:cs typeface="Times New Roman" panose="02020603050405020304" pitchFamily="18" charset="0"/>
          </a:endParaRPr>
        </a:p>
      </dsp:txBody>
      <dsp:txXfrm>
        <a:off x="2281280" y="2858010"/>
        <a:ext cx="6290271" cy="612236"/>
      </dsp:txXfrm>
    </dsp:sp>
    <dsp:sp modelId="{7219888C-0DD9-42F8-95D0-403988EC5D25}">
      <dsp:nvSpPr>
        <dsp:cNvPr id="0" name=""/>
        <dsp:cNvSpPr/>
      </dsp:nvSpPr>
      <dsp:spPr>
        <a:xfrm>
          <a:off x="2250974" y="3606160"/>
          <a:ext cx="6350795"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b="1" kern="1200" dirty="0" smtClean="0">
              <a:latin typeface="Times New Roman" panose="02020603050405020304" pitchFamily="18" charset="0"/>
              <a:cs typeface="Times New Roman" panose="02020603050405020304" pitchFamily="18" charset="0"/>
            </a:rPr>
            <a:t>5) Газовые смеси составляют верхнюю оболочку Земли – атмосферу. Значительное количество газов находится в пустотах и полостях осадочных и магматических пород, почв в сорбированном состоянии, в виде включений в минералах. Постоянными компонентами атмосферного воздуха являются N2, O2, CO2, </a:t>
          </a:r>
          <a:r>
            <a:rPr lang="ru-RU" sz="1100" b="1" kern="1200" dirty="0" err="1" smtClean="0">
              <a:latin typeface="Times New Roman" panose="02020603050405020304" pitchFamily="18" charset="0"/>
              <a:cs typeface="Times New Roman" panose="02020603050405020304" pitchFamily="18" charset="0"/>
            </a:rPr>
            <a:t>Ar</a:t>
          </a:r>
          <a:r>
            <a:rPr lang="ru-RU" sz="1100" b="1" kern="1200" dirty="0" smtClean="0">
              <a:latin typeface="Times New Roman" panose="02020603050405020304" pitchFamily="18" charset="0"/>
              <a:cs typeface="Times New Roman" panose="02020603050405020304" pitchFamily="18" charset="0"/>
            </a:rPr>
            <a:t>, </a:t>
          </a:r>
          <a:r>
            <a:rPr lang="ru-RU" sz="1100" b="1" kern="1200" dirty="0" err="1" smtClean="0">
              <a:latin typeface="Times New Roman" panose="02020603050405020304" pitchFamily="18" charset="0"/>
              <a:cs typeface="Times New Roman" panose="02020603050405020304" pitchFamily="18" charset="0"/>
            </a:rPr>
            <a:t>Ne</a:t>
          </a:r>
          <a:r>
            <a:rPr lang="ru-RU" sz="1100" b="1" kern="1200" dirty="0" smtClean="0">
              <a:latin typeface="Times New Roman" panose="02020603050405020304" pitchFamily="18" charset="0"/>
              <a:cs typeface="Times New Roman" panose="02020603050405020304" pitchFamily="18" charset="0"/>
            </a:rPr>
            <a:t>, </a:t>
          </a:r>
          <a:r>
            <a:rPr lang="ru-RU" sz="1100" b="1" kern="1200" dirty="0" err="1" smtClean="0">
              <a:latin typeface="Times New Roman" panose="02020603050405020304" pitchFamily="18" charset="0"/>
              <a:cs typeface="Times New Roman" panose="02020603050405020304" pitchFamily="18" charset="0"/>
            </a:rPr>
            <a:t>Kr</a:t>
          </a:r>
          <a:r>
            <a:rPr lang="ru-RU" sz="1100" b="1" kern="1200" dirty="0" smtClean="0">
              <a:latin typeface="Times New Roman" panose="02020603050405020304" pitchFamily="18" charset="0"/>
              <a:cs typeface="Times New Roman" panose="02020603050405020304" pitchFamily="18" charset="0"/>
            </a:rPr>
            <a:t>, </a:t>
          </a:r>
          <a:r>
            <a:rPr lang="ru-RU" sz="1100" b="1" kern="1200" dirty="0" err="1" smtClean="0">
              <a:latin typeface="Times New Roman" panose="02020603050405020304" pitchFamily="18" charset="0"/>
              <a:cs typeface="Times New Roman" panose="02020603050405020304" pitchFamily="18" charset="0"/>
            </a:rPr>
            <a:t>Xe</a:t>
          </a:r>
          <a:r>
            <a:rPr lang="ru-RU" sz="1100" b="1" kern="1200" dirty="0" smtClean="0">
              <a:latin typeface="Times New Roman" panose="02020603050405020304" pitchFamily="18" charset="0"/>
              <a:cs typeface="Times New Roman" panose="02020603050405020304" pitchFamily="18" charset="0"/>
            </a:rPr>
            <a:t>, </a:t>
          </a:r>
          <a:r>
            <a:rPr lang="ru-RU" sz="1100" b="1" kern="1200" dirty="0" err="1" smtClean="0">
              <a:latin typeface="Times New Roman" panose="02020603050405020304" pitchFamily="18" charset="0"/>
              <a:cs typeface="Times New Roman" panose="02020603050405020304" pitchFamily="18" charset="0"/>
            </a:rPr>
            <a:t>He</a:t>
          </a:r>
          <a:r>
            <a:rPr lang="ru-RU" sz="1100" b="1" kern="1200" dirty="0" smtClean="0">
              <a:latin typeface="Times New Roman" panose="02020603050405020304" pitchFamily="18" charset="0"/>
              <a:cs typeface="Times New Roman" panose="02020603050405020304" pitchFamily="18" charset="0"/>
            </a:rPr>
            <a:t>, CH4, H2O. </a:t>
          </a:r>
          <a:endParaRPr lang="ru-RU" sz="1100" b="1" kern="1200" dirty="0">
            <a:latin typeface="Times New Roman" panose="02020603050405020304" pitchFamily="18" charset="0"/>
            <a:cs typeface="Times New Roman" panose="02020603050405020304" pitchFamily="18" charset="0"/>
          </a:endParaRPr>
        </a:p>
      </dsp:txBody>
      <dsp:txXfrm>
        <a:off x="2284095" y="3639281"/>
        <a:ext cx="6284553" cy="612236"/>
      </dsp:txXfrm>
    </dsp:sp>
    <dsp:sp modelId="{BE751AAC-518E-496E-B86C-F6AE33014F12}">
      <dsp:nvSpPr>
        <dsp:cNvPr id="0" name=""/>
        <dsp:cNvSpPr/>
      </dsp:nvSpPr>
      <dsp:spPr>
        <a:xfrm>
          <a:off x="2250974" y="4366049"/>
          <a:ext cx="6350882"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b="1" kern="1200" dirty="0" smtClean="0">
              <a:latin typeface="Times New Roman" panose="02020603050405020304" pitchFamily="18" charset="0"/>
              <a:cs typeface="Times New Roman" panose="02020603050405020304" pitchFamily="18" charset="0"/>
            </a:rPr>
            <a:t>6) Коллоидная и сорбированная формы довольно широко распространены в верхних оболочках Земли. Коллоиды широко распространены в океанических и континентальных водах, атмосфере и на суше. Из-за высокой степени дисперсности и большой суммарной поверхности коллоидные системы обладают повышенным запасом свободной поверхностной энергии. </a:t>
          </a:r>
          <a:endParaRPr lang="ru-RU" sz="1100" b="1" kern="1200" dirty="0">
            <a:latin typeface="Times New Roman" panose="02020603050405020304" pitchFamily="18" charset="0"/>
            <a:cs typeface="Times New Roman" panose="02020603050405020304" pitchFamily="18" charset="0"/>
          </a:endParaRPr>
        </a:p>
      </dsp:txBody>
      <dsp:txXfrm>
        <a:off x="2284095" y="4399170"/>
        <a:ext cx="6284640" cy="612236"/>
      </dsp:txXfrm>
    </dsp:sp>
    <dsp:sp modelId="{4A87D837-FA46-4A09-A2BF-3C46C6A90114}">
      <dsp:nvSpPr>
        <dsp:cNvPr id="0" name=""/>
        <dsp:cNvSpPr/>
      </dsp:nvSpPr>
      <dsp:spPr>
        <a:xfrm>
          <a:off x="2184394" y="5148554"/>
          <a:ext cx="6441071" cy="66655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b="1" kern="1200" dirty="0" smtClean="0">
              <a:latin typeface="Times New Roman" panose="02020603050405020304" pitchFamily="18" charset="0"/>
              <a:cs typeface="Times New Roman" panose="02020603050405020304" pitchFamily="18" charset="0"/>
            </a:rPr>
            <a:t>7) Техногенные соединения, не имеющие природных аналогов. Эта форма нахождения элементов включает различные искусственные полимеры, сплавы металлов, пестициды, гербициды и т.д. .</a:t>
          </a:r>
          <a:endParaRPr lang="ru-RU" sz="1100" b="1" kern="1200" dirty="0">
            <a:latin typeface="Times New Roman" panose="02020603050405020304" pitchFamily="18" charset="0"/>
            <a:cs typeface="Times New Roman" panose="02020603050405020304" pitchFamily="18" charset="0"/>
          </a:endParaRPr>
        </a:p>
      </dsp:txBody>
      <dsp:txXfrm>
        <a:off x="2216933" y="5181093"/>
        <a:ext cx="6375993" cy="601478"/>
      </dsp:txXfrm>
    </dsp:sp>
    <dsp:sp modelId="{33D39FAD-C9B5-4297-93B0-F00AC01B7DA6}">
      <dsp:nvSpPr>
        <dsp:cNvPr id="0" name=""/>
        <dsp:cNvSpPr/>
      </dsp:nvSpPr>
      <dsp:spPr>
        <a:xfrm>
          <a:off x="2157601" y="5881722"/>
          <a:ext cx="6537628" cy="67847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ru-RU" sz="1100" b="1" kern="1200" dirty="0" smtClean="0">
              <a:latin typeface="Times New Roman" panose="02020603050405020304" pitchFamily="18" charset="0"/>
              <a:cs typeface="Times New Roman" panose="02020603050405020304" pitchFamily="18" charset="0"/>
            </a:rPr>
            <a:t>8) Магматические расплавы – это сложные, изменчивые, насыщенные газами системы. Роль магматических расплавов в распределении и перераспределении в земной коре очень велика.</a:t>
          </a:r>
          <a:endParaRPr lang="ru-RU" sz="1100" b="1" kern="1200" dirty="0">
            <a:latin typeface="Times New Roman" panose="02020603050405020304" pitchFamily="18" charset="0"/>
            <a:cs typeface="Times New Roman" panose="02020603050405020304" pitchFamily="18" charset="0"/>
          </a:endParaRPr>
        </a:p>
      </dsp:txBody>
      <dsp:txXfrm>
        <a:off x="2190722" y="5914843"/>
        <a:ext cx="6471386" cy="6122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03CD6-E309-4863-BEC3-8B9D889177CA}">
      <dsp:nvSpPr>
        <dsp:cNvPr id="0" name=""/>
        <dsp:cNvSpPr/>
      </dsp:nvSpPr>
      <dsp:spPr>
        <a:xfrm rot="5400000">
          <a:off x="2764945" y="3185362"/>
          <a:ext cx="1270246" cy="1446130"/>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BD390E-FE3E-4D43-AF76-77D5A55AD0B3}">
      <dsp:nvSpPr>
        <dsp:cNvPr id="0" name=""/>
        <dsp:cNvSpPr/>
      </dsp:nvSpPr>
      <dsp:spPr>
        <a:xfrm>
          <a:off x="535691" y="28164"/>
          <a:ext cx="4906887" cy="149677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i="1" kern="1200" dirty="0" smtClean="0">
              <a:latin typeface="Times New Roman" panose="02020603050405020304" pitchFamily="18" charset="0"/>
              <a:cs typeface="Times New Roman" panose="02020603050405020304" pitchFamily="18" charset="0"/>
            </a:rPr>
            <a:t>Первый тип миграции </a:t>
          </a:r>
          <a:r>
            <a:rPr lang="ru-RU" sz="1600" kern="1200" dirty="0" smtClean="0">
              <a:latin typeface="Times New Roman" panose="02020603050405020304" pitchFamily="18" charset="0"/>
              <a:cs typeface="Times New Roman" panose="02020603050405020304" pitchFamily="18" charset="0"/>
            </a:rPr>
            <a:t>представляет изменение формы нахождения элементов без их значительного перемещения, например, переход элемента из минеральной формы в водные растворы. </a:t>
          </a:r>
          <a:endParaRPr lang="ru-RU" sz="1600" b="1" kern="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608771" y="101244"/>
        <a:ext cx="4760727" cy="1350613"/>
      </dsp:txXfrm>
    </dsp:sp>
    <dsp:sp modelId="{D081DA04-D1A5-48D1-ACB0-F466E40C3B85}">
      <dsp:nvSpPr>
        <dsp:cNvPr id="0" name=""/>
        <dsp:cNvSpPr/>
      </dsp:nvSpPr>
      <dsp:spPr>
        <a:xfrm>
          <a:off x="4058309" y="170915"/>
          <a:ext cx="1555230" cy="1209758"/>
        </a:xfrm>
        <a:prstGeom prst="rect">
          <a:avLst/>
        </a:prstGeom>
        <a:noFill/>
        <a:ln>
          <a:noFill/>
        </a:ln>
        <a:effectLst/>
      </dsp:spPr>
      <dsp:style>
        <a:lnRef idx="0">
          <a:scrgbClr r="0" g="0" b="0"/>
        </a:lnRef>
        <a:fillRef idx="0">
          <a:scrgbClr r="0" g="0" b="0"/>
        </a:fillRef>
        <a:effectRef idx="0">
          <a:scrgbClr r="0" g="0" b="0"/>
        </a:effectRef>
        <a:fontRef idx="minor"/>
      </dsp:style>
    </dsp:sp>
    <dsp:sp modelId="{ED194B80-7D70-4DF9-88A3-E9EB63495672}">
      <dsp:nvSpPr>
        <dsp:cNvPr id="0" name=""/>
        <dsp:cNvSpPr/>
      </dsp:nvSpPr>
      <dsp:spPr>
        <a:xfrm rot="5400000">
          <a:off x="1150830" y="1452742"/>
          <a:ext cx="1270246" cy="1446130"/>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FD5073-3AD9-42A8-BD4B-7C15B3172829}">
      <dsp:nvSpPr>
        <dsp:cNvPr id="0" name=""/>
        <dsp:cNvSpPr/>
      </dsp:nvSpPr>
      <dsp:spPr>
        <a:xfrm>
          <a:off x="4063216" y="3419071"/>
          <a:ext cx="6547492" cy="149677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ru-RU" sz="1800" i="1" kern="1200" dirty="0" smtClean="0">
              <a:latin typeface="Times New Roman" panose="02020603050405020304" pitchFamily="18" charset="0"/>
              <a:cs typeface="Times New Roman" panose="02020603050405020304" pitchFamily="18" charset="0"/>
            </a:rPr>
            <a:t>Третий тип миграции </a:t>
          </a:r>
          <a:r>
            <a:rPr lang="ru-RU" sz="1800" kern="1200" dirty="0" smtClean="0">
              <a:latin typeface="Times New Roman" panose="02020603050405020304" pitchFamily="18" charset="0"/>
              <a:cs typeface="Times New Roman" panose="02020603050405020304" pitchFamily="18" charset="0"/>
            </a:rPr>
            <a:t>объединяет два предыдущих и состоит в перемещении элементов с изменением форм их нахождения, например, перемещение элементов в подземных водах, растворяющих минералы на месторождениях</a:t>
          </a:r>
          <a:r>
            <a:rPr lang="ru-RU" sz="1800" b="1" kern="1200" dirty="0" smtClean="0">
              <a:solidFill>
                <a:schemeClr val="bg1"/>
              </a:solidFill>
              <a:latin typeface="Times New Roman" panose="02020603050405020304" pitchFamily="18" charset="0"/>
              <a:cs typeface="Times New Roman" panose="02020603050405020304" pitchFamily="18" charset="0"/>
            </a:rPr>
            <a:t>. </a:t>
          </a:r>
          <a:endParaRPr lang="LID4096" sz="1800" b="1" kern="1200" dirty="0">
            <a:solidFill>
              <a:schemeClr val="bg1"/>
            </a:solidFill>
            <a:latin typeface="Times New Roman" panose="02020603050405020304" pitchFamily="18" charset="0"/>
            <a:cs typeface="Times New Roman" panose="02020603050405020304" pitchFamily="18" charset="0"/>
          </a:endParaRPr>
        </a:p>
      </dsp:txBody>
      <dsp:txXfrm>
        <a:off x="4136296" y="3492151"/>
        <a:ext cx="6401332" cy="1350613"/>
      </dsp:txXfrm>
    </dsp:sp>
    <dsp:sp modelId="{6104D6D5-453B-4621-9DC1-F630C536728C}">
      <dsp:nvSpPr>
        <dsp:cNvPr id="0" name=""/>
        <dsp:cNvSpPr/>
      </dsp:nvSpPr>
      <dsp:spPr>
        <a:xfrm>
          <a:off x="7315978" y="1852287"/>
          <a:ext cx="1555230" cy="1209758"/>
        </a:xfrm>
        <a:prstGeom prst="rect">
          <a:avLst/>
        </a:prstGeom>
        <a:noFill/>
        <a:ln>
          <a:noFill/>
        </a:ln>
        <a:effectLst/>
      </dsp:spPr>
      <dsp:style>
        <a:lnRef idx="0">
          <a:scrgbClr r="0" g="0" b="0"/>
        </a:lnRef>
        <a:fillRef idx="0">
          <a:scrgbClr r="0" g="0" b="0"/>
        </a:fillRef>
        <a:effectRef idx="0">
          <a:scrgbClr r="0" g="0" b="0"/>
        </a:effectRef>
        <a:fontRef idx="minor"/>
      </dsp:style>
    </dsp:sp>
    <dsp:sp modelId="{759107DF-9E7E-460F-AC38-8B9701BBD744}">
      <dsp:nvSpPr>
        <dsp:cNvPr id="0" name=""/>
        <dsp:cNvSpPr/>
      </dsp:nvSpPr>
      <dsp:spPr>
        <a:xfrm>
          <a:off x="2365675" y="1747673"/>
          <a:ext cx="4664591" cy="1496773"/>
        </a:xfrm>
        <a:prstGeom prst="roundRect">
          <a:avLst>
            <a:gd name="adj" fmla="val 1667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i="1" kern="1200" dirty="0" smtClean="0">
              <a:solidFill>
                <a:schemeClr val="bg1"/>
              </a:solidFill>
              <a:latin typeface="Times New Roman" panose="02020603050405020304" pitchFamily="18" charset="0"/>
              <a:cs typeface="Times New Roman" panose="02020603050405020304" pitchFamily="18" charset="0"/>
            </a:rPr>
            <a:t>Второй тип миграции </a:t>
          </a:r>
          <a:r>
            <a:rPr lang="ru-RU" sz="1800" kern="1200" dirty="0" smtClean="0">
              <a:solidFill>
                <a:schemeClr val="bg1"/>
              </a:solidFill>
              <a:latin typeface="Times New Roman" panose="02020603050405020304" pitchFamily="18" charset="0"/>
              <a:cs typeface="Times New Roman" panose="02020603050405020304" pitchFamily="18" charset="0"/>
            </a:rPr>
            <a:t>представляет собой перемещение элемента без изменения формы его нахождения. Пример – перемещение обломков минералов в поверхностных водах. </a:t>
          </a:r>
          <a:endParaRPr lang="ru-RU" sz="1800" b="1" kern="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2438755" y="1820753"/>
        <a:ext cx="4518431" cy="13506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8A872-D9DD-434C-816C-D3B7CAE74D80}">
      <dsp:nvSpPr>
        <dsp:cNvPr id="0" name=""/>
        <dsp:cNvSpPr/>
      </dsp:nvSpPr>
      <dsp:spPr>
        <a:xfrm>
          <a:off x="-5286847" y="-809688"/>
          <a:ext cx="6295470" cy="6295470"/>
        </a:xfrm>
        <a:prstGeom prst="blockArc">
          <a:avLst>
            <a:gd name="adj1" fmla="val 18900000"/>
            <a:gd name="adj2" fmla="val 2700000"/>
            <a:gd name="adj3" fmla="val 343"/>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003B96-D60C-43DE-87EC-66F559DDAE4E}">
      <dsp:nvSpPr>
        <dsp:cNvPr id="0" name=""/>
        <dsp:cNvSpPr/>
      </dsp:nvSpPr>
      <dsp:spPr>
        <a:xfrm>
          <a:off x="528074" y="359498"/>
          <a:ext cx="9299640" cy="7193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000" tIns="40640" rIns="40640" bIns="40640" numCol="1" spcCol="1270" anchor="ctr" anchorCtr="0">
          <a:noAutofit/>
        </a:bodyPr>
        <a:lstStyle/>
        <a:p>
          <a:pPr lvl="0" algn="just" defTabSz="711200">
            <a:lnSpc>
              <a:spcPct val="90000"/>
            </a:lnSpc>
            <a:spcBef>
              <a:spcPct val="0"/>
            </a:spcBef>
            <a:spcAft>
              <a:spcPct val="35000"/>
            </a:spcAft>
          </a:pPr>
          <a:r>
            <a:rPr lang="ru-RU" sz="1600" b="1" kern="1200" dirty="0" smtClean="0">
              <a:solidFill>
                <a:schemeClr val="bg1"/>
              </a:solidFill>
              <a:latin typeface="Arial" panose="020B0604020202020204" pitchFamily="34" charset="0"/>
              <a:cs typeface="Arial" panose="020B0604020202020204" pitchFamily="34" charset="0"/>
            </a:rPr>
            <a:t>механическую</a:t>
          </a:r>
          <a:endParaRPr lang="ru-RU" sz="1600" b="1" kern="1200" dirty="0">
            <a:solidFill>
              <a:schemeClr val="bg1"/>
            </a:solidFill>
            <a:latin typeface="Arial" panose="020B0604020202020204" pitchFamily="34" charset="0"/>
            <a:cs typeface="Arial" panose="020B0604020202020204" pitchFamily="34" charset="0"/>
          </a:endParaRPr>
        </a:p>
      </dsp:txBody>
      <dsp:txXfrm>
        <a:off x="528074" y="359498"/>
        <a:ext cx="9299640" cy="719370"/>
      </dsp:txXfrm>
    </dsp:sp>
    <dsp:sp modelId="{EAD9989E-56D2-45B2-8E40-1979F974DC3E}">
      <dsp:nvSpPr>
        <dsp:cNvPr id="0" name=""/>
        <dsp:cNvSpPr/>
      </dsp:nvSpPr>
      <dsp:spPr>
        <a:xfrm>
          <a:off x="78468" y="269576"/>
          <a:ext cx="899212" cy="89921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CA3173-0AD4-4EEE-9769-6AF2A6265E8A}">
      <dsp:nvSpPr>
        <dsp:cNvPr id="0" name=""/>
        <dsp:cNvSpPr/>
      </dsp:nvSpPr>
      <dsp:spPr>
        <a:xfrm>
          <a:off x="940506" y="1438740"/>
          <a:ext cx="8887208" cy="7193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000" tIns="40640" rIns="40640" bIns="40640" numCol="1" spcCol="1270" anchor="ctr" anchorCtr="0">
          <a:noAutofit/>
        </a:bodyPr>
        <a:lstStyle/>
        <a:p>
          <a:pPr lvl="0" algn="just" defTabSz="711200">
            <a:lnSpc>
              <a:spcPct val="90000"/>
            </a:lnSpc>
            <a:spcBef>
              <a:spcPct val="0"/>
            </a:spcBef>
            <a:spcAft>
              <a:spcPct val="35000"/>
            </a:spcAft>
          </a:pPr>
          <a:r>
            <a:rPr lang="ru-RU" sz="1600" b="1" kern="1200" dirty="0" smtClean="0">
              <a:solidFill>
                <a:schemeClr val="bg1"/>
              </a:solidFill>
              <a:latin typeface="Arial" panose="020B0604020202020204" pitchFamily="34" charset="0"/>
              <a:cs typeface="Arial" panose="020B0604020202020204" pitchFamily="34" charset="0"/>
            </a:rPr>
            <a:t>физико-химическую</a:t>
          </a:r>
          <a:endParaRPr lang="ru-RU" sz="1600" b="1" kern="1200" dirty="0">
            <a:solidFill>
              <a:schemeClr val="bg1"/>
            </a:solidFill>
            <a:latin typeface="Arial" panose="020B0604020202020204" pitchFamily="34" charset="0"/>
            <a:cs typeface="Arial" panose="020B0604020202020204" pitchFamily="34" charset="0"/>
          </a:endParaRPr>
        </a:p>
      </dsp:txBody>
      <dsp:txXfrm>
        <a:off x="940506" y="1438740"/>
        <a:ext cx="8887208" cy="719370"/>
      </dsp:txXfrm>
    </dsp:sp>
    <dsp:sp modelId="{6EBF9C85-166A-45D4-9B1B-C86947FE2B9F}">
      <dsp:nvSpPr>
        <dsp:cNvPr id="0" name=""/>
        <dsp:cNvSpPr/>
      </dsp:nvSpPr>
      <dsp:spPr>
        <a:xfrm>
          <a:off x="490899" y="1348819"/>
          <a:ext cx="899212" cy="89921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2A37E7-C252-4AA0-A153-62CFD74BF159}">
      <dsp:nvSpPr>
        <dsp:cNvPr id="0" name=""/>
        <dsp:cNvSpPr/>
      </dsp:nvSpPr>
      <dsp:spPr>
        <a:xfrm>
          <a:off x="940506" y="2517983"/>
          <a:ext cx="8887208" cy="7193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000" tIns="40640" rIns="40640" bIns="40640" numCol="1" spcCol="1270" anchor="ctr" anchorCtr="0">
          <a:noAutofit/>
        </a:bodyPr>
        <a:lstStyle/>
        <a:p>
          <a:pPr lvl="0" algn="just" defTabSz="711200">
            <a:lnSpc>
              <a:spcPct val="90000"/>
            </a:lnSpc>
            <a:spcBef>
              <a:spcPct val="0"/>
            </a:spcBef>
            <a:spcAft>
              <a:spcPct val="35000"/>
            </a:spcAft>
          </a:pPr>
          <a:r>
            <a:rPr lang="ru-RU" sz="1600" b="1" kern="1200" dirty="0" smtClean="0">
              <a:solidFill>
                <a:schemeClr val="bg1"/>
              </a:solidFill>
              <a:latin typeface="Arial" panose="020B0604020202020204" pitchFamily="34" charset="0"/>
              <a:cs typeface="Arial" panose="020B0604020202020204" pitchFamily="34" charset="0"/>
            </a:rPr>
            <a:t>биогенную</a:t>
          </a:r>
          <a:endParaRPr lang="ru-RU" sz="1600" b="1" kern="1200" dirty="0">
            <a:solidFill>
              <a:schemeClr val="bg1"/>
            </a:solidFill>
            <a:latin typeface="Arial" panose="020B0604020202020204" pitchFamily="34" charset="0"/>
            <a:cs typeface="Arial" panose="020B0604020202020204" pitchFamily="34" charset="0"/>
          </a:endParaRPr>
        </a:p>
      </dsp:txBody>
      <dsp:txXfrm>
        <a:off x="940506" y="2517983"/>
        <a:ext cx="8887208" cy="719370"/>
      </dsp:txXfrm>
    </dsp:sp>
    <dsp:sp modelId="{26FBA9A0-F9F0-4701-A721-FB4805FFB47F}">
      <dsp:nvSpPr>
        <dsp:cNvPr id="0" name=""/>
        <dsp:cNvSpPr/>
      </dsp:nvSpPr>
      <dsp:spPr>
        <a:xfrm>
          <a:off x="490899" y="2428061"/>
          <a:ext cx="899212" cy="89921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97ACD14-D5C7-413D-A6EC-6AD2AA3E8357}">
      <dsp:nvSpPr>
        <dsp:cNvPr id="0" name=""/>
        <dsp:cNvSpPr/>
      </dsp:nvSpPr>
      <dsp:spPr>
        <a:xfrm>
          <a:off x="528074" y="3597225"/>
          <a:ext cx="9299640" cy="7193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000" tIns="40640" rIns="40640" bIns="40640" numCol="1" spcCol="1270" anchor="ctr" anchorCtr="0">
          <a:noAutofit/>
        </a:bodyPr>
        <a:lstStyle/>
        <a:p>
          <a:pPr lvl="0" algn="just" defTabSz="711200">
            <a:lnSpc>
              <a:spcPct val="90000"/>
            </a:lnSpc>
            <a:spcBef>
              <a:spcPct val="0"/>
            </a:spcBef>
            <a:spcAft>
              <a:spcPct val="35000"/>
            </a:spcAft>
          </a:pPr>
          <a:r>
            <a:rPr lang="ru-RU" sz="1600" b="1" kern="1200" dirty="0" smtClean="0">
              <a:latin typeface="Arial" panose="020B0604020202020204" pitchFamily="34" charset="0"/>
              <a:cs typeface="Arial" panose="020B0604020202020204" pitchFamily="34" charset="0"/>
            </a:rPr>
            <a:t>техногенную, связанную с социальными процессами. </a:t>
          </a:r>
          <a:endParaRPr lang="ru-RU" sz="1600" b="1" kern="1200" dirty="0">
            <a:latin typeface="Arial" panose="020B0604020202020204" pitchFamily="34" charset="0"/>
            <a:cs typeface="Arial" panose="020B0604020202020204" pitchFamily="34" charset="0"/>
          </a:endParaRPr>
        </a:p>
      </dsp:txBody>
      <dsp:txXfrm>
        <a:off x="528074" y="3597225"/>
        <a:ext cx="9299640" cy="719370"/>
      </dsp:txXfrm>
    </dsp:sp>
    <dsp:sp modelId="{EFDDFBE2-54DA-4E7B-AFA1-25C319C7F7C3}">
      <dsp:nvSpPr>
        <dsp:cNvPr id="0" name=""/>
        <dsp:cNvSpPr/>
      </dsp:nvSpPr>
      <dsp:spPr>
        <a:xfrm>
          <a:off x="78468" y="3507304"/>
          <a:ext cx="899212" cy="89921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04.11.2023</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6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04.11.2023</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7.xml"/><Relationship Id="rId13" Type="http://schemas.openxmlformats.org/officeDocument/2006/relationships/diagramLayout" Target="../diagrams/layout18.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diagramData" Target="../diagrams/data18.xml"/><Relationship Id="rId2" Type="http://schemas.openxmlformats.org/officeDocument/2006/relationships/diagramData" Target="../diagrams/data16.xml"/><Relationship Id="rId16" Type="http://schemas.microsoft.com/office/2007/relationships/diagramDrawing" Target="../diagrams/drawing18.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5" Type="http://schemas.openxmlformats.org/officeDocument/2006/relationships/diagramColors" Target="../diagrams/colors18.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 Id="rId14" Type="http://schemas.openxmlformats.org/officeDocument/2006/relationships/diagramQuickStyle" Target="../diagrams/quickStyle18.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a:extLst>
                <a:ext uri="{FF2B5EF4-FFF2-40B4-BE49-F238E27FC236}">
                  <a16:creationId xmlns:a16="http://schemas.microsoft.com/office/drawing/2014/main" id="{29669355-73FD-40E2-9E44-DC03FBA9CA4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4">
              <a:extLst>
                <a:ext uri="{FF2B5EF4-FFF2-40B4-BE49-F238E27FC236}">
                  <a16:creationId xmlns:a16="http://schemas.microsoft.com/office/drawing/2014/main" id="{9ECB0561-E50E-4875-8B82-44051607742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6">
              <a:extLst>
                <a:ext uri="{FF2B5EF4-FFF2-40B4-BE49-F238E27FC236}">
                  <a16:creationId xmlns:a16="http://schemas.microsoft.com/office/drawing/2014/main" id="{C32EDEC5-1B46-4575-8975-3286C47437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BDFBD4DE-5B85-4C02-876E-4364399C82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F964221E-D757-45C1-B24B-967DE631920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2854498-7E09-404F-8D8B-4022EB1C9B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D82220A-E645-4062-A26A-DF19F2E11A1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66B8029-4DAB-439E-B861-E11E5AA3A66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869215D8-066B-481E-A2FB-9D6DB4EB6C6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07A2094-FE71-4F84-8589-31B213FEC8F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52C000FC-4146-4B1A-8CFF-26FFF1C7E6C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5347D002-C822-4662-BECD-704DDCA78E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2AFA2F2E-EFC8-4E70-87F4-4269B96E7BD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BBB7EABB-8135-4B8E-BF0C-A7C891E3A7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6B100CF-968D-4856-95C0-C72FD2DC5D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F75765D6-C293-4ACF-BD5E-BB66EF7570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CFF6D54-51B6-4120-A74E-41A729458CD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62EE344F-8E78-473F-8CD3-E6D1B66AAEE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72E173FC-1DF7-4951-906C-1390F27C2A4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C709EA9D-08FD-4F76-A336-772250C78E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8C5FFEDC-1BC0-4CB0-9FD4-EDE7AF4C35F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D6A72BC6-FA35-4F45-A7BA-0BEB7B205F2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6">
              <a:extLst>
                <a:ext uri="{FF2B5EF4-FFF2-40B4-BE49-F238E27FC236}">
                  <a16:creationId xmlns:a16="http://schemas.microsoft.com/office/drawing/2014/main" id="{919B69A1-EBB1-45F8-8791-016BCF7BDD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0B530BD1-86A8-414D-A004-D9954B038C8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59">
              <a:extLst>
                <a:ext uri="{FF2B5EF4-FFF2-40B4-BE49-F238E27FC236}">
                  <a16:creationId xmlns:a16="http://schemas.microsoft.com/office/drawing/2014/main" id="{FAE5BC0C-0D05-49E2-9DB9-54049A23ECB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2">
              <a:extLst>
                <a:ext uri="{FF2B5EF4-FFF2-40B4-BE49-F238E27FC236}">
                  <a16:creationId xmlns:a16="http://schemas.microsoft.com/office/drawing/2014/main" id="{5CE98A12-A684-4846-B6C3-F2A43AC2AD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A5BB04-DD41-49FE-8387-318BCC75BAB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3EE3B3CB-71BA-44FD-B0E4-D9A61B5738E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B1C7399A-7B9C-42BB-A79E-51653F21C1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413FA7F4-41B4-4942-83F6-8B7A99306AC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62">
              <a:extLst>
                <a:ext uri="{FF2B5EF4-FFF2-40B4-BE49-F238E27FC236}">
                  <a16:creationId xmlns:a16="http://schemas.microsoft.com/office/drawing/2014/main" id="{A781A10B-D948-4231-B95B-3717ABD5DBF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ED823F90-3595-4102-9F05-3F640079C4D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9">
              <a:extLst>
                <a:ext uri="{FF2B5EF4-FFF2-40B4-BE49-F238E27FC236}">
                  <a16:creationId xmlns:a16="http://schemas.microsoft.com/office/drawing/2014/main" id="{072EE8BA-C999-40B7-8E23-682F60AE2B5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2">
              <a:extLst>
                <a:ext uri="{FF2B5EF4-FFF2-40B4-BE49-F238E27FC236}">
                  <a16:creationId xmlns:a16="http://schemas.microsoft.com/office/drawing/2014/main" id="{09B345B3-4E84-41B3-B95F-6C9DA808472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9">
              <a:extLst>
                <a:ext uri="{FF2B5EF4-FFF2-40B4-BE49-F238E27FC236}">
                  <a16:creationId xmlns:a16="http://schemas.microsoft.com/office/drawing/2014/main" id="{8C487E2F-6F42-4A25-966B-9B02CF4C0F2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62">
              <a:extLst>
                <a:ext uri="{FF2B5EF4-FFF2-40B4-BE49-F238E27FC236}">
                  <a16:creationId xmlns:a16="http://schemas.microsoft.com/office/drawing/2014/main" id="{6D86BDF0-16A6-4CE2-98EB-8C2C5D3824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66">
              <a:extLst>
                <a:ext uri="{FF2B5EF4-FFF2-40B4-BE49-F238E27FC236}">
                  <a16:creationId xmlns:a16="http://schemas.microsoft.com/office/drawing/2014/main" id="{27929C7D-FFA5-4CF1-BF99-B4694DFC045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9">
              <a:extLst>
                <a:ext uri="{FF2B5EF4-FFF2-40B4-BE49-F238E27FC236}">
                  <a16:creationId xmlns:a16="http://schemas.microsoft.com/office/drawing/2014/main" id="{2622FE45-29EC-40C6-8756-57127608B7B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2">
              <a:extLst>
                <a:ext uri="{FF2B5EF4-FFF2-40B4-BE49-F238E27FC236}">
                  <a16:creationId xmlns:a16="http://schemas.microsoft.com/office/drawing/2014/main" id="{3DBACFBF-2B6F-42DE-A4C1-24F9CB77B95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9">
              <a:extLst>
                <a:ext uri="{FF2B5EF4-FFF2-40B4-BE49-F238E27FC236}">
                  <a16:creationId xmlns:a16="http://schemas.microsoft.com/office/drawing/2014/main" id="{7E00D7AA-B9A3-43BE-A9C7-2DEF2F8F89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2">
              <a:extLst>
                <a:ext uri="{FF2B5EF4-FFF2-40B4-BE49-F238E27FC236}">
                  <a16:creationId xmlns:a16="http://schemas.microsoft.com/office/drawing/2014/main" id="{AD9C42ED-BB25-42B5-A22D-938ED17197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F56D4244-BB50-4726-8F99-AF9734E044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2">
              <a:extLst>
                <a:ext uri="{FF2B5EF4-FFF2-40B4-BE49-F238E27FC236}">
                  <a16:creationId xmlns:a16="http://schemas.microsoft.com/office/drawing/2014/main" id="{56A6F39E-0EBB-4392-90BB-2590C81F47A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4">
              <a:extLst>
                <a:ext uri="{FF2B5EF4-FFF2-40B4-BE49-F238E27FC236}">
                  <a16:creationId xmlns:a16="http://schemas.microsoft.com/office/drawing/2014/main" id="{45B09FF7-8FBE-4F42-8275-8E56C32C2D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6">
              <a:extLst>
                <a:ext uri="{FF2B5EF4-FFF2-40B4-BE49-F238E27FC236}">
                  <a16:creationId xmlns:a16="http://schemas.microsoft.com/office/drawing/2014/main" id="{FC78768D-9FA0-45A3-9686-473894D876D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4">
              <a:extLst>
                <a:ext uri="{FF2B5EF4-FFF2-40B4-BE49-F238E27FC236}">
                  <a16:creationId xmlns:a16="http://schemas.microsoft.com/office/drawing/2014/main" id="{03C6263C-2F04-4160-BAB3-93F166039B4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6">
              <a:extLst>
                <a:ext uri="{FF2B5EF4-FFF2-40B4-BE49-F238E27FC236}">
                  <a16:creationId xmlns:a16="http://schemas.microsoft.com/office/drawing/2014/main" id="{7D54F6C2-0EC0-4D1C-A121-563C1B3ED7E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59">
              <a:extLst>
                <a:ext uri="{FF2B5EF4-FFF2-40B4-BE49-F238E27FC236}">
                  <a16:creationId xmlns:a16="http://schemas.microsoft.com/office/drawing/2014/main" id="{E35A171E-850C-4714-A0A4-6CD18305965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2">
              <a:extLst>
                <a:ext uri="{FF2B5EF4-FFF2-40B4-BE49-F238E27FC236}">
                  <a16:creationId xmlns:a16="http://schemas.microsoft.com/office/drawing/2014/main" id="{745EB765-69E1-4FB7-BEA0-AF2F04919BA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
              <a:extLst>
                <a:ext uri="{FF2B5EF4-FFF2-40B4-BE49-F238E27FC236}">
                  <a16:creationId xmlns:a16="http://schemas.microsoft.com/office/drawing/2014/main" id="{83F43793-41FE-49A7-9F05-3D49899A459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59">
              <a:extLst>
                <a:ext uri="{FF2B5EF4-FFF2-40B4-BE49-F238E27FC236}">
                  <a16:creationId xmlns:a16="http://schemas.microsoft.com/office/drawing/2014/main" id="{B0A53DAF-BC4D-4849-800D-538D2220747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a:extLst>
                <a:ext uri="{FF2B5EF4-FFF2-40B4-BE49-F238E27FC236}">
                  <a16:creationId xmlns:a16="http://schemas.microsoft.com/office/drawing/2014/main" id="{D1A1C417-39D0-4ED4-B74E-9F19F25DE3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a:extLst>
                <a:ext uri="{FF2B5EF4-FFF2-40B4-BE49-F238E27FC236}">
                  <a16:creationId xmlns:a16="http://schemas.microsoft.com/office/drawing/2014/main" id="{8826C125-5D9A-4D06-A2C9-389A737005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2">
              <a:extLst>
                <a:ext uri="{FF2B5EF4-FFF2-40B4-BE49-F238E27FC236}">
                  <a16:creationId xmlns:a16="http://schemas.microsoft.com/office/drawing/2014/main" id="{F5596270-3998-4D23-86B6-85A6B62BF5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9">
              <a:extLst>
                <a:ext uri="{FF2B5EF4-FFF2-40B4-BE49-F238E27FC236}">
                  <a16:creationId xmlns:a16="http://schemas.microsoft.com/office/drawing/2014/main" id="{021CC68A-939D-4235-B3EA-88498DC233A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2">
              <a:extLst>
                <a:ext uri="{FF2B5EF4-FFF2-40B4-BE49-F238E27FC236}">
                  <a16:creationId xmlns:a16="http://schemas.microsoft.com/office/drawing/2014/main" id="{394C50BF-C63F-475F-9198-B637A832909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4">
              <a:extLst>
                <a:ext uri="{FF2B5EF4-FFF2-40B4-BE49-F238E27FC236}">
                  <a16:creationId xmlns:a16="http://schemas.microsoft.com/office/drawing/2014/main" id="{F74B5CFE-DE1E-470F-82D6-6BCDE5C4DAF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66">
              <a:extLst>
                <a:ext uri="{FF2B5EF4-FFF2-40B4-BE49-F238E27FC236}">
                  <a16:creationId xmlns:a16="http://schemas.microsoft.com/office/drawing/2014/main" id="{5DDA4EA2-B7AB-46E9-9246-FC23E722B1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64">
              <a:extLst>
                <a:ext uri="{FF2B5EF4-FFF2-40B4-BE49-F238E27FC236}">
                  <a16:creationId xmlns:a16="http://schemas.microsoft.com/office/drawing/2014/main" id="{A2DE2AF5-13E8-4174-9EC4-724DEB88DC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66">
              <a:extLst>
                <a:ext uri="{FF2B5EF4-FFF2-40B4-BE49-F238E27FC236}">
                  <a16:creationId xmlns:a16="http://schemas.microsoft.com/office/drawing/2014/main" id="{360555BC-5949-427F-B107-D944CA221B4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a:extLst>
                <a:ext uri="{FF2B5EF4-FFF2-40B4-BE49-F238E27FC236}">
                  <a16:creationId xmlns:a16="http://schemas.microsoft.com/office/drawing/2014/main" id="{F6C67CEF-7906-4D52-B541-B06109BE870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2">
              <a:extLst>
                <a:ext uri="{FF2B5EF4-FFF2-40B4-BE49-F238E27FC236}">
                  <a16:creationId xmlns:a16="http://schemas.microsoft.com/office/drawing/2014/main" id="{13551754-DE8E-4F60-B17A-3592B8E797F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2">
              <a:extLst>
                <a:ext uri="{FF2B5EF4-FFF2-40B4-BE49-F238E27FC236}">
                  <a16:creationId xmlns:a16="http://schemas.microsoft.com/office/drawing/2014/main" id="{D7B0D877-545F-4CA5-BB7B-A21E413CD50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9">
              <a:extLst>
                <a:ext uri="{FF2B5EF4-FFF2-40B4-BE49-F238E27FC236}">
                  <a16:creationId xmlns:a16="http://schemas.microsoft.com/office/drawing/2014/main" id="{D25743C3-6C94-4F58-83A5-5F610DA5D39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64">
              <a:extLst>
                <a:ext uri="{FF2B5EF4-FFF2-40B4-BE49-F238E27FC236}">
                  <a16:creationId xmlns:a16="http://schemas.microsoft.com/office/drawing/2014/main" id="{3CD412E9-0E9C-460C-9FC6-C765F5BCC34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a:extLst>
                <a:ext uri="{FF2B5EF4-FFF2-40B4-BE49-F238E27FC236}">
                  <a16:creationId xmlns:a16="http://schemas.microsoft.com/office/drawing/2014/main" id="{B26AB043-5417-4498-90CE-3A7C36B09EE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61439" y="2564720"/>
            <a:ext cx="9123263"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200" dirty="0">
                <a:solidFill>
                  <a:schemeClr val="bg1"/>
                </a:solidFill>
                <a:latin typeface="Times New Roman" panose="02020603050405020304" pitchFamily="18" charset="0"/>
                <a:cs typeface="Times New Roman" panose="02020603050405020304" pitchFamily="18" charset="0"/>
              </a:rPr>
              <a:t>Лекция </a:t>
            </a:r>
            <a:r>
              <a:rPr lang="en-US" sz="3200" dirty="0" smtClean="0">
                <a:solidFill>
                  <a:schemeClr val="bg1"/>
                </a:solidFill>
                <a:latin typeface="Times New Roman" panose="02020603050405020304" pitchFamily="18" charset="0"/>
                <a:cs typeface="Times New Roman" panose="02020603050405020304" pitchFamily="18" charset="0"/>
              </a:rPr>
              <a:t>4</a:t>
            </a:r>
            <a:r>
              <a:rPr lang="ru-RU" sz="4800" dirty="0">
                <a:solidFill>
                  <a:schemeClr val="bg1"/>
                </a:solidFill>
                <a:latin typeface="Arial" panose="020B0604020202020204" pitchFamily="34" charset="0"/>
                <a:cs typeface="Arial" panose="020B0604020202020204" pitchFamily="34" charset="0"/>
              </a:rPr>
              <a:t/>
            </a:r>
            <a:br>
              <a:rPr lang="ru-RU" sz="4800" dirty="0">
                <a:solidFill>
                  <a:schemeClr val="bg1"/>
                </a:solidFill>
                <a:latin typeface="Arial" panose="020B0604020202020204" pitchFamily="34" charset="0"/>
                <a:cs typeface="Arial" panose="020B0604020202020204" pitchFamily="34" charset="0"/>
              </a:rPr>
            </a:br>
            <a:r>
              <a:rPr lang="ru-RU" sz="2800" dirty="0">
                <a:solidFill>
                  <a:schemeClr val="bg1"/>
                </a:solidFill>
                <a:latin typeface="Arial" panose="020B0604020202020204" pitchFamily="34" charset="0"/>
                <a:cs typeface="Arial" panose="020B0604020202020204" pitchFamily="34" charset="0"/>
              </a:rPr>
              <a:t/>
            </a:r>
            <a:br>
              <a:rPr lang="ru-RU" sz="2800" dirty="0">
                <a:solidFill>
                  <a:schemeClr val="bg1"/>
                </a:solidFill>
                <a:latin typeface="Arial" panose="020B0604020202020204" pitchFamily="34" charset="0"/>
                <a:cs typeface="Arial" panose="020B0604020202020204" pitchFamily="34" charset="0"/>
              </a:rPr>
            </a:br>
            <a:r>
              <a:rPr lang="ru-RU"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Тема: </a:t>
            </a:r>
            <a:r>
              <a:rPr lang="ru-RU" sz="3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Геохимические основы исследования ландшафтов</a:t>
            </a: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360740" y="239990"/>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000" b="1" dirty="0">
                <a:latin typeface="Times New Roman" panose="02020603050405020304" pitchFamily="18" charset="0"/>
                <a:cs typeface="Times New Roman" panose="02020603050405020304" pitchFamily="18" charset="0"/>
              </a:rPr>
              <a:t>Евразийский национальный университет имени Л.Н. Гумилева</a:t>
            </a:r>
            <a:r>
              <a:rPr lang="ru-RU" sz="1200" b="1" dirty="0">
                <a:latin typeface="Arial" panose="020B0604020202020204" pitchFamily="34" charset="0"/>
                <a:cs typeface="Arial" panose="020B0604020202020204" pitchFamily="34" charset="0"/>
              </a:rPr>
              <a:t/>
            </a:r>
            <a:br>
              <a:rPr lang="ru-RU" sz="1200" b="1" dirty="0">
                <a:latin typeface="Arial" panose="020B0604020202020204" pitchFamily="34" charset="0"/>
                <a:cs typeface="Arial" panose="020B0604020202020204" pitchFamily="34" charset="0"/>
              </a:rPr>
            </a:b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81207" y="477581"/>
            <a:ext cx="11247894"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A81F07CC-28B6-46CB-A153-520E3E8E0D22}"/>
              </a:ext>
            </a:extLst>
          </p:cNvPr>
          <p:cNvGraphicFramePr/>
          <p:nvPr>
            <p:extLst>
              <p:ext uri="{D42A27DB-BD31-4B8C-83A1-F6EECF244321}">
                <p14:modId xmlns:p14="http://schemas.microsoft.com/office/powerpoint/2010/main" val="4190242186"/>
              </p:ext>
            </p:extLst>
          </p:nvPr>
        </p:nvGraphicFramePr>
        <p:xfrm>
          <a:off x="1157204" y="755386"/>
          <a:ext cx="9891796" cy="5340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Схема 2"/>
          <p:cNvGraphicFramePr/>
          <p:nvPr>
            <p:extLst>
              <p:ext uri="{D42A27DB-BD31-4B8C-83A1-F6EECF244321}">
                <p14:modId xmlns:p14="http://schemas.microsoft.com/office/powerpoint/2010/main" val="2928569974"/>
              </p:ext>
            </p:extLst>
          </p:nvPr>
        </p:nvGraphicFramePr>
        <p:xfrm>
          <a:off x="3794650" y="169111"/>
          <a:ext cx="4634975" cy="3693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855832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42F9C133-120C-46F4-8403-410CDA8A24FA}"/>
              </a:ext>
            </a:extLst>
          </p:cNvPr>
          <p:cNvGraphicFramePr/>
          <p:nvPr>
            <p:extLst>
              <p:ext uri="{D42A27DB-BD31-4B8C-83A1-F6EECF244321}">
                <p14:modId xmlns:p14="http://schemas.microsoft.com/office/powerpoint/2010/main" val="2089947097"/>
              </p:ext>
            </p:extLst>
          </p:nvPr>
        </p:nvGraphicFramePr>
        <p:xfrm>
          <a:off x="1253546" y="564960"/>
          <a:ext cx="13491209" cy="5371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Прямоугольник 55">
            <a:extLst>
              <a:ext uri="{FF2B5EF4-FFF2-40B4-BE49-F238E27FC236}">
                <a16:creationId xmlns:a16="http://schemas.microsoft.com/office/drawing/2014/main" id="{F32BE205-40C0-495B-AAB1-9EA004A7338A}"/>
              </a:ext>
            </a:extLst>
          </p:cNvPr>
          <p:cNvSpPr/>
          <p:nvPr/>
        </p:nvSpPr>
        <p:spPr>
          <a:xfrm>
            <a:off x="543040" y="114138"/>
            <a:ext cx="3564799" cy="6340197"/>
          </a:xfrm>
          <a:prstGeom prst="rect">
            <a:avLst/>
          </a:prstGeom>
        </p:spPr>
        <p:txBody>
          <a:bodyPr wrap="square">
            <a:spAutoFit/>
          </a:bodyPr>
          <a:lstStyle/>
          <a:p>
            <a:pPr algn="just"/>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Важнейшим фактором дифференциации веществ в ландшафтах являются геохимические барьеры, представления о которых являются одним из основополагающих принципов изучения миграции и концентрации химических элементов в ландшафтах.</a:t>
            </a:r>
          </a:p>
          <a:p>
            <a:pPr algn="just"/>
            <a:r>
              <a:rPr lang="ru-RU" sz="1400" dirty="0">
                <a:latin typeface="Times New Roman" panose="02020603050405020304" pitchFamily="18" charset="0"/>
                <a:cs typeface="Times New Roman" panose="02020603050405020304" pitchFamily="18" charset="0"/>
              </a:rPr>
              <a:t>Термин </a:t>
            </a:r>
            <a:r>
              <a:rPr lang="ru-RU" sz="1400" b="1" dirty="0">
                <a:latin typeface="Times New Roman" panose="02020603050405020304" pitchFamily="18" charset="0"/>
                <a:cs typeface="Times New Roman" panose="02020603050405020304" pitchFamily="18" charset="0"/>
              </a:rPr>
              <a:t>“</a:t>
            </a:r>
            <a:r>
              <a:rPr lang="ru-RU" sz="1400" b="1" i="1" dirty="0">
                <a:latin typeface="Times New Roman" panose="02020603050405020304" pitchFamily="18" charset="0"/>
                <a:cs typeface="Times New Roman" panose="02020603050405020304" pitchFamily="18" charset="0"/>
              </a:rPr>
              <a:t>геохимические барьеры</a:t>
            </a:r>
            <a:r>
              <a:rPr lang="ru-RU" sz="1400" b="1"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был предложен А.И. Перельманом в 1961 году. В пределах большинства барьеров происходит довольно резкое изменение типа миграции химических элементов, а затем – связанное с ним изменение интенсивности миграции и осаждение (концентрация) определенных химических элементов или их соединений. По условиям образования геохимические барьеры разделяются на два основных типа: природные и техногенные. И те, и другие располагаются на участках изменения факторов миграции. В первом случае смена одной геохимической обстановки другой обуславливается природными особенностями конкретного участка биосферы. Во втором – такая смена происходит в результате антропогенной деятельности. Оба типа геохимических барьеров разделяются на четыре основных класса: физико-химические, механические, биогеохимические и техногенные. </a:t>
            </a:r>
          </a:p>
        </p:txBody>
      </p:sp>
      <p:graphicFrame>
        <p:nvGraphicFramePr>
          <p:cNvPr id="3" name="Схема 2"/>
          <p:cNvGraphicFramePr/>
          <p:nvPr>
            <p:extLst>
              <p:ext uri="{D42A27DB-BD31-4B8C-83A1-F6EECF244321}">
                <p14:modId xmlns:p14="http://schemas.microsoft.com/office/powerpoint/2010/main" val="1286211712"/>
              </p:ext>
            </p:extLst>
          </p:nvPr>
        </p:nvGraphicFramePr>
        <p:xfrm>
          <a:off x="4478168" y="-40288"/>
          <a:ext cx="3232616" cy="3693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74923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Заголовок 1">
            <a:extLst>
              <a:ext uri="{FF2B5EF4-FFF2-40B4-BE49-F238E27FC236}">
                <a16:creationId xmlns:a16="http://schemas.microsoft.com/office/drawing/2014/main" id="{3D25483C-01FE-4429-9D18-4F58618046CF}"/>
              </a:ext>
            </a:extLst>
          </p:cNvPr>
          <p:cNvSpPr>
            <a:spLocks noGrp="1"/>
          </p:cNvSpPr>
          <p:nvPr>
            <p:ph type="title"/>
          </p:nvPr>
        </p:nvSpPr>
        <p:spPr>
          <a:xfrm>
            <a:off x="976179" y="937993"/>
            <a:ext cx="10185463" cy="1325147"/>
          </a:xfrm>
        </p:spPr>
        <p:txBody>
          <a:bodyPr>
            <a:normAutofit fontScale="90000"/>
          </a:bodyPr>
          <a:lstStyle/>
          <a:p>
            <a:pPr algn="ctr"/>
            <a:r>
              <a:rPr lang="ru-RU" sz="2800" b="1" dirty="0">
                <a:solidFill>
                  <a:schemeClr val="bg1"/>
                </a:solidFill>
                <a:latin typeface="Times New Roman" panose="02020603050405020304" pitchFamily="18" charset="0"/>
                <a:cs typeface="Times New Roman" panose="02020603050405020304" pitchFamily="18" charset="0"/>
              </a:rPr>
              <a:t/>
            </a:r>
            <a:br>
              <a:rPr lang="ru-RU" sz="2800" b="1" dirty="0">
                <a:solidFill>
                  <a:schemeClr val="bg1"/>
                </a:solidFill>
                <a:latin typeface="Times New Roman" panose="02020603050405020304" pitchFamily="18" charset="0"/>
                <a:cs typeface="Times New Roman" panose="02020603050405020304" pitchFamily="18" charset="0"/>
              </a:rPr>
            </a:br>
            <a:r>
              <a:rPr lang="ru-RU" sz="2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b="1" dirty="0">
                <a:solidFill>
                  <a:srgbClr val="C00000"/>
                </a:solidFill>
                <a:effectLst>
                  <a:outerShdw blurRad="38100" dist="38100" dir="2700000" algn="tl">
                    <a:srgbClr val="000000">
                      <a:alpha val="43137"/>
                    </a:srgbClr>
                  </a:outerShdw>
                </a:effectLst>
              </a:rPr>
              <a:t/>
            </a:r>
            <a:br>
              <a:rPr lang="ru-RU" b="1" dirty="0">
                <a:solidFill>
                  <a:srgbClr val="C00000"/>
                </a:solidFill>
                <a:effectLst>
                  <a:outerShdw blurRad="38100" dist="38100" dir="2700000" algn="tl">
                    <a:srgbClr val="000000">
                      <a:alpha val="43137"/>
                    </a:srgbClr>
                  </a:outerShdw>
                </a:effectLst>
              </a:rPr>
            </a:br>
            <a:r>
              <a:rPr lang="ru-RU" sz="2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Прямоугольник 1">
            <a:extLst>
              <a:ext uri="{FF2B5EF4-FFF2-40B4-BE49-F238E27FC236}">
                <a16:creationId xmlns:a16="http://schemas.microsoft.com/office/drawing/2014/main" id="{786FD8CB-A056-4F37-87BC-B0540621E312}"/>
              </a:ext>
            </a:extLst>
          </p:cNvPr>
          <p:cNvSpPr/>
          <p:nvPr/>
        </p:nvSpPr>
        <p:spPr>
          <a:xfrm>
            <a:off x="481206" y="918108"/>
            <a:ext cx="10981539" cy="738664"/>
          </a:xfrm>
          <a:prstGeom prst="rect">
            <a:avLst/>
          </a:prstGeom>
        </p:spPr>
        <p:txBody>
          <a:bodyPr wrap="square">
            <a:spAutoFit/>
          </a:bodyPr>
          <a:lstStyle/>
          <a:p>
            <a:pPr algn="just"/>
            <a:r>
              <a:rPr lang="ru-RU" sz="1400" b="1" i="1" dirty="0">
                <a:latin typeface="Times New Roman" panose="02020603050405020304" pitchFamily="18" charset="0"/>
                <a:cs typeface="Times New Roman" panose="02020603050405020304" pitchFamily="18" charset="0"/>
              </a:rPr>
              <a:t>Геохимические аномалии являются отклонением от нормы, свойственной данному участку биосферы. Геохимической аномалией могут быть значительно повышенные (положительные) или пониженные (отрицательные), по сравнению с фоном, содержания элементов.</a:t>
            </a:r>
            <a:endParaRPr lang="ru-RU" sz="14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57" name="Схема 56">
            <a:extLst>
              <a:ext uri="{FF2B5EF4-FFF2-40B4-BE49-F238E27FC236}">
                <a16:creationId xmlns:a16="http://schemas.microsoft.com/office/drawing/2014/main" id="{CA282BEB-A0A7-4F28-B203-C40EECEFD575}"/>
              </a:ext>
            </a:extLst>
          </p:cNvPr>
          <p:cNvGraphicFramePr/>
          <p:nvPr>
            <p:extLst>
              <p:ext uri="{D42A27DB-BD31-4B8C-83A1-F6EECF244321}">
                <p14:modId xmlns:p14="http://schemas.microsoft.com/office/powerpoint/2010/main" val="134545530"/>
              </p:ext>
            </p:extLst>
          </p:nvPr>
        </p:nvGraphicFramePr>
        <p:xfrm>
          <a:off x="2168358" y="1904086"/>
          <a:ext cx="10184368" cy="49090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Схема 3"/>
          <p:cNvGraphicFramePr/>
          <p:nvPr>
            <p:extLst>
              <p:ext uri="{D42A27DB-BD31-4B8C-83A1-F6EECF244321}">
                <p14:modId xmlns:p14="http://schemas.microsoft.com/office/powerpoint/2010/main" val="1838629805"/>
              </p:ext>
            </p:extLst>
          </p:nvPr>
        </p:nvGraphicFramePr>
        <p:xfrm>
          <a:off x="4173022" y="213617"/>
          <a:ext cx="3369705" cy="3693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2115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42F9C133-120C-46F4-8403-410CDA8A24FA}"/>
              </a:ext>
            </a:extLst>
          </p:cNvPr>
          <p:cNvGraphicFramePr/>
          <p:nvPr>
            <p:extLst>
              <p:ext uri="{D42A27DB-BD31-4B8C-83A1-F6EECF244321}">
                <p14:modId xmlns:p14="http://schemas.microsoft.com/office/powerpoint/2010/main" val="1196681374"/>
              </p:ext>
            </p:extLst>
          </p:nvPr>
        </p:nvGraphicFramePr>
        <p:xfrm>
          <a:off x="1802396" y="615435"/>
          <a:ext cx="12260216" cy="5371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Прямоугольник 55">
            <a:extLst>
              <a:ext uri="{FF2B5EF4-FFF2-40B4-BE49-F238E27FC236}">
                <a16:creationId xmlns:a16="http://schemas.microsoft.com/office/drawing/2014/main" id="{F32BE205-40C0-495B-AAB1-9EA004A7338A}"/>
              </a:ext>
            </a:extLst>
          </p:cNvPr>
          <p:cNvSpPr/>
          <p:nvPr/>
        </p:nvSpPr>
        <p:spPr>
          <a:xfrm>
            <a:off x="470558" y="617757"/>
            <a:ext cx="4695399" cy="4031873"/>
          </a:xfrm>
          <a:prstGeom prst="rect">
            <a:avLst/>
          </a:prstGeom>
        </p:spPr>
        <p:txBody>
          <a:bodyPr wrap="square">
            <a:spAutoFit/>
          </a:bodyPr>
          <a:lstStyle/>
          <a:p>
            <a:pPr algn="just"/>
            <a:r>
              <a:rPr lang="ru-RU"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600" b="1" i="1" dirty="0">
                <a:latin typeface="Times New Roman" panose="02020603050405020304" pitchFamily="18" charset="0"/>
                <a:cs typeface="Times New Roman" panose="02020603050405020304" pitchFamily="18" charset="0"/>
              </a:rPr>
              <a:t>Физика ландшафта </a:t>
            </a:r>
            <a:r>
              <a:rPr lang="ru-RU" sz="1600" dirty="0">
                <a:latin typeface="Times New Roman" panose="02020603050405020304" pitchFamily="18" charset="0"/>
                <a:cs typeface="Times New Roman" panose="02020603050405020304" pitchFamily="18" charset="0"/>
              </a:rPr>
              <a:t>– это учение о физическом взаимодействии компонентов ландшафта, точнее – учение о взаимодействии компонентов ландшафта, которые анализируются методами современной физики. В анализ входит и человек, но рассматриваемый исключительно как геофизический фактор. </a:t>
            </a:r>
          </a:p>
          <a:p>
            <a:pPr algn="just"/>
            <a:r>
              <a:rPr lang="ru-RU" sz="1600" dirty="0">
                <a:latin typeface="Times New Roman" panose="02020603050405020304" pitchFamily="18" charset="0"/>
                <a:cs typeface="Times New Roman" panose="02020603050405020304" pitchFamily="18" charset="0"/>
              </a:rPr>
              <a:t>Физика ландшафта отличается от геофизики Земли и атмосферы тем, что она </a:t>
            </a:r>
            <a:r>
              <a:rPr lang="ru-RU" sz="1600" i="1" dirty="0">
                <a:latin typeface="Times New Roman" panose="02020603050405020304" pitchFamily="18" charset="0"/>
                <a:cs typeface="Times New Roman" panose="02020603050405020304" pitchFamily="18" charset="0"/>
              </a:rPr>
              <a:t>изучает только ландшафтную сферу, но в пределах ее не только мертвую природу, но и физические процессы в живой природе и рассматривает не общие физические закономерности, но их специфику для каждого полного или неполного природного комплекса любого ранга. </a:t>
            </a:r>
            <a:r>
              <a:rPr lang="ru-RU" sz="1600" dirty="0">
                <a:latin typeface="Times New Roman" panose="02020603050405020304" pitchFamily="18" charset="0"/>
                <a:cs typeface="Times New Roman" panose="02020603050405020304" pitchFamily="18" charset="0"/>
              </a:rPr>
              <a:t>Методы физики ландшафта делятся на: </a:t>
            </a:r>
          </a:p>
        </p:txBody>
      </p:sp>
      <p:graphicFrame>
        <p:nvGraphicFramePr>
          <p:cNvPr id="4" name="Схема 3"/>
          <p:cNvGraphicFramePr/>
          <p:nvPr>
            <p:extLst>
              <p:ext uri="{D42A27DB-BD31-4B8C-83A1-F6EECF244321}">
                <p14:modId xmlns:p14="http://schemas.microsoft.com/office/powerpoint/2010/main" val="1879168486"/>
              </p:ext>
            </p:extLst>
          </p:nvPr>
        </p:nvGraphicFramePr>
        <p:xfrm>
          <a:off x="3127440" y="53370"/>
          <a:ext cx="5792483" cy="3693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4" name="Схема 53">
            <a:extLst>
              <a:ext uri="{FF2B5EF4-FFF2-40B4-BE49-F238E27FC236}">
                <a16:creationId xmlns:a16="http://schemas.microsoft.com/office/drawing/2014/main" id="{E2059D44-18A8-45EA-9A1D-238060DB5036}"/>
              </a:ext>
            </a:extLst>
          </p:cNvPr>
          <p:cNvGraphicFramePr/>
          <p:nvPr>
            <p:extLst>
              <p:ext uri="{D42A27DB-BD31-4B8C-83A1-F6EECF244321}">
                <p14:modId xmlns:p14="http://schemas.microsoft.com/office/powerpoint/2010/main" val="2143201466"/>
              </p:ext>
            </p:extLst>
          </p:nvPr>
        </p:nvGraphicFramePr>
        <p:xfrm>
          <a:off x="5165958" y="673521"/>
          <a:ext cx="7437401" cy="5418667"/>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729274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87CCD8D1-E26F-457B-B55A-C9224BEBEDD9}"/>
              </a:ext>
            </a:extLst>
          </p:cNvPr>
          <p:cNvSpPr/>
          <p:nvPr/>
        </p:nvSpPr>
        <p:spPr>
          <a:xfrm>
            <a:off x="3121858" y="4222603"/>
            <a:ext cx="6096000" cy="325538"/>
          </a:xfrm>
          <a:prstGeom prst="rect">
            <a:avLst/>
          </a:prstGeom>
        </p:spPr>
        <p:txBody>
          <a:bodyPr>
            <a:spAutoFit/>
          </a:bodyPr>
          <a:lstStyle/>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4" name="Схема 53">
            <a:extLst>
              <a:ext uri="{FF2B5EF4-FFF2-40B4-BE49-F238E27FC236}">
                <a16:creationId xmlns:a16="http://schemas.microsoft.com/office/drawing/2014/main" id="{44DAEDDB-7085-4C22-8318-F69768F32042}"/>
              </a:ext>
            </a:extLst>
          </p:cNvPr>
          <p:cNvGraphicFramePr/>
          <p:nvPr>
            <p:extLst>
              <p:ext uri="{D42A27DB-BD31-4B8C-83A1-F6EECF244321}">
                <p14:modId xmlns:p14="http://schemas.microsoft.com/office/powerpoint/2010/main" val="4201433379"/>
              </p:ext>
            </p:extLst>
          </p:nvPr>
        </p:nvGraphicFramePr>
        <p:xfrm>
          <a:off x="799412" y="1729409"/>
          <a:ext cx="10610709" cy="4757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extLst>
              <p:ext uri="{D42A27DB-BD31-4B8C-83A1-F6EECF244321}">
                <p14:modId xmlns:p14="http://schemas.microsoft.com/office/powerpoint/2010/main" val="2648943053"/>
              </p:ext>
            </p:extLst>
          </p:nvPr>
        </p:nvGraphicFramePr>
        <p:xfrm>
          <a:off x="291845" y="356932"/>
          <a:ext cx="11358324" cy="12858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Скругленный прямоугольник 3"/>
          <p:cNvSpPr/>
          <p:nvPr/>
        </p:nvSpPr>
        <p:spPr>
          <a:xfrm>
            <a:off x="924687" y="2410992"/>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Радиационный теплообмен, протекающий на земной поверхности</a:t>
            </a:r>
          </a:p>
        </p:txBody>
      </p:sp>
      <p:sp>
        <p:nvSpPr>
          <p:cNvPr id="56" name="Скругленный прямоугольник 55"/>
          <p:cNvSpPr/>
          <p:nvPr/>
        </p:nvSpPr>
        <p:spPr>
          <a:xfrm>
            <a:off x="2986878" y="2410991"/>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Турбулентный тепло- и </a:t>
            </a:r>
            <a:r>
              <a:rPr lang="ru-RU" sz="1400" dirty="0" err="1">
                <a:latin typeface="Times New Roman" panose="02020603050405020304" pitchFamily="18" charset="0"/>
                <a:cs typeface="Times New Roman" panose="02020603050405020304" pitchFamily="18" charset="0"/>
              </a:rPr>
              <a:t>влагообмен</a:t>
            </a:r>
            <a:r>
              <a:rPr lang="ru-RU" sz="1400" dirty="0">
                <a:latin typeface="Times New Roman" panose="02020603050405020304" pitchFamily="18" charset="0"/>
                <a:cs typeface="Times New Roman" panose="02020603050405020304" pitchFamily="18" charset="0"/>
              </a:rPr>
              <a:t> земной поверхности с атмосферой</a:t>
            </a:r>
          </a:p>
        </p:txBody>
      </p:sp>
      <p:sp>
        <p:nvSpPr>
          <p:cNvPr id="57" name="Скругленный прямоугольник 56"/>
          <p:cNvSpPr/>
          <p:nvPr/>
        </p:nvSpPr>
        <p:spPr>
          <a:xfrm>
            <a:off x="5005130" y="2414861"/>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Формирование поверхностного стока</a:t>
            </a:r>
          </a:p>
        </p:txBody>
      </p:sp>
      <p:sp>
        <p:nvSpPr>
          <p:cNvPr id="58" name="Скругленный прямоугольник 57"/>
          <p:cNvSpPr/>
          <p:nvPr/>
        </p:nvSpPr>
        <p:spPr>
          <a:xfrm>
            <a:off x="7047169" y="2419738"/>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Процессы движения воды в почве</a:t>
            </a:r>
          </a:p>
        </p:txBody>
      </p:sp>
      <p:sp>
        <p:nvSpPr>
          <p:cNvPr id="59" name="Скругленный прямоугольник 58"/>
          <p:cNvSpPr/>
          <p:nvPr/>
        </p:nvSpPr>
        <p:spPr>
          <a:xfrm>
            <a:off x="9107230" y="2429914"/>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Процессы тепло- и </a:t>
            </a:r>
            <a:r>
              <a:rPr lang="ru-RU" sz="1400" dirty="0" err="1">
                <a:latin typeface="Times New Roman" panose="02020603050405020304" pitchFamily="18" charset="0"/>
                <a:cs typeface="Times New Roman" panose="02020603050405020304" pitchFamily="18" charset="0"/>
              </a:rPr>
              <a:t>влагообмена</a:t>
            </a:r>
            <a:r>
              <a:rPr lang="ru-RU" sz="1400" dirty="0">
                <a:latin typeface="Times New Roman" panose="02020603050405020304" pitchFamily="18" charset="0"/>
                <a:cs typeface="Times New Roman" panose="02020603050405020304" pitchFamily="18" charset="0"/>
              </a:rPr>
              <a:t> между различными географическими областями</a:t>
            </a:r>
          </a:p>
        </p:txBody>
      </p:sp>
      <p:sp>
        <p:nvSpPr>
          <p:cNvPr id="60" name="Скругленный прямоугольник 59"/>
          <p:cNvSpPr/>
          <p:nvPr/>
        </p:nvSpPr>
        <p:spPr>
          <a:xfrm>
            <a:off x="1057033" y="3965996"/>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Закономерности формирования и динамики снежного покрова</a:t>
            </a:r>
          </a:p>
        </p:txBody>
      </p:sp>
      <p:sp>
        <p:nvSpPr>
          <p:cNvPr id="61" name="Скругленный прямоугольник 60"/>
          <p:cNvSpPr/>
          <p:nvPr/>
        </p:nvSpPr>
        <p:spPr>
          <a:xfrm>
            <a:off x="3093727" y="3947074"/>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a:latin typeface="Times New Roman" panose="02020603050405020304" pitchFamily="18" charset="0"/>
                <a:cs typeface="Times New Roman" panose="02020603050405020304" pitchFamily="18" charset="0"/>
              </a:rPr>
              <a:t>Закономерности формирования и динамики ледников суши</a:t>
            </a:r>
          </a:p>
        </p:txBody>
      </p:sp>
      <p:sp>
        <p:nvSpPr>
          <p:cNvPr id="62" name="Скругленный прямоугольник 61"/>
          <p:cNvSpPr/>
          <p:nvPr/>
        </p:nvSpPr>
        <p:spPr>
          <a:xfrm>
            <a:off x="5036786" y="3928152"/>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a:latin typeface="Times New Roman" panose="02020603050405020304" pitchFamily="18" charset="0"/>
                <a:cs typeface="Times New Roman" panose="02020603050405020304" pitchFamily="18" charset="0"/>
              </a:rPr>
              <a:t>Формирование и динамика поверхностных водоемов</a:t>
            </a:r>
          </a:p>
        </p:txBody>
      </p:sp>
      <p:sp>
        <p:nvSpPr>
          <p:cNvPr id="63" name="Скругленный прямоугольник 62"/>
          <p:cNvSpPr/>
          <p:nvPr/>
        </p:nvSpPr>
        <p:spPr>
          <a:xfrm>
            <a:off x="7121958" y="3928151"/>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a:latin typeface="Times New Roman" panose="02020603050405020304" pitchFamily="18" charset="0"/>
                <a:cs typeface="Times New Roman" panose="02020603050405020304" pitchFamily="18" charset="0"/>
              </a:rPr>
              <a:t>Формирование и динамика сезонной и многолетней мерзлоты</a:t>
            </a:r>
          </a:p>
        </p:txBody>
      </p:sp>
      <p:sp>
        <p:nvSpPr>
          <p:cNvPr id="64" name="Скругленный прямоугольник 63"/>
          <p:cNvSpPr/>
          <p:nvPr/>
        </p:nvSpPr>
        <p:spPr>
          <a:xfrm>
            <a:off x="9104932" y="3912462"/>
            <a:ext cx="1828800"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Формирование и динамика почвенных и грунтовых вод</a:t>
            </a:r>
          </a:p>
        </p:txBody>
      </p:sp>
      <p:sp>
        <p:nvSpPr>
          <p:cNvPr id="65" name="Скругленный прямоугольник 64"/>
          <p:cNvSpPr/>
          <p:nvPr/>
        </p:nvSpPr>
        <p:spPr>
          <a:xfrm>
            <a:off x="740442" y="5267826"/>
            <a:ext cx="3178036"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Процессы эрозии</a:t>
            </a:r>
          </a:p>
        </p:txBody>
      </p:sp>
      <p:sp>
        <p:nvSpPr>
          <p:cNvPr id="66" name="Скругленный прямоугольник 65"/>
          <p:cNvSpPr/>
          <p:nvPr/>
        </p:nvSpPr>
        <p:spPr>
          <a:xfrm>
            <a:off x="4072290" y="5255042"/>
            <a:ext cx="3233565"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Роль водно-теплового режима земной поверхности в формировании климатов земного шара</a:t>
            </a:r>
          </a:p>
        </p:txBody>
      </p:sp>
      <p:sp>
        <p:nvSpPr>
          <p:cNvPr id="67" name="Скругленный прямоугольник 66"/>
          <p:cNvSpPr/>
          <p:nvPr/>
        </p:nvSpPr>
        <p:spPr>
          <a:xfrm>
            <a:off x="7571726" y="5267826"/>
            <a:ext cx="3572524" cy="11205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Роль водно-теплового режима земной поверхности в развитии органической природы и в формировании природной зональности, а также других форм географической дифференциации природной среды. </a:t>
            </a:r>
          </a:p>
        </p:txBody>
      </p:sp>
    </p:spTree>
    <p:extLst>
      <p:ext uri="{BB962C8B-B14F-4D97-AF65-F5344CB8AC3E}">
        <p14:creationId xmlns:p14="http://schemas.microsoft.com/office/powerpoint/2010/main" val="1724513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87CCD8D1-E26F-457B-B55A-C9224BEBEDD9}"/>
              </a:ext>
            </a:extLst>
          </p:cNvPr>
          <p:cNvSpPr/>
          <p:nvPr/>
        </p:nvSpPr>
        <p:spPr>
          <a:xfrm>
            <a:off x="3121858" y="4222603"/>
            <a:ext cx="6096000" cy="325538"/>
          </a:xfrm>
          <a:prstGeom prst="rect">
            <a:avLst/>
          </a:prstGeom>
        </p:spPr>
        <p:txBody>
          <a:bodyPr>
            <a:spAutoFit/>
          </a:bodyPr>
          <a:lstStyle/>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4" name="Схема 53">
            <a:extLst>
              <a:ext uri="{FF2B5EF4-FFF2-40B4-BE49-F238E27FC236}">
                <a16:creationId xmlns:a16="http://schemas.microsoft.com/office/drawing/2014/main" id="{44DAEDDB-7085-4C22-8318-F69768F32042}"/>
              </a:ext>
            </a:extLst>
          </p:cNvPr>
          <p:cNvGraphicFramePr/>
          <p:nvPr>
            <p:extLst>
              <p:ext uri="{D42A27DB-BD31-4B8C-83A1-F6EECF244321}">
                <p14:modId xmlns:p14="http://schemas.microsoft.com/office/powerpoint/2010/main" val="4103594863"/>
              </p:ext>
            </p:extLst>
          </p:nvPr>
        </p:nvGraphicFramePr>
        <p:xfrm>
          <a:off x="864503" y="826314"/>
          <a:ext cx="11210796" cy="5622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9524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7">
            <a:extLst>
              <a:ext uri="{FF2B5EF4-FFF2-40B4-BE49-F238E27FC236}">
                <a16:creationId xmlns:a16="http://schemas.microsoft.com/office/drawing/2014/main" id="{7608836D-C7CD-485D-A3EE-F45976D9233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9">
            <a:extLst>
              <a:ext uri="{FF2B5EF4-FFF2-40B4-BE49-F238E27FC236}">
                <a16:creationId xmlns:a16="http://schemas.microsoft.com/office/drawing/2014/main" id="{E5829972-04AB-4FA5-807B-D16B84C8FE9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08825D8A-33EB-4232-B2F4-F9F0A23B8E6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3">
            <a:extLst>
              <a:ext uri="{FF2B5EF4-FFF2-40B4-BE49-F238E27FC236}">
                <a16:creationId xmlns:a16="http://schemas.microsoft.com/office/drawing/2014/main" id="{37ECC478-556B-4732-A558-70E89B6614E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8" name="Rectangle 64">
              <a:extLst>
                <a:ext uri="{FF2B5EF4-FFF2-40B4-BE49-F238E27FC236}">
                  <a16:creationId xmlns:a16="http://schemas.microsoft.com/office/drawing/2014/main" id="{2569EEB1-2A6F-46C7-AAEA-CD1B676E487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66">
              <a:extLst>
                <a:ext uri="{FF2B5EF4-FFF2-40B4-BE49-F238E27FC236}">
                  <a16:creationId xmlns:a16="http://schemas.microsoft.com/office/drawing/2014/main" id="{3439FD61-F1F1-466A-9CE6-06072254904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4">
              <a:extLst>
                <a:ext uri="{FF2B5EF4-FFF2-40B4-BE49-F238E27FC236}">
                  <a16:creationId xmlns:a16="http://schemas.microsoft.com/office/drawing/2014/main" id="{BB5C3D91-969C-49DE-81A1-EED0E9FAD7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6">
              <a:extLst>
                <a:ext uri="{FF2B5EF4-FFF2-40B4-BE49-F238E27FC236}">
                  <a16:creationId xmlns:a16="http://schemas.microsoft.com/office/drawing/2014/main" id="{14FDF799-8DBD-465A-BFCD-B8D2F864435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64">
              <a:extLst>
                <a:ext uri="{FF2B5EF4-FFF2-40B4-BE49-F238E27FC236}">
                  <a16:creationId xmlns:a16="http://schemas.microsoft.com/office/drawing/2014/main" id="{4ED0DC5F-645A-4A94-A3C6-9ABA8BEA81B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987528AE-1A5D-4EAD-9B8F-F27DC6D71BE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4">
              <a:extLst>
                <a:ext uri="{FF2B5EF4-FFF2-40B4-BE49-F238E27FC236}">
                  <a16:creationId xmlns:a16="http://schemas.microsoft.com/office/drawing/2014/main" id="{3EC03E9D-7957-42F3-B30E-B17E1BD9C2E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8500EA75-AD80-4038-B7BA-18101069CA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A8518B9B-2CF4-499C-8869-53DAF713C7B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A0105D1-8B0F-48FB-99CE-F317FC01C62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CE0072A9-6AA2-4FFD-B286-2F7C4D0B868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41208B1A-BDF4-454C-8F35-5FCB2A8152E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27">
            <a:extLst>
              <a:ext uri="{FF2B5EF4-FFF2-40B4-BE49-F238E27FC236}">
                <a16:creationId xmlns:a16="http://schemas.microsoft.com/office/drawing/2014/main" id="{DD732156-DC6C-48BB-B708-B6FF3392091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1" name="Rectangle 2">
              <a:extLst>
                <a:ext uri="{FF2B5EF4-FFF2-40B4-BE49-F238E27FC236}">
                  <a16:creationId xmlns:a16="http://schemas.microsoft.com/office/drawing/2014/main" id="{D12F30BB-247F-4C07-8FD1-B4A17BED78D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D9B72407-7C8E-411C-A298-DAA3D3AEB37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A8908A40-3CE7-49FC-930D-8343D2C68BE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A163286E-D081-420D-9CFB-F64ABF859A0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E8A6DD8-B1A0-4844-9E93-5B435CE9FB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7E544615-AC20-41F2-9486-24FFC303D96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E57712DD-706E-4BA7-996F-289DBF017D3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2">
              <a:extLst>
                <a:ext uri="{FF2B5EF4-FFF2-40B4-BE49-F238E27FC236}">
                  <a16:creationId xmlns:a16="http://schemas.microsoft.com/office/drawing/2014/main" id="{21F827BF-3A54-4951-B69B-2B7644AECDA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9AA089BA-3050-459A-9FE4-6BAA2CBECF2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86178A2-1581-4172-819F-C39E773D6A7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1487A9E8-2A20-4ED4-A785-7E71AE0B912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041FDCC3-881A-4FD0-8124-0B552A4CF9D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2">
              <a:extLst>
                <a:ext uri="{FF2B5EF4-FFF2-40B4-BE49-F238E27FC236}">
                  <a16:creationId xmlns:a16="http://schemas.microsoft.com/office/drawing/2014/main" id="{0E834240-9B67-4663-9EBD-47272D03A93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0F9458DA-D11F-4E18-9157-33692F37319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491081F6-440A-4AA3-9B72-3F5D9CC2B4A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9EBE463D-7A93-417C-9D3C-97B0A4623D4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212DD3DC-0710-4F07-A622-FC8E0555A4B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2">
              <a:extLst>
                <a:ext uri="{FF2B5EF4-FFF2-40B4-BE49-F238E27FC236}">
                  <a16:creationId xmlns:a16="http://schemas.microsoft.com/office/drawing/2014/main" id="{8784D3F6-706C-4925-A0C5-923284A9126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4">
              <a:extLst>
                <a:ext uri="{FF2B5EF4-FFF2-40B4-BE49-F238E27FC236}">
                  <a16:creationId xmlns:a16="http://schemas.microsoft.com/office/drawing/2014/main" id="{4FDA8F6E-612C-41A5-98E3-7605FA7E74B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6">
              <a:extLst>
                <a:ext uri="{FF2B5EF4-FFF2-40B4-BE49-F238E27FC236}">
                  <a16:creationId xmlns:a16="http://schemas.microsoft.com/office/drawing/2014/main" id="{3D541228-2F26-430A-8962-E1148FB4A3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
              <a:extLst>
                <a:ext uri="{FF2B5EF4-FFF2-40B4-BE49-F238E27FC236}">
                  <a16:creationId xmlns:a16="http://schemas.microsoft.com/office/drawing/2014/main" id="{6112C289-AABF-405B-8B79-BDE5E511D78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D7447B8D-AE88-4614-93EA-CFF096AA393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2">
              <a:extLst>
                <a:ext uri="{FF2B5EF4-FFF2-40B4-BE49-F238E27FC236}">
                  <a16:creationId xmlns:a16="http://schemas.microsoft.com/office/drawing/2014/main" id="{B7F02231-97A6-46A8-B388-35730D70EC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4">
              <a:extLst>
                <a:ext uri="{FF2B5EF4-FFF2-40B4-BE49-F238E27FC236}">
                  <a16:creationId xmlns:a16="http://schemas.microsoft.com/office/drawing/2014/main" id="{4F231344-6DAB-48BD-9121-995A1C79A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6">
              <a:extLst>
                <a:ext uri="{FF2B5EF4-FFF2-40B4-BE49-F238E27FC236}">
                  <a16:creationId xmlns:a16="http://schemas.microsoft.com/office/drawing/2014/main" id="{F7FA72A2-3D92-4B88-A004-95272D49BB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Скругленный прямоугольник 4">
            <a:extLst>
              <a:ext uri="{FF2B5EF4-FFF2-40B4-BE49-F238E27FC236}">
                <a16:creationId xmlns:a16="http://schemas.microsoft.com/office/drawing/2014/main" id="{48BE2435-1AF6-498A-B630-39CE5DCECAFB}"/>
              </a:ext>
            </a:extLst>
          </p:cNvPr>
          <p:cNvSpPr/>
          <p:nvPr/>
        </p:nvSpPr>
        <p:spPr>
          <a:xfrm>
            <a:off x="2003488" y="166524"/>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49" name="Рисунок 48">
            <a:extLst>
              <a:ext uri="{FF2B5EF4-FFF2-40B4-BE49-F238E27FC236}">
                <a16:creationId xmlns:a16="http://schemas.microsoft.com/office/drawing/2014/main" id="{FE353B45-DB49-4261-B4C6-7E9746590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9736" y="1976610"/>
            <a:ext cx="3105150" cy="3881438"/>
          </a:xfrm>
          <a:prstGeom prst="rect">
            <a:avLst/>
          </a:prstGeom>
        </p:spPr>
      </p:pic>
      <p:sp>
        <p:nvSpPr>
          <p:cNvPr id="51" name="Заголовок 1">
            <a:extLst>
              <a:ext uri="{FF2B5EF4-FFF2-40B4-BE49-F238E27FC236}">
                <a16:creationId xmlns:a16="http://schemas.microsoft.com/office/drawing/2014/main" id="{26782FEF-BB68-46F0-BA44-140034972F53}"/>
              </a:ext>
            </a:extLst>
          </p:cNvPr>
          <p:cNvSpPr>
            <a:spLocks noGrp="1"/>
          </p:cNvSpPr>
          <p:nvPr>
            <p:ph type="title"/>
          </p:nvPr>
        </p:nvSpPr>
        <p:spPr>
          <a:xfrm>
            <a:off x="512123" y="235026"/>
            <a:ext cx="10972800" cy="348648"/>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Обзорные вопросы</a:t>
            </a:r>
          </a:p>
        </p:txBody>
      </p:sp>
      <p:sp>
        <p:nvSpPr>
          <p:cNvPr id="46" name="Прямоугольник 45">
            <a:extLst>
              <a:ext uri="{FF2B5EF4-FFF2-40B4-BE49-F238E27FC236}">
                <a16:creationId xmlns:a16="http://schemas.microsoft.com/office/drawing/2014/main" id="{771EF76B-1D00-459D-879C-636C3876B6CE}"/>
              </a:ext>
            </a:extLst>
          </p:cNvPr>
          <p:cNvSpPr/>
          <p:nvPr/>
        </p:nvSpPr>
        <p:spPr>
          <a:xfrm>
            <a:off x="838965" y="797328"/>
            <a:ext cx="7395634" cy="6711068"/>
          </a:xfrm>
          <a:prstGeom prst="rect">
            <a:avLst/>
          </a:prstGeom>
        </p:spPr>
        <p:txBody>
          <a:bodyPr wrap="square">
            <a:spAutoFit/>
          </a:bodyPr>
          <a:lstStyle/>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Что изучает геохимия ландшафта?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Чем определяется миграционная способность химических элементов?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Как влияют на миграционную способность химических элементов условия конкретного ландшафта?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Назовите факторы миграции химических элементов в ландшафте.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Охарактеризуйте формы нахождения элементов в земной коре.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Назовите типы и виды миграции химических элементов.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Каковы внешние и внутренние факторы миграции химических элементов?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Дайте понятие геохимических барьеров, геохимических аномалий.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Что </a:t>
            </a:r>
            <a:r>
              <a:rPr lang="ru-RU" b="1" dirty="0">
                <a:latin typeface="Times New Roman" panose="02020603050405020304" pitchFamily="18" charset="0"/>
                <a:cs typeface="Times New Roman" panose="02020603050405020304" pitchFamily="18" charset="0"/>
              </a:rPr>
              <a:t>изучает физика ландшафта?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Какие методы изучения физики ландшафта вы знаете? </a:t>
            </a:r>
          </a:p>
          <a:p>
            <a:pPr marL="342900" indent="-342900" algn="just">
              <a:lnSpc>
                <a:spcPct val="115000"/>
              </a:lnSpc>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Охарактеризуйте метод балансов при изучении физики ландшафтов.</a:t>
            </a:r>
          </a:p>
          <a:p>
            <a:pPr algn="just">
              <a:lnSpc>
                <a:spcPct val="115000"/>
              </a:lnSpc>
            </a:pPr>
            <a:endParaRPr lang="ru-RU" dirty="0">
              <a:highlight>
                <a:srgbClr val="FFFF00"/>
              </a:highlight>
            </a:endParaRPr>
          </a:p>
          <a:p>
            <a:pPr marL="342900" indent="-342900" algn="just">
              <a:lnSpc>
                <a:spcPct val="115000"/>
              </a:lnSpc>
              <a:buFont typeface="+mj-lt"/>
              <a:buAutoNum type="arabicPeriod"/>
            </a:pPr>
            <a:endParaRPr lang="ru-RU" dirty="0">
              <a:highlight>
                <a:srgbClr val="FFFF00"/>
              </a:highlight>
              <a:latin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endParaRPr lang="ru-RU" dirty="0">
              <a:solidFill>
                <a:srgbClr val="00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3569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6"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Объект 2">
            <a:extLst>
              <a:ext uri="{FF2B5EF4-FFF2-40B4-BE49-F238E27FC236}">
                <a16:creationId xmlns:a16="http://schemas.microsoft.com/office/drawing/2014/main" id="{E3583ABC-46FC-4852-83A9-ECDF4BEAA8DB}"/>
              </a:ext>
            </a:extLst>
          </p:cNvPr>
          <p:cNvSpPr>
            <a:spLocks noGrp="1"/>
          </p:cNvSpPr>
          <p:nvPr>
            <p:ph idx="1"/>
          </p:nvPr>
        </p:nvSpPr>
        <p:spPr>
          <a:xfrm>
            <a:off x="1015091" y="1225845"/>
            <a:ext cx="10258425" cy="4351338"/>
          </a:xfrm>
        </p:spPr>
        <p:txBody>
          <a:bodyPr>
            <a:normAutofit fontScale="92500" lnSpcReduction="20000"/>
          </a:bodyPr>
          <a:lstStyle/>
          <a:p>
            <a:pPr marL="514350" lvl="0" indent="-514350" algn="just">
              <a:buFont typeface="+mj-lt"/>
              <a:buAutoNum type="arabicPeriod"/>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Алексеенко В.А. Экологическая геохимия: Учебник /В.А. Алексеенко. – М.: Логос, 2000. – 627 с. </a:t>
            </a:r>
          </a:p>
          <a:p>
            <a:pPr marL="514350" lvl="0" indent="-514350" algn="just">
              <a:buFont typeface="+mj-lt"/>
              <a:buAutoNum type="arabicPeriod"/>
            </a:pP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Ганжара</a:t>
            </a:r>
            <a:r>
              <a:rPr lang="ru-RU" dirty="0">
                <a:latin typeface="Times New Roman" panose="02020603050405020304" pitchFamily="18" charset="0"/>
                <a:cs typeface="Times New Roman" panose="02020603050405020304" pitchFamily="18" charset="0"/>
              </a:rPr>
              <a:t> Н.Ф. Ландшафтоведение: Учебник. /Н.Ф. </a:t>
            </a:r>
            <a:r>
              <a:rPr lang="ru-RU" dirty="0" err="1">
                <a:latin typeface="Times New Roman" panose="02020603050405020304" pitchFamily="18" charset="0"/>
                <a:cs typeface="Times New Roman" panose="02020603050405020304" pitchFamily="18" charset="0"/>
              </a:rPr>
              <a:t>Ганжара</a:t>
            </a:r>
            <a:r>
              <a:rPr lang="ru-RU" dirty="0">
                <a:latin typeface="Times New Roman" panose="02020603050405020304" pitchFamily="18" charset="0"/>
                <a:cs typeface="Times New Roman" panose="02020603050405020304" pitchFamily="18" charset="0"/>
              </a:rPr>
              <a:t>, Б.А. Борисов, Р.Ф. </a:t>
            </a:r>
            <a:r>
              <a:rPr lang="ru-RU" dirty="0" err="1">
                <a:latin typeface="Times New Roman" panose="02020603050405020304" pitchFamily="18" charset="0"/>
                <a:cs typeface="Times New Roman" panose="02020603050405020304" pitchFamily="18" charset="0"/>
              </a:rPr>
              <a:t>Байбеков</a:t>
            </a:r>
            <a:r>
              <a:rPr lang="ru-RU" dirty="0">
                <a:latin typeface="Times New Roman" panose="02020603050405020304" pitchFamily="18" charset="0"/>
                <a:cs typeface="Times New Roman" panose="02020603050405020304" pitchFamily="18" charset="0"/>
              </a:rPr>
              <a:t>. – М.: Изд-во РГАУ-МСХА, 2010. – 248 с. </a:t>
            </a:r>
          </a:p>
          <a:p>
            <a:pPr marL="514350" lvl="0" indent="-514350" algn="just">
              <a:buFont typeface="+mj-lt"/>
              <a:buAutoNum type="arabicPeriod"/>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Карпенко, Л.В. Ландшафтоведение /Л.В. Карпенко, В.Д. Карпенко, М.Л. </a:t>
            </a:r>
            <a:r>
              <a:rPr lang="ru-RU" dirty="0" err="1">
                <a:latin typeface="Times New Roman" panose="02020603050405020304" pitchFamily="18" charset="0"/>
                <a:cs typeface="Times New Roman" panose="02020603050405020304" pitchFamily="18" charset="0"/>
              </a:rPr>
              <a:t>Махлаев</a:t>
            </a:r>
            <a:r>
              <a:rPr lang="ru-RU" dirty="0">
                <a:latin typeface="Times New Roman" panose="02020603050405020304" pitchFamily="18" charset="0"/>
                <a:cs typeface="Times New Roman" panose="02020603050405020304" pitchFamily="18" charset="0"/>
              </a:rPr>
              <a:t>. – Красноярск, 2007. – 104 с. </a:t>
            </a:r>
          </a:p>
          <a:p>
            <a:pPr marL="514350" lvl="0" indent="-514350" algn="just">
              <a:buFont typeface="+mj-lt"/>
              <a:buAutoNum type="arabicPeriod"/>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Перельман А.И. Геохимия ландшафтов /А.И. Перельман. – М.: Недра, 1975. – 341 с. </a:t>
            </a:r>
          </a:p>
          <a:p>
            <a:pPr marL="514350" lvl="0" indent="-514350" algn="just">
              <a:buFont typeface="+mj-lt"/>
              <a:buAutoNum type="arabicPeriod"/>
            </a:pPr>
            <a:r>
              <a:rPr lang="ru-RU" smtClean="0">
                <a:latin typeface="Times New Roman" panose="02020603050405020304" pitchFamily="18" charset="0"/>
                <a:cs typeface="Times New Roman" panose="02020603050405020304" pitchFamily="18" charset="0"/>
              </a:rPr>
              <a:t>Покатилов</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Ю.Г. Биогеохимия биосферы и медико-биологические проблемы /Ю.Г. </a:t>
            </a:r>
            <a:r>
              <a:rPr lang="ru-RU" dirty="0" err="1">
                <a:latin typeface="Times New Roman" panose="02020603050405020304" pitchFamily="18" charset="0"/>
                <a:cs typeface="Times New Roman" panose="02020603050405020304" pitchFamily="18" charset="0"/>
              </a:rPr>
              <a:t>Покатилов</a:t>
            </a:r>
            <a:r>
              <a:rPr lang="ru-RU" dirty="0">
                <a:latin typeface="Times New Roman" panose="02020603050405020304" pitchFamily="18" charset="0"/>
                <a:cs typeface="Times New Roman" panose="02020603050405020304" pitchFamily="18" charset="0"/>
              </a:rPr>
              <a:t>. – Новосибирск: Наука, 1993. – 168 с.</a:t>
            </a:r>
          </a:p>
          <a:p>
            <a:pPr marL="0" indent="0">
              <a:buNone/>
            </a:pP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endParaRPr lang="ru-RU" sz="2000" dirty="0">
              <a:latin typeface="Arial" panose="020B0604020202020204" pitchFamily="34" charset="0"/>
              <a:cs typeface="Arial" panose="020B0604020202020204" pitchFamily="34" charset="0"/>
            </a:endParaRPr>
          </a:p>
        </p:txBody>
      </p:sp>
      <p:sp>
        <p:nvSpPr>
          <p:cNvPr id="64" name="Скругленный прямоугольник 4">
            <a:extLst>
              <a:ext uri="{FF2B5EF4-FFF2-40B4-BE49-F238E27FC236}">
                <a16:creationId xmlns:a16="http://schemas.microsoft.com/office/drawing/2014/main" id="{0D509619-83D1-4D50-8E2B-1F85468B7A12}"/>
              </a:ext>
            </a:extLst>
          </p:cNvPr>
          <p:cNvSpPr/>
          <p:nvPr/>
        </p:nvSpPr>
        <p:spPr>
          <a:xfrm>
            <a:off x="2003488" y="322759"/>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2" name="Заголовок 1">
            <a:extLst>
              <a:ext uri="{FF2B5EF4-FFF2-40B4-BE49-F238E27FC236}">
                <a16:creationId xmlns:a16="http://schemas.microsoft.com/office/drawing/2014/main" id="{028D9DAB-6A13-4E4A-B7F3-5A84D35BB295}"/>
              </a:ext>
            </a:extLst>
          </p:cNvPr>
          <p:cNvSpPr>
            <a:spLocks noGrp="1"/>
          </p:cNvSpPr>
          <p:nvPr>
            <p:ph type="title"/>
          </p:nvPr>
        </p:nvSpPr>
        <p:spPr>
          <a:xfrm>
            <a:off x="861654" y="336282"/>
            <a:ext cx="10972800" cy="564672"/>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Список использованных источников</a:t>
            </a:r>
          </a:p>
        </p:txBody>
      </p:sp>
    </p:spTree>
    <p:extLst>
      <p:ext uri="{BB962C8B-B14F-4D97-AF65-F5344CB8AC3E}">
        <p14:creationId xmlns:p14="http://schemas.microsoft.com/office/powerpoint/2010/main" val="824872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lstStyle/>
          <a:p>
            <a:pPr algn="ctr"/>
            <a:r>
              <a:rPr lang="ru-RU"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Благодарю за внимание!</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221584" y="1352302"/>
            <a:ext cx="5948831" cy="4334629"/>
          </a:xfrm>
        </p:spPr>
        <p:txBody>
          <a:bodyPr anchor="t">
            <a:normAutofit fontScale="47500" lnSpcReduction="20000"/>
          </a:bodyPr>
          <a:lstStyle/>
          <a:p>
            <a:pPr marL="0" indent="0">
              <a:buNone/>
            </a:pPr>
            <a:endParaRPr lang="ru-RU" sz="3200" dirty="0">
              <a:solidFill>
                <a:srgbClr val="FEFFFF"/>
              </a:solidFill>
              <a:latin typeface="Arial" panose="020B0604020202020204" pitchFamily="34" charset="0"/>
              <a:cs typeface="Arial" panose="020B0604020202020204" pitchFamily="34" charset="0"/>
            </a:endParaRPr>
          </a:p>
          <a:p>
            <a:pPr marL="0" indent="0">
              <a:buNone/>
            </a:pPr>
            <a:endParaRPr lang="ru-RU" sz="3200" dirty="0">
              <a:solidFill>
                <a:srgbClr val="FEFFFF"/>
              </a:solidFill>
              <a:latin typeface="Arial" panose="020B0604020202020204" pitchFamily="34" charset="0"/>
              <a:cs typeface="Arial" panose="020B0604020202020204" pitchFamily="34" charset="0"/>
            </a:endParaRP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Геохимические</a:t>
            </a:r>
            <a:r>
              <a:rPr lang="ru-RU" sz="4300" b="1" dirty="0">
                <a:solidFill>
                  <a:schemeClr val="bg1"/>
                </a:solidFill>
                <a:latin typeface="Times New Roman" panose="02020603050405020304" pitchFamily="18" charset="0"/>
                <a:cs typeface="Times New Roman" panose="02020603050405020304" pitchFamily="18" charset="0"/>
              </a:rPr>
              <a:t>, автономные и подчиненные элементарные ландшафты.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Факторы </a:t>
            </a:r>
            <a:r>
              <a:rPr lang="ru-RU" sz="4300" b="1" dirty="0">
                <a:solidFill>
                  <a:schemeClr val="bg1"/>
                </a:solidFill>
                <a:latin typeface="Times New Roman" panose="02020603050405020304" pitchFamily="18" charset="0"/>
                <a:cs typeface="Times New Roman" panose="02020603050405020304" pitchFamily="18" charset="0"/>
              </a:rPr>
              <a:t>миграции химических элементов в ландшафтах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Понятие </a:t>
            </a:r>
            <a:r>
              <a:rPr lang="ru-RU" sz="4300" b="1" dirty="0">
                <a:solidFill>
                  <a:schemeClr val="bg1"/>
                </a:solidFill>
                <a:latin typeface="Times New Roman" panose="02020603050405020304" pitchFamily="18" charset="0"/>
                <a:cs typeface="Times New Roman" panose="02020603050405020304" pitchFamily="18" charset="0"/>
              </a:rPr>
              <a:t>«геохимический» ландшафт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Формы </a:t>
            </a:r>
            <a:r>
              <a:rPr lang="ru-RU" sz="4300" b="1" dirty="0">
                <a:solidFill>
                  <a:schemeClr val="bg1"/>
                </a:solidFill>
                <a:latin typeface="Times New Roman" panose="02020603050405020304" pitchFamily="18" charset="0"/>
                <a:cs typeface="Times New Roman" panose="02020603050405020304" pitchFamily="18" charset="0"/>
              </a:rPr>
              <a:t>расположения элементов в земной коре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Типы </a:t>
            </a:r>
            <a:r>
              <a:rPr lang="ru-RU" sz="4300" b="1" dirty="0">
                <a:solidFill>
                  <a:schemeClr val="bg1"/>
                </a:solidFill>
                <a:latin typeface="Times New Roman" panose="02020603050405020304" pitchFamily="18" charset="0"/>
                <a:cs typeface="Times New Roman" panose="02020603050405020304" pitchFamily="18" charset="0"/>
              </a:rPr>
              <a:t>и виды миграции химических элементов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Внешние </a:t>
            </a:r>
            <a:r>
              <a:rPr lang="ru-RU" sz="4300" b="1" dirty="0">
                <a:solidFill>
                  <a:schemeClr val="bg1"/>
                </a:solidFill>
                <a:latin typeface="Times New Roman" panose="02020603050405020304" pitchFamily="18" charset="0"/>
                <a:cs typeface="Times New Roman" panose="02020603050405020304" pitchFamily="18" charset="0"/>
              </a:rPr>
              <a:t>факторы миграции.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 </a:t>
            </a:r>
            <a:r>
              <a:rPr lang="ru-RU" sz="4300" b="1" dirty="0">
                <a:solidFill>
                  <a:schemeClr val="bg1"/>
                </a:solidFill>
                <a:latin typeface="Times New Roman" panose="02020603050405020304" pitchFamily="18" charset="0"/>
                <a:cs typeface="Times New Roman" panose="02020603050405020304" pitchFamily="18" charset="0"/>
              </a:rPr>
              <a:t>Геохимические барьеры, их типы и классы </a:t>
            </a:r>
          </a:p>
          <a:p>
            <a:pPr marL="514350" lvl="0" indent="-514350">
              <a:buFont typeface="+mj-lt"/>
              <a:buAutoNum type="arabicPeriod"/>
            </a:pPr>
            <a:r>
              <a:rPr lang="ru-RU" sz="4300" b="1" dirty="0" smtClean="0">
                <a:solidFill>
                  <a:schemeClr val="bg1"/>
                </a:solidFill>
                <a:latin typeface="Times New Roman" panose="02020603050405020304" pitchFamily="18" charset="0"/>
                <a:cs typeface="Times New Roman" panose="02020603050405020304" pitchFamily="18" charset="0"/>
              </a:rPr>
              <a:t>Геохимические </a:t>
            </a:r>
            <a:r>
              <a:rPr lang="ru-RU" sz="4300" b="1" dirty="0">
                <a:solidFill>
                  <a:schemeClr val="bg1"/>
                </a:solidFill>
                <a:latin typeface="Times New Roman" panose="02020603050405020304" pitchFamily="18" charset="0"/>
                <a:cs typeface="Times New Roman" panose="02020603050405020304" pitchFamily="18" charset="0"/>
              </a:rPr>
              <a:t>аномалии и их виды.</a:t>
            </a:r>
          </a:p>
        </p:txBody>
      </p:sp>
      <p:sp>
        <p:nvSpPr>
          <p:cNvPr id="9" name="TextBox 8">
            <a:extLst>
              <a:ext uri="{FF2B5EF4-FFF2-40B4-BE49-F238E27FC236}">
                <a16:creationId xmlns:a16="http://schemas.microsoft.com/office/drawing/2014/main" id="{CA7134B2-3F4C-4032-91C7-EE8B2626C099}"/>
              </a:ext>
            </a:extLst>
          </p:cNvPr>
          <p:cNvSpPr txBox="1"/>
          <p:nvPr/>
        </p:nvSpPr>
        <p:spPr>
          <a:xfrm>
            <a:off x="847946" y="1798306"/>
            <a:ext cx="3919997" cy="707886"/>
          </a:xfrm>
          <a:prstGeom prst="rect">
            <a:avLst/>
          </a:prstGeom>
          <a:noFill/>
        </p:spPr>
        <p:txBody>
          <a:bodyPr wrap="square">
            <a:spAutoFit/>
          </a:bodyPr>
          <a:lstStyle/>
          <a:p>
            <a:pPr marL="0" indent="0">
              <a:buNone/>
            </a:pPr>
            <a:r>
              <a:rPr lang="ru-RU" sz="4000" b="1" dirty="0">
                <a:solidFill>
                  <a:srgbClr val="FE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 лекции:</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0" name="Скругленный прямоугольник 4">
            <a:extLst>
              <a:ext uri="{FF2B5EF4-FFF2-40B4-BE49-F238E27FC236}">
                <a16:creationId xmlns:a16="http://schemas.microsoft.com/office/drawing/2014/main" id="{06CB4EFE-D685-4A6E-9495-18DF9A180BDC}"/>
              </a:ext>
            </a:extLst>
          </p:cNvPr>
          <p:cNvSpPr/>
          <p:nvPr/>
        </p:nvSpPr>
        <p:spPr>
          <a:xfrm>
            <a:off x="481207" y="477581"/>
            <a:ext cx="11247894" cy="1366739"/>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Прямоугольник: скругленные углы 53">
            <a:extLst>
              <a:ext uri="{FF2B5EF4-FFF2-40B4-BE49-F238E27FC236}">
                <a16:creationId xmlns:a16="http://schemas.microsoft.com/office/drawing/2014/main" id="{347F4287-85F7-436F-8635-FAAD001A3112}"/>
              </a:ext>
            </a:extLst>
          </p:cNvPr>
          <p:cNvSpPr/>
          <p:nvPr/>
        </p:nvSpPr>
        <p:spPr>
          <a:xfrm>
            <a:off x="533885" y="794627"/>
            <a:ext cx="11110719" cy="9128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3" name="Прямоугольник 2">
            <a:extLst>
              <a:ext uri="{FF2B5EF4-FFF2-40B4-BE49-F238E27FC236}">
                <a16:creationId xmlns:a16="http://schemas.microsoft.com/office/drawing/2014/main" id="{CAC688F2-3E59-4946-9689-9190BFF9A199}"/>
              </a:ext>
            </a:extLst>
          </p:cNvPr>
          <p:cNvSpPr/>
          <p:nvPr/>
        </p:nvSpPr>
        <p:spPr>
          <a:xfrm>
            <a:off x="481208" y="779259"/>
            <a:ext cx="11257049" cy="738664"/>
          </a:xfrm>
          <a:prstGeom prst="rect">
            <a:avLst/>
          </a:prstGeom>
        </p:spPr>
        <p:txBody>
          <a:bodyPr wrap="square">
            <a:spAutoFit/>
          </a:bodyPr>
          <a:lstStyle/>
          <a:p>
            <a:pPr algn="just">
              <a:spcAft>
                <a:spcPts val="0"/>
              </a:spcAft>
            </a:pPr>
            <a:r>
              <a:rPr lang="ru-RU" sz="1400" b="1" dirty="0">
                <a:solidFill>
                  <a:schemeClr val="bg1"/>
                </a:solidFill>
                <a:latin typeface="Times New Roman" panose="02020603050405020304" pitchFamily="18" charset="0"/>
                <a:cs typeface="Times New Roman" panose="02020603050405020304" pitchFamily="18" charset="0"/>
              </a:rPr>
              <a:t>Геохимическое исследование ландшафта представляет собой познание механизма взаимодействий между его компонентами и между его морфологическими составными частями, поскольку в основе этих взаимодействий лежит обмен вещества и энергии. Геохимические методы в значительной мере служат ключом к познанию структуры ландшафта в широком смысле слова. </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Схема 5">
            <a:extLst>
              <a:ext uri="{FF2B5EF4-FFF2-40B4-BE49-F238E27FC236}">
                <a16:creationId xmlns:a16="http://schemas.microsoft.com/office/drawing/2014/main" id="{AB6DF25E-79B9-4390-8DC7-80DA6C8AB99D}"/>
              </a:ext>
            </a:extLst>
          </p:cNvPr>
          <p:cNvGraphicFramePr/>
          <p:nvPr>
            <p:extLst>
              <p:ext uri="{D42A27DB-BD31-4B8C-83A1-F6EECF244321}">
                <p14:modId xmlns:p14="http://schemas.microsoft.com/office/powerpoint/2010/main" val="2198065752"/>
              </p:ext>
            </p:extLst>
          </p:nvPr>
        </p:nvGraphicFramePr>
        <p:xfrm>
          <a:off x="1511412" y="2008326"/>
          <a:ext cx="9975273" cy="2620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Прямоугольник 6">
            <a:extLst>
              <a:ext uri="{FF2B5EF4-FFF2-40B4-BE49-F238E27FC236}">
                <a16:creationId xmlns:a16="http://schemas.microsoft.com/office/drawing/2014/main" id="{848EC593-4082-42F3-ABFC-EF9CFE6CDDC3}"/>
              </a:ext>
            </a:extLst>
          </p:cNvPr>
          <p:cNvSpPr/>
          <p:nvPr/>
        </p:nvSpPr>
        <p:spPr>
          <a:xfrm rot="16200000">
            <a:off x="-999006" y="3262263"/>
            <a:ext cx="3989508" cy="523220"/>
          </a:xfrm>
          <a:prstGeom prst="rect">
            <a:avLst/>
          </a:prstGeom>
        </p:spPr>
        <p:txBody>
          <a:bodyPr wrap="square">
            <a:spAutoFit/>
          </a:bodyPr>
          <a:lstStyle/>
          <a:p>
            <a:pPr algn="ctr"/>
            <a:r>
              <a:rPr lang="ru-RU" sz="1400" b="1" dirty="0">
                <a:latin typeface="Times New Roman" panose="02020603050405020304" pitchFamily="18" charset="0"/>
                <a:cs typeface="Times New Roman" panose="02020603050405020304" pitchFamily="18" charset="0"/>
              </a:rPr>
              <a:t>При геохимическом изучении ландшафта решаются две главные задачи:</a:t>
            </a:r>
            <a:endParaRPr lang="LID4096" sz="14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57" name="Схема 56">
            <a:extLst>
              <a:ext uri="{FF2B5EF4-FFF2-40B4-BE49-F238E27FC236}">
                <a16:creationId xmlns:a16="http://schemas.microsoft.com/office/drawing/2014/main" id="{90288610-89C0-462B-A563-C813B91EE1E2}"/>
              </a:ext>
            </a:extLst>
          </p:cNvPr>
          <p:cNvGraphicFramePr/>
          <p:nvPr>
            <p:extLst>
              <p:ext uri="{D42A27DB-BD31-4B8C-83A1-F6EECF244321}">
                <p14:modId xmlns:p14="http://schemas.microsoft.com/office/powerpoint/2010/main" val="2693116134"/>
              </p:ext>
            </p:extLst>
          </p:nvPr>
        </p:nvGraphicFramePr>
        <p:xfrm flipV="1">
          <a:off x="2266951" y="6068922"/>
          <a:ext cx="9095782" cy="842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14515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87CCD8D1-E26F-457B-B55A-C9224BEBEDD9}"/>
              </a:ext>
            </a:extLst>
          </p:cNvPr>
          <p:cNvSpPr/>
          <p:nvPr/>
        </p:nvSpPr>
        <p:spPr>
          <a:xfrm>
            <a:off x="3121858" y="4222603"/>
            <a:ext cx="6096000" cy="325538"/>
          </a:xfrm>
          <a:prstGeom prst="rect">
            <a:avLst/>
          </a:prstGeom>
        </p:spPr>
        <p:txBody>
          <a:bodyPr>
            <a:spAutoFit/>
          </a:bodyPr>
          <a:lstStyle/>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4" name="Схема 53">
            <a:extLst>
              <a:ext uri="{FF2B5EF4-FFF2-40B4-BE49-F238E27FC236}">
                <a16:creationId xmlns:a16="http://schemas.microsoft.com/office/drawing/2014/main" id="{44DAEDDB-7085-4C22-8318-F69768F32042}"/>
              </a:ext>
            </a:extLst>
          </p:cNvPr>
          <p:cNvGraphicFramePr/>
          <p:nvPr>
            <p:extLst>
              <p:ext uri="{D42A27DB-BD31-4B8C-83A1-F6EECF244321}">
                <p14:modId xmlns:p14="http://schemas.microsoft.com/office/powerpoint/2010/main" val="4289639083"/>
              </p:ext>
            </p:extLst>
          </p:nvPr>
        </p:nvGraphicFramePr>
        <p:xfrm>
          <a:off x="799412" y="1729409"/>
          <a:ext cx="10610709" cy="41843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5" name="Заголовок 1">
            <a:extLst>
              <a:ext uri="{FF2B5EF4-FFF2-40B4-BE49-F238E27FC236}">
                <a16:creationId xmlns:a16="http://schemas.microsoft.com/office/drawing/2014/main" id="{51CDFE3F-B1A1-45B2-8A6E-8224A8637773}"/>
              </a:ext>
            </a:extLst>
          </p:cNvPr>
          <p:cNvSpPr>
            <a:spLocks noGrp="1"/>
          </p:cNvSpPr>
          <p:nvPr>
            <p:ph type="title"/>
          </p:nvPr>
        </p:nvSpPr>
        <p:spPr>
          <a:xfrm>
            <a:off x="400926" y="741372"/>
            <a:ext cx="11358324" cy="1285875"/>
          </a:xfrm>
        </p:spPr>
        <p:txBody>
          <a:bodyPr>
            <a:normAutofit fontScale="90000"/>
          </a:bodyPr>
          <a:lstStyle/>
          <a:p>
            <a:pPr algn="just"/>
            <a: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Миграционная способность (подвижность) химических элементов определяется их внутренними свойствами – строением электронной оболочки атомов. Но в зависимости от физико-географических условий ландшафта миграционная способность одного и того же элемента может изменяться в широких пределах. В одних ландшафтах наиболее подвижны </a:t>
            </a:r>
            <a:r>
              <a:rPr lang="ru-RU"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a:t>
            </a:r>
            <a: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a:t>
            </a:r>
            <a:r>
              <a:rPr lang="ru-RU" sz="1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a:t>
            </a:r>
            <a: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в других – Ca2+, в третьих Fe2+ и т.д. </a:t>
            </a:r>
            <a:b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Непосредственными факторами миграции химических элементов в географической оболочке являются ее компоненты. </a:t>
            </a:r>
            <a:r>
              <a:rPr lang="ru-RU"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Б.Б</a:t>
            </a:r>
            <a:r>
              <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Полынов различал в этой системе три основных </a:t>
            </a:r>
            <a:r>
              <a:rPr lang="ru-RU"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члена:</a:t>
            </a:r>
            <a:endParaRPr lang="ru-RU"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235869714"/>
              </p:ext>
            </p:extLst>
          </p:nvPr>
        </p:nvGraphicFramePr>
        <p:xfrm>
          <a:off x="3121858" y="50409"/>
          <a:ext cx="6096000" cy="64633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8721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82549F80-DA53-4B1E-B729-EF1E46E74F99}"/>
              </a:ext>
            </a:extLst>
          </p:cNvPr>
          <p:cNvGraphicFramePr/>
          <p:nvPr>
            <p:extLst>
              <p:ext uri="{D42A27DB-BD31-4B8C-83A1-F6EECF244321}">
                <p14:modId xmlns:p14="http://schemas.microsoft.com/office/powerpoint/2010/main" val="3057100455"/>
              </p:ext>
            </p:extLst>
          </p:nvPr>
        </p:nvGraphicFramePr>
        <p:xfrm>
          <a:off x="512123" y="1113234"/>
          <a:ext cx="11278948" cy="5744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Прямоугольник 1"/>
          <p:cNvSpPr/>
          <p:nvPr/>
        </p:nvSpPr>
        <p:spPr>
          <a:xfrm>
            <a:off x="1365604" y="171658"/>
            <a:ext cx="10157369" cy="1015663"/>
          </a:xfrm>
          <a:prstGeom prst="rect">
            <a:avLst/>
          </a:prstGeom>
        </p:spPr>
        <p:txBody>
          <a:bodyPr wrap="square">
            <a:spAutoFit/>
          </a:bodyPr>
          <a:lstStyle/>
          <a:p>
            <a:pPr algn="ctr"/>
            <a:r>
              <a:rPr lang="ru-RU" sz="1200" b="1" dirty="0">
                <a:latin typeface="Times New Roman" panose="02020603050405020304" pitchFamily="18" charset="0"/>
                <a:ea typeface="Times New Roman" panose="02020603050405020304" pitchFamily="18" charset="0"/>
                <a:cs typeface="Times New Roman" panose="02020603050405020304" pitchFamily="18" charset="0"/>
              </a:rPr>
              <a:t>А.И. Перельман называет элювиальный элементарный ландшафт автономным, а два других – подчиненными. Геохимическое сопряжение – это «характерное для каждого геохимического ландшафта закономерное сочетание автономных и подчиненных элементарных ландшафтов. Миграционная способность (подвижность) химических элементов определяется их внутренними свойствами – строением электронной оболочки атомов. Но в зависимости от физико-географических условий ландшафта миграционная способность одного и того же элемента может изменяться в широких пределах.</a:t>
            </a:r>
          </a:p>
        </p:txBody>
      </p:sp>
    </p:spTree>
    <p:extLst>
      <p:ext uri="{BB962C8B-B14F-4D97-AF65-F5344CB8AC3E}">
        <p14:creationId xmlns:p14="http://schemas.microsoft.com/office/powerpoint/2010/main" val="3649319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82549F80-DA53-4B1E-B729-EF1E46E74F99}"/>
              </a:ext>
            </a:extLst>
          </p:cNvPr>
          <p:cNvGraphicFramePr/>
          <p:nvPr>
            <p:extLst>
              <p:ext uri="{D42A27DB-BD31-4B8C-83A1-F6EECF244321}">
                <p14:modId xmlns:p14="http://schemas.microsoft.com/office/powerpoint/2010/main" val="2671412539"/>
              </p:ext>
            </p:extLst>
          </p:nvPr>
        </p:nvGraphicFramePr>
        <p:xfrm>
          <a:off x="512123" y="1113234"/>
          <a:ext cx="11278948" cy="5744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Прямоугольник 1"/>
          <p:cNvSpPr/>
          <p:nvPr/>
        </p:nvSpPr>
        <p:spPr>
          <a:xfrm>
            <a:off x="1365604" y="171658"/>
            <a:ext cx="10157369" cy="1015663"/>
          </a:xfrm>
          <a:prstGeom prst="rect">
            <a:avLst/>
          </a:prstGeom>
        </p:spPr>
        <p:txBody>
          <a:bodyPr wrap="square">
            <a:spAutoFit/>
          </a:bodyPr>
          <a:lstStyle/>
          <a:p>
            <a:pPr algn="ctr"/>
            <a:r>
              <a:rPr lang="ru-RU" sz="1200" b="1" dirty="0">
                <a:latin typeface="Times New Roman" panose="02020603050405020304" pitchFamily="18" charset="0"/>
                <a:ea typeface="Times New Roman" panose="02020603050405020304" pitchFamily="18" charset="0"/>
                <a:cs typeface="Times New Roman" panose="02020603050405020304" pitchFamily="18" charset="0"/>
              </a:rPr>
              <a:t>А.И. Перельман называет элювиальный элементарный ландшафт автономным, а два других – подчиненными. Геохимическое сопряжение – это «характерное для каждого геохимического ландшафта закономерное сочетание автономных и подчиненных элементарных ландшафтов. Миграционная способность (подвижность) химических элементов определяется их внутренними свойствами – строением электронной оболочки атомов. Но в зависимости от физико-географических условий ландшафта миграционная способность одного и того же элемента может изменяться в широких пределах.</a:t>
            </a:r>
          </a:p>
        </p:txBody>
      </p:sp>
    </p:spTree>
    <p:extLst>
      <p:ext uri="{BB962C8B-B14F-4D97-AF65-F5344CB8AC3E}">
        <p14:creationId xmlns:p14="http://schemas.microsoft.com/office/powerpoint/2010/main" val="3930370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Скругленный прямоугольник 4">
            <a:extLst>
              <a:ext uri="{FF2B5EF4-FFF2-40B4-BE49-F238E27FC236}">
                <a16:creationId xmlns:a16="http://schemas.microsoft.com/office/drawing/2014/main" id="{0A4BBE80-208C-4177-ACF4-5238F76F7F19}"/>
              </a:ext>
            </a:extLst>
          </p:cNvPr>
          <p:cNvSpPr/>
          <p:nvPr/>
        </p:nvSpPr>
        <p:spPr>
          <a:xfrm>
            <a:off x="2109741" y="568072"/>
            <a:ext cx="8181975" cy="81671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Скругленный прямоугольник 4">
            <a:extLst>
              <a:ext uri="{FF2B5EF4-FFF2-40B4-BE49-F238E27FC236}">
                <a16:creationId xmlns:a16="http://schemas.microsoft.com/office/drawing/2014/main" id="{FC938F8F-5A5B-482F-9B8A-EB18BF05A801}"/>
              </a:ext>
            </a:extLst>
          </p:cNvPr>
          <p:cNvSpPr/>
          <p:nvPr/>
        </p:nvSpPr>
        <p:spPr>
          <a:xfrm>
            <a:off x="2100586" y="261602"/>
            <a:ext cx="8022788" cy="393519"/>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 name="Прямоугольник 1">
            <a:extLst>
              <a:ext uri="{FF2B5EF4-FFF2-40B4-BE49-F238E27FC236}">
                <a16:creationId xmlns:a16="http://schemas.microsoft.com/office/drawing/2014/main" id="{B6B582C3-794A-4092-8A33-B07BDE52A781}"/>
              </a:ext>
            </a:extLst>
          </p:cNvPr>
          <p:cNvSpPr/>
          <p:nvPr/>
        </p:nvSpPr>
        <p:spPr>
          <a:xfrm>
            <a:off x="1969349" y="242274"/>
            <a:ext cx="7877869" cy="369332"/>
          </a:xfrm>
          <a:prstGeom prst="rect">
            <a:avLst/>
          </a:prstGeom>
        </p:spPr>
        <p:txBody>
          <a:bodyPr wrap="square">
            <a:spAutoFit/>
          </a:bodyPr>
          <a:lstStyle/>
          <a:p>
            <a:pPr algn="ctr"/>
            <a:r>
              <a:rPr lang="ru-RU"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Формы </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нахождения элементов в земной коре </a:t>
            </a:r>
          </a:p>
        </p:txBody>
      </p:sp>
      <p:sp>
        <p:nvSpPr>
          <p:cNvPr id="3" name="Прямоугольник 2">
            <a:extLst>
              <a:ext uri="{FF2B5EF4-FFF2-40B4-BE49-F238E27FC236}">
                <a16:creationId xmlns:a16="http://schemas.microsoft.com/office/drawing/2014/main" id="{81C3965E-E94B-4D3F-A1B5-B761F4C9CCE6}"/>
              </a:ext>
            </a:extLst>
          </p:cNvPr>
          <p:cNvSpPr/>
          <p:nvPr/>
        </p:nvSpPr>
        <p:spPr>
          <a:xfrm>
            <a:off x="685153" y="1805441"/>
            <a:ext cx="4220516" cy="2640723"/>
          </a:xfrm>
          <a:prstGeom prst="rect">
            <a:avLst/>
          </a:prstGeom>
        </p:spPr>
        <p:txBody>
          <a:bodyPr wrap="square">
            <a:spAutoFit/>
          </a:bodyPr>
          <a:lstStyle/>
          <a:p>
            <a:pPr algn="just">
              <a:lnSpc>
                <a:spcPct val="115000"/>
              </a:lnSpc>
              <a:spcAft>
                <a:spcPts val="0"/>
              </a:spcAft>
            </a:pP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Элементы в земной коре образуют системы относительно устойчивых химических равновесий. Группы таких систем получили название форм нахождения элементов. Существует </a:t>
            </a:r>
            <a:r>
              <a:rPr lang="ru-RU"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несколько важнейших </a:t>
            </a: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форм нахождения элементов в земной </a:t>
            </a:r>
            <a:r>
              <a:rPr lang="ru-RU"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коре: </a:t>
            </a:r>
            <a:endParaRPr lang="ru-RU" b="1"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4" name="Схема 3">
            <a:extLst>
              <a:ext uri="{FF2B5EF4-FFF2-40B4-BE49-F238E27FC236}">
                <a16:creationId xmlns:a16="http://schemas.microsoft.com/office/drawing/2014/main" id="{479D23E0-C092-4116-A5DF-A9C8F0454CC6}"/>
              </a:ext>
            </a:extLst>
          </p:cNvPr>
          <p:cNvGraphicFramePr/>
          <p:nvPr>
            <p:extLst>
              <p:ext uri="{D42A27DB-BD31-4B8C-83A1-F6EECF244321}">
                <p14:modId xmlns:p14="http://schemas.microsoft.com/office/powerpoint/2010/main" val="3595783227"/>
              </p:ext>
            </p:extLst>
          </p:nvPr>
        </p:nvGraphicFramePr>
        <p:xfrm>
          <a:off x="4400550" y="408996"/>
          <a:ext cx="8260453" cy="66643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4767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Прямоугольник 1">
            <a:extLst>
              <a:ext uri="{FF2B5EF4-FFF2-40B4-BE49-F238E27FC236}">
                <a16:creationId xmlns:a16="http://schemas.microsoft.com/office/drawing/2014/main" id="{87CCD8D1-E26F-457B-B55A-C9224BEBEDD9}"/>
              </a:ext>
            </a:extLst>
          </p:cNvPr>
          <p:cNvSpPr/>
          <p:nvPr/>
        </p:nvSpPr>
        <p:spPr>
          <a:xfrm>
            <a:off x="3121858" y="4222603"/>
            <a:ext cx="6096000" cy="325538"/>
          </a:xfrm>
          <a:prstGeom prst="rect">
            <a:avLst/>
          </a:prstGeom>
        </p:spPr>
        <p:txBody>
          <a:bodyPr>
            <a:spAutoFit/>
          </a:bodyPr>
          <a:lstStyle/>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4" name="Схема 53">
            <a:extLst>
              <a:ext uri="{FF2B5EF4-FFF2-40B4-BE49-F238E27FC236}">
                <a16:creationId xmlns:a16="http://schemas.microsoft.com/office/drawing/2014/main" id="{44DAEDDB-7085-4C22-8318-F69768F32042}"/>
              </a:ext>
            </a:extLst>
          </p:cNvPr>
          <p:cNvGraphicFramePr/>
          <p:nvPr>
            <p:extLst>
              <p:ext uri="{D42A27DB-BD31-4B8C-83A1-F6EECF244321}">
                <p14:modId xmlns:p14="http://schemas.microsoft.com/office/powerpoint/2010/main" val="1197098669"/>
              </p:ext>
            </p:extLst>
          </p:nvPr>
        </p:nvGraphicFramePr>
        <p:xfrm>
          <a:off x="864503" y="826314"/>
          <a:ext cx="10610709" cy="4915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2853720" y="251577"/>
            <a:ext cx="5627310" cy="369332"/>
          </a:xfrm>
          <a:prstGeom prst="rect">
            <a:avLst/>
          </a:prstGeom>
        </p:spPr>
        <p:txBody>
          <a:bodyPr wrap="none">
            <a:spAutoFit/>
          </a:bodyPr>
          <a:lstStyle/>
          <a:p>
            <a:pPr indent="449580">
              <a:spcAft>
                <a:spcPts val="0"/>
              </a:spcAft>
            </a:pPr>
            <a:r>
              <a:rPr lang="ru-RU" b="1" dirty="0">
                <a:solidFill>
                  <a:srgbClr val="000000"/>
                </a:solidFill>
                <a:latin typeface="Times New Roman" panose="02020603050405020304" pitchFamily="18" charset="0"/>
                <a:ea typeface="Times New Roman" panose="02020603050405020304" pitchFamily="18" charset="0"/>
              </a:rPr>
              <a:t>Типы и виды миграции химических элементов </a:t>
            </a:r>
            <a:endParaRPr lang="ru-RU" dirty="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1437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5" name="Схема 54">
            <a:extLst>
              <a:ext uri="{FF2B5EF4-FFF2-40B4-BE49-F238E27FC236}">
                <a16:creationId xmlns:a16="http://schemas.microsoft.com/office/drawing/2014/main" id="{82549F80-DA53-4B1E-B729-EF1E46E74F99}"/>
              </a:ext>
            </a:extLst>
          </p:cNvPr>
          <p:cNvGraphicFramePr/>
          <p:nvPr>
            <p:extLst/>
          </p:nvPr>
        </p:nvGraphicFramePr>
        <p:xfrm>
          <a:off x="804006" y="1307614"/>
          <a:ext cx="9892569" cy="4676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a:extLst>
              <a:ext uri="{FF2B5EF4-FFF2-40B4-BE49-F238E27FC236}">
                <a16:creationId xmlns:a16="http://schemas.microsoft.com/office/drawing/2014/main" id="{C5DC22AB-53A3-4FA0-8D9C-BB68B42DE01F}"/>
              </a:ext>
            </a:extLst>
          </p:cNvPr>
          <p:cNvSpPr/>
          <p:nvPr/>
        </p:nvSpPr>
        <p:spPr>
          <a:xfrm>
            <a:off x="481206" y="751094"/>
            <a:ext cx="10386819" cy="410882"/>
          </a:xfrm>
          <a:prstGeom prst="rect">
            <a:avLst/>
          </a:prstGeom>
        </p:spPr>
        <p:txBody>
          <a:bodyPr wrap="square">
            <a:spAutoFit/>
          </a:bodyPr>
          <a:lstStyle/>
          <a:p>
            <a:pPr algn="just">
              <a:lnSpc>
                <a:spcPct val="115000"/>
              </a:lnSpc>
              <a:spcAft>
                <a:spcPts val="0"/>
              </a:spcAft>
            </a:pPr>
            <a:r>
              <a:rPr lang="ru-RU"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А.И. Перельман выделил четыре основных вида миграции химических элементов: </a:t>
            </a:r>
            <a:endParaRPr lang="ru-RU"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38758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5922</TotalTime>
  <Words>2320</Words>
  <Application>Microsoft Office PowerPoint</Application>
  <PresentationFormat>Широкоэкранный</PresentationFormat>
  <Paragraphs>119</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Миграционная способность (подвижность) химических элементов определяется их внутренними свойствами – строением электронной оболочки атомов. Но в зависимости от физико-географических условий ландшафта миграционная способность одного и того же элемента может изменяться в широких пределах. В одних ландшафтах наиболее подвижны Cl- и Na+, в других – Ca2+, в третьих Fe2+ и т.д.  Непосредственными факторами миграции химических элементов в географической оболочке являются ее компоненты. Б.Б. Полынов различал в этой системе три основных члена: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Презентация PowerPoint</vt:lpstr>
      <vt:lpstr>Презентация PowerPoint</vt:lpstr>
      <vt:lpstr>Презентация PowerPoint</vt:lpstr>
      <vt:lpstr>Обзорные вопросы</vt:lpstr>
      <vt:lpstr>Список использованных источников</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Anuar</cp:lastModifiedBy>
  <cp:revision>211</cp:revision>
  <dcterms:created xsi:type="dcterms:W3CDTF">2021-11-16T03:16:23Z</dcterms:created>
  <dcterms:modified xsi:type="dcterms:W3CDTF">2023-11-04T18:00:08Z</dcterms:modified>
</cp:coreProperties>
</file>