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0" r:id="rId6"/>
    <p:sldId id="261" r:id="rId7"/>
    <p:sldId id="262" r:id="rId8"/>
    <p:sldId id="263" r:id="rId9"/>
    <p:sldId id="264" r:id="rId10"/>
    <p:sldId id="265" r:id="rId11"/>
    <p:sldId id="266" r:id="rId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78"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059378-7531-456A-B9B1-BFA83999C14B}" type="doc">
      <dgm:prSet loTypeId="urn:microsoft.com/office/officeart/2005/8/layout/matrix2" loCatId="matrix" qsTypeId="urn:microsoft.com/office/officeart/2005/8/quickstyle/simple1" qsCatId="simple" csTypeId="urn:microsoft.com/office/officeart/2005/8/colors/colorful2" csCatId="colorful"/>
      <dgm:spPr/>
      <dgm:t>
        <a:bodyPr/>
        <a:lstStyle/>
        <a:p>
          <a:endParaRPr lang="en-US"/>
        </a:p>
      </dgm:t>
    </dgm:pt>
    <dgm:pt modelId="{968FD974-1F00-4A0E-9118-A22060B04E3D}">
      <dgm:prSet/>
      <dgm:spPr/>
      <dgm:t>
        <a:bodyPr/>
        <a:lstStyle/>
        <a:p>
          <a:r>
            <a:rPr lang="fr-FR"/>
            <a:t>Où en est l’enseignement du français langue étrangère sur le plan grammatical ?</a:t>
          </a:r>
          <a:endParaRPr lang="en-US"/>
        </a:p>
      </dgm:t>
    </dgm:pt>
    <dgm:pt modelId="{6DD9BB8D-7BBC-480B-B97F-5922D2D2A2A9}" type="parTrans" cxnId="{BF6EB22F-71B4-409C-B527-4701FA2FDDF4}">
      <dgm:prSet/>
      <dgm:spPr/>
      <dgm:t>
        <a:bodyPr/>
        <a:lstStyle/>
        <a:p>
          <a:endParaRPr lang="en-US"/>
        </a:p>
      </dgm:t>
    </dgm:pt>
    <dgm:pt modelId="{08F560B3-A230-40EC-A60C-6690EB0EAF92}" type="sibTrans" cxnId="{BF6EB22F-71B4-409C-B527-4701FA2FDDF4}">
      <dgm:prSet/>
      <dgm:spPr/>
      <dgm:t>
        <a:bodyPr/>
        <a:lstStyle/>
        <a:p>
          <a:endParaRPr lang="en-US"/>
        </a:p>
      </dgm:t>
    </dgm:pt>
    <dgm:pt modelId="{89C28953-4FDA-445E-A183-B241C8EB3862}">
      <dgm:prSet/>
      <dgm:spPr/>
      <dgm:t>
        <a:bodyPr/>
        <a:lstStyle/>
        <a:p>
          <a:r>
            <a:rPr lang="fr-FR"/>
            <a:t>Quelle grammaire enseigner dans les classes ? </a:t>
          </a:r>
          <a:endParaRPr lang="en-US"/>
        </a:p>
      </dgm:t>
    </dgm:pt>
    <dgm:pt modelId="{D4828085-5FBB-4C6D-B449-A2B02E26D447}" type="parTrans" cxnId="{2C352BB9-4AC3-4987-BF43-FD12A3337EFA}">
      <dgm:prSet/>
      <dgm:spPr/>
      <dgm:t>
        <a:bodyPr/>
        <a:lstStyle/>
        <a:p>
          <a:endParaRPr lang="en-US"/>
        </a:p>
      </dgm:t>
    </dgm:pt>
    <dgm:pt modelId="{92D83179-DA15-49D6-BD6D-9918C62A266E}" type="sibTrans" cxnId="{2C352BB9-4AC3-4987-BF43-FD12A3337EFA}">
      <dgm:prSet/>
      <dgm:spPr/>
      <dgm:t>
        <a:bodyPr/>
        <a:lstStyle/>
        <a:p>
          <a:endParaRPr lang="en-US"/>
        </a:p>
      </dgm:t>
    </dgm:pt>
    <dgm:pt modelId="{D3717A89-8E82-4478-905B-6022B32AF75E}">
      <dgm:prSet/>
      <dgm:spPr/>
      <dgm:t>
        <a:bodyPr/>
        <a:lstStyle/>
        <a:p>
          <a:r>
            <a:rPr lang="fr-FR"/>
            <a:t>Quels supports pédagogiques ?</a:t>
          </a:r>
          <a:endParaRPr lang="en-US"/>
        </a:p>
      </dgm:t>
    </dgm:pt>
    <dgm:pt modelId="{69C00AEA-5695-48F3-9BED-56F14C17EC05}" type="parTrans" cxnId="{34431875-57C5-414F-934C-79D4821D54AB}">
      <dgm:prSet/>
      <dgm:spPr/>
      <dgm:t>
        <a:bodyPr/>
        <a:lstStyle/>
        <a:p>
          <a:endParaRPr lang="en-US"/>
        </a:p>
      </dgm:t>
    </dgm:pt>
    <dgm:pt modelId="{69E12703-BB49-4501-A0A1-CC4474362B30}" type="sibTrans" cxnId="{34431875-57C5-414F-934C-79D4821D54AB}">
      <dgm:prSet/>
      <dgm:spPr/>
      <dgm:t>
        <a:bodyPr/>
        <a:lstStyle/>
        <a:p>
          <a:endParaRPr lang="en-US"/>
        </a:p>
      </dgm:t>
    </dgm:pt>
    <dgm:pt modelId="{41411B92-AC38-4738-8543-AD1B6819B364}">
      <dgm:prSet/>
      <dgm:spPr/>
      <dgm:t>
        <a:bodyPr/>
        <a:lstStyle/>
        <a:p>
          <a:r>
            <a:rPr lang="fr-FR"/>
            <a:t>Quelles innovations pédagogiques relatives à la grammaire sont développées dans les travaux actuels ?</a:t>
          </a:r>
          <a:endParaRPr lang="en-US"/>
        </a:p>
      </dgm:t>
    </dgm:pt>
    <dgm:pt modelId="{45E32FF1-F3B2-49F9-AB0F-32ED89F2AACF}" type="parTrans" cxnId="{82136152-EA7D-4362-8919-F8EB4DD0BCEC}">
      <dgm:prSet/>
      <dgm:spPr/>
      <dgm:t>
        <a:bodyPr/>
        <a:lstStyle/>
        <a:p>
          <a:endParaRPr lang="en-US"/>
        </a:p>
      </dgm:t>
    </dgm:pt>
    <dgm:pt modelId="{9E168867-990C-48BF-88E7-6A1C6B6B0740}" type="sibTrans" cxnId="{82136152-EA7D-4362-8919-F8EB4DD0BCEC}">
      <dgm:prSet/>
      <dgm:spPr/>
      <dgm:t>
        <a:bodyPr/>
        <a:lstStyle/>
        <a:p>
          <a:endParaRPr lang="en-US"/>
        </a:p>
      </dgm:t>
    </dgm:pt>
    <dgm:pt modelId="{2D97467A-0032-4752-8F62-0E44AE1CA049}" type="pres">
      <dgm:prSet presAssocID="{A1059378-7531-456A-B9B1-BFA83999C14B}" presName="matrix" presStyleCnt="0">
        <dgm:presLayoutVars>
          <dgm:chMax val="1"/>
          <dgm:dir/>
          <dgm:resizeHandles val="exact"/>
        </dgm:presLayoutVars>
      </dgm:prSet>
      <dgm:spPr/>
    </dgm:pt>
    <dgm:pt modelId="{7B1B0DC0-DDCA-4173-ABD7-5E61AD40155B}" type="pres">
      <dgm:prSet presAssocID="{A1059378-7531-456A-B9B1-BFA83999C14B}" presName="axisShape" presStyleLbl="bgShp" presStyleIdx="0" presStyleCnt="1"/>
      <dgm:spPr/>
    </dgm:pt>
    <dgm:pt modelId="{D0E35DA8-B9D5-4DDA-8F90-BCB1B823C0DF}" type="pres">
      <dgm:prSet presAssocID="{A1059378-7531-456A-B9B1-BFA83999C14B}" presName="rect1" presStyleLbl="node1" presStyleIdx="0" presStyleCnt="4">
        <dgm:presLayoutVars>
          <dgm:chMax val="0"/>
          <dgm:chPref val="0"/>
          <dgm:bulletEnabled val="1"/>
        </dgm:presLayoutVars>
      </dgm:prSet>
      <dgm:spPr/>
    </dgm:pt>
    <dgm:pt modelId="{03BD75AD-408C-4974-BB73-22346AFC79DE}" type="pres">
      <dgm:prSet presAssocID="{A1059378-7531-456A-B9B1-BFA83999C14B}" presName="rect2" presStyleLbl="node1" presStyleIdx="1" presStyleCnt="4">
        <dgm:presLayoutVars>
          <dgm:chMax val="0"/>
          <dgm:chPref val="0"/>
          <dgm:bulletEnabled val="1"/>
        </dgm:presLayoutVars>
      </dgm:prSet>
      <dgm:spPr/>
    </dgm:pt>
    <dgm:pt modelId="{F016F208-0A43-4027-B70A-7C3B52520C86}" type="pres">
      <dgm:prSet presAssocID="{A1059378-7531-456A-B9B1-BFA83999C14B}" presName="rect3" presStyleLbl="node1" presStyleIdx="2" presStyleCnt="4">
        <dgm:presLayoutVars>
          <dgm:chMax val="0"/>
          <dgm:chPref val="0"/>
          <dgm:bulletEnabled val="1"/>
        </dgm:presLayoutVars>
      </dgm:prSet>
      <dgm:spPr/>
    </dgm:pt>
    <dgm:pt modelId="{A93984C5-2551-4586-8C9C-CDB226D1BD8B}" type="pres">
      <dgm:prSet presAssocID="{A1059378-7531-456A-B9B1-BFA83999C14B}" presName="rect4" presStyleLbl="node1" presStyleIdx="3" presStyleCnt="4">
        <dgm:presLayoutVars>
          <dgm:chMax val="0"/>
          <dgm:chPref val="0"/>
          <dgm:bulletEnabled val="1"/>
        </dgm:presLayoutVars>
      </dgm:prSet>
      <dgm:spPr/>
    </dgm:pt>
  </dgm:ptLst>
  <dgm:cxnLst>
    <dgm:cxn modelId="{BF6EB22F-71B4-409C-B527-4701FA2FDDF4}" srcId="{A1059378-7531-456A-B9B1-BFA83999C14B}" destId="{968FD974-1F00-4A0E-9118-A22060B04E3D}" srcOrd="0" destOrd="0" parTransId="{6DD9BB8D-7BBC-480B-B97F-5922D2D2A2A9}" sibTransId="{08F560B3-A230-40EC-A60C-6690EB0EAF92}"/>
    <dgm:cxn modelId="{B7C94E32-3827-4804-9A25-17ECCE904FD3}" type="presOf" srcId="{A1059378-7531-456A-B9B1-BFA83999C14B}" destId="{2D97467A-0032-4752-8F62-0E44AE1CA049}" srcOrd="0" destOrd="0" presId="urn:microsoft.com/office/officeart/2005/8/layout/matrix2"/>
    <dgm:cxn modelId="{8B0B6A33-9CF9-45D5-BED0-A4C454681E22}" type="presOf" srcId="{D3717A89-8E82-4478-905B-6022B32AF75E}" destId="{F016F208-0A43-4027-B70A-7C3B52520C86}" srcOrd="0" destOrd="0" presId="urn:microsoft.com/office/officeart/2005/8/layout/matrix2"/>
    <dgm:cxn modelId="{F6CCD138-DB44-4165-B3BA-FF39E7CCE601}" type="presOf" srcId="{89C28953-4FDA-445E-A183-B241C8EB3862}" destId="{03BD75AD-408C-4974-BB73-22346AFC79DE}" srcOrd="0" destOrd="0" presId="urn:microsoft.com/office/officeart/2005/8/layout/matrix2"/>
    <dgm:cxn modelId="{82136152-EA7D-4362-8919-F8EB4DD0BCEC}" srcId="{A1059378-7531-456A-B9B1-BFA83999C14B}" destId="{41411B92-AC38-4738-8543-AD1B6819B364}" srcOrd="3" destOrd="0" parTransId="{45E32FF1-F3B2-49F9-AB0F-32ED89F2AACF}" sibTransId="{9E168867-990C-48BF-88E7-6A1C6B6B0740}"/>
    <dgm:cxn modelId="{34431875-57C5-414F-934C-79D4821D54AB}" srcId="{A1059378-7531-456A-B9B1-BFA83999C14B}" destId="{D3717A89-8E82-4478-905B-6022B32AF75E}" srcOrd="2" destOrd="0" parTransId="{69C00AEA-5695-48F3-9BED-56F14C17EC05}" sibTransId="{69E12703-BB49-4501-A0A1-CC4474362B30}"/>
    <dgm:cxn modelId="{2C352BB9-4AC3-4987-BF43-FD12A3337EFA}" srcId="{A1059378-7531-456A-B9B1-BFA83999C14B}" destId="{89C28953-4FDA-445E-A183-B241C8EB3862}" srcOrd="1" destOrd="0" parTransId="{D4828085-5FBB-4C6D-B449-A2B02E26D447}" sibTransId="{92D83179-DA15-49D6-BD6D-9918C62A266E}"/>
    <dgm:cxn modelId="{8B8EEBCE-6590-4AC5-A3F0-5C807DDD5C6C}" type="presOf" srcId="{968FD974-1F00-4A0E-9118-A22060B04E3D}" destId="{D0E35DA8-B9D5-4DDA-8F90-BCB1B823C0DF}" srcOrd="0" destOrd="0" presId="urn:microsoft.com/office/officeart/2005/8/layout/matrix2"/>
    <dgm:cxn modelId="{F3F311DA-AD4C-44EA-85E8-F72669AD1D71}" type="presOf" srcId="{41411B92-AC38-4738-8543-AD1B6819B364}" destId="{A93984C5-2551-4586-8C9C-CDB226D1BD8B}" srcOrd="0" destOrd="0" presId="urn:microsoft.com/office/officeart/2005/8/layout/matrix2"/>
    <dgm:cxn modelId="{159CE557-63BD-4736-A2E1-BBF86A9ECF17}" type="presParOf" srcId="{2D97467A-0032-4752-8F62-0E44AE1CA049}" destId="{7B1B0DC0-DDCA-4173-ABD7-5E61AD40155B}" srcOrd="0" destOrd="0" presId="urn:microsoft.com/office/officeart/2005/8/layout/matrix2"/>
    <dgm:cxn modelId="{DF366DF5-9FBF-4591-A783-DCA0F0E40158}" type="presParOf" srcId="{2D97467A-0032-4752-8F62-0E44AE1CA049}" destId="{D0E35DA8-B9D5-4DDA-8F90-BCB1B823C0DF}" srcOrd="1" destOrd="0" presId="urn:microsoft.com/office/officeart/2005/8/layout/matrix2"/>
    <dgm:cxn modelId="{0A3D335C-5168-4F61-95DE-49404CE61C66}" type="presParOf" srcId="{2D97467A-0032-4752-8F62-0E44AE1CA049}" destId="{03BD75AD-408C-4974-BB73-22346AFC79DE}" srcOrd="2" destOrd="0" presId="urn:microsoft.com/office/officeart/2005/8/layout/matrix2"/>
    <dgm:cxn modelId="{80906721-A02E-46F3-A2EE-8071B73E7999}" type="presParOf" srcId="{2D97467A-0032-4752-8F62-0E44AE1CA049}" destId="{F016F208-0A43-4027-B70A-7C3B52520C86}" srcOrd="3" destOrd="0" presId="urn:microsoft.com/office/officeart/2005/8/layout/matrix2"/>
    <dgm:cxn modelId="{7B39C43E-4EFA-41D6-BF5F-87A8D6BE4E51}" type="presParOf" srcId="{2D97467A-0032-4752-8F62-0E44AE1CA049}" destId="{A93984C5-2551-4586-8C9C-CDB226D1BD8B}"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12CE62-F5D8-461D-87C6-A4CA446949A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D951550-EB97-4194-A1CC-76A312FA1603}">
      <dgm:prSet/>
      <dgm:spPr/>
      <dgm:t>
        <a:bodyPr/>
        <a:lstStyle/>
        <a:p>
          <a:r>
            <a:rPr lang="fr-FR"/>
            <a:t>C’est un système des règles – que l’on édicte, que l’on décrit, que l’on explique – qui caractérisent les formes et l’ordre des mots d’une langue.</a:t>
          </a:r>
          <a:endParaRPr lang="en-US"/>
        </a:p>
      </dgm:t>
    </dgm:pt>
    <dgm:pt modelId="{DB421E76-F0E0-4E2B-9474-14DF6168E8BB}" type="parTrans" cxnId="{79F464F3-9A0F-4ED5-9641-6AD02BE63815}">
      <dgm:prSet/>
      <dgm:spPr/>
      <dgm:t>
        <a:bodyPr/>
        <a:lstStyle/>
        <a:p>
          <a:endParaRPr lang="en-US"/>
        </a:p>
      </dgm:t>
    </dgm:pt>
    <dgm:pt modelId="{8ECF1602-1A3E-4A13-8EF3-1A8BCD5DB142}" type="sibTrans" cxnId="{79F464F3-9A0F-4ED5-9641-6AD02BE63815}">
      <dgm:prSet/>
      <dgm:spPr/>
      <dgm:t>
        <a:bodyPr/>
        <a:lstStyle/>
        <a:p>
          <a:endParaRPr lang="en-US"/>
        </a:p>
      </dgm:t>
    </dgm:pt>
    <dgm:pt modelId="{097B8D67-DC49-4371-A545-1EA6658A536A}">
      <dgm:prSet/>
      <dgm:spPr/>
      <dgm:t>
        <a:bodyPr/>
        <a:lstStyle/>
        <a:p>
          <a:r>
            <a:rPr lang="fr-FR"/>
            <a:t>D’après les linguistes cognitivistes la grammaire représente des récurrences et des associations statistiquement significatives propres à une langue, traitées par des processus cérébraux.</a:t>
          </a:r>
          <a:endParaRPr lang="en-US"/>
        </a:p>
      </dgm:t>
    </dgm:pt>
    <dgm:pt modelId="{59FF8C44-519E-40E9-AF5D-96188362B0BE}" type="parTrans" cxnId="{184DA3A2-B20C-4CC5-9654-62519D2D8E73}">
      <dgm:prSet/>
      <dgm:spPr/>
      <dgm:t>
        <a:bodyPr/>
        <a:lstStyle/>
        <a:p>
          <a:endParaRPr lang="en-US"/>
        </a:p>
      </dgm:t>
    </dgm:pt>
    <dgm:pt modelId="{75BF81BC-DD0C-4D12-9065-8606756308B3}" type="sibTrans" cxnId="{184DA3A2-B20C-4CC5-9654-62519D2D8E73}">
      <dgm:prSet/>
      <dgm:spPr/>
      <dgm:t>
        <a:bodyPr/>
        <a:lstStyle/>
        <a:p>
          <a:endParaRPr lang="en-US"/>
        </a:p>
      </dgm:t>
    </dgm:pt>
    <dgm:pt modelId="{44562226-B4F4-4BD5-AC19-7CDF0B02BC75}">
      <dgm:prSet/>
      <dgm:spPr/>
      <dgm:t>
        <a:bodyPr/>
        <a:lstStyle/>
        <a:p>
          <a:r>
            <a:rPr lang="fr-FR"/>
            <a:t>La grammaire est aussi considérée comme les réflexes conditionnés ou les compétences linguistiques ou communicatives ou cognitives qui permettent l’acquisition et l’utilisation de ces règles.</a:t>
          </a:r>
          <a:endParaRPr lang="en-US"/>
        </a:p>
      </dgm:t>
    </dgm:pt>
    <dgm:pt modelId="{7CF305FD-F123-474D-8D89-B8F2999D25D9}" type="parTrans" cxnId="{14F190CD-06A1-4247-A4E1-9FEF25FD1D18}">
      <dgm:prSet/>
      <dgm:spPr/>
      <dgm:t>
        <a:bodyPr/>
        <a:lstStyle/>
        <a:p>
          <a:endParaRPr lang="en-US"/>
        </a:p>
      </dgm:t>
    </dgm:pt>
    <dgm:pt modelId="{BB78B98C-690C-420F-A892-F4CC5387113F}" type="sibTrans" cxnId="{14F190CD-06A1-4247-A4E1-9FEF25FD1D18}">
      <dgm:prSet/>
      <dgm:spPr/>
      <dgm:t>
        <a:bodyPr/>
        <a:lstStyle/>
        <a:p>
          <a:endParaRPr lang="en-US"/>
        </a:p>
      </dgm:t>
    </dgm:pt>
    <dgm:pt modelId="{5F2B5D4A-06E4-4B34-AABF-2D788AE6BF5C}" type="pres">
      <dgm:prSet presAssocID="{AB12CE62-F5D8-461D-87C6-A4CA446949A7}" presName="linear" presStyleCnt="0">
        <dgm:presLayoutVars>
          <dgm:animLvl val="lvl"/>
          <dgm:resizeHandles val="exact"/>
        </dgm:presLayoutVars>
      </dgm:prSet>
      <dgm:spPr/>
    </dgm:pt>
    <dgm:pt modelId="{C1DC95CA-3863-4E70-AFBD-BDCC417541A8}" type="pres">
      <dgm:prSet presAssocID="{7D951550-EB97-4194-A1CC-76A312FA1603}" presName="parentText" presStyleLbl="node1" presStyleIdx="0" presStyleCnt="3">
        <dgm:presLayoutVars>
          <dgm:chMax val="0"/>
          <dgm:bulletEnabled val="1"/>
        </dgm:presLayoutVars>
      </dgm:prSet>
      <dgm:spPr/>
    </dgm:pt>
    <dgm:pt modelId="{E1E21C78-4CD0-4E77-8B47-BF75AC30CE33}" type="pres">
      <dgm:prSet presAssocID="{8ECF1602-1A3E-4A13-8EF3-1A8BCD5DB142}" presName="spacer" presStyleCnt="0"/>
      <dgm:spPr/>
    </dgm:pt>
    <dgm:pt modelId="{9AC60CFA-F6C4-44A0-AF37-9AC3DDE6E542}" type="pres">
      <dgm:prSet presAssocID="{097B8D67-DC49-4371-A545-1EA6658A536A}" presName="parentText" presStyleLbl="node1" presStyleIdx="1" presStyleCnt="3">
        <dgm:presLayoutVars>
          <dgm:chMax val="0"/>
          <dgm:bulletEnabled val="1"/>
        </dgm:presLayoutVars>
      </dgm:prSet>
      <dgm:spPr/>
    </dgm:pt>
    <dgm:pt modelId="{4AD003DF-64AB-4920-A5FB-C2FD24360B5D}" type="pres">
      <dgm:prSet presAssocID="{75BF81BC-DD0C-4D12-9065-8606756308B3}" presName="spacer" presStyleCnt="0"/>
      <dgm:spPr/>
    </dgm:pt>
    <dgm:pt modelId="{237773AC-DAD0-4860-BB46-7EB23B31D2B8}" type="pres">
      <dgm:prSet presAssocID="{44562226-B4F4-4BD5-AC19-7CDF0B02BC75}" presName="parentText" presStyleLbl="node1" presStyleIdx="2" presStyleCnt="3">
        <dgm:presLayoutVars>
          <dgm:chMax val="0"/>
          <dgm:bulletEnabled val="1"/>
        </dgm:presLayoutVars>
      </dgm:prSet>
      <dgm:spPr/>
    </dgm:pt>
  </dgm:ptLst>
  <dgm:cxnLst>
    <dgm:cxn modelId="{7AB21D30-E97A-467E-9FD9-D354BC4DE8E5}" type="presOf" srcId="{AB12CE62-F5D8-461D-87C6-A4CA446949A7}" destId="{5F2B5D4A-06E4-4B34-AABF-2D788AE6BF5C}" srcOrd="0" destOrd="0" presId="urn:microsoft.com/office/officeart/2005/8/layout/vList2"/>
    <dgm:cxn modelId="{9B4CE564-4A05-40BB-9F03-860DF1264647}" type="presOf" srcId="{44562226-B4F4-4BD5-AC19-7CDF0B02BC75}" destId="{237773AC-DAD0-4860-BB46-7EB23B31D2B8}" srcOrd="0" destOrd="0" presId="urn:microsoft.com/office/officeart/2005/8/layout/vList2"/>
    <dgm:cxn modelId="{75E14D50-1A28-4EAF-837E-BED1FF3DFAA4}" type="presOf" srcId="{7D951550-EB97-4194-A1CC-76A312FA1603}" destId="{C1DC95CA-3863-4E70-AFBD-BDCC417541A8}" srcOrd="0" destOrd="0" presId="urn:microsoft.com/office/officeart/2005/8/layout/vList2"/>
    <dgm:cxn modelId="{184DA3A2-B20C-4CC5-9654-62519D2D8E73}" srcId="{AB12CE62-F5D8-461D-87C6-A4CA446949A7}" destId="{097B8D67-DC49-4371-A545-1EA6658A536A}" srcOrd="1" destOrd="0" parTransId="{59FF8C44-519E-40E9-AF5D-96188362B0BE}" sibTransId="{75BF81BC-DD0C-4D12-9065-8606756308B3}"/>
    <dgm:cxn modelId="{A85511AE-D9A9-43A1-A19C-2D422879B7DD}" type="presOf" srcId="{097B8D67-DC49-4371-A545-1EA6658A536A}" destId="{9AC60CFA-F6C4-44A0-AF37-9AC3DDE6E542}" srcOrd="0" destOrd="0" presId="urn:microsoft.com/office/officeart/2005/8/layout/vList2"/>
    <dgm:cxn modelId="{14F190CD-06A1-4247-A4E1-9FEF25FD1D18}" srcId="{AB12CE62-F5D8-461D-87C6-A4CA446949A7}" destId="{44562226-B4F4-4BD5-AC19-7CDF0B02BC75}" srcOrd="2" destOrd="0" parTransId="{7CF305FD-F123-474D-8D89-B8F2999D25D9}" sibTransId="{BB78B98C-690C-420F-A892-F4CC5387113F}"/>
    <dgm:cxn modelId="{79F464F3-9A0F-4ED5-9641-6AD02BE63815}" srcId="{AB12CE62-F5D8-461D-87C6-A4CA446949A7}" destId="{7D951550-EB97-4194-A1CC-76A312FA1603}" srcOrd="0" destOrd="0" parTransId="{DB421E76-F0E0-4E2B-9474-14DF6168E8BB}" sibTransId="{8ECF1602-1A3E-4A13-8EF3-1A8BCD5DB142}"/>
    <dgm:cxn modelId="{EE18B9D4-D767-44A5-9491-C9DDD9D570E8}" type="presParOf" srcId="{5F2B5D4A-06E4-4B34-AABF-2D788AE6BF5C}" destId="{C1DC95CA-3863-4E70-AFBD-BDCC417541A8}" srcOrd="0" destOrd="0" presId="urn:microsoft.com/office/officeart/2005/8/layout/vList2"/>
    <dgm:cxn modelId="{D824D16B-64E1-42FD-81C4-8121C2E5A361}" type="presParOf" srcId="{5F2B5D4A-06E4-4B34-AABF-2D788AE6BF5C}" destId="{E1E21C78-4CD0-4E77-8B47-BF75AC30CE33}" srcOrd="1" destOrd="0" presId="urn:microsoft.com/office/officeart/2005/8/layout/vList2"/>
    <dgm:cxn modelId="{A0500A45-4507-4F28-9825-2FB91D9CD181}" type="presParOf" srcId="{5F2B5D4A-06E4-4B34-AABF-2D788AE6BF5C}" destId="{9AC60CFA-F6C4-44A0-AF37-9AC3DDE6E542}" srcOrd="2" destOrd="0" presId="urn:microsoft.com/office/officeart/2005/8/layout/vList2"/>
    <dgm:cxn modelId="{B4B24EAB-A5F8-4544-BBB7-3F473871203D}" type="presParOf" srcId="{5F2B5D4A-06E4-4B34-AABF-2D788AE6BF5C}" destId="{4AD003DF-64AB-4920-A5FB-C2FD24360B5D}" srcOrd="3" destOrd="0" presId="urn:microsoft.com/office/officeart/2005/8/layout/vList2"/>
    <dgm:cxn modelId="{826BDA79-69A5-4789-A29D-966456F25834}" type="presParOf" srcId="{5F2B5D4A-06E4-4B34-AABF-2D788AE6BF5C}" destId="{237773AC-DAD0-4860-BB46-7EB23B31D2B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B0DC0-DDCA-4173-ABD7-5E61AD40155B}">
      <dsp:nvSpPr>
        <dsp:cNvPr id="0" name=""/>
        <dsp:cNvSpPr/>
      </dsp:nvSpPr>
      <dsp:spPr>
        <a:xfrm>
          <a:off x="1136538" y="0"/>
          <a:ext cx="3729034" cy="3729034"/>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E35DA8-B9D5-4DDA-8F90-BCB1B823C0DF}">
      <dsp:nvSpPr>
        <dsp:cNvPr id="0" name=""/>
        <dsp:cNvSpPr/>
      </dsp:nvSpPr>
      <dsp:spPr>
        <a:xfrm>
          <a:off x="1378925" y="242387"/>
          <a:ext cx="1491613" cy="149161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Où en est l’enseignement du français langue étrangère sur le plan grammatical ?</a:t>
          </a:r>
          <a:endParaRPr lang="en-US" sz="1200" kern="1200"/>
        </a:p>
      </dsp:txBody>
      <dsp:txXfrm>
        <a:off x="1451740" y="315202"/>
        <a:ext cx="1345983" cy="1345983"/>
      </dsp:txXfrm>
    </dsp:sp>
    <dsp:sp modelId="{03BD75AD-408C-4974-BB73-22346AFC79DE}">
      <dsp:nvSpPr>
        <dsp:cNvPr id="0" name=""/>
        <dsp:cNvSpPr/>
      </dsp:nvSpPr>
      <dsp:spPr>
        <a:xfrm>
          <a:off x="3131571" y="242387"/>
          <a:ext cx="1491613" cy="1491613"/>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Quelle grammaire enseigner dans les classes ? </a:t>
          </a:r>
          <a:endParaRPr lang="en-US" sz="1200" kern="1200"/>
        </a:p>
      </dsp:txBody>
      <dsp:txXfrm>
        <a:off x="3204386" y="315202"/>
        <a:ext cx="1345983" cy="1345983"/>
      </dsp:txXfrm>
    </dsp:sp>
    <dsp:sp modelId="{F016F208-0A43-4027-B70A-7C3B52520C86}">
      <dsp:nvSpPr>
        <dsp:cNvPr id="0" name=""/>
        <dsp:cNvSpPr/>
      </dsp:nvSpPr>
      <dsp:spPr>
        <a:xfrm>
          <a:off x="1378925" y="1995033"/>
          <a:ext cx="1491613" cy="1491613"/>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Quels supports pédagogiques ?</a:t>
          </a:r>
          <a:endParaRPr lang="en-US" sz="1200" kern="1200"/>
        </a:p>
      </dsp:txBody>
      <dsp:txXfrm>
        <a:off x="1451740" y="2067848"/>
        <a:ext cx="1345983" cy="1345983"/>
      </dsp:txXfrm>
    </dsp:sp>
    <dsp:sp modelId="{A93984C5-2551-4586-8C9C-CDB226D1BD8B}">
      <dsp:nvSpPr>
        <dsp:cNvPr id="0" name=""/>
        <dsp:cNvSpPr/>
      </dsp:nvSpPr>
      <dsp:spPr>
        <a:xfrm>
          <a:off x="3131571" y="1995033"/>
          <a:ext cx="1491613" cy="1491613"/>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t>Quelles innovations pédagogiques relatives à la grammaire sont développées dans les travaux actuels ?</a:t>
          </a:r>
          <a:endParaRPr lang="en-US" sz="1200" kern="1200"/>
        </a:p>
      </dsp:txBody>
      <dsp:txXfrm>
        <a:off x="3204386" y="2067848"/>
        <a:ext cx="1345983" cy="13459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C95CA-3863-4E70-AFBD-BDCC417541A8}">
      <dsp:nvSpPr>
        <dsp:cNvPr id="0" name=""/>
        <dsp:cNvSpPr/>
      </dsp:nvSpPr>
      <dsp:spPr>
        <a:xfrm>
          <a:off x="0" y="18930"/>
          <a:ext cx="6002110" cy="11977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r-FR" sz="1700" kern="1200"/>
            <a:t>C’est un système des règles – que l’on édicte, que l’on décrit, que l’on explique – qui caractérisent les formes et l’ordre des mots d’une langue.</a:t>
          </a:r>
          <a:endParaRPr lang="en-US" sz="1700" kern="1200"/>
        </a:p>
      </dsp:txBody>
      <dsp:txXfrm>
        <a:off x="58469" y="77399"/>
        <a:ext cx="5885172" cy="1080812"/>
      </dsp:txXfrm>
    </dsp:sp>
    <dsp:sp modelId="{9AC60CFA-F6C4-44A0-AF37-9AC3DDE6E542}">
      <dsp:nvSpPr>
        <dsp:cNvPr id="0" name=""/>
        <dsp:cNvSpPr/>
      </dsp:nvSpPr>
      <dsp:spPr>
        <a:xfrm>
          <a:off x="0" y="1265641"/>
          <a:ext cx="6002110" cy="119775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r-FR" sz="1700" kern="1200"/>
            <a:t>D’après les linguistes cognitivistes la grammaire représente des récurrences et des associations statistiquement significatives propres à une langue, traitées par des processus cérébraux.</a:t>
          </a:r>
          <a:endParaRPr lang="en-US" sz="1700" kern="1200"/>
        </a:p>
      </dsp:txBody>
      <dsp:txXfrm>
        <a:off x="58469" y="1324110"/>
        <a:ext cx="5885172" cy="1080812"/>
      </dsp:txXfrm>
    </dsp:sp>
    <dsp:sp modelId="{237773AC-DAD0-4860-BB46-7EB23B31D2B8}">
      <dsp:nvSpPr>
        <dsp:cNvPr id="0" name=""/>
        <dsp:cNvSpPr/>
      </dsp:nvSpPr>
      <dsp:spPr>
        <a:xfrm>
          <a:off x="0" y="2512352"/>
          <a:ext cx="6002110" cy="11977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r-FR" sz="1700" kern="1200"/>
            <a:t>La grammaire est aussi considérée comme les réflexes conditionnés ou les compétences linguistiques ou communicatives ou cognitives qui permettent l’acquisition et l’utilisation de ces règles.</a:t>
          </a:r>
          <a:endParaRPr lang="en-US" sz="1700" kern="1200"/>
        </a:p>
      </dsp:txBody>
      <dsp:txXfrm>
        <a:off x="58469" y="2570821"/>
        <a:ext cx="5885172" cy="1080812"/>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8B93963-E568-89E7-B6E8-C098AECA3B7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67566CC2-EB2C-DC73-03BE-2A436E1705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3A418B7-A5F1-5AF6-5EFC-261534222C3A}"/>
              </a:ext>
            </a:extLst>
          </p:cNvPr>
          <p:cNvSpPr>
            <a:spLocks noGrp="1"/>
          </p:cNvSpPr>
          <p:nvPr>
            <p:ph type="dt" sz="half" idx="10"/>
          </p:nvPr>
        </p:nvSpPr>
        <p:spPr/>
        <p:txBody>
          <a:bodyPr/>
          <a:lstStyle/>
          <a:p>
            <a:fld id="{80657226-B784-4DFE-81DD-80949771889D}" type="datetimeFigureOut">
              <a:rPr lang="ru-RU" smtClean="0"/>
              <a:t>11.11.2022</a:t>
            </a:fld>
            <a:endParaRPr lang="ru-RU"/>
          </a:p>
        </p:txBody>
      </p:sp>
      <p:sp>
        <p:nvSpPr>
          <p:cNvPr id="5" name="Нижний колонтитул 4">
            <a:extLst>
              <a:ext uri="{FF2B5EF4-FFF2-40B4-BE49-F238E27FC236}">
                <a16:creationId xmlns:a16="http://schemas.microsoft.com/office/drawing/2014/main" id="{F43C24B4-5A8C-2707-351F-2C2E466CBA0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D34551C-9564-574A-3AC7-6D778FC6124D}"/>
              </a:ext>
            </a:extLst>
          </p:cNvPr>
          <p:cNvSpPr>
            <a:spLocks noGrp="1"/>
          </p:cNvSpPr>
          <p:nvPr>
            <p:ph type="sldNum" sz="quarter" idx="12"/>
          </p:nvPr>
        </p:nvSpPr>
        <p:spPr/>
        <p:txBody>
          <a:bodyPr/>
          <a:lstStyle/>
          <a:p>
            <a:fld id="{BE29836D-D485-48A1-8D65-85E2428AC686}" type="slidenum">
              <a:rPr lang="ru-RU" smtClean="0"/>
              <a:t>‹#›</a:t>
            </a:fld>
            <a:endParaRPr lang="ru-RU"/>
          </a:p>
        </p:txBody>
      </p:sp>
    </p:spTree>
    <p:extLst>
      <p:ext uri="{BB962C8B-B14F-4D97-AF65-F5344CB8AC3E}">
        <p14:creationId xmlns:p14="http://schemas.microsoft.com/office/powerpoint/2010/main" val="3320723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EF1B87-6033-9112-DE15-61A11EE92D8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F05D5FD-4E46-8D5A-5DE3-7E8D78FE627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EBC91CD-7A69-CD0C-8206-2F8BE1F3DA9C}"/>
              </a:ext>
            </a:extLst>
          </p:cNvPr>
          <p:cNvSpPr>
            <a:spLocks noGrp="1"/>
          </p:cNvSpPr>
          <p:nvPr>
            <p:ph type="dt" sz="half" idx="10"/>
          </p:nvPr>
        </p:nvSpPr>
        <p:spPr/>
        <p:txBody>
          <a:bodyPr/>
          <a:lstStyle/>
          <a:p>
            <a:fld id="{80657226-B784-4DFE-81DD-80949771889D}" type="datetimeFigureOut">
              <a:rPr lang="ru-RU" smtClean="0"/>
              <a:t>11.11.2022</a:t>
            </a:fld>
            <a:endParaRPr lang="ru-RU"/>
          </a:p>
        </p:txBody>
      </p:sp>
      <p:sp>
        <p:nvSpPr>
          <p:cNvPr id="5" name="Нижний колонтитул 4">
            <a:extLst>
              <a:ext uri="{FF2B5EF4-FFF2-40B4-BE49-F238E27FC236}">
                <a16:creationId xmlns:a16="http://schemas.microsoft.com/office/drawing/2014/main" id="{5DD7A7BC-90C3-6D6C-7E4D-0912E1FEBA8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1F69F9D-4B48-71A2-2A39-1631CD156BDF}"/>
              </a:ext>
            </a:extLst>
          </p:cNvPr>
          <p:cNvSpPr>
            <a:spLocks noGrp="1"/>
          </p:cNvSpPr>
          <p:nvPr>
            <p:ph type="sldNum" sz="quarter" idx="12"/>
          </p:nvPr>
        </p:nvSpPr>
        <p:spPr/>
        <p:txBody>
          <a:bodyPr/>
          <a:lstStyle/>
          <a:p>
            <a:fld id="{BE29836D-D485-48A1-8D65-85E2428AC686}" type="slidenum">
              <a:rPr lang="ru-RU" smtClean="0"/>
              <a:t>‹#›</a:t>
            </a:fld>
            <a:endParaRPr lang="ru-RU"/>
          </a:p>
        </p:txBody>
      </p:sp>
    </p:spTree>
    <p:extLst>
      <p:ext uri="{BB962C8B-B14F-4D97-AF65-F5344CB8AC3E}">
        <p14:creationId xmlns:p14="http://schemas.microsoft.com/office/powerpoint/2010/main" val="1554662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660F96D-492F-9359-0E7C-855076C33B4E}"/>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68AFBAB-0EDA-008E-BED9-66BF8E99489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19D6E06-0649-D05C-8608-486FF16CA50C}"/>
              </a:ext>
            </a:extLst>
          </p:cNvPr>
          <p:cNvSpPr>
            <a:spLocks noGrp="1"/>
          </p:cNvSpPr>
          <p:nvPr>
            <p:ph type="dt" sz="half" idx="10"/>
          </p:nvPr>
        </p:nvSpPr>
        <p:spPr/>
        <p:txBody>
          <a:bodyPr/>
          <a:lstStyle/>
          <a:p>
            <a:fld id="{80657226-B784-4DFE-81DD-80949771889D}" type="datetimeFigureOut">
              <a:rPr lang="ru-RU" smtClean="0"/>
              <a:t>11.11.2022</a:t>
            </a:fld>
            <a:endParaRPr lang="ru-RU"/>
          </a:p>
        </p:txBody>
      </p:sp>
      <p:sp>
        <p:nvSpPr>
          <p:cNvPr id="5" name="Нижний колонтитул 4">
            <a:extLst>
              <a:ext uri="{FF2B5EF4-FFF2-40B4-BE49-F238E27FC236}">
                <a16:creationId xmlns:a16="http://schemas.microsoft.com/office/drawing/2014/main" id="{C01C92EA-816F-35B1-0A33-FA92B3B2765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B016D97-6BD2-3B98-9B55-9E4F83DA6E6F}"/>
              </a:ext>
            </a:extLst>
          </p:cNvPr>
          <p:cNvSpPr>
            <a:spLocks noGrp="1"/>
          </p:cNvSpPr>
          <p:nvPr>
            <p:ph type="sldNum" sz="quarter" idx="12"/>
          </p:nvPr>
        </p:nvSpPr>
        <p:spPr/>
        <p:txBody>
          <a:bodyPr/>
          <a:lstStyle/>
          <a:p>
            <a:fld id="{BE29836D-D485-48A1-8D65-85E2428AC686}" type="slidenum">
              <a:rPr lang="ru-RU" smtClean="0"/>
              <a:t>‹#›</a:t>
            </a:fld>
            <a:endParaRPr lang="ru-RU"/>
          </a:p>
        </p:txBody>
      </p:sp>
    </p:spTree>
    <p:extLst>
      <p:ext uri="{BB962C8B-B14F-4D97-AF65-F5344CB8AC3E}">
        <p14:creationId xmlns:p14="http://schemas.microsoft.com/office/powerpoint/2010/main" val="171234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E90FE2-1FB5-3549-1166-B6089DDB3EE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E697390-A27F-14A8-DC8B-4BC59DCA963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27C5AE4-504B-2854-4FDB-BB2C1DB75727}"/>
              </a:ext>
            </a:extLst>
          </p:cNvPr>
          <p:cNvSpPr>
            <a:spLocks noGrp="1"/>
          </p:cNvSpPr>
          <p:nvPr>
            <p:ph type="dt" sz="half" idx="10"/>
          </p:nvPr>
        </p:nvSpPr>
        <p:spPr/>
        <p:txBody>
          <a:bodyPr/>
          <a:lstStyle/>
          <a:p>
            <a:fld id="{80657226-B784-4DFE-81DD-80949771889D}" type="datetimeFigureOut">
              <a:rPr lang="ru-RU" smtClean="0"/>
              <a:t>11.11.2022</a:t>
            </a:fld>
            <a:endParaRPr lang="ru-RU"/>
          </a:p>
        </p:txBody>
      </p:sp>
      <p:sp>
        <p:nvSpPr>
          <p:cNvPr id="5" name="Нижний колонтитул 4">
            <a:extLst>
              <a:ext uri="{FF2B5EF4-FFF2-40B4-BE49-F238E27FC236}">
                <a16:creationId xmlns:a16="http://schemas.microsoft.com/office/drawing/2014/main" id="{E7E47080-8D22-D2F9-7255-8FC384E10B0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4981F4F-E9D3-37A9-7514-5A759E1723FB}"/>
              </a:ext>
            </a:extLst>
          </p:cNvPr>
          <p:cNvSpPr>
            <a:spLocks noGrp="1"/>
          </p:cNvSpPr>
          <p:nvPr>
            <p:ph type="sldNum" sz="quarter" idx="12"/>
          </p:nvPr>
        </p:nvSpPr>
        <p:spPr/>
        <p:txBody>
          <a:bodyPr/>
          <a:lstStyle/>
          <a:p>
            <a:fld id="{BE29836D-D485-48A1-8D65-85E2428AC686}" type="slidenum">
              <a:rPr lang="ru-RU" smtClean="0"/>
              <a:t>‹#›</a:t>
            </a:fld>
            <a:endParaRPr lang="ru-RU"/>
          </a:p>
        </p:txBody>
      </p:sp>
    </p:spTree>
    <p:extLst>
      <p:ext uri="{BB962C8B-B14F-4D97-AF65-F5344CB8AC3E}">
        <p14:creationId xmlns:p14="http://schemas.microsoft.com/office/powerpoint/2010/main" val="9439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ECDFB0-54BC-A56F-AD29-0F947B4FB618}"/>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D3B9489-1A05-989D-3C4C-AD33C828C7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DE81FE18-F94E-A47F-2B9C-B4E84540AD4E}"/>
              </a:ext>
            </a:extLst>
          </p:cNvPr>
          <p:cNvSpPr>
            <a:spLocks noGrp="1"/>
          </p:cNvSpPr>
          <p:nvPr>
            <p:ph type="dt" sz="half" idx="10"/>
          </p:nvPr>
        </p:nvSpPr>
        <p:spPr/>
        <p:txBody>
          <a:bodyPr/>
          <a:lstStyle/>
          <a:p>
            <a:fld id="{80657226-B784-4DFE-81DD-80949771889D}" type="datetimeFigureOut">
              <a:rPr lang="ru-RU" smtClean="0"/>
              <a:t>11.11.2022</a:t>
            </a:fld>
            <a:endParaRPr lang="ru-RU"/>
          </a:p>
        </p:txBody>
      </p:sp>
      <p:sp>
        <p:nvSpPr>
          <p:cNvPr id="5" name="Нижний колонтитул 4">
            <a:extLst>
              <a:ext uri="{FF2B5EF4-FFF2-40B4-BE49-F238E27FC236}">
                <a16:creationId xmlns:a16="http://schemas.microsoft.com/office/drawing/2014/main" id="{E1758708-49F4-1D58-0D89-6A0D493A362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CBF959E-537A-F451-2D5D-C30E5B7E010E}"/>
              </a:ext>
            </a:extLst>
          </p:cNvPr>
          <p:cNvSpPr>
            <a:spLocks noGrp="1"/>
          </p:cNvSpPr>
          <p:nvPr>
            <p:ph type="sldNum" sz="quarter" idx="12"/>
          </p:nvPr>
        </p:nvSpPr>
        <p:spPr/>
        <p:txBody>
          <a:bodyPr/>
          <a:lstStyle/>
          <a:p>
            <a:fld id="{BE29836D-D485-48A1-8D65-85E2428AC686}" type="slidenum">
              <a:rPr lang="ru-RU" smtClean="0"/>
              <a:t>‹#›</a:t>
            </a:fld>
            <a:endParaRPr lang="ru-RU"/>
          </a:p>
        </p:txBody>
      </p:sp>
    </p:spTree>
    <p:extLst>
      <p:ext uri="{BB962C8B-B14F-4D97-AF65-F5344CB8AC3E}">
        <p14:creationId xmlns:p14="http://schemas.microsoft.com/office/powerpoint/2010/main" val="337533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C0BFAF-A806-A985-A910-A6EBC66D2F6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E03228B-EB5F-CA88-CF1D-6BEA1331AC3B}"/>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36AB60C-3330-6D4C-642A-EBB9F5A7030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E0013D7-5C82-1B65-BB13-6934D0CDD084}"/>
              </a:ext>
            </a:extLst>
          </p:cNvPr>
          <p:cNvSpPr>
            <a:spLocks noGrp="1"/>
          </p:cNvSpPr>
          <p:nvPr>
            <p:ph type="dt" sz="half" idx="10"/>
          </p:nvPr>
        </p:nvSpPr>
        <p:spPr/>
        <p:txBody>
          <a:bodyPr/>
          <a:lstStyle/>
          <a:p>
            <a:fld id="{80657226-B784-4DFE-81DD-80949771889D}" type="datetimeFigureOut">
              <a:rPr lang="ru-RU" smtClean="0"/>
              <a:t>11.11.2022</a:t>
            </a:fld>
            <a:endParaRPr lang="ru-RU"/>
          </a:p>
        </p:txBody>
      </p:sp>
      <p:sp>
        <p:nvSpPr>
          <p:cNvPr id="6" name="Нижний колонтитул 5">
            <a:extLst>
              <a:ext uri="{FF2B5EF4-FFF2-40B4-BE49-F238E27FC236}">
                <a16:creationId xmlns:a16="http://schemas.microsoft.com/office/drawing/2014/main" id="{AA2A5702-5C9B-ADBD-F4D0-8A4DD56E9C0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81C04CB-2134-6ED5-0DCF-2C92450DB3F7}"/>
              </a:ext>
            </a:extLst>
          </p:cNvPr>
          <p:cNvSpPr>
            <a:spLocks noGrp="1"/>
          </p:cNvSpPr>
          <p:nvPr>
            <p:ph type="sldNum" sz="quarter" idx="12"/>
          </p:nvPr>
        </p:nvSpPr>
        <p:spPr/>
        <p:txBody>
          <a:bodyPr/>
          <a:lstStyle/>
          <a:p>
            <a:fld id="{BE29836D-D485-48A1-8D65-85E2428AC686}" type="slidenum">
              <a:rPr lang="ru-RU" smtClean="0"/>
              <a:t>‹#›</a:t>
            </a:fld>
            <a:endParaRPr lang="ru-RU"/>
          </a:p>
        </p:txBody>
      </p:sp>
    </p:spTree>
    <p:extLst>
      <p:ext uri="{BB962C8B-B14F-4D97-AF65-F5344CB8AC3E}">
        <p14:creationId xmlns:p14="http://schemas.microsoft.com/office/powerpoint/2010/main" val="145906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58E8F8-2583-DFAE-54EE-72B09F91514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B966A74-BFF5-81E4-3DEB-52E17D21BB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6DFB950-9E35-812C-77FB-0C440891305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66F889F-92A5-FEF3-0CD7-6413A127C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062C864-8023-0E9F-F8F2-21E2A00284B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898EA224-760B-BE85-39D4-4668AE7E66B3}"/>
              </a:ext>
            </a:extLst>
          </p:cNvPr>
          <p:cNvSpPr>
            <a:spLocks noGrp="1"/>
          </p:cNvSpPr>
          <p:nvPr>
            <p:ph type="dt" sz="half" idx="10"/>
          </p:nvPr>
        </p:nvSpPr>
        <p:spPr/>
        <p:txBody>
          <a:bodyPr/>
          <a:lstStyle/>
          <a:p>
            <a:fld id="{80657226-B784-4DFE-81DD-80949771889D}" type="datetimeFigureOut">
              <a:rPr lang="ru-RU" smtClean="0"/>
              <a:t>11.11.2022</a:t>
            </a:fld>
            <a:endParaRPr lang="ru-RU"/>
          </a:p>
        </p:txBody>
      </p:sp>
      <p:sp>
        <p:nvSpPr>
          <p:cNvPr id="8" name="Нижний колонтитул 7">
            <a:extLst>
              <a:ext uri="{FF2B5EF4-FFF2-40B4-BE49-F238E27FC236}">
                <a16:creationId xmlns:a16="http://schemas.microsoft.com/office/drawing/2014/main" id="{CC199FC6-3776-67A1-324E-669B7BE8ED2C}"/>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003D98C-AC63-51CF-BE09-469BC65B6CF9}"/>
              </a:ext>
            </a:extLst>
          </p:cNvPr>
          <p:cNvSpPr>
            <a:spLocks noGrp="1"/>
          </p:cNvSpPr>
          <p:nvPr>
            <p:ph type="sldNum" sz="quarter" idx="12"/>
          </p:nvPr>
        </p:nvSpPr>
        <p:spPr/>
        <p:txBody>
          <a:bodyPr/>
          <a:lstStyle/>
          <a:p>
            <a:fld id="{BE29836D-D485-48A1-8D65-85E2428AC686}" type="slidenum">
              <a:rPr lang="ru-RU" smtClean="0"/>
              <a:t>‹#›</a:t>
            </a:fld>
            <a:endParaRPr lang="ru-RU"/>
          </a:p>
        </p:txBody>
      </p:sp>
    </p:spTree>
    <p:extLst>
      <p:ext uri="{BB962C8B-B14F-4D97-AF65-F5344CB8AC3E}">
        <p14:creationId xmlns:p14="http://schemas.microsoft.com/office/powerpoint/2010/main" val="4133791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9890AB-26FE-5507-A89E-38505103D83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80CA731-36FA-7C80-7269-3445E5A13336}"/>
              </a:ext>
            </a:extLst>
          </p:cNvPr>
          <p:cNvSpPr>
            <a:spLocks noGrp="1"/>
          </p:cNvSpPr>
          <p:nvPr>
            <p:ph type="dt" sz="half" idx="10"/>
          </p:nvPr>
        </p:nvSpPr>
        <p:spPr/>
        <p:txBody>
          <a:bodyPr/>
          <a:lstStyle/>
          <a:p>
            <a:fld id="{80657226-B784-4DFE-81DD-80949771889D}" type="datetimeFigureOut">
              <a:rPr lang="ru-RU" smtClean="0"/>
              <a:t>11.11.2022</a:t>
            </a:fld>
            <a:endParaRPr lang="ru-RU"/>
          </a:p>
        </p:txBody>
      </p:sp>
      <p:sp>
        <p:nvSpPr>
          <p:cNvPr id="4" name="Нижний колонтитул 3">
            <a:extLst>
              <a:ext uri="{FF2B5EF4-FFF2-40B4-BE49-F238E27FC236}">
                <a16:creationId xmlns:a16="http://schemas.microsoft.com/office/drawing/2014/main" id="{3562792E-EA64-62F4-67B6-529D686282E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E4D7E7DA-5C6E-152C-C0D9-157AB84B1898}"/>
              </a:ext>
            </a:extLst>
          </p:cNvPr>
          <p:cNvSpPr>
            <a:spLocks noGrp="1"/>
          </p:cNvSpPr>
          <p:nvPr>
            <p:ph type="sldNum" sz="quarter" idx="12"/>
          </p:nvPr>
        </p:nvSpPr>
        <p:spPr/>
        <p:txBody>
          <a:bodyPr/>
          <a:lstStyle/>
          <a:p>
            <a:fld id="{BE29836D-D485-48A1-8D65-85E2428AC686}" type="slidenum">
              <a:rPr lang="ru-RU" smtClean="0"/>
              <a:t>‹#›</a:t>
            </a:fld>
            <a:endParaRPr lang="ru-RU"/>
          </a:p>
        </p:txBody>
      </p:sp>
    </p:spTree>
    <p:extLst>
      <p:ext uri="{BB962C8B-B14F-4D97-AF65-F5344CB8AC3E}">
        <p14:creationId xmlns:p14="http://schemas.microsoft.com/office/powerpoint/2010/main" val="284650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98BCCA7-910D-69BF-2992-F590D71D5AE7}"/>
              </a:ext>
            </a:extLst>
          </p:cNvPr>
          <p:cNvSpPr>
            <a:spLocks noGrp="1"/>
          </p:cNvSpPr>
          <p:nvPr>
            <p:ph type="dt" sz="half" idx="10"/>
          </p:nvPr>
        </p:nvSpPr>
        <p:spPr/>
        <p:txBody>
          <a:bodyPr/>
          <a:lstStyle/>
          <a:p>
            <a:fld id="{80657226-B784-4DFE-81DD-80949771889D}" type="datetimeFigureOut">
              <a:rPr lang="ru-RU" smtClean="0"/>
              <a:t>11.11.2022</a:t>
            </a:fld>
            <a:endParaRPr lang="ru-RU"/>
          </a:p>
        </p:txBody>
      </p:sp>
      <p:sp>
        <p:nvSpPr>
          <p:cNvPr id="3" name="Нижний колонтитул 2">
            <a:extLst>
              <a:ext uri="{FF2B5EF4-FFF2-40B4-BE49-F238E27FC236}">
                <a16:creationId xmlns:a16="http://schemas.microsoft.com/office/drawing/2014/main" id="{B3D2E466-3432-DBF4-86DF-A0F1BADDAE3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666A09FC-759C-96E5-99F0-76AFF9EB65D1}"/>
              </a:ext>
            </a:extLst>
          </p:cNvPr>
          <p:cNvSpPr>
            <a:spLocks noGrp="1"/>
          </p:cNvSpPr>
          <p:nvPr>
            <p:ph type="sldNum" sz="quarter" idx="12"/>
          </p:nvPr>
        </p:nvSpPr>
        <p:spPr/>
        <p:txBody>
          <a:bodyPr/>
          <a:lstStyle/>
          <a:p>
            <a:fld id="{BE29836D-D485-48A1-8D65-85E2428AC686}" type="slidenum">
              <a:rPr lang="ru-RU" smtClean="0"/>
              <a:t>‹#›</a:t>
            </a:fld>
            <a:endParaRPr lang="ru-RU"/>
          </a:p>
        </p:txBody>
      </p:sp>
    </p:spTree>
    <p:extLst>
      <p:ext uri="{BB962C8B-B14F-4D97-AF65-F5344CB8AC3E}">
        <p14:creationId xmlns:p14="http://schemas.microsoft.com/office/powerpoint/2010/main" val="3512260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D01889-0546-6C59-AAC3-C647AE37B90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5772B1D-C53E-DEC6-DF9C-1231A6366B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7469439-0D02-5482-20C8-0606ECEAE0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9D479A2-2AFF-BBC7-2DEB-628F8028E21F}"/>
              </a:ext>
            </a:extLst>
          </p:cNvPr>
          <p:cNvSpPr>
            <a:spLocks noGrp="1"/>
          </p:cNvSpPr>
          <p:nvPr>
            <p:ph type="dt" sz="half" idx="10"/>
          </p:nvPr>
        </p:nvSpPr>
        <p:spPr/>
        <p:txBody>
          <a:bodyPr/>
          <a:lstStyle/>
          <a:p>
            <a:fld id="{80657226-B784-4DFE-81DD-80949771889D}" type="datetimeFigureOut">
              <a:rPr lang="ru-RU" smtClean="0"/>
              <a:t>11.11.2022</a:t>
            </a:fld>
            <a:endParaRPr lang="ru-RU"/>
          </a:p>
        </p:txBody>
      </p:sp>
      <p:sp>
        <p:nvSpPr>
          <p:cNvPr id="6" name="Нижний колонтитул 5">
            <a:extLst>
              <a:ext uri="{FF2B5EF4-FFF2-40B4-BE49-F238E27FC236}">
                <a16:creationId xmlns:a16="http://schemas.microsoft.com/office/drawing/2014/main" id="{A24C959B-865E-8941-53C0-4CCFE091090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CF73768-004B-E71E-FE9B-FC80EA72255B}"/>
              </a:ext>
            </a:extLst>
          </p:cNvPr>
          <p:cNvSpPr>
            <a:spLocks noGrp="1"/>
          </p:cNvSpPr>
          <p:nvPr>
            <p:ph type="sldNum" sz="quarter" idx="12"/>
          </p:nvPr>
        </p:nvSpPr>
        <p:spPr/>
        <p:txBody>
          <a:bodyPr/>
          <a:lstStyle/>
          <a:p>
            <a:fld id="{BE29836D-D485-48A1-8D65-85E2428AC686}" type="slidenum">
              <a:rPr lang="ru-RU" smtClean="0"/>
              <a:t>‹#›</a:t>
            </a:fld>
            <a:endParaRPr lang="ru-RU"/>
          </a:p>
        </p:txBody>
      </p:sp>
    </p:spTree>
    <p:extLst>
      <p:ext uri="{BB962C8B-B14F-4D97-AF65-F5344CB8AC3E}">
        <p14:creationId xmlns:p14="http://schemas.microsoft.com/office/powerpoint/2010/main" val="1182266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26D183-65F1-3F45-8DDD-AF7167645DC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0E6B0F6-CE00-DCA9-ABAA-DC0FF3D9FF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AA5AEAE1-2161-82D1-D855-06D7C7A66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C40DCA9-CEC7-0947-DD4B-F83858E347E1}"/>
              </a:ext>
            </a:extLst>
          </p:cNvPr>
          <p:cNvSpPr>
            <a:spLocks noGrp="1"/>
          </p:cNvSpPr>
          <p:nvPr>
            <p:ph type="dt" sz="half" idx="10"/>
          </p:nvPr>
        </p:nvSpPr>
        <p:spPr/>
        <p:txBody>
          <a:bodyPr/>
          <a:lstStyle/>
          <a:p>
            <a:fld id="{80657226-B784-4DFE-81DD-80949771889D}" type="datetimeFigureOut">
              <a:rPr lang="ru-RU" smtClean="0"/>
              <a:t>11.11.2022</a:t>
            </a:fld>
            <a:endParaRPr lang="ru-RU"/>
          </a:p>
        </p:txBody>
      </p:sp>
      <p:sp>
        <p:nvSpPr>
          <p:cNvPr id="6" name="Нижний колонтитул 5">
            <a:extLst>
              <a:ext uri="{FF2B5EF4-FFF2-40B4-BE49-F238E27FC236}">
                <a16:creationId xmlns:a16="http://schemas.microsoft.com/office/drawing/2014/main" id="{2DAB3E01-C38A-4498-9EB9-AE2B19AD006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004CF7A-7284-FB75-0F73-4B3880F909B3}"/>
              </a:ext>
            </a:extLst>
          </p:cNvPr>
          <p:cNvSpPr>
            <a:spLocks noGrp="1"/>
          </p:cNvSpPr>
          <p:nvPr>
            <p:ph type="sldNum" sz="quarter" idx="12"/>
          </p:nvPr>
        </p:nvSpPr>
        <p:spPr/>
        <p:txBody>
          <a:bodyPr/>
          <a:lstStyle/>
          <a:p>
            <a:fld id="{BE29836D-D485-48A1-8D65-85E2428AC686}" type="slidenum">
              <a:rPr lang="ru-RU" smtClean="0"/>
              <a:t>‹#›</a:t>
            </a:fld>
            <a:endParaRPr lang="ru-RU"/>
          </a:p>
        </p:txBody>
      </p:sp>
    </p:spTree>
    <p:extLst>
      <p:ext uri="{BB962C8B-B14F-4D97-AF65-F5344CB8AC3E}">
        <p14:creationId xmlns:p14="http://schemas.microsoft.com/office/powerpoint/2010/main" val="3098448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D85F5F-EC17-107E-C3E9-7B37BB8D1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0CD4CCCA-88A0-08E3-6D32-1F9220D0BB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62DA398-F489-6AA9-CB04-4BB932F5DE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657226-B784-4DFE-81DD-80949771889D}" type="datetimeFigureOut">
              <a:rPr lang="ru-RU" smtClean="0"/>
              <a:t>11.11.2022</a:t>
            </a:fld>
            <a:endParaRPr lang="ru-RU"/>
          </a:p>
        </p:txBody>
      </p:sp>
      <p:sp>
        <p:nvSpPr>
          <p:cNvPr id="5" name="Нижний колонтитул 4">
            <a:extLst>
              <a:ext uri="{FF2B5EF4-FFF2-40B4-BE49-F238E27FC236}">
                <a16:creationId xmlns:a16="http://schemas.microsoft.com/office/drawing/2014/main" id="{6C3C89D9-CCD3-0E3B-B71B-93AB89DEC7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415563C4-740F-8CFC-DBA6-FA186CBA62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9836D-D485-48A1-8D65-85E2428AC686}" type="slidenum">
              <a:rPr lang="ru-RU" smtClean="0"/>
              <a:t>‹#›</a:t>
            </a:fld>
            <a:endParaRPr lang="ru-RU"/>
          </a:p>
        </p:txBody>
      </p:sp>
    </p:spTree>
    <p:extLst>
      <p:ext uri="{BB962C8B-B14F-4D97-AF65-F5344CB8AC3E}">
        <p14:creationId xmlns:p14="http://schemas.microsoft.com/office/powerpoint/2010/main" val="763236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Видео 3">
            <a:extLst>
              <a:ext uri="{FF2B5EF4-FFF2-40B4-BE49-F238E27FC236}">
                <a16:creationId xmlns:a16="http://schemas.microsoft.com/office/drawing/2014/main" id="{18C3593D-AD38-E3B2-726D-2ABC062D257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F700955-9828-449D-7A82-1FFD4122389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ACQUISITION DU SYSTEME LINGUISTIQUE</a:t>
            </a:r>
            <a:br>
              <a:rPr lang="en-US" sz="5200">
                <a:solidFill>
                  <a:srgbClr val="FFFFFF"/>
                </a:solidFill>
              </a:rPr>
            </a:br>
            <a:br>
              <a:rPr lang="en-US" sz="5200">
                <a:solidFill>
                  <a:srgbClr val="FFFFFF"/>
                </a:solidFill>
              </a:rPr>
            </a:br>
            <a:endParaRPr lang="ru-RU" sz="5200">
              <a:solidFill>
                <a:srgbClr val="FFFFFF"/>
              </a:solidFill>
            </a:endParaRPr>
          </a:p>
        </p:txBody>
      </p:sp>
    </p:spTree>
    <p:extLst>
      <p:ext uri="{BB962C8B-B14F-4D97-AF65-F5344CB8AC3E}">
        <p14:creationId xmlns:p14="http://schemas.microsoft.com/office/powerpoint/2010/main" val="372775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9AE6E8E1-C4DC-10EB-F16B-C5B15E31FB05}"/>
              </a:ext>
            </a:extLst>
          </p:cNvPr>
          <p:cNvGraphicFramePr>
            <a:graphicFrameLocks noGrp="1"/>
          </p:cNvGraphicFramePr>
          <p:nvPr>
            <p:extLst>
              <p:ext uri="{D42A27DB-BD31-4B8C-83A1-F6EECF244321}">
                <p14:modId xmlns:p14="http://schemas.microsoft.com/office/powerpoint/2010/main" val="2746139897"/>
              </p:ext>
            </p:extLst>
          </p:nvPr>
        </p:nvGraphicFramePr>
        <p:xfrm>
          <a:off x="1637414" y="425302"/>
          <a:ext cx="7201786" cy="5427018"/>
        </p:xfrm>
        <a:graphic>
          <a:graphicData uri="http://schemas.openxmlformats.org/drawingml/2006/table">
            <a:tbl>
              <a:tblPr firstRow="1" firstCol="1" bandRow="1">
                <a:tableStyleId>{5C22544A-7EE6-4342-B048-85BDC9FD1C3A}</a:tableStyleId>
              </a:tblPr>
              <a:tblGrid>
                <a:gridCol w="3617564">
                  <a:extLst>
                    <a:ext uri="{9D8B030D-6E8A-4147-A177-3AD203B41FA5}">
                      <a16:colId xmlns:a16="http://schemas.microsoft.com/office/drawing/2014/main" val="1993256626"/>
                    </a:ext>
                  </a:extLst>
                </a:gridCol>
                <a:gridCol w="3584222">
                  <a:extLst>
                    <a:ext uri="{9D8B030D-6E8A-4147-A177-3AD203B41FA5}">
                      <a16:colId xmlns:a16="http://schemas.microsoft.com/office/drawing/2014/main" val="2976357026"/>
                    </a:ext>
                  </a:extLst>
                </a:gridCol>
              </a:tblGrid>
              <a:tr h="422618">
                <a:tc gridSpan="2">
                  <a:txBody>
                    <a:bodyPr/>
                    <a:lstStyle/>
                    <a:p>
                      <a:pPr algn="ctr"/>
                      <a:r>
                        <a:rPr lang="fr-FR" sz="1400">
                          <a:effectLst/>
                        </a:rPr>
                        <a:t>Qu’est-ce que j’attends du texte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ru-RU"/>
                    </a:p>
                  </a:txBody>
                  <a:tcPr/>
                </a:tc>
                <a:extLst>
                  <a:ext uri="{0D108BD9-81ED-4DB2-BD59-A6C34878D82A}">
                    <a16:rowId xmlns:a16="http://schemas.microsoft.com/office/drawing/2014/main" val="527813063"/>
                  </a:ext>
                </a:extLst>
              </a:tr>
              <a:tr h="1563875">
                <a:tc>
                  <a:txBody>
                    <a:bodyPr/>
                    <a:lstStyle/>
                    <a:p>
                      <a:pPr algn="just"/>
                      <a:r>
                        <a:rPr lang="fr-FR" sz="1400">
                          <a:effectLst/>
                        </a:rPr>
                        <a:t> </a:t>
                      </a:r>
                      <a:endParaRPr lang="ru-RU" sz="1200">
                        <a:effectLst/>
                      </a:endParaRPr>
                    </a:p>
                    <a:p>
                      <a:pPr algn="just"/>
                      <a:r>
                        <a:rPr lang="fr-FR" sz="1400">
                          <a:effectLst/>
                        </a:rPr>
                        <a:t>Lecture globale</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fr-FR" sz="1400">
                          <a:effectLst/>
                        </a:rPr>
                        <a:t>Trouver le sujet, les personnes, les lieux. Les informations tirées de l’entourage peuvent être suffisantes, sinon parcouris la lecture cursive/diagonale</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70604285"/>
                  </a:ext>
                </a:extLst>
              </a:tr>
              <a:tr h="1563875">
                <a:tc>
                  <a:txBody>
                    <a:bodyPr/>
                    <a:lstStyle/>
                    <a:p>
                      <a:pPr algn="just"/>
                      <a:r>
                        <a:rPr lang="fr-FR" sz="1400">
                          <a:effectLst/>
                        </a:rPr>
                        <a:t> </a:t>
                      </a:r>
                      <a:endParaRPr lang="ru-RU" sz="1200">
                        <a:effectLst/>
                      </a:endParaRPr>
                    </a:p>
                    <a:p>
                      <a:pPr algn="just"/>
                      <a:r>
                        <a:rPr lang="fr-FR" sz="1400">
                          <a:effectLst/>
                        </a:rPr>
                        <a:t>Lecture sélective</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fr-FR" sz="1400">
                          <a:effectLst/>
                        </a:rPr>
                        <a:t>Chercher une information précise, un résultat (quel est le résultat du match ?) un nom (quel est le prénom de Monsieur Dubois ? )</a:t>
                      </a:r>
                      <a:endParaRPr lang="ru-RU" sz="1200">
                        <a:effectLst/>
                      </a:endParaRPr>
                    </a:p>
                    <a:p>
                      <a:pPr algn="just"/>
                      <a:r>
                        <a:rPr lang="fr-FR" sz="1400">
                          <a:effectLst/>
                        </a:rPr>
                        <a:t>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549887"/>
                  </a:ext>
                </a:extLst>
              </a:tr>
              <a:tr h="1251100">
                <a:tc>
                  <a:txBody>
                    <a:bodyPr/>
                    <a:lstStyle/>
                    <a:p>
                      <a:pPr algn="just"/>
                      <a:r>
                        <a:rPr lang="fr-FR" sz="1400">
                          <a:effectLst/>
                        </a:rPr>
                        <a:t>Lecture exhaustive</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fr-FR" sz="1400">
                          <a:effectLst/>
                        </a:rPr>
                        <a:t>Si le texte ne contient pas d’éléments inconnus, lire phrase après phrase, s’il y a des éléments inconnus on déchiffre</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8891940"/>
                  </a:ext>
                </a:extLst>
              </a:tr>
              <a:tr h="625550">
                <a:tc>
                  <a:txBody>
                    <a:bodyPr/>
                    <a:lstStyle/>
                    <a:p>
                      <a:pPr algn="just"/>
                      <a:r>
                        <a:rPr lang="fr-FR" sz="1400">
                          <a:effectLst/>
                        </a:rPr>
                        <a:t> </a:t>
                      </a:r>
                      <a:endParaRPr lang="ru-RU" sz="1200">
                        <a:effectLst/>
                      </a:endParaRPr>
                    </a:p>
                    <a:p>
                      <a:pPr algn="just"/>
                      <a:r>
                        <a:rPr lang="fr-FR" sz="1400">
                          <a:effectLst/>
                        </a:rPr>
                        <a:t> </a:t>
                      </a:r>
                      <a:endParaRPr lang="ru-RU"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r>
                        <a:rPr lang="fr-FR" sz="1400" dirty="0">
                          <a:effectLst/>
                        </a:rPr>
                        <a:t> </a:t>
                      </a:r>
                      <a:endParaRPr lang="ru-RU" sz="1200" dirty="0">
                        <a:effectLst/>
                      </a:endParaRPr>
                    </a:p>
                    <a:p>
                      <a:pPr algn="just"/>
                      <a:r>
                        <a:rPr lang="fr-FR" sz="1400" dirty="0">
                          <a:effectLst/>
                        </a:rPr>
                        <a:t> </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07461792"/>
                  </a:ext>
                </a:extLst>
              </a:tr>
            </a:tbl>
          </a:graphicData>
        </a:graphic>
      </p:graphicFrame>
    </p:spTree>
    <p:extLst>
      <p:ext uri="{BB962C8B-B14F-4D97-AF65-F5344CB8AC3E}">
        <p14:creationId xmlns:p14="http://schemas.microsoft.com/office/powerpoint/2010/main" val="483797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24CDD622-EF5B-EC1C-206B-67B7E0A30D9B}"/>
              </a:ext>
            </a:extLst>
          </p:cNvPr>
          <p:cNvSpPr>
            <a:spLocks noGrp="1"/>
          </p:cNvSpPr>
          <p:nvPr>
            <p:ph type="title"/>
          </p:nvPr>
        </p:nvSpPr>
        <p:spPr>
          <a:xfrm>
            <a:off x="5354955" y="552182"/>
            <a:ext cx="5998840" cy="5869883"/>
          </a:xfrm>
          <a:noFill/>
        </p:spPr>
        <p:txBody>
          <a:bodyPr vert="horz" lIns="91440" tIns="45720" rIns="91440" bIns="45720" rtlCol="0" anchor="b">
            <a:noAutofit/>
          </a:bodyPr>
          <a:lstStyle/>
          <a:p>
            <a:pPr marL="342900" lvl="0" indent="-342900">
              <a:tabLst>
                <a:tab pos="457200" algn="l"/>
              </a:tabLst>
            </a:pPr>
            <a:r>
              <a:rPr lang="en-US" sz="2400" dirty="0">
                <a:effectLst/>
              </a:rPr>
              <a:t>La </a:t>
            </a:r>
            <a:r>
              <a:rPr lang="en-US" sz="2400" dirty="0" err="1">
                <a:effectLst/>
              </a:rPr>
              <a:t>linguistique</a:t>
            </a:r>
            <a:r>
              <a:rPr lang="en-US" sz="2400" dirty="0">
                <a:effectLst/>
              </a:rPr>
              <a:t> cognitive et la </a:t>
            </a:r>
            <a:r>
              <a:rPr lang="en-US" sz="2400" dirty="0" err="1">
                <a:effectLst/>
              </a:rPr>
              <a:t>méthodologie</a:t>
            </a:r>
            <a:r>
              <a:rPr lang="en-US" sz="2400" dirty="0">
                <a:effectLst/>
              </a:rPr>
              <a:t> de </a:t>
            </a:r>
            <a:r>
              <a:rPr lang="en-US" sz="2400" dirty="0" err="1">
                <a:effectLst/>
              </a:rPr>
              <a:t>l’enseignement</a:t>
            </a:r>
            <a:r>
              <a:rPr lang="en-US" sz="2400" dirty="0">
                <a:effectLst/>
              </a:rPr>
              <a:t> du F2LE (</a:t>
            </a:r>
            <a:r>
              <a:rPr lang="en-US" sz="2400" dirty="0" err="1">
                <a:effectLst/>
              </a:rPr>
              <a:t>objectifs</a:t>
            </a:r>
            <a:r>
              <a:rPr lang="en-US" sz="2400" dirty="0">
                <a:effectLst/>
              </a:rPr>
              <a:t> </a:t>
            </a:r>
            <a:r>
              <a:rPr lang="en-US" sz="2400" dirty="0" err="1">
                <a:effectLst/>
              </a:rPr>
              <a:t>fonctionnels</a:t>
            </a:r>
            <a:r>
              <a:rPr lang="en-US" sz="2400" dirty="0">
                <a:effectLst/>
              </a:rPr>
              <a:t> et </a:t>
            </a:r>
            <a:r>
              <a:rPr lang="en-US" sz="2400" dirty="0" err="1">
                <a:effectLst/>
              </a:rPr>
              <a:t>communicatifs</a:t>
            </a:r>
            <a:r>
              <a:rPr lang="en-US" sz="2400" dirty="0">
                <a:effectLst/>
              </a:rPr>
              <a:t> ) :</a:t>
            </a:r>
            <a:br>
              <a:rPr lang="en-US" sz="2400" dirty="0">
                <a:effectLst/>
              </a:rPr>
            </a:br>
            <a:r>
              <a:rPr lang="en-US" sz="2400" dirty="0" err="1">
                <a:effectLst/>
              </a:rPr>
              <a:t>Objectifs</a:t>
            </a:r>
            <a:r>
              <a:rPr lang="en-US" sz="2400" dirty="0">
                <a:effectLst/>
              </a:rPr>
              <a:t> : </a:t>
            </a:r>
            <a:br>
              <a:rPr lang="en-US" sz="2400" dirty="0">
                <a:effectLst/>
              </a:rPr>
            </a:br>
            <a:r>
              <a:rPr lang="en-US" sz="2400" dirty="0">
                <a:effectLst/>
              </a:rPr>
              <a:t>Objectif </a:t>
            </a:r>
            <a:r>
              <a:rPr lang="en-US" sz="2400" dirty="0" err="1">
                <a:effectLst/>
              </a:rPr>
              <a:t>descriptif</a:t>
            </a:r>
            <a:r>
              <a:rPr lang="en-US" sz="2400" dirty="0">
                <a:effectLst/>
              </a:rPr>
              <a:t> qui </a:t>
            </a:r>
            <a:r>
              <a:rPr lang="en-US" sz="2400" dirty="0" err="1">
                <a:effectLst/>
              </a:rPr>
              <a:t>était</a:t>
            </a:r>
            <a:r>
              <a:rPr lang="en-US" sz="2400" dirty="0">
                <a:effectLst/>
              </a:rPr>
              <a:t> de dresser un </a:t>
            </a:r>
            <a:r>
              <a:rPr lang="en-US" sz="2400" dirty="0" err="1">
                <a:effectLst/>
              </a:rPr>
              <a:t>état</a:t>
            </a:r>
            <a:r>
              <a:rPr lang="en-US" sz="2400" dirty="0">
                <a:effectLst/>
              </a:rPr>
              <a:t> des </a:t>
            </a:r>
            <a:r>
              <a:rPr lang="en-US" sz="2400" dirty="0" err="1">
                <a:effectLst/>
              </a:rPr>
              <a:t>lieux</a:t>
            </a:r>
            <a:r>
              <a:rPr lang="en-US" sz="2400" dirty="0">
                <a:effectLst/>
              </a:rPr>
              <a:t> ;</a:t>
            </a:r>
            <a:br>
              <a:rPr lang="en-US" sz="2400" dirty="0">
                <a:effectLst/>
              </a:rPr>
            </a:br>
            <a:r>
              <a:rPr lang="en-US" sz="2400" dirty="0">
                <a:effectLst/>
              </a:rPr>
              <a:t>Objectif de clarification – </a:t>
            </a:r>
            <a:r>
              <a:rPr lang="en-US" sz="2400" dirty="0" err="1">
                <a:effectLst/>
              </a:rPr>
              <a:t>s’entendre</a:t>
            </a:r>
            <a:r>
              <a:rPr lang="en-US" sz="2400" dirty="0">
                <a:effectLst/>
              </a:rPr>
              <a:t> sur </a:t>
            </a:r>
            <a:r>
              <a:rPr lang="en-US" sz="2400" dirty="0" err="1">
                <a:effectLst/>
              </a:rPr>
              <a:t>une</a:t>
            </a:r>
            <a:r>
              <a:rPr lang="en-US" sz="2400" dirty="0">
                <a:effectLst/>
              </a:rPr>
              <a:t> </a:t>
            </a:r>
            <a:r>
              <a:rPr lang="en-US" sz="2400" dirty="0" err="1">
                <a:effectLst/>
              </a:rPr>
              <a:t>terminologie</a:t>
            </a:r>
            <a:r>
              <a:rPr lang="en-US" sz="2400" dirty="0">
                <a:effectLst/>
              </a:rPr>
              <a:t> commune</a:t>
            </a:r>
            <a:br>
              <a:rPr lang="en-US" sz="2400" dirty="0">
                <a:effectLst/>
              </a:rPr>
            </a:br>
            <a:r>
              <a:rPr lang="en-US" sz="2400" dirty="0">
                <a:effectLst/>
              </a:rPr>
              <a:t>Objectif </a:t>
            </a:r>
            <a:r>
              <a:rPr lang="en-US" sz="2400" dirty="0" err="1">
                <a:effectLst/>
              </a:rPr>
              <a:t>relationnel</a:t>
            </a:r>
            <a:r>
              <a:rPr lang="en-US" sz="2400" dirty="0">
                <a:effectLst/>
              </a:rPr>
              <a:t>, qui </a:t>
            </a:r>
            <a:r>
              <a:rPr lang="en-US" sz="2400" dirty="0" err="1">
                <a:effectLst/>
              </a:rPr>
              <a:t>était</a:t>
            </a:r>
            <a:r>
              <a:rPr lang="en-US" sz="2400" dirty="0">
                <a:effectLst/>
              </a:rPr>
              <a:t> de </a:t>
            </a:r>
            <a:r>
              <a:rPr lang="en-US" sz="2400" dirty="0" err="1">
                <a:effectLst/>
              </a:rPr>
              <a:t>susciter</a:t>
            </a:r>
            <a:r>
              <a:rPr lang="en-US" sz="2400" dirty="0">
                <a:effectLst/>
              </a:rPr>
              <a:t> des rencontres, des articulations entre des </a:t>
            </a:r>
            <a:r>
              <a:rPr lang="en-US" sz="2400" dirty="0" err="1">
                <a:effectLst/>
              </a:rPr>
              <a:t>recherches</a:t>
            </a:r>
            <a:r>
              <a:rPr lang="en-US" sz="2400" dirty="0">
                <a:effectLst/>
              </a:rPr>
              <a:t> de </a:t>
            </a:r>
            <a:r>
              <a:rPr lang="en-US" sz="2400" dirty="0" err="1">
                <a:effectLst/>
              </a:rPr>
              <a:t>différents</a:t>
            </a:r>
            <a:r>
              <a:rPr lang="en-US" sz="2400" dirty="0">
                <a:effectLst/>
              </a:rPr>
              <a:t> </a:t>
            </a:r>
            <a:r>
              <a:rPr lang="en-US" sz="2400" dirty="0" err="1">
                <a:effectLst/>
              </a:rPr>
              <a:t>lieux</a:t>
            </a:r>
            <a:r>
              <a:rPr lang="en-US" sz="2400" dirty="0">
                <a:effectLst/>
              </a:rPr>
              <a:t> et </a:t>
            </a:r>
            <a:r>
              <a:rPr lang="en-US" sz="2400" dirty="0" err="1">
                <a:effectLst/>
              </a:rPr>
              <a:t>domaines</a:t>
            </a:r>
            <a:br>
              <a:rPr lang="en-US" sz="2400" dirty="0">
                <a:effectLst/>
              </a:rPr>
            </a:br>
            <a:r>
              <a:rPr lang="en-US" sz="2400" dirty="0">
                <a:effectLst/>
              </a:rPr>
              <a:t>le </a:t>
            </a:r>
            <a:r>
              <a:rPr lang="en-US" sz="2400" dirty="0" err="1">
                <a:effectLst/>
              </a:rPr>
              <a:t>recentrage</a:t>
            </a:r>
            <a:r>
              <a:rPr lang="en-US" sz="2400" dirty="0">
                <a:effectLst/>
              </a:rPr>
              <a:t> sur </a:t>
            </a:r>
            <a:r>
              <a:rPr lang="en-US" sz="2400" dirty="0" err="1">
                <a:effectLst/>
              </a:rPr>
              <a:t>l’enseigné</a:t>
            </a:r>
            <a:r>
              <a:rPr lang="en-US" sz="2400" dirty="0">
                <a:effectLst/>
              </a:rPr>
              <a:t> </a:t>
            </a:r>
            <a:br>
              <a:rPr lang="en-US" sz="2400" dirty="0">
                <a:effectLst/>
              </a:rPr>
            </a:br>
            <a:r>
              <a:rPr lang="en-US" sz="2400" dirty="0">
                <a:effectLst/>
              </a:rPr>
              <a:t>le </a:t>
            </a:r>
            <a:r>
              <a:rPr lang="en-US" sz="2400" dirty="0" err="1">
                <a:effectLst/>
              </a:rPr>
              <a:t>développement</a:t>
            </a:r>
            <a:r>
              <a:rPr lang="en-US" sz="2400" dirty="0">
                <a:effectLst/>
              </a:rPr>
              <a:t> de </a:t>
            </a:r>
            <a:r>
              <a:rPr lang="en-US" sz="2400" dirty="0" err="1">
                <a:effectLst/>
              </a:rPr>
              <a:t>l’expression</a:t>
            </a:r>
            <a:r>
              <a:rPr lang="en-US" sz="2400" dirty="0">
                <a:effectLst/>
              </a:rPr>
              <a:t> libre et de la </a:t>
            </a:r>
            <a:r>
              <a:rPr lang="en-US" sz="2400" dirty="0" err="1">
                <a:effectLst/>
              </a:rPr>
              <a:t>créativité</a:t>
            </a:r>
            <a:br>
              <a:rPr lang="en-US" sz="2400" dirty="0">
                <a:effectLst/>
              </a:rPr>
            </a:br>
            <a:r>
              <a:rPr lang="en-US" sz="2400" dirty="0" err="1">
                <a:effectLst/>
              </a:rPr>
              <a:t>l’utilisation</a:t>
            </a:r>
            <a:r>
              <a:rPr lang="en-US" sz="2400" dirty="0">
                <a:effectLst/>
              </a:rPr>
              <a:t> des documents </a:t>
            </a:r>
            <a:r>
              <a:rPr lang="en-US" sz="2400" dirty="0" err="1">
                <a:effectLst/>
              </a:rPr>
              <a:t>authentiques</a:t>
            </a:r>
            <a:br>
              <a:rPr lang="en-US" sz="2400" dirty="0">
                <a:effectLst/>
              </a:rPr>
            </a:br>
            <a:r>
              <a:rPr lang="en-US" sz="2400" dirty="0">
                <a:effectLst/>
              </a:rPr>
              <a:t>la diversification des </a:t>
            </a:r>
            <a:r>
              <a:rPr lang="en-US" sz="2400" dirty="0" err="1">
                <a:effectLst/>
              </a:rPr>
              <a:t>procédures</a:t>
            </a:r>
            <a:r>
              <a:rPr lang="en-US" sz="2400" dirty="0">
                <a:effectLst/>
              </a:rPr>
              <a:t> </a:t>
            </a:r>
            <a:r>
              <a:rPr lang="en-US" sz="2400" dirty="0" err="1">
                <a:effectLst/>
              </a:rPr>
              <a:t>didactiques</a:t>
            </a:r>
            <a:br>
              <a:rPr lang="en-US" sz="2400" dirty="0">
                <a:effectLst/>
              </a:rPr>
            </a:br>
            <a:endParaRPr lang="en-US" sz="2400" dirty="0"/>
          </a:p>
        </p:txBody>
      </p:sp>
      <p:pic>
        <p:nvPicPr>
          <p:cNvPr id="4" name="Picture 3" descr="Objectif de caméra avec reflets sur table en bois">
            <a:extLst>
              <a:ext uri="{FF2B5EF4-FFF2-40B4-BE49-F238E27FC236}">
                <a16:creationId xmlns:a16="http://schemas.microsoft.com/office/drawing/2014/main" id="{02B2338A-CE24-4076-7F0A-A5E387619EF3}"/>
              </a:ext>
            </a:extLst>
          </p:cNvPr>
          <p:cNvPicPr>
            <a:picLocks noChangeAspect="1"/>
          </p:cNvPicPr>
          <p:nvPr/>
        </p:nvPicPr>
        <p:blipFill rotWithShape="1">
          <a:blip r:embed="rId2"/>
          <a:srcRect r="51402" b="-1"/>
          <a:stretch/>
        </p:blipFill>
        <p:spPr>
          <a:xfrm>
            <a:off x="20" y="10"/>
            <a:ext cx="4992985" cy="6857990"/>
          </a:xfrm>
          <a:prstGeom prst="rect">
            <a:avLst/>
          </a:prstGeom>
        </p:spPr>
      </p:pic>
    </p:spTree>
    <p:extLst>
      <p:ext uri="{BB962C8B-B14F-4D97-AF65-F5344CB8AC3E}">
        <p14:creationId xmlns:p14="http://schemas.microsoft.com/office/powerpoint/2010/main" val="30766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D7904DCC-2B36-4636-7CA0-64AF556072CA}"/>
              </a:ext>
            </a:extLst>
          </p:cNvPr>
          <p:cNvSpPr>
            <a:spLocks noGrp="1"/>
          </p:cNvSpPr>
          <p:nvPr>
            <p:ph type="title"/>
          </p:nvPr>
        </p:nvSpPr>
        <p:spPr>
          <a:xfrm>
            <a:off x="836679" y="723898"/>
            <a:ext cx="6002110" cy="1495425"/>
          </a:xfrm>
        </p:spPr>
        <p:txBody>
          <a:bodyPr>
            <a:normAutofit/>
          </a:bodyPr>
          <a:lstStyle/>
          <a:p>
            <a:r>
              <a:rPr lang="fr-FR" sz="2500"/>
              <a:t>. Analyse linguistique de l’enseignement pédagogique </a:t>
            </a:r>
            <a:br>
              <a:rPr lang="fr-FR" sz="2500"/>
            </a:br>
            <a:r>
              <a:rPr lang="fr-FR" sz="2500"/>
              <a:t>La grammaire</a:t>
            </a:r>
            <a:br>
              <a:rPr lang="fr-FR" sz="2500"/>
            </a:br>
            <a:endParaRPr lang="ru-RU" sz="2500"/>
          </a:p>
        </p:txBody>
      </p:sp>
      <p:pic>
        <p:nvPicPr>
          <p:cNvPr id="6" name="Picture 5">
            <a:extLst>
              <a:ext uri="{FF2B5EF4-FFF2-40B4-BE49-F238E27FC236}">
                <a16:creationId xmlns:a16="http://schemas.microsoft.com/office/drawing/2014/main" id="{8E6E7E89-E166-1F05-8145-663426623216}"/>
              </a:ext>
            </a:extLst>
          </p:cNvPr>
          <p:cNvPicPr>
            <a:picLocks noChangeAspect="1"/>
          </p:cNvPicPr>
          <p:nvPr/>
        </p:nvPicPr>
        <p:blipFill rotWithShape="1">
          <a:blip r:embed="rId2"/>
          <a:srcRect l="16206" r="10995"/>
          <a:stretch/>
        </p:blipFill>
        <p:spPr>
          <a:xfrm>
            <a:off x="7199440" y="10"/>
            <a:ext cx="4992560" cy="6857990"/>
          </a:xfrm>
          <a:prstGeom prst="rect">
            <a:avLst/>
          </a:prstGeom>
          <a:effectLst/>
        </p:spPr>
      </p:pic>
      <p:graphicFrame>
        <p:nvGraphicFramePr>
          <p:cNvPr id="5" name="Объект 2">
            <a:extLst>
              <a:ext uri="{FF2B5EF4-FFF2-40B4-BE49-F238E27FC236}">
                <a16:creationId xmlns:a16="http://schemas.microsoft.com/office/drawing/2014/main" id="{E9606CAD-0025-0119-B0CC-785617BCA793}"/>
              </a:ext>
            </a:extLst>
          </p:cNvPr>
          <p:cNvGraphicFramePr>
            <a:graphicFrameLocks noGrp="1"/>
          </p:cNvGraphicFramePr>
          <p:nvPr>
            <p:ph idx="1"/>
            <p:extLst>
              <p:ext uri="{D42A27DB-BD31-4B8C-83A1-F6EECF244321}">
                <p14:modId xmlns:p14="http://schemas.microsoft.com/office/powerpoint/2010/main" val="101904304"/>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6429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C1C685F8-FDB9-EE47-A986-D8BDF171E44C}"/>
              </a:ext>
            </a:extLst>
          </p:cNvPr>
          <p:cNvSpPr>
            <a:spLocks noGrp="1"/>
          </p:cNvSpPr>
          <p:nvPr>
            <p:ph type="title"/>
          </p:nvPr>
        </p:nvSpPr>
        <p:spPr>
          <a:xfrm>
            <a:off x="836679" y="723898"/>
            <a:ext cx="6002110" cy="1495425"/>
          </a:xfrm>
        </p:spPr>
        <p:txBody>
          <a:bodyPr>
            <a:normAutofit/>
          </a:bodyPr>
          <a:lstStyle/>
          <a:p>
            <a:r>
              <a:rPr lang="fr-FR" sz="2500">
                <a:effectLst/>
                <a:latin typeface="Times New Roman" panose="02020603050405020304" pitchFamily="18" charset="0"/>
                <a:ea typeface="Times New Roman" panose="02020603050405020304" pitchFamily="18" charset="0"/>
              </a:rPr>
              <a:t>Qu’est-ce que la grammaire ? La réponse à cette question tourne en général autour des suivants :</a:t>
            </a:r>
            <a:br>
              <a:rPr lang="ru-RU" sz="2500">
                <a:effectLst/>
                <a:latin typeface="Times New Roman" panose="02020603050405020304" pitchFamily="18" charset="0"/>
                <a:ea typeface="Times New Roman" panose="02020603050405020304" pitchFamily="18" charset="0"/>
              </a:rPr>
            </a:br>
            <a:endParaRPr lang="ru-RU" sz="2500"/>
          </a:p>
        </p:txBody>
      </p:sp>
      <p:pic>
        <p:nvPicPr>
          <p:cNvPr id="6" name="Picture 5">
            <a:extLst>
              <a:ext uri="{FF2B5EF4-FFF2-40B4-BE49-F238E27FC236}">
                <a16:creationId xmlns:a16="http://schemas.microsoft.com/office/drawing/2014/main" id="{B5E6B826-C5EA-0CA9-9F72-86C9AA2E20F6}"/>
              </a:ext>
            </a:extLst>
          </p:cNvPr>
          <p:cNvPicPr>
            <a:picLocks noChangeAspect="1"/>
          </p:cNvPicPr>
          <p:nvPr/>
        </p:nvPicPr>
        <p:blipFill rotWithShape="1">
          <a:blip r:embed="rId2"/>
          <a:srcRect l="9153" r="42253" b="-1"/>
          <a:stretch/>
        </p:blipFill>
        <p:spPr>
          <a:xfrm>
            <a:off x="7199440" y="10"/>
            <a:ext cx="4992560" cy="6857990"/>
          </a:xfrm>
          <a:prstGeom prst="rect">
            <a:avLst/>
          </a:prstGeom>
          <a:effectLst/>
        </p:spPr>
      </p:pic>
      <p:graphicFrame>
        <p:nvGraphicFramePr>
          <p:cNvPr id="5" name="Объект 2">
            <a:extLst>
              <a:ext uri="{FF2B5EF4-FFF2-40B4-BE49-F238E27FC236}">
                <a16:creationId xmlns:a16="http://schemas.microsoft.com/office/drawing/2014/main" id="{833652A6-1C47-B451-9216-FCA5D00D90D9}"/>
              </a:ext>
            </a:extLst>
          </p:cNvPr>
          <p:cNvGraphicFramePr>
            <a:graphicFrameLocks noGrp="1"/>
          </p:cNvGraphicFramePr>
          <p:nvPr>
            <p:ph idx="1"/>
            <p:extLst>
              <p:ext uri="{D42A27DB-BD31-4B8C-83A1-F6EECF244321}">
                <p14:modId xmlns:p14="http://schemas.microsoft.com/office/powerpoint/2010/main" val="541156693"/>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9805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Заголовок 1">
            <a:extLst>
              <a:ext uri="{FF2B5EF4-FFF2-40B4-BE49-F238E27FC236}">
                <a16:creationId xmlns:a16="http://schemas.microsoft.com/office/drawing/2014/main" id="{BB2215EC-F233-6940-32B9-32109F34E11E}"/>
              </a:ext>
            </a:extLst>
          </p:cNvPr>
          <p:cNvSpPr>
            <a:spLocks noGrp="1"/>
          </p:cNvSpPr>
          <p:nvPr>
            <p:ph type="title"/>
          </p:nvPr>
        </p:nvSpPr>
        <p:spPr>
          <a:xfrm>
            <a:off x="753925" y="1321056"/>
            <a:ext cx="10684151" cy="1991979"/>
          </a:xfrm>
        </p:spPr>
        <p:txBody>
          <a:bodyPr vert="horz" lIns="91440" tIns="45720" rIns="91440" bIns="45720" rtlCol="0" anchor="b">
            <a:normAutofit/>
          </a:bodyPr>
          <a:lstStyle/>
          <a:p>
            <a:pPr algn="ctr"/>
            <a:r>
              <a:rPr lang="en-US" sz="2500" kern="1200">
                <a:solidFill>
                  <a:schemeClr val="tx2"/>
                </a:solidFill>
                <a:effectLst/>
                <a:latin typeface="+mj-lt"/>
                <a:ea typeface="+mj-ea"/>
                <a:cs typeface="+mj-cs"/>
              </a:rPr>
              <a:t>L’auteur prévient qu’il ne faut pas considérer ces composantes comme des étapes, ou comme se déroulant selon une séquence prédéfinie, mais comme des modules itérables, pouvant se combiner différemment selon le déroulement de l’apprentissage. </a:t>
            </a:r>
            <a:br>
              <a:rPr lang="en-US" sz="2500" kern="1200">
                <a:solidFill>
                  <a:schemeClr val="tx2"/>
                </a:solidFill>
                <a:effectLst/>
                <a:latin typeface="+mj-lt"/>
                <a:ea typeface="+mj-ea"/>
                <a:cs typeface="+mj-cs"/>
              </a:rPr>
            </a:br>
            <a:endParaRPr lang="en-US" sz="2500" kern="1200">
              <a:solidFill>
                <a:schemeClr val="tx2"/>
              </a:solidFill>
              <a:latin typeface="+mj-lt"/>
              <a:ea typeface="+mj-ea"/>
              <a:cs typeface="+mj-cs"/>
            </a:endParaRPr>
          </a:p>
        </p:txBody>
      </p:sp>
      <p:grpSp>
        <p:nvGrpSpPr>
          <p:cNvPr id="11" name="Group 10">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12" name="Freeform: Shape 11">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18" name="Freeform: Shape 17">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6366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DDA8CE9-E0A6-4FF2-823D-D0860760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195564-33B9-434B-9641-764F5905A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1" name="Group 10">
            <a:extLst>
              <a:ext uri="{FF2B5EF4-FFF2-40B4-BE49-F238E27FC236}">
                <a16:creationId xmlns:a16="http://schemas.microsoft.com/office/drawing/2014/main" id="{1D18C537-E336-47C4-836B-C342A230F8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475" y="1"/>
            <a:ext cx="4262009" cy="2602764"/>
            <a:chOff x="6867015" y="-1"/>
            <a:chExt cx="5324985" cy="3251912"/>
          </a:xfrm>
          <a:solidFill>
            <a:schemeClr val="accent5">
              <a:alpha val="5000"/>
            </a:schemeClr>
          </a:solidFill>
        </p:grpSpPr>
        <p:sp>
          <p:nvSpPr>
            <p:cNvPr id="12" name="Freeform: Shape 11">
              <a:extLst>
                <a:ext uri="{FF2B5EF4-FFF2-40B4-BE49-F238E27FC236}">
                  <a16:creationId xmlns:a16="http://schemas.microsoft.com/office/drawing/2014/main" id="{481F97D2-9A0D-4CA5-B9AF-27B558BCF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678A47C-892D-47C9-A5D8-F8860B1B0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9E8FDFA-59ED-4D6F-BA20-10CDF8436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958D9A5-8003-4D92-8C05-787C630F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5A1259D8-0C3A-4069-A22F-537BBBB61A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60995" y="62352"/>
            <a:ext cx="6028697" cy="6795648"/>
            <a:chOff x="6160995" y="62352"/>
            <a:chExt cx="6028697" cy="6795648"/>
          </a:xfrm>
        </p:grpSpPr>
        <p:sp>
          <p:nvSpPr>
            <p:cNvPr id="18" name="Freeform: Shape 17">
              <a:extLst>
                <a:ext uri="{FF2B5EF4-FFF2-40B4-BE49-F238E27FC236}">
                  <a16:creationId xmlns:a16="http://schemas.microsoft.com/office/drawing/2014/main" id="{D90700B4-CEB5-450F-9EA7-95E355B50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82080" y="81632"/>
              <a:ext cx="6007612" cy="6776368"/>
            </a:xfrm>
            <a:custGeom>
              <a:avLst/>
              <a:gdLst>
                <a:gd name="connsiteX0" fmla="*/ 4493599 w 6007612"/>
                <a:gd name="connsiteY0" fmla="*/ 0 h 6797829"/>
                <a:gd name="connsiteX1" fmla="*/ 5981837 w 6007612"/>
                <a:gd name="connsiteY1" fmla="*/ 314220 h 6797829"/>
                <a:gd name="connsiteX2" fmla="*/ 6007612 w 6007612"/>
                <a:gd name="connsiteY2" fmla="*/ 327088 h 6797829"/>
                <a:gd name="connsiteX3" fmla="*/ 6007612 w 6007612"/>
                <a:gd name="connsiteY3" fmla="*/ 1316637 h 6797829"/>
                <a:gd name="connsiteX4" fmla="*/ 5852405 w 6007612"/>
                <a:gd name="connsiteY4" fmla="*/ 1209899 h 6797829"/>
                <a:gd name="connsiteX5" fmla="*/ 5622498 w 6007612"/>
                <a:gd name="connsiteY5" fmla="*/ 1086619 h 6797829"/>
                <a:gd name="connsiteX6" fmla="*/ 4493032 w 6007612"/>
                <a:gd name="connsiteY6" fmla="*/ 851533 h 6797829"/>
                <a:gd name="connsiteX7" fmla="*/ 3155579 w 6007612"/>
                <a:gd name="connsiteY7" fmla="*/ 1108326 h 6797829"/>
                <a:gd name="connsiteX8" fmla="*/ 1963832 w 6007612"/>
                <a:gd name="connsiteY8" fmla="*/ 1817700 h 6797829"/>
                <a:gd name="connsiteX9" fmla="*/ 1144646 w 6007612"/>
                <a:gd name="connsiteY9" fmla="*/ 2832814 h 6797829"/>
                <a:gd name="connsiteX10" fmla="*/ 851249 w 6007612"/>
                <a:gd name="connsiteY10" fmla="*/ 3998599 h 6797829"/>
                <a:gd name="connsiteX11" fmla="*/ 1336319 w 6007612"/>
                <a:gd name="connsiteY11" fmla="*/ 5057837 h 6797829"/>
                <a:gd name="connsiteX12" fmla="*/ 1597084 w 6007612"/>
                <a:gd name="connsiteY12" fmla="*/ 5424583 h 6797829"/>
                <a:gd name="connsiteX13" fmla="*/ 2591910 w 6007612"/>
                <a:gd name="connsiteY13" fmla="*/ 6440122 h 6797829"/>
                <a:gd name="connsiteX14" fmla="*/ 3899854 w 6007612"/>
                <a:gd name="connsiteY14" fmla="*/ 6780621 h 6797829"/>
                <a:gd name="connsiteX15" fmla="*/ 4741172 w 6007612"/>
                <a:gd name="connsiteY15" fmla="*/ 6563979 h 6797829"/>
                <a:gd name="connsiteX16" fmla="*/ 5649171 w 6007612"/>
                <a:gd name="connsiteY16" fmla="*/ 5938452 h 6797829"/>
                <a:gd name="connsiteX17" fmla="*/ 5873475 w 6007612"/>
                <a:gd name="connsiteY17" fmla="*/ 5764656 h 6797829"/>
                <a:gd name="connsiteX18" fmla="*/ 6007612 w 6007612"/>
                <a:gd name="connsiteY18" fmla="*/ 5660343 h 6797829"/>
                <a:gd name="connsiteX19" fmla="*/ 6007612 w 6007612"/>
                <a:gd name="connsiteY19" fmla="*/ 6737454 h 6797829"/>
                <a:gd name="connsiteX20" fmla="*/ 5929386 w 6007612"/>
                <a:gd name="connsiteY20" fmla="*/ 6797829 h 6797829"/>
                <a:gd name="connsiteX21" fmla="*/ 1656512 w 6007612"/>
                <a:gd name="connsiteY21" fmla="*/ 6797829 h 6797829"/>
                <a:gd name="connsiteX22" fmla="*/ 1630254 w 6007612"/>
                <a:gd name="connsiteY22" fmla="*/ 6775222 h 6797829"/>
                <a:gd name="connsiteX23" fmla="*/ 892250 w 6007612"/>
                <a:gd name="connsiteY23" fmla="*/ 5902700 h 6797829"/>
                <a:gd name="connsiteX24" fmla="*/ 0 w 6007612"/>
                <a:gd name="connsiteY24" fmla="*/ 3998599 h 6797829"/>
                <a:gd name="connsiteX25" fmla="*/ 4493032 w 6007612"/>
                <a:gd name="connsiteY25"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07612" h="6797829">
                  <a:moveTo>
                    <a:pt x="4493599" y="0"/>
                  </a:moveTo>
                  <a:cubicBezTo>
                    <a:pt x="5048011" y="0"/>
                    <a:pt x="5546284" y="111886"/>
                    <a:pt x="5981837" y="314220"/>
                  </a:cubicBezTo>
                  <a:lnTo>
                    <a:pt x="6007612" y="327088"/>
                  </a:lnTo>
                  <a:lnTo>
                    <a:pt x="6007612" y="1316637"/>
                  </a:lnTo>
                  <a:lnTo>
                    <a:pt x="5852405" y="1209899"/>
                  </a:lnTo>
                  <a:cubicBezTo>
                    <a:pt x="5778266" y="1164709"/>
                    <a:pt x="5701526" y="1123535"/>
                    <a:pt x="5622498" y="1086619"/>
                  </a:cubicBezTo>
                  <a:cubicBezTo>
                    <a:pt x="5286822" y="930699"/>
                    <a:pt x="4906882" y="851533"/>
                    <a:pt x="4493032" y="851533"/>
                  </a:cubicBezTo>
                  <a:cubicBezTo>
                    <a:pt x="4056201" y="851533"/>
                    <a:pt x="3593263" y="940631"/>
                    <a:pt x="3155579" y="1108326"/>
                  </a:cubicBezTo>
                  <a:cubicBezTo>
                    <a:pt x="2721215" y="1275979"/>
                    <a:pt x="2318305" y="1515819"/>
                    <a:pt x="1963832" y="1817700"/>
                  </a:cubicBezTo>
                  <a:cubicBezTo>
                    <a:pt x="1617657" y="2114360"/>
                    <a:pt x="1334332" y="2465358"/>
                    <a:pt x="1144646" y="2832814"/>
                  </a:cubicBezTo>
                  <a:cubicBezTo>
                    <a:pt x="950561" y="3210060"/>
                    <a:pt x="851249" y="3602202"/>
                    <a:pt x="851249" y="3998599"/>
                  </a:cubicBezTo>
                  <a:cubicBezTo>
                    <a:pt x="851249" y="4377547"/>
                    <a:pt x="999792" y="4597311"/>
                    <a:pt x="1336319" y="5057837"/>
                  </a:cubicBezTo>
                  <a:cubicBezTo>
                    <a:pt x="1420450" y="5173181"/>
                    <a:pt x="1507419" y="5292497"/>
                    <a:pt x="1597084" y="5424583"/>
                  </a:cubicBezTo>
                  <a:cubicBezTo>
                    <a:pt x="1914175" y="5891917"/>
                    <a:pt x="2239493" y="6224189"/>
                    <a:pt x="2591910" y="6440122"/>
                  </a:cubicBezTo>
                  <a:cubicBezTo>
                    <a:pt x="2965467" y="6669393"/>
                    <a:pt x="3393219" y="6780621"/>
                    <a:pt x="3899854" y="6780621"/>
                  </a:cubicBezTo>
                  <a:cubicBezTo>
                    <a:pt x="4187861" y="6780621"/>
                    <a:pt x="4454583" y="6711812"/>
                    <a:pt x="4741172" y="6563979"/>
                  </a:cubicBezTo>
                  <a:cubicBezTo>
                    <a:pt x="5034852" y="6412173"/>
                    <a:pt x="5326263" y="6190848"/>
                    <a:pt x="5649171" y="5938452"/>
                  </a:cubicBezTo>
                  <a:cubicBezTo>
                    <a:pt x="5724931" y="5879291"/>
                    <a:pt x="5800409" y="5821406"/>
                    <a:pt x="5873475" y="5764656"/>
                  </a:cubicBezTo>
                  <a:lnTo>
                    <a:pt x="6007612" y="5660343"/>
                  </a:lnTo>
                  <a:lnTo>
                    <a:pt x="6007612" y="6737454"/>
                  </a:lnTo>
                  <a:lnTo>
                    <a:pt x="5929386"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582300F-F646-4FC3-94FC-0582F4B5E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0995" y="62352"/>
              <a:ext cx="6028697" cy="6795648"/>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BB8E8B8-1900-4326-8858-F375F5D8A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63721" y="81632"/>
              <a:ext cx="6025971" cy="6776368"/>
            </a:xfrm>
            <a:custGeom>
              <a:avLst/>
              <a:gdLst>
                <a:gd name="connsiteX0" fmla="*/ 6025971 w 6025971"/>
                <a:gd name="connsiteY0" fmla="*/ 5825635 h 6797829"/>
                <a:gd name="connsiteX1" fmla="*/ 6025971 w 6025971"/>
                <a:gd name="connsiteY1" fmla="*/ 6723285 h 6797829"/>
                <a:gd name="connsiteX2" fmla="*/ 5929386 w 6025971"/>
                <a:gd name="connsiteY2" fmla="*/ 6797829 h 6797829"/>
                <a:gd name="connsiteX3" fmla="*/ 4560411 w 6025971"/>
                <a:gd name="connsiteY3" fmla="*/ 6797829 h 6797829"/>
                <a:gd name="connsiteX4" fmla="*/ 4597731 w 6025971"/>
                <a:gd name="connsiteY4" fmla="*/ 6785305 h 6797829"/>
                <a:gd name="connsiteX5" fmla="*/ 5736707 w 6025971"/>
                <a:gd name="connsiteY5" fmla="*/ 6050108 h 6797829"/>
                <a:gd name="connsiteX6" fmla="*/ 5960301 w 6025971"/>
                <a:gd name="connsiteY6" fmla="*/ 5876738 h 6797829"/>
                <a:gd name="connsiteX7" fmla="*/ 4493599 w 6025971"/>
                <a:gd name="connsiteY7" fmla="*/ 0 h 6797829"/>
                <a:gd name="connsiteX8" fmla="*/ 5981837 w 6025971"/>
                <a:gd name="connsiteY8" fmla="*/ 314220 h 6797829"/>
                <a:gd name="connsiteX9" fmla="*/ 6025971 w 6025971"/>
                <a:gd name="connsiteY9" fmla="*/ 336254 h 6797829"/>
                <a:gd name="connsiteX10" fmla="*/ 6025971 w 6025971"/>
                <a:gd name="connsiteY10" fmla="*/ 1157325 h 6797829"/>
                <a:gd name="connsiteX11" fmla="*/ 5925889 w 6025971"/>
                <a:gd name="connsiteY11" fmla="*/ 1088522 h 6797829"/>
                <a:gd name="connsiteX12" fmla="*/ 5682227 w 6025971"/>
                <a:gd name="connsiteY12" fmla="*/ 957939 h 6797829"/>
                <a:gd name="connsiteX13" fmla="*/ 4493032 w 6025971"/>
                <a:gd name="connsiteY13" fmla="*/ 709658 h 6797829"/>
                <a:gd name="connsiteX14" fmla="*/ 3104646 w 6025971"/>
                <a:gd name="connsiteY14" fmla="*/ 976666 h 6797829"/>
                <a:gd name="connsiteX15" fmla="*/ 1871612 w 6025971"/>
                <a:gd name="connsiteY15" fmla="*/ 1710017 h 6797829"/>
                <a:gd name="connsiteX16" fmla="*/ 1018661 w 6025971"/>
                <a:gd name="connsiteY16" fmla="*/ 2767694 h 6797829"/>
                <a:gd name="connsiteX17" fmla="*/ 709374 w 6025971"/>
                <a:gd name="connsiteY17" fmla="*/ 3998599 h 6797829"/>
                <a:gd name="connsiteX18" fmla="*/ 1221258 w 6025971"/>
                <a:gd name="connsiteY18" fmla="*/ 5141684 h 6797829"/>
                <a:gd name="connsiteX19" fmla="*/ 1479187 w 6025971"/>
                <a:gd name="connsiteY19" fmla="*/ 5504459 h 6797829"/>
                <a:gd name="connsiteX20" fmla="*/ 3021272 w 6025971"/>
                <a:gd name="connsiteY20" fmla="*/ 6793670 h 6797829"/>
                <a:gd name="connsiteX21" fmla="*/ 3035805 w 6025971"/>
                <a:gd name="connsiteY21" fmla="*/ 6797829 h 6797829"/>
                <a:gd name="connsiteX22" fmla="*/ 1656512 w 6025971"/>
                <a:gd name="connsiteY22" fmla="*/ 6797829 h 6797829"/>
                <a:gd name="connsiteX23" fmla="*/ 1630254 w 6025971"/>
                <a:gd name="connsiteY23" fmla="*/ 6775222 h 6797829"/>
                <a:gd name="connsiteX24" fmla="*/ 892250 w 6025971"/>
                <a:gd name="connsiteY24" fmla="*/ 5902700 h 6797829"/>
                <a:gd name="connsiteX25" fmla="*/ 0 w 6025971"/>
                <a:gd name="connsiteY25" fmla="*/ 3998599 h 6797829"/>
                <a:gd name="connsiteX26" fmla="*/ 4493032 w 6025971"/>
                <a:gd name="connsiteY26" fmla="*/ 285 h 67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25971" h="6797829">
                  <a:moveTo>
                    <a:pt x="6025971" y="5825635"/>
                  </a:moveTo>
                  <a:lnTo>
                    <a:pt x="6025971" y="6723285"/>
                  </a:lnTo>
                  <a:lnTo>
                    <a:pt x="5929386" y="6797829"/>
                  </a:lnTo>
                  <a:lnTo>
                    <a:pt x="4560411" y="6797829"/>
                  </a:lnTo>
                  <a:lnTo>
                    <a:pt x="4597731" y="6785305"/>
                  </a:lnTo>
                  <a:cubicBezTo>
                    <a:pt x="4964953" y="6637825"/>
                    <a:pt x="5315251" y="6379435"/>
                    <a:pt x="5736707" y="6050108"/>
                  </a:cubicBezTo>
                  <a:cubicBezTo>
                    <a:pt x="5812043" y="5991230"/>
                    <a:pt x="5887377" y="5933488"/>
                    <a:pt x="5960301" y="5876738"/>
                  </a:cubicBezTo>
                  <a:close/>
                  <a:moveTo>
                    <a:pt x="4493599" y="0"/>
                  </a:moveTo>
                  <a:cubicBezTo>
                    <a:pt x="5048011" y="0"/>
                    <a:pt x="5546284" y="111886"/>
                    <a:pt x="5981837" y="314220"/>
                  </a:cubicBezTo>
                  <a:lnTo>
                    <a:pt x="6025971" y="336254"/>
                  </a:lnTo>
                  <a:lnTo>
                    <a:pt x="6025971" y="1157325"/>
                  </a:lnTo>
                  <a:lnTo>
                    <a:pt x="5925889" y="1088522"/>
                  </a:lnTo>
                  <a:cubicBezTo>
                    <a:pt x="5847314" y="1040649"/>
                    <a:pt x="5765982" y="997036"/>
                    <a:pt x="5682227" y="957939"/>
                  </a:cubicBezTo>
                  <a:cubicBezTo>
                    <a:pt x="5327823" y="793222"/>
                    <a:pt x="4927595" y="709658"/>
                    <a:pt x="4493032" y="709658"/>
                  </a:cubicBezTo>
                  <a:cubicBezTo>
                    <a:pt x="4031940" y="709658"/>
                    <a:pt x="3564888" y="799465"/>
                    <a:pt x="3104646" y="976666"/>
                  </a:cubicBezTo>
                  <a:cubicBezTo>
                    <a:pt x="2655243" y="1149867"/>
                    <a:pt x="2238358" y="1397822"/>
                    <a:pt x="1871612" y="1710017"/>
                  </a:cubicBezTo>
                  <a:cubicBezTo>
                    <a:pt x="1506427" y="2022852"/>
                    <a:pt x="1219414" y="2378815"/>
                    <a:pt x="1018661" y="2767694"/>
                  </a:cubicBezTo>
                  <a:cubicBezTo>
                    <a:pt x="813368" y="3165227"/>
                    <a:pt x="709374" y="3579358"/>
                    <a:pt x="709374" y="3998599"/>
                  </a:cubicBezTo>
                  <a:cubicBezTo>
                    <a:pt x="709374" y="4421103"/>
                    <a:pt x="875510" y="4667680"/>
                    <a:pt x="1221258" y="5141684"/>
                  </a:cubicBezTo>
                  <a:cubicBezTo>
                    <a:pt x="1304681" y="5256035"/>
                    <a:pt x="1390941" y="5374217"/>
                    <a:pt x="1479187" y="5504459"/>
                  </a:cubicBezTo>
                  <a:cubicBezTo>
                    <a:pt x="1942790" y="6187719"/>
                    <a:pt x="2430063" y="6601673"/>
                    <a:pt x="3021272" y="6793670"/>
                  </a:cubicBezTo>
                  <a:lnTo>
                    <a:pt x="3035805" y="6797829"/>
                  </a:lnTo>
                  <a:lnTo>
                    <a:pt x="1656512" y="6797829"/>
                  </a:lnTo>
                  <a:lnTo>
                    <a:pt x="1630254" y="6775222"/>
                  </a:lnTo>
                  <a:cubicBezTo>
                    <a:pt x="1360562" y="6528765"/>
                    <a:pt x="1117699" y="6235219"/>
                    <a:pt x="892250" y="5902700"/>
                  </a:cubicBezTo>
                  <a:cubicBezTo>
                    <a:pt x="459249" y="5264548"/>
                    <a:pt x="0" y="4826722"/>
                    <a:pt x="0" y="3998599"/>
                  </a:cubicBezTo>
                  <a:cubicBezTo>
                    <a:pt x="0" y="1790460"/>
                    <a:pt x="2262336" y="285"/>
                    <a:pt x="4493032" y="2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Заголовок 1">
            <a:extLst>
              <a:ext uri="{FF2B5EF4-FFF2-40B4-BE49-F238E27FC236}">
                <a16:creationId xmlns:a16="http://schemas.microsoft.com/office/drawing/2014/main" id="{C904A2ED-0888-31F2-431C-141B986FF616}"/>
              </a:ext>
            </a:extLst>
          </p:cNvPr>
          <p:cNvSpPr>
            <a:spLocks noGrp="1"/>
          </p:cNvSpPr>
          <p:nvPr>
            <p:ph type="title"/>
          </p:nvPr>
        </p:nvSpPr>
        <p:spPr>
          <a:xfrm>
            <a:off x="804672" y="1055098"/>
            <a:ext cx="5760719" cy="4747805"/>
          </a:xfrm>
        </p:spPr>
        <p:txBody>
          <a:bodyPr vert="horz" lIns="91440" tIns="45720" rIns="91440" bIns="45720" rtlCol="0" anchor="ctr">
            <a:normAutofit/>
          </a:bodyPr>
          <a:lstStyle/>
          <a:p>
            <a:r>
              <a:rPr lang="en-US" sz="1600" kern="1200">
                <a:solidFill>
                  <a:schemeClr val="tx2"/>
                </a:solidFill>
                <a:effectLst/>
                <a:latin typeface="+mj-lt"/>
                <a:ea typeface="+mj-ea"/>
                <a:cs typeface="+mj-cs"/>
              </a:rPr>
              <a:t>La première composante « </a:t>
            </a:r>
            <a:r>
              <a:rPr lang="en-US" sz="1600" b="1" kern="1200">
                <a:solidFill>
                  <a:schemeClr val="tx2"/>
                </a:solidFill>
                <a:effectLst/>
                <a:latin typeface="+mj-lt"/>
                <a:ea typeface="+mj-ea"/>
                <a:cs typeface="+mj-cs"/>
              </a:rPr>
              <a:t>Manipulation langagière et observations</a:t>
            </a:r>
            <a:r>
              <a:rPr lang="en-US" sz="1600" kern="1200">
                <a:solidFill>
                  <a:schemeClr val="tx2"/>
                </a:solidFill>
                <a:effectLst/>
                <a:latin typeface="+mj-lt"/>
                <a:ea typeface="+mj-ea"/>
                <a:cs typeface="+mj-cs"/>
              </a:rPr>
              <a:t> » est en fait une composante double, puisqu’il s’agit à la fois des manipulations langagières et d’observations qui sont faites sur ces manipulations langagières. Ces observations renvoient à un travail métalangagier ; elles peuvent être spontanées de la part de l’apprenant, ou provenir de rétroactions fournies par l’enseignant. Il peut y avoir manipulation langagière sans qu’il y ait nécessairement observation, mais l’inverse est impossible ; en revanche , l’observation peut nourrir l’observation de la langue, soit immédiatement, par exemple lors de la correction d’un énoncé par l’apprenant suite à une rétro-action positive de son interlocuteur, soit de façon différée, suite au travail de construction de représentations effectuée en classe. Ce binôme manipulation/ observation peut se mettre en place à travers le recours  à des compétences variées de production et réception, écrites et orales. Selon le contexte d’apprentissage on peut tirer parti de situations de communications authentiques, ou de confrontations avec des documents authentiques.  </a:t>
            </a:r>
            <a:br>
              <a:rPr lang="en-US" sz="1600" kern="1200">
                <a:solidFill>
                  <a:schemeClr val="tx2"/>
                </a:solidFill>
                <a:effectLst/>
                <a:latin typeface="+mj-lt"/>
                <a:ea typeface="+mj-ea"/>
                <a:cs typeface="+mj-cs"/>
              </a:rPr>
            </a:br>
            <a:endParaRPr lang="en-US" sz="1600" kern="1200">
              <a:solidFill>
                <a:schemeClr val="tx2"/>
              </a:solidFill>
              <a:latin typeface="+mj-lt"/>
              <a:ea typeface="+mj-ea"/>
              <a:cs typeface="+mj-cs"/>
            </a:endParaRPr>
          </a:p>
        </p:txBody>
      </p:sp>
    </p:spTree>
    <p:extLst>
      <p:ext uri="{BB962C8B-B14F-4D97-AF65-F5344CB8AC3E}">
        <p14:creationId xmlns:p14="http://schemas.microsoft.com/office/powerpoint/2010/main" val="306895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0A6D2E47-E082-F0F8-98F1-6A1C60298114}"/>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1700">
                <a:effectLst/>
              </a:rPr>
              <a:t>La</a:t>
            </a:r>
            <a:r>
              <a:rPr lang="en-US" sz="1700" b="1">
                <a:effectLst/>
              </a:rPr>
              <a:t> Modification d’une représentation existante </a:t>
            </a:r>
            <a:r>
              <a:rPr lang="en-US" sz="1700">
                <a:effectLst/>
              </a:rPr>
              <a:t>peut intervenir lorsque l’apprenant, en manipulant la langue ou en observant les corpus, se rend compte qu’une de ses représentations n’est pas valide pour rendre compte de la structure langagière à laquelle il est confronté, ou bien lorsqu’une réflexion métacognitive sur ses représentations lui fait ajouter à des représentations existantes des liens avec d’autres représentations. Par exemple, lorsque les apprenants travaillent sur </a:t>
            </a:r>
            <a:r>
              <a:rPr lang="en-US" sz="1700" b="1">
                <a:effectLst/>
              </a:rPr>
              <a:t>La voix passive</a:t>
            </a:r>
            <a:r>
              <a:rPr lang="en-US" sz="1700">
                <a:effectLst/>
              </a:rPr>
              <a:t>, non seulement ils construisent une représentation de </a:t>
            </a:r>
            <a:r>
              <a:rPr lang="en-US" sz="1700" b="1">
                <a:effectLst/>
              </a:rPr>
              <a:t>complément d’agent</a:t>
            </a:r>
            <a:r>
              <a:rPr lang="en-US" sz="1700">
                <a:effectLst/>
              </a:rPr>
              <a:t>, mais il modifient leur représentation antérieure du </a:t>
            </a:r>
            <a:r>
              <a:rPr lang="en-US" sz="1700" b="1">
                <a:effectLst/>
              </a:rPr>
              <a:t>sujet, </a:t>
            </a:r>
            <a:r>
              <a:rPr lang="en-US" sz="1700">
                <a:effectLst/>
              </a:rPr>
              <a:t>et ils ajoutent le trait de </a:t>
            </a:r>
            <a:r>
              <a:rPr lang="en-US" sz="1700" b="1">
                <a:effectLst/>
              </a:rPr>
              <a:t>complément d’agent</a:t>
            </a:r>
            <a:r>
              <a:rPr lang="en-US" sz="1700">
                <a:effectLst/>
              </a:rPr>
              <a:t> à leur représentation de </a:t>
            </a:r>
            <a:r>
              <a:rPr lang="en-US" sz="1700" b="1">
                <a:effectLst/>
              </a:rPr>
              <a:t>par.</a:t>
            </a:r>
            <a:r>
              <a:rPr lang="en-US" sz="1700">
                <a:effectLst/>
              </a:rPr>
              <a:t> </a:t>
            </a:r>
            <a:br>
              <a:rPr lang="en-US" sz="1700">
                <a:effectLst/>
              </a:rPr>
            </a:br>
            <a:endParaRPr lang="en-US" sz="1700"/>
          </a:p>
        </p:txBody>
      </p:sp>
      <p:pic>
        <p:nvPicPr>
          <p:cNvPr id="4" name="Picture 3">
            <a:extLst>
              <a:ext uri="{FF2B5EF4-FFF2-40B4-BE49-F238E27FC236}">
                <a16:creationId xmlns:a16="http://schemas.microsoft.com/office/drawing/2014/main" id="{94C9AC7B-FDE4-1D68-B3D6-B528DB098F8B}"/>
              </a:ext>
            </a:extLst>
          </p:cNvPr>
          <p:cNvPicPr>
            <a:picLocks noChangeAspect="1"/>
          </p:cNvPicPr>
          <p:nvPr/>
        </p:nvPicPr>
        <p:blipFill rotWithShape="1">
          <a:blip r:embed="rId2"/>
          <a:srcRect l="3424" r="5748" b="-3"/>
          <a:stretch/>
        </p:blipFill>
        <p:spPr>
          <a:xfrm>
            <a:off x="20" y="10"/>
            <a:ext cx="4992985" cy="6857990"/>
          </a:xfrm>
          <a:prstGeom prst="rect">
            <a:avLst/>
          </a:prstGeom>
        </p:spPr>
      </p:pic>
    </p:spTree>
    <p:extLst>
      <p:ext uri="{BB962C8B-B14F-4D97-AF65-F5344CB8AC3E}">
        <p14:creationId xmlns:p14="http://schemas.microsoft.com/office/powerpoint/2010/main" val="2096885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BBD28523-552F-8564-AC60-EC2B0C73197F}"/>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2100">
                <a:effectLst/>
              </a:rPr>
              <a:t>Pour construire et modifier leurs représentations, les apprenants vont devoir effectuer diverses activités. La première d’entre elles va être de comprendre le sens des énoncés auxquels ils sont confrontés. Il s’agit ici non seulement de comprendre le sens globalement, mais aussi de savoir décomposer ce sens en traits descriptifs sémantiques. Cette observation peut solliciter une grande diversité d’opérations mentales, comme identifier, comparer, classer, catégoriser, sérier, etc.  </a:t>
            </a:r>
            <a:br>
              <a:rPr lang="en-US" sz="2100">
                <a:effectLst/>
              </a:rPr>
            </a:br>
            <a:endParaRPr lang="en-US" sz="2100"/>
          </a:p>
        </p:txBody>
      </p:sp>
      <p:pic>
        <p:nvPicPr>
          <p:cNvPr id="4" name="Picture 3">
            <a:extLst>
              <a:ext uri="{FF2B5EF4-FFF2-40B4-BE49-F238E27FC236}">
                <a16:creationId xmlns:a16="http://schemas.microsoft.com/office/drawing/2014/main" id="{D9DAC01E-D87E-2989-559C-6AB9CFF15AC1}"/>
              </a:ext>
            </a:extLst>
          </p:cNvPr>
          <p:cNvPicPr>
            <a:picLocks noChangeAspect="1"/>
          </p:cNvPicPr>
          <p:nvPr/>
        </p:nvPicPr>
        <p:blipFill rotWithShape="1">
          <a:blip r:embed="rId2"/>
          <a:srcRect l="18487" r="8708"/>
          <a:stretch/>
        </p:blipFill>
        <p:spPr>
          <a:xfrm>
            <a:off x="20" y="10"/>
            <a:ext cx="4992985" cy="6857990"/>
          </a:xfrm>
          <a:prstGeom prst="rect">
            <a:avLst/>
          </a:prstGeom>
        </p:spPr>
      </p:pic>
    </p:spTree>
    <p:extLst>
      <p:ext uri="{BB962C8B-B14F-4D97-AF65-F5344CB8AC3E}">
        <p14:creationId xmlns:p14="http://schemas.microsoft.com/office/powerpoint/2010/main" val="138624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74091DD2-4F1B-7526-852B-C91C30DE1F46}"/>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2500" b="1">
                <a:effectLst/>
              </a:rPr>
              <a:t>Les réflexions transversales </a:t>
            </a:r>
            <a:r>
              <a:rPr lang="en-US" sz="2500">
                <a:effectLst/>
              </a:rPr>
              <a:t>est une composante à placer sur le plan métacognitif, puisqu’il s’agit pour l’apprenant de réfléchir sur ses produits cognitifs. Une part de cette activité consiste à analyser la validité des représentations construites, mais aussi et surtout à mettre ces représentations en relation pour les constituer en système. </a:t>
            </a:r>
            <a:br>
              <a:rPr lang="en-US" sz="2500">
                <a:effectLst/>
              </a:rPr>
            </a:br>
            <a:endParaRPr lang="en-US" sz="2500"/>
          </a:p>
        </p:txBody>
      </p:sp>
      <p:pic>
        <p:nvPicPr>
          <p:cNvPr id="4" name="Picture 3">
            <a:extLst>
              <a:ext uri="{FF2B5EF4-FFF2-40B4-BE49-F238E27FC236}">
                <a16:creationId xmlns:a16="http://schemas.microsoft.com/office/drawing/2014/main" id="{DBA57A34-3666-6559-EEBE-68DB0CFFF967}"/>
              </a:ext>
            </a:extLst>
          </p:cNvPr>
          <p:cNvPicPr>
            <a:picLocks noChangeAspect="1"/>
          </p:cNvPicPr>
          <p:nvPr/>
        </p:nvPicPr>
        <p:blipFill rotWithShape="1">
          <a:blip r:embed="rId2"/>
          <a:srcRect l="15384" r="19092"/>
          <a:stretch/>
        </p:blipFill>
        <p:spPr>
          <a:xfrm>
            <a:off x="20" y="10"/>
            <a:ext cx="4992985" cy="6857990"/>
          </a:xfrm>
          <a:prstGeom prst="rect">
            <a:avLst/>
          </a:prstGeom>
        </p:spPr>
      </p:pic>
    </p:spTree>
    <p:extLst>
      <p:ext uri="{BB962C8B-B14F-4D97-AF65-F5344CB8AC3E}">
        <p14:creationId xmlns:p14="http://schemas.microsoft.com/office/powerpoint/2010/main" val="146475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Таблица 2">
            <a:extLst>
              <a:ext uri="{FF2B5EF4-FFF2-40B4-BE49-F238E27FC236}">
                <a16:creationId xmlns:a16="http://schemas.microsoft.com/office/drawing/2014/main" id="{15F1279C-77BD-14D2-22BB-2953CB331E1A}"/>
              </a:ext>
            </a:extLst>
          </p:cNvPr>
          <p:cNvGraphicFramePr>
            <a:graphicFrameLocks noGrp="1"/>
          </p:cNvGraphicFramePr>
          <p:nvPr>
            <p:extLst>
              <p:ext uri="{D42A27DB-BD31-4B8C-83A1-F6EECF244321}">
                <p14:modId xmlns:p14="http://schemas.microsoft.com/office/powerpoint/2010/main" val="80924591"/>
              </p:ext>
            </p:extLst>
          </p:nvPr>
        </p:nvGraphicFramePr>
        <p:xfrm>
          <a:off x="1616414" y="643467"/>
          <a:ext cx="8959172" cy="5571068"/>
        </p:xfrm>
        <a:graphic>
          <a:graphicData uri="http://schemas.openxmlformats.org/drawingml/2006/table">
            <a:tbl>
              <a:tblPr firstRow="1" firstCol="1" bandRow="1">
                <a:tableStyleId>{5C22544A-7EE6-4342-B048-85BDC9FD1C3A}</a:tableStyleId>
              </a:tblPr>
              <a:tblGrid>
                <a:gridCol w="4336272">
                  <a:extLst>
                    <a:ext uri="{9D8B030D-6E8A-4147-A177-3AD203B41FA5}">
                      <a16:colId xmlns:a16="http://schemas.microsoft.com/office/drawing/2014/main" val="1009251575"/>
                    </a:ext>
                  </a:extLst>
                </a:gridCol>
                <a:gridCol w="4622900">
                  <a:extLst>
                    <a:ext uri="{9D8B030D-6E8A-4147-A177-3AD203B41FA5}">
                      <a16:colId xmlns:a16="http://schemas.microsoft.com/office/drawing/2014/main" val="4195629850"/>
                    </a:ext>
                  </a:extLst>
                </a:gridCol>
              </a:tblGrid>
              <a:tr h="407155">
                <a:tc gridSpan="2">
                  <a:txBody>
                    <a:bodyPr/>
                    <a:lstStyle/>
                    <a:p>
                      <a:pPr algn="ctr"/>
                      <a:r>
                        <a:rPr lang="fr-FR" sz="2300">
                          <a:effectLst/>
                        </a:rPr>
                        <a:t>1. On s’oriente et situe le contexte</a:t>
                      </a:r>
                      <a:endParaRPr lang="ru-R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719" marR="111719" marT="0" marB="0"/>
                </a:tc>
                <a:tc hMerge="1">
                  <a:txBody>
                    <a:bodyPr/>
                    <a:lstStyle/>
                    <a:p>
                      <a:endParaRPr lang="ru-RU"/>
                    </a:p>
                  </a:txBody>
                  <a:tcPr/>
                </a:tc>
                <a:extLst>
                  <a:ext uri="{0D108BD9-81ED-4DB2-BD59-A6C34878D82A}">
                    <a16:rowId xmlns:a16="http://schemas.microsoft.com/office/drawing/2014/main" val="142494665"/>
                  </a:ext>
                </a:extLst>
              </a:tr>
              <a:tr h="1102297">
                <a:tc>
                  <a:txBody>
                    <a:bodyPr/>
                    <a:lstStyle/>
                    <a:p>
                      <a:pPr algn="just"/>
                      <a:r>
                        <a:rPr lang="fr-FR" sz="2300">
                          <a:effectLst/>
                        </a:rPr>
                        <a:t>D’où vient le texte</a:t>
                      </a:r>
                      <a:endParaRPr lang="ru-R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719" marR="111719" marT="0" marB="0"/>
                </a:tc>
                <a:tc>
                  <a:txBody>
                    <a:bodyPr/>
                    <a:lstStyle/>
                    <a:p>
                      <a:pPr algn="just"/>
                      <a:r>
                        <a:rPr lang="fr-FR" sz="2300">
                          <a:effectLst/>
                        </a:rPr>
                        <a:t>Journal, annonce publicitaire, forme littéraire, roman, nouvelle, histoire courte</a:t>
                      </a:r>
                      <a:endParaRPr lang="ru-R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719" marR="111719" marT="0" marB="0"/>
                </a:tc>
                <a:extLst>
                  <a:ext uri="{0D108BD9-81ED-4DB2-BD59-A6C34878D82A}">
                    <a16:rowId xmlns:a16="http://schemas.microsoft.com/office/drawing/2014/main" val="2243224653"/>
                  </a:ext>
                </a:extLst>
              </a:tr>
              <a:tr h="1102297">
                <a:tc>
                  <a:txBody>
                    <a:bodyPr/>
                    <a:lstStyle/>
                    <a:p>
                      <a:pPr algn="just"/>
                      <a:r>
                        <a:rPr lang="fr-FR" sz="2300">
                          <a:effectLst/>
                        </a:rPr>
                        <a:t>Nature du texte</a:t>
                      </a:r>
                      <a:endParaRPr lang="ru-R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719" marR="111719" marT="0" marB="0"/>
                </a:tc>
                <a:tc>
                  <a:txBody>
                    <a:bodyPr/>
                    <a:lstStyle/>
                    <a:p>
                      <a:pPr algn="just"/>
                      <a:r>
                        <a:rPr lang="fr-FR" sz="2300">
                          <a:effectLst/>
                        </a:rPr>
                        <a:t>Actualité, reportage, article de fond, commentaire, texte publicitaire</a:t>
                      </a:r>
                      <a:endParaRPr lang="ru-R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719" marR="111719" marT="0" marB="0"/>
                </a:tc>
                <a:extLst>
                  <a:ext uri="{0D108BD9-81ED-4DB2-BD59-A6C34878D82A}">
                    <a16:rowId xmlns:a16="http://schemas.microsoft.com/office/drawing/2014/main" val="1644483565"/>
                  </a:ext>
                </a:extLst>
              </a:tr>
              <a:tr h="754726">
                <a:tc>
                  <a:txBody>
                    <a:bodyPr/>
                    <a:lstStyle/>
                    <a:p>
                      <a:pPr algn="just"/>
                      <a:r>
                        <a:rPr lang="fr-FR" sz="2300">
                          <a:effectLst/>
                        </a:rPr>
                        <a:t> </a:t>
                      </a:r>
                      <a:endParaRPr lang="ru-RU" sz="2000">
                        <a:effectLst/>
                      </a:endParaRPr>
                    </a:p>
                    <a:p>
                      <a:pPr algn="just"/>
                      <a:r>
                        <a:rPr lang="fr-FR" sz="2300">
                          <a:effectLst/>
                        </a:rPr>
                        <a:t>Contenu</a:t>
                      </a:r>
                      <a:endParaRPr lang="ru-R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719" marR="111719" marT="0" marB="0"/>
                </a:tc>
                <a:tc>
                  <a:txBody>
                    <a:bodyPr/>
                    <a:lstStyle/>
                    <a:p>
                      <a:pPr algn="just"/>
                      <a:r>
                        <a:rPr lang="fr-FR" sz="2300">
                          <a:effectLst/>
                        </a:rPr>
                        <a:t> </a:t>
                      </a:r>
                      <a:endParaRPr lang="ru-R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719" marR="111719" marT="0" marB="0"/>
                </a:tc>
                <a:extLst>
                  <a:ext uri="{0D108BD9-81ED-4DB2-BD59-A6C34878D82A}">
                    <a16:rowId xmlns:a16="http://schemas.microsoft.com/office/drawing/2014/main" val="2571922280"/>
                  </a:ext>
                </a:extLst>
              </a:tr>
              <a:tr h="1797438">
                <a:tc>
                  <a:txBody>
                    <a:bodyPr/>
                    <a:lstStyle/>
                    <a:p>
                      <a:pPr algn="just"/>
                      <a:r>
                        <a:rPr lang="fr-FR" sz="2300">
                          <a:effectLst/>
                        </a:rPr>
                        <a:t>Entourage du texte</a:t>
                      </a:r>
                      <a:endParaRPr lang="ru-R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719" marR="111719" marT="0" marB="0"/>
                </a:tc>
                <a:tc>
                  <a:txBody>
                    <a:bodyPr/>
                    <a:lstStyle/>
                    <a:p>
                      <a:pPr algn="just"/>
                      <a:r>
                        <a:rPr lang="fr-FR" sz="2300">
                          <a:effectLst/>
                        </a:rPr>
                        <a:t>Photos, graphiques, illustrations, caricatures, titres, sous-titres, intertitres, légende de la photo, résumés ou d’autres informations encadrées</a:t>
                      </a:r>
                      <a:endParaRPr lang="ru-R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719" marR="111719" marT="0" marB="0"/>
                </a:tc>
                <a:extLst>
                  <a:ext uri="{0D108BD9-81ED-4DB2-BD59-A6C34878D82A}">
                    <a16:rowId xmlns:a16="http://schemas.microsoft.com/office/drawing/2014/main" val="3782544537"/>
                  </a:ext>
                </a:extLst>
              </a:tr>
              <a:tr h="407155">
                <a:tc>
                  <a:txBody>
                    <a:bodyPr/>
                    <a:lstStyle/>
                    <a:p>
                      <a:pPr algn="just"/>
                      <a:r>
                        <a:rPr lang="fr-FR" sz="2300">
                          <a:effectLst/>
                        </a:rPr>
                        <a:t>Qui l’a rédigé</a:t>
                      </a:r>
                      <a:endParaRPr lang="ru-RU"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719" marR="111719" marT="0" marB="0"/>
                </a:tc>
                <a:tc>
                  <a:txBody>
                    <a:bodyPr/>
                    <a:lstStyle/>
                    <a:p>
                      <a:pPr algn="just"/>
                      <a:r>
                        <a:rPr lang="fr-FR" sz="2300" dirty="0">
                          <a:effectLst/>
                        </a:rPr>
                        <a:t>Un journaliste, l’écrivain…</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1719" marR="111719" marT="0" marB="0"/>
                </a:tc>
                <a:extLst>
                  <a:ext uri="{0D108BD9-81ED-4DB2-BD59-A6C34878D82A}">
                    <a16:rowId xmlns:a16="http://schemas.microsoft.com/office/drawing/2014/main" val="2219388232"/>
                  </a:ext>
                </a:extLst>
              </a:tr>
            </a:tbl>
          </a:graphicData>
        </a:graphic>
      </p:graphicFrame>
    </p:spTree>
    <p:extLst>
      <p:ext uri="{BB962C8B-B14F-4D97-AF65-F5344CB8AC3E}">
        <p14:creationId xmlns:p14="http://schemas.microsoft.com/office/powerpoint/2010/main" val="361161509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875</Words>
  <Application>Microsoft Office PowerPoint</Application>
  <PresentationFormat>Широкоэкранный</PresentationFormat>
  <Paragraphs>42</Paragraphs>
  <Slides>11</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11</vt:i4>
      </vt:variant>
    </vt:vector>
  </HeadingPairs>
  <TitlesOfParts>
    <vt:vector size="16" baseType="lpstr">
      <vt:lpstr>Arial</vt:lpstr>
      <vt:lpstr>Calibri</vt:lpstr>
      <vt:lpstr>Calibri Light</vt:lpstr>
      <vt:lpstr>Times New Roman</vt:lpstr>
      <vt:lpstr>Тема Office</vt:lpstr>
      <vt:lpstr>ACQUISITION DU SYSTEME LINGUISTIQUE  </vt:lpstr>
      <vt:lpstr>. Analyse linguistique de l’enseignement pédagogique  La grammaire </vt:lpstr>
      <vt:lpstr>Qu’est-ce que la grammaire ? La réponse à cette question tourne en général autour des suivants : </vt:lpstr>
      <vt:lpstr>L’auteur prévient qu’il ne faut pas considérer ces composantes comme des étapes, ou comme se déroulant selon une séquence prédéfinie, mais comme des modules itérables, pouvant se combiner différemment selon le déroulement de l’apprentissage.  </vt:lpstr>
      <vt:lpstr>La première composante « Manipulation langagière et observations » est en fait une composante double, puisqu’il s’agit à la fois des manipulations langagières et d’observations qui sont faites sur ces manipulations langagières. Ces observations renvoient à un travail métalangagier ; elles peuvent être spontanées de la part de l’apprenant, ou provenir de rétroactions fournies par l’enseignant. Il peut y avoir manipulation langagière sans qu’il y ait nécessairement observation, mais l’inverse est impossible ; en revanche , l’observation peut nourrir l’observation de la langue, soit immédiatement, par exemple lors de la correction d’un énoncé par l’apprenant suite à une rétro-action positive de son interlocuteur, soit de façon différée, suite au travail de construction de représentations effectuée en classe. Ce binôme manipulation/ observation peut se mettre en place à travers le recours  à des compétences variées de production et réception, écrites et orales. Selon le contexte d’apprentissage on peut tirer parti de situations de communications authentiques, ou de confrontations avec des documents authentiques.   </vt:lpstr>
      <vt:lpstr>La Modification d’une représentation existante peut intervenir lorsque l’apprenant, en manipulant la langue ou en observant les corpus, se rend compte qu’une de ses représentations n’est pas valide pour rendre compte de la structure langagière à laquelle il est confronté, ou bien lorsqu’une réflexion métacognitive sur ses représentations lui fait ajouter à des représentations existantes des liens avec d’autres représentations. Par exemple, lorsque les apprenants travaillent sur La voix passive, non seulement ils construisent une représentation de complément d’agent, mais il modifient leur représentation antérieure du sujet, et ils ajoutent le trait de complément d’agent à leur représentation de par.  </vt:lpstr>
      <vt:lpstr>Pour construire et modifier leurs représentations, les apprenants vont devoir effectuer diverses activités. La première d’entre elles va être de comprendre le sens des énoncés auxquels ils sont confrontés. Il s’agit ici non seulement de comprendre le sens globalement, mais aussi de savoir décomposer ce sens en traits descriptifs sémantiques. Cette observation peut solliciter une grande diversité d’opérations mentales, comme identifier, comparer, classer, catégoriser, sérier, etc.   </vt:lpstr>
      <vt:lpstr>Les réflexions transversales est une composante à placer sur le plan métacognitif, puisqu’il s’agit pour l’apprenant de réfléchir sur ses produits cognitifs. Une part de cette activité consiste à analyser la validité des représentations construites, mais aussi et surtout à mettre ces représentations en relation pour les constituer en système.  </vt:lpstr>
      <vt:lpstr>Презентация PowerPoint</vt:lpstr>
      <vt:lpstr>Презентация PowerPoint</vt:lpstr>
      <vt:lpstr>La linguistique cognitive et la méthodologie de l’enseignement du F2LE (objectifs fonctionnels et communicatifs ) : Objectifs :  Objectif descriptif qui était de dresser un état des lieux ; Objectif de clarification – s’entendre sur une terminologie commune Objectif relationnel, qui était de susciter des rencontres, des articulations entre des recherches de différents lieux et domaines le recentrage sur l’enseigné  le développement de l’expression libre et de la créativité l’utilisation des documents authentiques la diversification des procédures didactiques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ACQUISITION DU SYSTEME LINGUISTIQUE  </dc:title>
  <dc:creator>Хамза Мадина Адебиетовна</dc:creator>
  <cp:lastModifiedBy>Хамза Мадина Адебиетовна</cp:lastModifiedBy>
  <cp:revision>2</cp:revision>
  <dcterms:created xsi:type="dcterms:W3CDTF">2022-11-11T10:49:25Z</dcterms:created>
  <dcterms:modified xsi:type="dcterms:W3CDTF">2022-11-11T10:52:50Z</dcterms:modified>
</cp:coreProperties>
</file>