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75"/>
  </p:normalViewPr>
  <p:slideViewPr>
    <p:cSldViewPr snapToGrid="0" snapToObjects="1">
      <p:cViewPr varScale="1">
        <p:scale>
          <a:sx n="84" d="100"/>
          <a:sy n="84" d="100"/>
        </p:scale>
        <p:origin x="200" y="9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181C871-6D14-0E4A-9371-D1634D92BF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A1D017A-BC6D-BC41-A87D-1272154554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EBE9936-B1DA-0D43-B252-313C64A60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0D7366-ECCF-6D43-9505-C35E1D295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BD40D0-B793-164D-BE2F-5C6D5381B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4474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D932BC-377A-BD42-A25B-2C9EC54FA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3754BC3-96B7-D849-A8D1-2BB0E457A9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2A7EE0-B9A2-4244-A7EC-6727AE39B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F5E01FE-845B-014A-9710-9F3B3F139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DF4A622-152D-E643-B5D9-3155D1C3F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1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D178A10-7AB6-C642-A421-CF2A8F3FBF2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264463C-A00D-DE40-AC9E-AF8ED76A16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64F852-8177-1A44-A870-871432B15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2C07FC3-D80F-7542-83A7-CDDA4305B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7DA4468-8485-6345-8FB7-8FE84A865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979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91F8E9F-1741-B846-9134-00C63B8AA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D0D6CA7-BADD-0D49-B2B7-4139C4F2C5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6DEF3C-8F40-E64A-90F2-77A21F778D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11DF92C-ED27-5C48-90D3-CD20C7FC9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433530F-C057-0944-857A-735D852B7B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34451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FE6D915-3557-3C4D-8FBE-4A4A65AAD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A1ECCB08-E658-5E41-973B-B0C0665A61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BD1D153-D564-424B-BAFE-CE9FE5C6B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A02D69-FFF4-4146-AFF2-1DE8DF722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C03ADEC-3C74-0B45-AA67-D900F86F2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15362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D1EC59-2621-0047-87A5-6C0481C0A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90B6C2E-C927-2141-99C2-AE297FAE43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EF6BAF2-3E39-FB41-8392-E6FEA9AFE3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58250F7-38EB-034F-AC9F-9BDC0CD14E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A50B10E-42B4-014B-B861-4BEAD3B1D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44410E1-370E-4141-BBD3-E04A501868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3172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42698-4FC5-9146-8EC0-4EBBB5739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80D4B0-FF0D-424F-92CC-3DB90DEDA5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5078D24-822F-BB44-9185-46876DFF762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81B3E0CD-4090-1244-B24C-BF81E07EB1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DD394934-AE0B-4C48-A271-9FCA37375AD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3BCE7F8-CF04-3F43-8629-303455E39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A29152D-DE73-8E4B-ACFE-27F00E981F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B959A74-F2B7-5C4B-9AB2-A5983C48AE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4251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E58FB4-9BC0-444D-BD32-DBE34D059B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FB415AC-617F-1944-A989-172ED13E69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EBA22F7E-A118-4C43-8C7A-86ABC8BD6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899166C-B06D-F64C-841B-347CFBB07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24297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C4F1361-5990-5D41-A19B-C303A3B620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EAB0CF6-C1D7-EB48-916D-F3050B285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1F68191-AEEF-7346-B78C-DC9DBEA5B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7212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3B6736-CB69-0A46-B2ED-2D5A4E61B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F7785B-7E05-CD4A-86D8-0A47689FDF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59D472B-EF39-6E4A-96E6-E1400B3F0F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DDF518E-1B6F-EF41-A3CC-10DA34F9C9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9D37E4C-7F50-FF43-92D9-076113DC8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2A0A49-1604-6D4C-A9AA-A6BC3233D4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87903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4AAF3C-B94D-B54D-995C-63EED243A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9D231854-B9FE-2749-9C80-08D89F30266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72ADB8F-4FDA-4E4F-AD3D-E89288E15E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1A2E9C2-0B91-D044-8D9C-4E654B860E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C931916-28A7-EF46-9A05-0B986A7B0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D77C5E8-BD7E-3E46-A899-E0FD96660C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50658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2DC47D-3E12-BD49-8359-61BA3056F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8303CA2-67FE-7540-83CB-77E42006C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460FB9-C4AC-414F-A4EC-5EFAB18FC4D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EBBCC-F265-7341-B77B-376075AA8114}" type="datetimeFigureOut">
              <a:rPr lang="ru-RU" smtClean="0"/>
              <a:t>03.11.2023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75D8F10-D88D-BD4D-B28A-FC75DCD2C15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8BF9707-413D-7E48-964C-E3F23BE0960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78ABC3-114A-794F-BBE9-72A3F69D564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3755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9E7E8F-03A3-F247-8BBC-B924398D0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/>
              <a:t>Лекция 1. Научно-методологический анализ понятий «религиозно-политический экстремизм» и «терроризм» 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880CBA8-26C5-C645-AFFF-A20A48CE9E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/>
              <a:t>Вопросы:</a:t>
            </a:r>
          </a:p>
          <a:p>
            <a:pPr marL="514350" indent="-514350">
              <a:buAutoNum type="arabicPeriod"/>
            </a:pPr>
            <a:r>
              <a:rPr lang="ru-RU" dirty="0"/>
              <a:t>Анализ понятий.</a:t>
            </a:r>
          </a:p>
          <a:p>
            <a:pPr marL="514350" indent="-514350">
              <a:buAutoNum type="arabicPeriod"/>
            </a:pPr>
            <a:r>
              <a:rPr lang="ru-RU" dirty="0"/>
              <a:t>Признаки терроризма.</a:t>
            </a:r>
          </a:p>
          <a:p>
            <a:pPr marL="514350" indent="-514350">
              <a:buAutoNum type="arabicPeriod"/>
            </a:pPr>
            <a:r>
              <a:rPr lang="ru-RU" dirty="0"/>
              <a:t>О Законе РК «О борьбе с терроризмом».</a:t>
            </a:r>
          </a:p>
          <a:p>
            <a:pPr marL="514350" indent="-514350">
              <a:buAutoNum type="arabicPeriod"/>
            </a:pPr>
            <a:r>
              <a:rPr lang="ru-RU" dirty="0"/>
              <a:t>Критерий экстремизма </a:t>
            </a:r>
            <a:r>
              <a:rPr lang="ru-RU"/>
              <a:t>и терроризма.</a:t>
            </a: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  <a:p>
            <a:pPr marL="514350" indent="-514350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66653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20714"/>
            <a:ext cx="8229600" cy="5832475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dirty="0"/>
              <a:t>В Законе «О борьбе с терроризмом»,</a:t>
            </a:r>
            <a:r>
              <a:rPr lang="ru-RU" b="1" dirty="0"/>
              <a:t> </a:t>
            </a:r>
            <a:r>
              <a:rPr lang="ru-RU" dirty="0"/>
              <a:t>по мнению</a:t>
            </a:r>
            <a:r>
              <a:rPr lang="ru-RU" b="1" dirty="0"/>
              <a:t>  </a:t>
            </a:r>
            <a:r>
              <a:rPr lang="ru-RU" dirty="0"/>
              <a:t>политолога </a:t>
            </a:r>
            <a:r>
              <a:rPr lang="ru-RU" dirty="0" err="1"/>
              <a:t>С.Е.Сахиева</a:t>
            </a:r>
            <a:r>
              <a:rPr lang="ru-RU" dirty="0"/>
              <a:t>,</a:t>
            </a:r>
            <a:r>
              <a:rPr lang="ru-RU" b="1" dirty="0"/>
              <a:t> </a:t>
            </a:r>
            <a:r>
              <a:rPr lang="ru-RU" dirty="0"/>
              <a:t>есть «недостатки концептуального и процедурного характера, препятствующие более успешному противодействию угрозам со стороны терроризма и экстремизма». Они проявляются в недостаточной разработке понятия «</a:t>
            </a:r>
            <a:r>
              <a:rPr lang="ru-RU" b="1" i="1" dirty="0"/>
              <a:t>экстремизм</a:t>
            </a:r>
            <a:r>
              <a:rPr lang="ru-RU" i="1" dirty="0"/>
              <a:t>»</a:t>
            </a:r>
            <a:r>
              <a:rPr lang="ru-RU" dirty="0"/>
              <a:t> и его критериев, в то время как «фактическая неразделенность понятий терроризма и экстремизма приводит к неадекватному восприятию их проявлений и неправильному выбору методов борьбы с ними» </a:t>
            </a:r>
          </a:p>
        </p:txBody>
      </p:sp>
    </p:spTree>
    <p:extLst>
      <p:ext uri="{BB962C8B-B14F-4D97-AF65-F5344CB8AC3E}">
        <p14:creationId xmlns:p14="http://schemas.microsoft.com/office/powerpoint/2010/main" val="3508573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919288" y="260350"/>
            <a:ext cx="8229600" cy="6192838"/>
          </a:xfrm>
        </p:spPr>
        <p:txBody>
          <a:bodyPr>
            <a:normAutofit fontScale="92500"/>
          </a:bodyPr>
          <a:lstStyle/>
          <a:p>
            <a:pPr eaLnBrk="1" hangingPunct="1">
              <a:buFontTx/>
              <a:buNone/>
              <a:defRPr/>
            </a:pPr>
            <a:r>
              <a:rPr lang="ru-RU" dirty="0"/>
              <a:t>  Критериями </a:t>
            </a:r>
            <a:r>
              <a:rPr lang="ru-RU" b="1" i="1" dirty="0"/>
              <a:t>политического экстремизма</a:t>
            </a:r>
            <a:r>
              <a:rPr lang="ru-RU" dirty="0"/>
              <a:t> выдвинуты: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насильственное изменение конституционного строя;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нарушение суверенитета Республики Казахстан, целостности, неприкосновенности и </a:t>
            </a:r>
            <a:r>
              <a:rPr lang="ru-RU" dirty="0" err="1"/>
              <a:t>неотчуждаемости</a:t>
            </a:r>
            <a:r>
              <a:rPr lang="ru-RU" dirty="0"/>
              <a:t> ее территории;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подрыв национальной безопасности и обороноспособности;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насильственный захват власти или насильственное удержание власти;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создание, руководство и участие в незаконном военизированном формировании;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организация вооруженного мятежа и участие в нем; </a:t>
            </a:r>
          </a:p>
          <a:p>
            <a:pPr eaLnBrk="1" hangingPunct="1">
              <a:buFontTx/>
              <a:buChar char="-"/>
              <a:defRPr/>
            </a:pPr>
            <a:r>
              <a:rPr lang="ru-RU" dirty="0"/>
              <a:t> разжигание социальной, сословной розни. </a:t>
            </a:r>
          </a:p>
        </p:txBody>
      </p:sp>
    </p:spTree>
    <p:extLst>
      <p:ext uri="{BB962C8B-B14F-4D97-AF65-F5344CB8AC3E}">
        <p14:creationId xmlns:p14="http://schemas.microsoft.com/office/powerpoint/2010/main" val="9928803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"/>
            <a:ext cx="9144000" cy="6597650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  <a:defRPr/>
            </a:pPr>
            <a:r>
              <a:rPr lang="ru-RU" sz="3200" dirty="0"/>
              <a:t>   Критериями </a:t>
            </a:r>
            <a:r>
              <a:rPr lang="ru-RU" sz="3200" b="1" i="1" dirty="0"/>
              <a:t>национального экстремизма</a:t>
            </a:r>
            <a:r>
              <a:rPr lang="ru-RU" sz="3200" dirty="0"/>
              <a:t> служит разжигание расовой, национальной и родовой розни, в том числе связанной с насилием или призывами к насилию, </a:t>
            </a:r>
          </a:p>
          <a:p>
            <a:pPr eaLnBrk="1" hangingPunct="1">
              <a:buFontTx/>
              <a:buNone/>
              <a:defRPr/>
            </a:pPr>
            <a:r>
              <a:rPr lang="ru-RU" sz="3200" dirty="0"/>
              <a:t>а </a:t>
            </a:r>
            <a:r>
              <a:rPr lang="ru-RU" sz="3200" b="1" i="1" dirty="0"/>
              <a:t>религиозного экстремизма</a:t>
            </a:r>
            <a:r>
              <a:rPr lang="ru-RU" sz="3200" dirty="0"/>
              <a:t> -  разжигание религиозной вражды или розни, в том числе связанной с насилием или призывами к насилию, применение любой религиозной практики, вызывающей угрозу безопасности, жизни, здоровью, нравственности или правам и свободам граждан. </a:t>
            </a:r>
          </a:p>
        </p:txBody>
      </p:sp>
    </p:spTree>
    <p:extLst>
      <p:ext uri="{BB962C8B-B14F-4D97-AF65-F5344CB8AC3E}">
        <p14:creationId xmlns:p14="http://schemas.microsoft.com/office/powerpoint/2010/main" val="41877517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549275"/>
            <a:ext cx="9144000" cy="5880100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3600" dirty="0"/>
              <a:t>  Экстремистскими действиями признаются непосредственная реализация действий в экстремистских целях, включая: </a:t>
            </a:r>
          </a:p>
          <a:p>
            <a:pPr eaLnBrk="1" hangingPunct="1">
              <a:buFontTx/>
              <a:buNone/>
              <a:defRPr/>
            </a:pPr>
            <a:r>
              <a:rPr lang="ru-RU" sz="3600" b="1" dirty="0"/>
              <a:t>публичные призывы к совершению таких действий, пропаганду, агитацию и публичное демонстрирование символики экстремистских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val="13397437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1"/>
            <a:ext cx="9144000" cy="6857999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   </a:t>
            </a:r>
            <a:r>
              <a:rPr lang="ru-RU" sz="3200" dirty="0"/>
              <a:t>Изначальное значение понятия </a:t>
            </a:r>
            <a:r>
              <a:rPr lang="ru-RU" sz="3200" b="1" i="1" dirty="0"/>
              <a:t>«терроризм» </a:t>
            </a:r>
            <a:r>
              <a:rPr lang="ru-RU" sz="3200" dirty="0"/>
              <a:t>обусловлено этимологией латинского «</a:t>
            </a:r>
            <a:r>
              <a:rPr lang="ru-RU" sz="3200" dirty="0" err="1"/>
              <a:t>terror</a:t>
            </a:r>
            <a:r>
              <a:rPr lang="ru-RU" sz="3200" dirty="0"/>
              <a:t>»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3200" dirty="0"/>
              <a:t>1) ощущение страха или ужаса;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3200" dirty="0"/>
              <a:t>2) предмет ужаса, ужасное. </a:t>
            </a:r>
            <a:r>
              <a:rPr lang="ru-RU" sz="3200" dirty="0" err="1"/>
              <a:t>Е.Жатканбаев</a:t>
            </a:r>
            <a:r>
              <a:rPr lang="ru-RU" sz="3200" dirty="0"/>
              <a:t> и </a:t>
            </a:r>
            <a:r>
              <a:rPr lang="ru-RU" sz="3200" dirty="0" err="1"/>
              <a:t>С.Сахиев</a:t>
            </a:r>
            <a:r>
              <a:rPr lang="ru-RU" sz="3200" dirty="0"/>
              <a:t> определяют терроризм как заранее обдуманное и мотивированное использование насилия, направленное на устрашение и деморализацию общества, дезорганизацию структуры государства посредством применения самых жестоких методов для достижения определенных целей.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ru-RU" sz="3200" dirty="0"/>
              <a:t>В обобщенном смысле терроризм является формой борьбы антисистемных сил против государства </a:t>
            </a:r>
          </a:p>
        </p:txBody>
      </p:sp>
    </p:spTree>
    <p:extLst>
      <p:ext uri="{BB962C8B-B14F-4D97-AF65-F5344CB8AC3E}">
        <p14:creationId xmlns:p14="http://schemas.microsoft.com/office/powerpoint/2010/main" val="133677713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188914"/>
            <a:ext cx="8229600" cy="640873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Согласно </a:t>
            </a:r>
            <a:r>
              <a:rPr lang="ru-RU" dirty="0" err="1"/>
              <a:t>Е.В.Тукумову</a:t>
            </a:r>
            <a:r>
              <a:rPr lang="ru-RU" dirty="0"/>
              <a:t>, наиболее часто понятие «терроризм» смешивают с понятием </a:t>
            </a:r>
            <a:r>
              <a:rPr lang="ru-RU" b="1" i="1" dirty="0"/>
              <a:t>«экстремизм»</a:t>
            </a:r>
            <a:r>
              <a:rPr lang="ru-RU" dirty="0"/>
              <a:t>. По его мнению, это происходит из-за того, что экстремисты часто для достижения своих целей используют террористическую деятельность.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kk-KZ" dirty="0" err="1"/>
              <a:t>Как</a:t>
            </a:r>
            <a:r>
              <a:rPr lang="kk-KZ" dirty="0"/>
              <a:t> </a:t>
            </a:r>
            <a:r>
              <a:rPr lang="kk-KZ" dirty="0" err="1"/>
              <a:t>показывает</a:t>
            </a:r>
            <a:r>
              <a:rPr lang="kk-KZ" dirty="0"/>
              <a:t> </a:t>
            </a:r>
            <a:r>
              <a:rPr lang="kk-KZ" dirty="0" err="1"/>
              <a:t>развитие</a:t>
            </a:r>
            <a:r>
              <a:rPr lang="kk-KZ" dirty="0"/>
              <a:t> </a:t>
            </a:r>
            <a:r>
              <a:rPr lang="kk-KZ" dirty="0" err="1"/>
              <a:t>внутренней</a:t>
            </a:r>
            <a:r>
              <a:rPr lang="kk-KZ" dirty="0"/>
              <a:t> </a:t>
            </a:r>
            <a:r>
              <a:rPr lang="kk-KZ" dirty="0" err="1"/>
              <a:t>ситуации</a:t>
            </a:r>
            <a:r>
              <a:rPr lang="kk-KZ" dirty="0"/>
              <a:t> </a:t>
            </a:r>
            <a:r>
              <a:rPr lang="kk-KZ" dirty="0" err="1"/>
              <a:t>в</a:t>
            </a:r>
            <a:r>
              <a:rPr lang="kk-KZ" dirty="0"/>
              <a:t> </a:t>
            </a:r>
            <a:r>
              <a:rPr lang="kk-KZ" dirty="0" err="1"/>
              <a:t>Казахстане</a:t>
            </a:r>
            <a:r>
              <a:rPr lang="kk-KZ" dirty="0"/>
              <a:t>, </a:t>
            </a:r>
            <a:r>
              <a:rPr lang="kk-KZ" dirty="0" err="1"/>
              <a:t>все</a:t>
            </a:r>
            <a:r>
              <a:rPr lang="kk-KZ" dirty="0"/>
              <a:t> </a:t>
            </a:r>
            <a:r>
              <a:rPr lang="kk-KZ" dirty="0" err="1"/>
              <a:t>произошедшие</a:t>
            </a:r>
            <a:r>
              <a:rPr lang="kk-KZ" dirty="0"/>
              <a:t> </a:t>
            </a:r>
            <a:r>
              <a:rPr lang="kk-KZ" dirty="0" err="1"/>
              <a:t>террористические</a:t>
            </a:r>
            <a:r>
              <a:rPr lang="kk-KZ" dirty="0"/>
              <a:t> </a:t>
            </a:r>
            <a:r>
              <a:rPr lang="kk-KZ" dirty="0" err="1"/>
              <a:t>акции</a:t>
            </a:r>
            <a:r>
              <a:rPr lang="kk-KZ" dirty="0"/>
              <a:t> </a:t>
            </a:r>
            <a:r>
              <a:rPr lang="kk-KZ" dirty="0" err="1"/>
              <a:t>исходили</a:t>
            </a:r>
            <a:r>
              <a:rPr lang="kk-KZ" dirty="0"/>
              <a:t> от </a:t>
            </a:r>
            <a:r>
              <a:rPr lang="kk-KZ" dirty="0" err="1"/>
              <a:t>лиц</a:t>
            </a:r>
            <a:r>
              <a:rPr lang="kk-KZ" dirty="0"/>
              <a:t>, </a:t>
            </a:r>
            <a:r>
              <a:rPr lang="kk-KZ" dirty="0" err="1"/>
              <a:t>усвоивших</a:t>
            </a:r>
            <a:r>
              <a:rPr lang="kk-KZ" dirty="0"/>
              <a:t> </a:t>
            </a:r>
            <a:r>
              <a:rPr lang="kk-KZ" dirty="0" err="1"/>
              <a:t>идеологию</a:t>
            </a:r>
            <a:r>
              <a:rPr lang="kk-KZ" dirty="0"/>
              <a:t> </a:t>
            </a:r>
            <a:r>
              <a:rPr lang="kk-KZ" b="1" i="1" dirty="0" err="1"/>
              <a:t>религиозно-политического</a:t>
            </a:r>
            <a:r>
              <a:rPr lang="kk-KZ" b="1" i="1" dirty="0"/>
              <a:t> </a:t>
            </a:r>
            <a:r>
              <a:rPr lang="kk-KZ" b="1" i="1" dirty="0" err="1"/>
              <a:t>экстремизма</a:t>
            </a:r>
            <a:r>
              <a:rPr lang="kk-KZ" dirty="0"/>
              <a:t>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kk-KZ" dirty="0" err="1"/>
              <a:t>Таким</a:t>
            </a:r>
            <a:r>
              <a:rPr lang="kk-KZ" dirty="0"/>
              <a:t> </a:t>
            </a:r>
            <a:r>
              <a:rPr lang="kk-KZ" dirty="0" err="1"/>
              <a:t>образом</a:t>
            </a:r>
            <a:r>
              <a:rPr lang="kk-KZ" dirty="0"/>
              <a:t>, </a:t>
            </a:r>
            <a:r>
              <a:rPr lang="kk-KZ" dirty="0" err="1"/>
              <a:t>террористические</a:t>
            </a:r>
            <a:r>
              <a:rPr lang="kk-KZ" dirty="0"/>
              <a:t> </a:t>
            </a:r>
            <a:r>
              <a:rPr lang="kk-KZ" dirty="0" err="1"/>
              <a:t>акции</a:t>
            </a:r>
            <a:r>
              <a:rPr lang="kk-KZ" dirty="0"/>
              <a:t> </a:t>
            </a:r>
            <a:r>
              <a:rPr lang="kk-KZ" dirty="0" err="1"/>
              <a:t>в</a:t>
            </a:r>
            <a:r>
              <a:rPr lang="kk-KZ" dirty="0"/>
              <a:t> </a:t>
            </a:r>
            <a:r>
              <a:rPr lang="kk-KZ" dirty="0" err="1"/>
              <a:t>республике</a:t>
            </a:r>
            <a:r>
              <a:rPr lang="kk-KZ" dirty="0"/>
              <a:t> </a:t>
            </a:r>
            <a:r>
              <a:rPr lang="kk-KZ" dirty="0" err="1"/>
              <a:t>тесно</a:t>
            </a:r>
            <a:r>
              <a:rPr lang="kk-KZ" dirty="0"/>
              <a:t> </a:t>
            </a:r>
            <a:r>
              <a:rPr lang="kk-KZ" dirty="0" err="1"/>
              <a:t>переплетаются</a:t>
            </a:r>
            <a:r>
              <a:rPr lang="kk-KZ" dirty="0"/>
              <a:t> </a:t>
            </a:r>
            <a:r>
              <a:rPr lang="kk-KZ" dirty="0" err="1"/>
              <a:t>с</a:t>
            </a:r>
            <a:r>
              <a:rPr lang="kk-KZ" dirty="0"/>
              <a:t> </a:t>
            </a:r>
            <a:r>
              <a:rPr lang="kk-KZ" dirty="0" err="1"/>
              <a:t>политическим</a:t>
            </a:r>
            <a:r>
              <a:rPr lang="kk-KZ" dirty="0"/>
              <a:t> </a:t>
            </a:r>
            <a:r>
              <a:rPr lang="kk-KZ" dirty="0" err="1"/>
              <a:t>религиозным</a:t>
            </a:r>
            <a:r>
              <a:rPr lang="kk-KZ" dirty="0"/>
              <a:t> </a:t>
            </a:r>
            <a:r>
              <a:rPr lang="kk-KZ" dirty="0" err="1"/>
              <a:t>экстремизмом</a:t>
            </a:r>
            <a:r>
              <a:rPr lang="kk-KZ" dirty="0"/>
              <a:t>, </a:t>
            </a:r>
            <a:r>
              <a:rPr lang="kk-KZ" dirty="0" err="1"/>
              <a:t>поэтому</a:t>
            </a:r>
            <a:r>
              <a:rPr lang="kk-KZ" dirty="0"/>
              <a:t> </a:t>
            </a:r>
            <a:r>
              <a:rPr lang="kk-KZ" dirty="0" err="1"/>
              <a:t>казахстанские</a:t>
            </a:r>
            <a:r>
              <a:rPr lang="kk-KZ" dirty="0"/>
              <a:t> </a:t>
            </a:r>
            <a:r>
              <a:rPr lang="kk-KZ" dirty="0" err="1"/>
              <a:t>ученые</a:t>
            </a:r>
            <a:r>
              <a:rPr lang="kk-KZ" dirty="0"/>
              <a:t> </a:t>
            </a:r>
            <a:r>
              <a:rPr lang="kk-KZ" dirty="0" err="1"/>
              <a:t>нередко</a:t>
            </a:r>
            <a:r>
              <a:rPr lang="kk-KZ" dirty="0"/>
              <a:t> </a:t>
            </a:r>
            <a:r>
              <a:rPr lang="kk-KZ" dirty="0" err="1"/>
              <a:t>используют</a:t>
            </a:r>
            <a:r>
              <a:rPr lang="kk-KZ" dirty="0"/>
              <a:t> </a:t>
            </a:r>
            <a:r>
              <a:rPr lang="kk-KZ" dirty="0" err="1"/>
              <a:t>понятия</a:t>
            </a:r>
            <a:r>
              <a:rPr lang="kk-KZ" dirty="0"/>
              <a:t> «терроризм» и «</a:t>
            </a:r>
            <a:r>
              <a:rPr lang="kk-KZ" dirty="0" err="1"/>
              <a:t>религиозный</a:t>
            </a:r>
            <a:r>
              <a:rPr lang="kk-KZ" dirty="0"/>
              <a:t> экстремизм» </a:t>
            </a:r>
            <a:r>
              <a:rPr lang="kk-KZ" dirty="0" err="1"/>
              <a:t>как</a:t>
            </a:r>
            <a:r>
              <a:rPr lang="kk-KZ" dirty="0"/>
              <a:t> синонимы.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02234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dirty="0"/>
              <a:t>Общий смысл термина </a:t>
            </a:r>
            <a:r>
              <a:rPr lang="ru-RU" b="1" i="1" dirty="0"/>
              <a:t>«экстремизм»</a:t>
            </a:r>
            <a:r>
              <a:rPr lang="ru-RU" dirty="0"/>
              <a:t> передает этимология слова (лат. е</a:t>
            </a:r>
            <a:r>
              <a:rPr lang="en-US" dirty="0" err="1"/>
              <a:t>xtremus</a:t>
            </a:r>
            <a:r>
              <a:rPr lang="ru-RU" dirty="0"/>
              <a:t> – крайний). С этой точки зрения, </a:t>
            </a:r>
            <a:r>
              <a:rPr lang="ru-RU" dirty="0" err="1"/>
              <a:t>Е.В.Тукумов</a:t>
            </a:r>
            <a:r>
              <a:rPr lang="ru-RU" dirty="0"/>
              <a:t> </a:t>
            </a:r>
            <a:r>
              <a:rPr lang="ru-RU" dirty="0" err="1"/>
              <a:t>дефинирует</a:t>
            </a:r>
            <a:r>
              <a:rPr lang="ru-RU" dirty="0"/>
              <a:t> его как приверженность к крайним взглядам и действиям, радикально отрицающим существующие в обществе нормы и правила [8].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/>
              <a:t>По </a:t>
            </a:r>
            <a:r>
              <a:rPr lang="ru-RU" dirty="0" err="1"/>
              <a:t>Е.В.Тукумову</a:t>
            </a:r>
            <a:r>
              <a:rPr lang="ru-RU" dirty="0"/>
              <a:t>, существуют по крайней мере две точки зрения на суть понятия  «экстремизм» - консервативная и либеральная.  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dirty="0"/>
              <a:t>С консервативной позиции экстремизм многими учеными и представителями правоохранительных органов трактуется однозначно в качестве  негативного социально-политического явления </a:t>
            </a:r>
          </a:p>
        </p:txBody>
      </p:sp>
    </p:spTree>
    <p:extLst>
      <p:ext uri="{BB962C8B-B14F-4D97-AF65-F5344CB8AC3E}">
        <p14:creationId xmlns:p14="http://schemas.microsoft.com/office/powerpoint/2010/main" val="1104953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476250"/>
            <a:ext cx="8229600" cy="5543550"/>
          </a:xfrm>
        </p:spPr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/>
              <a:t>   В отличие от консервативной либеральную позицию отличает дифференцированный подход, который учитывает возможность неправомерно широкого охвата различных действий, выходящих за границы общепринятых норм.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/>
              <a:t>   Е.В.Тукумов предлагает понимать под экстремизмом крайнее проявление идей, действий и взглядов, направленных на радикальное изменение существующих общепринятых политических, социальных, идеологических основ государства и общества, и, тем самым, создающих реальную угрозу обеспечения прав, интересов и безопасности личности, общества и государства </a:t>
            </a:r>
          </a:p>
        </p:txBody>
      </p:sp>
    </p:spTree>
    <p:extLst>
      <p:ext uri="{BB962C8B-B14F-4D97-AF65-F5344CB8AC3E}">
        <p14:creationId xmlns:p14="http://schemas.microsoft.com/office/powerpoint/2010/main" val="39092994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1774825" y="476250"/>
            <a:ext cx="8642350" cy="6121400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Казахстанские политологи и религиоведы считают, что для корректного научного определения этого явления необходимо учитывать, что религиозный экстремизм эволюционирует, обретая новые разновидности, формы.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Так называемый </a:t>
            </a:r>
            <a:r>
              <a:rPr lang="ru-RU" b="1" i="1" dirty="0"/>
              <a:t>«исламский экстремизм»</a:t>
            </a:r>
            <a:r>
              <a:rPr lang="ru-RU" dirty="0"/>
              <a:t> или </a:t>
            </a:r>
            <a:r>
              <a:rPr lang="ru-RU" b="1" i="1" dirty="0"/>
              <a:t>«политический ислам»</a:t>
            </a:r>
            <a:r>
              <a:rPr lang="ru-RU" dirty="0"/>
              <a:t>  в действительности есть </a:t>
            </a:r>
            <a:r>
              <a:rPr lang="ru-RU" b="1" i="1" dirty="0"/>
              <a:t>религиозно-политический экстремизм,</a:t>
            </a:r>
            <a:r>
              <a:rPr lang="ru-RU" dirty="0"/>
              <a:t> искусственно внедряемый в религиозное сознание для достижения конкретных политических целей.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В этом смысле, по </a:t>
            </a:r>
            <a:r>
              <a:rPr lang="ru-RU" dirty="0" err="1"/>
              <a:t>А.З.Уразбаеву</a:t>
            </a:r>
            <a:r>
              <a:rPr lang="ru-RU" dirty="0"/>
              <a:t>, «религиозный экстремизм представляет собой внушительную политическую силу в регионе, претендующую на создание оппозиции конституционным органам власти» </a:t>
            </a:r>
          </a:p>
        </p:txBody>
      </p:sp>
    </p:spTree>
    <p:extLst>
      <p:ext uri="{BB962C8B-B14F-4D97-AF65-F5344CB8AC3E}">
        <p14:creationId xmlns:p14="http://schemas.microsoft.com/office/powerpoint/2010/main" val="1000486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>
          <a:xfrm>
            <a:off x="1992313" y="476251"/>
            <a:ext cx="8229600" cy="5903913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  </a:t>
            </a:r>
            <a:r>
              <a:rPr lang="ru-RU" b="1" dirty="0"/>
              <a:t>Экстремизм</a:t>
            </a:r>
            <a:r>
              <a:rPr lang="ru-RU" dirty="0"/>
              <a:t>-приверженность в религии к крайним взглядам и действиям. Основу такого экстремизма составляют насилие, крайняя жестокость и агрессивность, сочетающиеся с демагогией.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b="1" i="1" dirty="0"/>
              <a:t> 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b="1" i="1" dirty="0"/>
              <a:t>Терроризм</a:t>
            </a:r>
            <a:r>
              <a:rPr lang="ru-RU" dirty="0"/>
              <a:t> рассматривается </a:t>
            </a:r>
            <a:r>
              <a:rPr lang="ru-RU" dirty="0" err="1"/>
              <a:t>Е.М.Смагуловым</a:t>
            </a:r>
            <a:r>
              <a:rPr lang="ru-RU" dirty="0"/>
              <a:t> как активная форма протеста, «несистемной» оппозиции – той части населения, чей протест против низкого уровня жизни, безработицы, коррупции не услышан органами власти, «это один из наиболее эффективных способов заставить говорить о себе», обратить внимание на проблему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59231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260350"/>
            <a:ext cx="8229600" cy="6597650"/>
          </a:xfrm>
        </p:spPr>
        <p:txBody>
          <a:bodyPr/>
          <a:lstStyle/>
          <a:p>
            <a:pPr marL="609600" indent="-609600">
              <a:buNone/>
              <a:defRPr/>
            </a:pPr>
            <a:r>
              <a:rPr lang="ru-RU" b="1"/>
              <a:t>     Цель:</a:t>
            </a:r>
          </a:p>
          <a:p>
            <a:pPr marL="609600" indent="-609600">
              <a:buNone/>
              <a:defRPr/>
            </a:pPr>
            <a:r>
              <a:rPr lang="ru-RU" b="1"/>
              <a:t>    НАУЧНО-ТЕОРЕТИЧЕСКИЙ АНАЛИЗ МИРОВОГО СОСТОЯНИЯ ПРОБЛЕМЫ И  ПРИКЛАДНЫХ ЗАДАЧ, изучить специфику понимания феномена религиозно-политического экстремизма и терроризма, проанализировать категории, выявить методы анализа религиозно-политического экстремизма и терроризма,определить основные понятия (экстремизм, религиозно-ролитический экстремизм, терроризма и др.)</a:t>
            </a:r>
          </a:p>
        </p:txBody>
      </p:sp>
    </p:spTree>
    <p:extLst>
      <p:ext uri="{BB962C8B-B14F-4D97-AF65-F5344CB8AC3E}">
        <p14:creationId xmlns:p14="http://schemas.microsoft.com/office/powerpoint/2010/main" val="363196661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524001" y="0"/>
            <a:ext cx="9143999" cy="6858000"/>
          </a:xfrm>
        </p:spPr>
        <p:txBody>
          <a:bodyPr>
            <a:normAutofit/>
          </a:bodyPr>
          <a:lstStyle/>
          <a:p>
            <a:pPr eaLnBrk="1" hangingPunct="1">
              <a:defRPr/>
            </a:pPr>
            <a:r>
              <a:rPr lang="ru-RU" sz="3600" dirty="0"/>
              <a:t>Политизация ислама представляет собой перенос части конкретных насущных, но нерешенных социально-экономических и духовно-идеологических проблем в политическую сферу. </a:t>
            </a:r>
          </a:p>
          <a:p>
            <a:pPr eaLnBrk="1" hangingPunct="1">
              <a:defRPr/>
            </a:pPr>
            <a:r>
              <a:rPr lang="ru-RU" sz="3600" b="1" i="1" dirty="0"/>
              <a:t>«Исламизм»</a:t>
            </a:r>
            <a:r>
              <a:rPr lang="ru-RU" sz="3600" dirty="0"/>
              <a:t>. Политический ислам  это экстремизм, маскирующий политические цели религиозными ценностями и концепциями, используя их для идеологического обоснования радикальных методов политической борьбы. </a:t>
            </a:r>
          </a:p>
        </p:txBody>
      </p:sp>
    </p:spTree>
    <p:extLst>
      <p:ext uri="{BB962C8B-B14F-4D97-AF65-F5344CB8AC3E}">
        <p14:creationId xmlns:p14="http://schemas.microsoft.com/office/powerpoint/2010/main" val="36253272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524000" y="0"/>
            <a:ext cx="9144000" cy="6858000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3600" dirty="0"/>
              <a:t>Религиозно-политический экстремизм, как отмечалось выше, связывают и часто отождествляют с понятиями </a:t>
            </a:r>
            <a:r>
              <a:rPr lang="ru-RU" sz="3600" b="1" i="1" dirty="0"/>
              <a:t>«радикализм», «радикальный ислам» </a:t>
            </a:r>
            <a:r>
              <a:rPr lang="ru-RU" sz="3600" dirty="0"/>
              <a:t>и </a:t>
            </a:r>
            <a:r>
              <a:rPr lang="ru-RU" sz="3600" b="1" i="1" dirty="0"/>
              <a:t>«фундаментализм». 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600" dirty="0"/>
              <a:t>В рассуждениях </a:t>
            </a:r>
            <a:r>
              <a:rPr lang="ru-RU" sz="3600" dirty="0" err="1"/>
              <a:t>Е.М.Смагулова</a:t>
            </a:r>
            <a:r>
              <a:rPr lang="ru-RU" sz="3600" dirty="0"/>
              <a:t> о сторонниках традиционных ценностей религии и радикалах проступает главный признак понятия </a:t>
            </a:r>
            <a:r>
              <a:rPr lang="ru-RU" sz="3600" b="1" i="1" dirty="0"/>
              <a:t>«радикализм»</a:t>
            </a:r>
            <a:r>
              <a:rPr lang="ru-RU" sz="3600" dirty="0"/>
              <a:t> - стремление к коренному </a:t>
            </a:r>
            <a:r>
              <a:rPr lang="ru-RU" sz="3600" dirty="0" err="1"/>
              <a:t>переобустройству</a:t>
            </a:r>
            <a:r>
              <a:rPr lang="ru-RU" sz="3600" dirty="0"/>
              <a:t> общества на принципах фундаментализма </a:t>
            </a:r>
          </a:p>
        </p:txBody>
      </p:sp>
    </p:spTree>
    <p:extLst>
      <p:ext uri="{BB962C8B-B14F-4D97-AF65-F5344CB8AC3E}">
        <p14:creationId xmlns:p14="http://schemas.microsoft.com/office/powerpoint/2010/main" val="253315919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92101"/>
            <a:ext cx="8229600" cy="1192213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2800" b="1" dirty="0"/>
              <a:t>Согласно А.А. </a:t>
            </a:r>
            <a:r>
              <a:rPr lang="ru-RU" sz="2800" b="1" dirty="0" err="1"/>
              <a:t>Тохтарову</a:t>
            </a:r>
            <a:r>
              <a:rPr lang="ru-RU" sz="2800" b="1" dirty="0"/>
              <a:t>,  от умеренного ислама религиозно-политический экстремизм отличает ряд признаков:</a:t>
            </a:r>
            <a:r>
              <a:rPr lang="ru-RU" sz="2800" dirty="0"/>
              <a:t> 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28775"/>
            <a:ext cx="8229600" cy="4679950"/>
          </a:xfrm>
        </p:spPr>
        <p:txBody>
          <a:bodyPr>
            <a:no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sz="3200" dirty="0"/>
              <a:t>непримиримое стремление к замене светского общества исламским, основанным на законах шариата;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200" dirty="0"/>
              <a:t>отрицание раздельного существования религии и государства;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200" dirty="0"/>
              <a:t>противопоставление ислама остальному миру;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200" dirty="0"/>
              <a:t>пренебрежение международным правом;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sz="3200" dirty="0"/>
              <a:t>неразборчивость в средствах для достижения своих целей </a:t>
            </a:r>
          </a:p>
        </p:txBody>
      </p:sp>
    </p:spTree>
    <p:extLst>
      <p:ext uri="{BB962C8B-B14F-4D97-AF65-F5344CB8AC3E}">
        <p14:creationId xmlns:p14="http://schemas.microsoft.com/office/powerpoint/2010/main" val="3125772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620714"/>
            <a:ext cx="8229600" cy="5761037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ru-RU" dirty="0"/>
              <a:t>Понятие «</a:t>
            </a:r>
            <a:r>
              <a:rPr lang="ru-RU" b="1" i="1" dirty="0"/>
              <a:t>фундаментализм»</a:t>
            </a:r>
            <a:r>
              <a:rPr lang="ru-RU" dirty="0"/>
              <a:t> в исламе наряду с фундаментом означает «корни, основы», т.е. он подразумевает строгое следование предписаниям Корана и Сунны-«Чистый ислам» 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dirty="0" err="1"/>
              <a:t>А.К.Нурша</a:t>
            </a:r>
            <a:r>
              <a:rPr lang="ru-RU" dirty="0"/>
              <a:t>, </a:t>
            </a:r>
            <a:r>
              <a:rPr lang="ru-RU" dirty="0" err="1"/>
              <a:t>Е.С.Чукубаев</a:t>
            </a:r>
            <a:r>
              <a:rPr lang="ru-RU" dirty="0"/>
              <a:t> считают, что </a:t>
            </a:r>
            <a:r>
              <a:rPr lang="ru-RU" b="1" dirty="0"/>
              <a:t>исламский фундаментализм – это  геополитический фактор.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kk-KZ" dirty="0" err="1"/>
              <a:t>Религиозно-политический</a:t>
            </a:r>
            <a:r>
              <a:rPr lang="kk-KZ" dirty="0"/>
              <a:t> экстремизм и радикализм – </a:t>
            </a:r>
            <a:r>
              <a:rPr lang="kk-KZ" dirty="0" err="1"/>
              <a:t>это</a:t>
            </a:r>
            <a:r>
              <a:rPr lang="kk-KZ" dirty="0"/>
              <a:t> </a:t>
            </a:r>
            <a:r>
              <a:rPr lang="kk-KZ" dirty="0" err="1"/>
              <a:t>средства</a:t>
            </a:r>
            <a:r>
              <a:rPr lang="kk-KZ" dirty="0"/>
              <a:t> </a:t>
            </a:r>
            <a:r>
              <a:rPr lang="kk-KZ" dirty="0" err="1"/>
              <a:t>отрицания</a:t>
            </a:r>
            <a:r>
              <a:rPr lang="kk-KZ" dirty="0"/>
              <a:t> и </a:t>
            </a:r>
            <a:r>
              <a:rPr lang="kk-KZ" dirty="0" err="1"/>
              <a:t>уничтожения</a:t>
            </a:r>
            <a:r>
              <a:rPr lang="kk-KZ" dirty="0"/>
              <a:t> </a:t>
            </a:r>
            <a:r>
              <a:rPr lang="ru-RU" dirty="0"/>
              <a:t>традиционного ислама в Казахстане, учения о </a:t>
            </a:r>
            <a:r>
              <a:rPr lang="ru-RU" dirty="0" err="1"/>
              <a:t>ханафитском</a:t>
            </a:r>
            <a:r>
              <a:rPr lang="ru-RU" dirty="0"/>
              <a:t> </a:t>
            </a:r>
            <a:r>
              <a:rPr lang="ru-RU" dirty="0" err="1"/>
              <a:t>мазхабе</a:t>
            </a:r>
            <a:r>
              <a:rPr lang="ru-RU" dirty="0"/>
              <a:t>. Радикал, по определению </a:t>
            </a:r>
            <a:r>
              <a:rPr lang="ru-RU" dirty="0" err="1"/>
              <a:t>А.Избаирова</a:t>
            </a:r>
            <a:r>
              <a:rPr lang="ru-RU" dirty="0"/>
              <a:t>,  это социальный аутсайдер, который воспринимает ислам как догматику - </a:t>
            </a:r>
            <a:r>
              <a:rPr lang="ru-RU" dirty="0" err="1"/>
              <a:t>фундаменталистскую</a:t>
            </a:r>
            <a:r>
              <a:rPr lang="ru-RU" dirty="0"/>
              <a:t> доктрину </a:t>
            </a:r>
          </a:p>
        </p:txBody>
      </p:sp>
    </p:spTree>
    <p:extLst>
      <p:ext uri="{BB962C8B-B14F-4D97-AF65-F5344CB8AC3E}">
        <p14:creationId xmlns:p14="http://schemas.microsoft.com/office/powerpoint/2010/main" val="3887688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981201" y="260350"/>
            <a:ext cx="8435975" cy="64087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ru-RU"/>
              <a:t>   Научно-методологический анализ, будучи сфокусирован на содержательной области понятий и научном контексте их употребления, позволяет вычленить главные признаки и критерии, по которым отличается сущность радикализма, экстремизма, фанатизма, фундаментализма и терроризма. Исключение из анализа хотя бы одной из перечисленных категорий влечет нарушение целостности феноменов религиозно-политического экстремизма и терроризма. </a:t>
            </a:r>
          </a:p>
        </p:txBody>
      </p:sp>
    </p:spTree>
    <p:extLst>
      <p:ext uri="{BB962C8B-B14F-4D97-AF65-F5344CB8AC3E}">
        <p14:creationId xmlns:p14="http://schemas.microsoft.com/office/powerpoint/2010/main" val="4279066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847850" y="260350"/>
            <a:ext cx="8229600" cy="6408738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ru-RU"/>
              <a:t>   Данные аналитико-синтетической деятельности обобщались с помощью логических методов.   Индуктивный метод предполагает  переход от знаний отдельных фактов к знанию общего, от частных суждений к общему выводу.  Дедуктивный метод основан на переходе от знания общих закономерностей к частному их проявлению. Теоретическая индукция и основанная на ней дедукция основаны не на поисках абстрактно-общего, одинакового в разных явлениях и фактах, а на поисках конкретно-всеобщего, на поисках закона существования и развития исследуемого явления </a:t>
            </a:r>
          </a:p>
        </p:txBody>
      </p:sp>
    </p:spTree>
    <p:extLst>
      <p:ext uri="{BB962C8B-B14F-4D97-AF65-F5344CB8AC3E}">
        <p14:creationId xmlns:p14="http://schemas.microsoft.com/office/powerpoint/2010/main" val="12174285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88914"/>
            <a:ext cx="8229600" cy="6669087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dirty="0"/>
              <a:t>  </a:t>
            </a:r>
            <a:r>
              <a:rPr lang="ru-RU" sz="3200" dirty="0"/>
              <a:t>В Казахстане впервые критерии и признаки этих феноменов стали предметом изучения  в юриспруденции и системе национальной безопасности. Следуя хронологическому порядку, они стали наполняться конкретным содержанием, начиная с 1999 года в Законе «О борьбе с терроризмом».</a:t>
            </a:r>
            <a:r>
              <a:rPr lang="ru-RU" sz="3200" b="1" dirty="0"/>
              <a:t> </a:t>
            </a:r>
            <a:r>
              <a:rPr lang="ru-RU" sz="3200" dirty="0"/>
              <a:t>В этом документе</a:t>
            </a:r>
            <a:r>
              <a:rPr lang="ru-RU" sz="3200" b="1" dirty="0"/>
              <a:t>  </a:t>
            </a:r>
            <a:r>
              <a:rPr lang="ru-RU" sz="3200" b="1" i="1" dirty="0"/>
              <a:t>терроризм </a:t>
            </a:r>
            <a:r>
              <a:rPr lang="ru-RU" sz="3200" dirty="0" err="1"/>
              <a:t>дефинируется</a:t>
            </a:r>
            <a:r>
              <a:rPr lang="ru-RU" sz="3200" dirty="0"/>
              <a:t> как противоправное уголовно наказуемое деяние или угроза его совершения в отношении физических лиц или организаций </a:t>
            </a:r>
          </a:p>
        </p:txBody>
      </p:sp>
    </p:spTree>
    <p:extLst>
      <p:ext uri="{BB962C8B-B14F-4D97-AF65-F5344CB8AC3E}">
        <p14:creationId xmlns:p14="http://schemas.microsoft.com/office/powerpoint/2010/main" val="274300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214291"/>
            <a:ext cx="8229600" cy="76678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ru-RU" sz="4000" b="1" dirty="0"/>
              <a:t>Главными признаками этих деяний являются: 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68414"/>
            <a:ext cx="8229600" cy="5184775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ru-RU" b="1" dirty="0"/>
              <a:t>подрыв общественной безопасности;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/>
              <a:t>устрашение населения;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ru-RU" b="1" dirty="0"/>
              <a:t>оказание воздействия на принятие государственными органами Республики Казахстан, иностранными государствами и международными организациями определенных решений с целью прекращения деятельности государственных (или общественных) деятелей или из мести за такую деятельность </a:t>
            </a:r>
          </a:p>
        </p:txBody>
      </p:sp>
    </p:spTree>
    <p:extLst>
      <p:ext uri="{BB962C8B-B14F-4D97-AF65-F5344CB8AC3E}">
        <p14:creationId xmlns:p14="http://schemas.microsoft.com/office/powerpoint/2010/main" val="2212361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847850" y="476251"/>
            <a:ext cx="8229600" cy="6048375"/>
          </a:xfrm>
        </p:spPr>
        <p:txBody>
          <a:bodyPr>
            <a:normAutofit/>
          </a:bodyPr>
          <a:lstStyle/>
          <a:p>
            <a:pPr marL="609600" indent="-609600">
              <a:buNone/>
              <a:defRPr/>
            </a:pPr>
            <a:r>
              <a:rPr lang="ru-RU"/>
              <a:t>   </a:t>
            </a:r>
            <a:r>
              <a:rPr lang="ru-RU" b="1" i="1"/>
              <a:t>«Террористическая деятельность».</a:t>
            </a:r>
            <a:r>
              <a:rPr lang="ru-RU"/>
              <a:t> Под ней понимаются следующие действия, которые обеспечивают укоренение и распространение терроризма: </a:t>
            </a:r>
          </a:p>
          <a:p>
            <a:pPr marL="609600" indent="-609600">
              <a:defRPr/>
            </a:pPr>
            <a:r>
              <a:rPr lang="ru-RU"/>
              <a:t>распространение идеологии терроризма;</a:t>
            </a:r>
          </a:p>
          <a:p>
            <a:pPr marL="609600" indent="-609600">
              <a:defRPr/>
            </a:pPr>
            <a:r>
              <a:rPr lang="ru-RU"/>
              <a:t>организация, планирование, подготовка и совершение террористических акций;</a:t>
            </a:r>
          </a:p>
          <a:p>
            <a:pPr marL="609600" indent="-609600">
              <a:defRPr/>
            </a:pPr>
            <a:r>
              <a:rPr lang="ru-RU"/>
              <a:t>подстрекательство к проведению террористических акций, призывы к насилию в террористических целях; </a:t>
            </a:r>
          </a:p>
          <a:p>
            <a:pPr marL="609600" indent="-609600">
              <a:defRPr/>
            </a:pPr>
            <a:r>
              <a:rPr lang="ru-RU"/>
              <a:t>организация незаконных военизированных формирований или преступных организаций с целью совершения террористических акций и участие в них.</a:t>
            </a:r>
          </a:p>
        </p:txBody>
      </p:sp>
    </p:spTree>
    <p:extLst>
      <p:ext uri="{BB962C8B-B14F-4D97-AF65-F5344CB8AC3E}">
        <p14:creationId xmlns:p14="http://schemas.microsoft.com/office/powerpoint/2010/main" val="6169290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549275"/>
            <a:ext cx="8229600" cy="5975350"/>
          </a:xfrm>
        </p:spPr>
        <p:txBody>
          <a:bodyPr>
            <a:normAutofit/>
          </a:bodyPr>
          <a:lstStyle/>
          <a:p>
            <a:pPr marL="609600" indent="-609600">
              <a:lnSpc>
                <a:spcPct val="80000"/>
              </a:lnSpc>
              <a:defRPr/>
            </a:pPr>
            <a:r>
              <a:rPr lang="ru-RU"/>
              <a:t>вербовка, вооружение или использование террористов в террористических акциях, а также обучение их террористическим навыкам;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/>
              <a:t>финансирование террористической организации или террористов;</a:t>
            </a:r>
          </a:p>
          <a:p>
            <a:pPr marL="609600" indent="-609600">
              <a:lnSpc>
                <a:spcPct val="80000"/>
              </a:lnSpc>
              <a:defRPr/>
            </a:pPr>
            <a:r>
              <a:rPr lang="ru-RU"/>
              <a:t>пособничество в подготовке и совершении террористической акции.</a:t>
            </a:r>
          </a:p>
          <a:p>
            <a:pPr marL="609600" indent="-609600">
              <a:lnSpc>
                <a:spcPct val="80000"/>
              </a:lnSpc>
              <a:buNone/>
              <a:defRPr/>
            </a:pPr>
            <a:r>
              <a:rPr lang="ru-RU"/>
              <a:t>     В этом контексте понятие </a:t>
            </a:r>
            <a:r>
              <a:rPr lang="ru-RU" b="1" i="1"/>
              <a:t>«террористическая акция»</a:t>
            </a:r>
            <a:r>
              <a:rPr lang="ru-RU"/>
              <a:t>  отражает признаки действий, направленных на подрыв общественной безопасности, устрашение населения или оказание воздействия на принятие определенных решений. </a:t>
            </a:r>
          </a:p>
        </p:txBody>
      </p:sp>
    </p:spTree>
    <p:extLst>
      <p:ext uri="{BB962C8B-B14F-4D97-AF65-F5344CB8AC3E}">
        <p14:creationId xmlns:p14="http://schemas.microsoft.com/office/powerpoint/2010/main" val="33584562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476250"/>
            <a:ext cx="8229600" cy="5976938"/>
          </a:xfrm>
        </p:spPr>
        <p:txBody>
          <a:bodyPr>
            <a:normAutofit/>
          </a:bodyPr>
          <a:lstStyle/>
          <a:p>
            <a:pPr algn="just" eaLnBrk="1" hangingPunct="1">
              <a:buFontTx/>
              <a:buNone/>
              <a:defRPr/>
            </a:pPr>
            <a:r>
              <a:rPr lang="ru-RU" dirty="0"/>
              <a:t>  </a:t>
            </a:r>
            <a:r>
              <a:rPr lang="ru-RU" sz="3200" dirty="0"/>
              <a:t>На террористический характер акций указывают такие признаки, как: совершение/угроза совершения взрыва, поджога или иных действий, создающих опасность гибели людей, причинения значительного имущественного ущерба либо наступления иных общественно опасных последствий</a:t>
            </a:r>
            <a:r>
              <a:rPr lang="ru-RU" sz="3200"/>
              <a:t>. </a:t>
            </a:r>
          </a:p>
          <a:p>
            <a:pPr algn="just" eaLnBrk="1" hangingPunct="1">
              <a:buFontTx/>
              <a:buNone/>
              <a:defRPr/>
            </a:pPr>
            <a:r>
              <a:rPr lang="ru-RU" sz="3200"/>
              <a:t>Соответственно </a:t>
            </a:r>
            <a:r>
              <a:rPr lang="ru-RU" sz="3200" dirty="0"/>
              <a:t>в таком ракурсе  понятие «террорист» подразумевает лицо, которое участвует в осуществлении террористической деятельности. </a:t>
            </a:r>
          </a:p>
        </p:txBody>
      </p:sp>
    </p:spTree>
    <p:extLst>
      <p:ext uri="{BB962C8B-B14F-4D97-AF65-F5344CB8AC3E}">
        <p14:creationId xmlns:p14="http://schemas.microsoft.com/office/powerpoint/2010/main" val="34524670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1471</Words>
  <Application>Microsoft Macintosh PowerPoint</Application>
  <PresentationFormat>Широкоэкранный</PresentationFormat>
  <Paragraphs>71</Paragraphs>
  <Slides>23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Тема Office</vt:lpstr>
      <vt:lpstr>Лекция 1. Научно-методологический анализ понятий «религиозно-политический экстремизм» и «терроризм» </vt:lpstr>
      <vt:lpstr>Презентация PowerPoint</vt:lpstr>
      <vt:lpstr>Презентация PowerPoint</vt:lpstr>
      <vt:lpstr>Презентация PowerPoint</vt:lpstr>
      <vt:lpstr>Презентация PowerPoint</vt:lpstr>
      <vt:lpstr>Главными признаками этих деяний являются: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Согласно А.А. Тохтарову,  от умеренного ислама религиозно-политический экстремизм отличает ряд признаков: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Microsoft Office User</dc:creator>
  <cp:lastModifiedBy>Microsoft Office User</cp:lastModifiedBy>
  <cp:revision>4</cp:revision>
  <dcterms:created xsi:type="dcterms:W3CDTF">2023-11-02T03:21:15Z</dcterms:created>
  <dcterms:modified xsi:type="dcterms:W3CDTF">2023-11-03T16:09:00Z</dcterms:modified>
</cp:coreProperties>
</file>