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7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0994-DD22-45FF-8CB9-A19117632B3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5F4D089-CF77-4D76-842E-C5849B89564E}">
      <dgm:prSet/>
      <dgm:spPr/>
      <dgm:t>
        <a:bodyPr/>
        <a:lstStyle/>
        <a:p>
          <a:r>
            <a:rPr lang="ru-RU"/>
            <a:t>Проблемы унификации содержания обучения языку в сходных условиях и определения рациональных отношений между языковой теорией и речевой практикой и заканчивая преемственностью между этапами обучения языку и рациональным использованием наглядности и технических средств. </a:t>
          </a:r>
          <a:endParaRPr lang="en-US"/>
        </a:p>
      </dgm:t>
    </dgm:pt>
    <dgm:pt modelId="{FF1E35AD-6640-40C9-9DE7-E59E50A9FEBD}" type="parTrans" cxnId="{A3FF87EF-FA57-4650-8209-19D7710C498B}">
      <dgm:prSet/>
      <dgm:spPr/>
      <dgm:t>
        <a:bodyPr/>
        <a:lstStyle/>
        <a:p>
          <a:endParaRPr lang="en-US"/>
        </a:p>
      </dgm:t>
    </dgm:pt>
    <dgm:pt modelId="{76E6E73D-650B-4E83-A35D-DBA3676C92AA}" type="sibTrans" cxnId="{A3FF87EF-FA57-4650-8209-19D7710C498B}">
      <dgm:prSet/>
      <dgm:spPr/>
      <dgm:t>
        <a:bodyPr/>
        <a:lstStyle/>
        <a:p>
          <a:endParaRPr lang="en-US"/>
        </a:p>
      </dgm:t>
    </dgm:pt>
    <dgm:pt modelId="{8914789C-3691-4635-AEFB-2D9C7240F302}">
      <dgm:prSet/>
      <dgm:spPr/>
      <dgm:t>
        <a:bodyPr/>
        <a:lstStyle/>
        <a:p>
          <a:r>
            <a:rPr lang="ru-RU"/>
            <a:t>Множественный и вариативный характер предметной области лингводидактики одновременно допускает и предопределяет многоаспектность ее рабочих терминов, которые к тому же сохраняют эксплицитные связи с одноименными терминами других наук, объектом которых является речевая деятельность. Анализ таких связей позволяет не только установить характер и обоснованность привлечения в лингводидактику теоретических данных других направлений, но и выявить институциональное ядро «неоднозначно понимаемых всеми терминов и размытых определений». </a:t>
          </a:r>
          <a:endParaRPr lang="en-US"/>
        </a:p>
      </dgm:t>
    </dgm:pt>
    <dgm:pt modelId="{5474D6D1-DD9C-4A9E-A032-7F537401EEE8}" type="parTrans" cxnId="{03AE36E7-567C-487F-B13D-3502861258CC}">
      <dgm:prSet/>
      <dgm:spPr/>
      <dgm:t>
        <a:bodyPr/>
        <a:lstStyle/>
        <a:p>
          <a:endParaRPr lang="en-US"/>
        </a:p>
      </dgm:t>
    </dgm:pt>
    <dgm:pt modelId="{125A98D8-DC63-47C0-972C-C2377DDA5672}" type="sibTrans" cxnId="{03AE36E7-567C-487F-B13D-3502861258CC}">
      <dgm:prSet/>
      <dgm:spPr/>
      <dgm:t>
        <a:bodyPr/>
        <a:lstStyle/>
        <a:p>
          <a:endParaRPr lang="en-US"/>
        </a:p>
      </dgm:t>
    </dgm:pt>
    <dgm:pt modelId="{5E23BFC3-A263-42D4-80B8-6F99995CD3E3}" type="pres">
      <dgm:prSet presAssocID="{28690994-DD22-45FF-8CB9-A19117632B3C}" presName="linear" presStyleCnt="0">
        <dgm:presLayoutVars>
          <dgm:animLvl val="lvl"/>
          <dgm:resizeHandles val="exact"/>
        </dgm:presLayoutVars>
      </dgm:prSet>
      <dgm:spPr/>
    </dgm:pt>
    <dgm:pt modelId="{3A7F6F41-006F-43CD-9795-8F5751BE05B3}" type="pres">
      <dgm:prSet presAssocID="{15F4D089-CF77-4D76-842E-C5849B89564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FD61825-FEB4-4AE3-91EE-AA90B934FD83}" type="pres">
      <dgm:prSet presAssocID="{76E6E73D-650B-4E83-A35D-DBA3676C92AA}" presName="spacer" presStyleCnt="0"/>
      <dgm:spPr/>
    </dgm:pt>
    <dgm:pt modelId="{CA335AE2-AC83-43AD-8424-1EC4BD263AC2}" type="pres">
      <dgm:prSet presAssocID="{8914789C-3691-4635-AEFB-2D9C7240F30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607E300-1006-407D-A15B-84AC6603BC8E}" type="presOf" srcId="{28690994-DD22-45FF-8CB9-A19117632B3C}" destId="{5E23BFC3-A263-42D4-80B8-6F99995CD3E3}" srcOrd="0" destOrd="0" presId="urn:microsoft.com/office/officeart/2005/8/layout/vList2"/>
    <dgm:cxn modelId="{69F8F03C-EDD2-426A-9967-5D4DE289544D}" type="presOf" srcId="{15F4D089-CF77-4D76-842E-C5849B89564E}" destId="{3A7F6F41-006F-43CD-9795-8F5751BE05B3}" srcOrd="0" destOrd="0" presId="urn:microsoft.com/office/officeart/2005/8/layout/vList2"/>
    <dgm:cxn modelId="{4FAC059E-60C0-4096-9D9B-B0AFD1194111}" type="presOf" srcId="{8914789C-3691-4635-AEFB-2D9C7240F302}" destId="{CA335AE2-AC83-43AD-8424-1EC4BD263AC2}" srcOrd="0" destOrd="0" presId="urn:microsoft.com/office/officeart/2005/8/layout/vList2"/>
    <dgm:cxn modelId="{03AE36E7-567C-487F-B13D-3502861258CC}" srcId="{28690994-DD22-45FF-8CB9-A19117632B3C}" destId="{8914789C-3691-4635-AEFB-2D9C7240F302}" srcOrd="1" destOrd="0" parTransId="{5474D6D1-DD9C-4A9E-A032-7F537401EEE8}" sibTransId="{125A98D8-DC63-47C0-972C-C2377DDA5672}"/>
    <dgm:cxn modelId="{A3FF87EF-FA57-4650-8209-19D7710C498B}" srcId="{28690994-DD22-45FF-8CB9-A19117632B3C}" destId="{15F4D089-CF77-4D76-842E-C5849B89564E}" srcOrd="0" destOrd="0" parTransId="{FF1E35AD-6640-40C9-9DE7-E59E50A9FEBD}" sibTransId="{76E6E73D-650B-4E83-A35D-DBA3676C92AA}"/>
    <dgm:cxn modelId="{1B2B5AFD-E9DA-4FE6-AB75-E343263F368F}" type="presParOf" srcId="{5E23BFC3-A263-42D4-80B8-6F99995CD3E3}" destId="{3A7F6F41-006F-43CD-9795-8F5751BE05B3}" srcOrd="0" destOrd="0" presId="urn:microsoft.com/office/officeart/2005/8/layout/vList2"/>
    <dgm:cxn modelId="{171FEAF8-7316-4130-8E0F-3AA0FE578D00}" type="presParOf" srcId="{5E23BFC3-A263-42D4-80B8-6F99995CD3E3}" destId="{AFD61825-FEB4-4AE3-91EE-AA90B934FD83}" srcOrd="1" destOrd="0" presId="urn:microsoft.com/office/officeart/2005/8/layout/vList2"/>
    <dgm:cxn modelId="{4F11A801-41BA-4FD1-83F8-9A476F267763}" type="presParOf" srcId="{5E23BFC3-A263-42D4-80B8-6F99995CD3E3}" destId="{CA335AE2-AC83-43AD-8424-1EC4BD263AC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F6F41-006F-43CD-9795-8F5751BE05B3}">
      <dsp:nvSpPr>
        <dsp:cNvPr id="0" name=""/>
        <dsp:cNvSpPr/>
      </dsp:nvSpPr>
      <dsp:spPr>
        <a:xfrm>
          <a:off x="0" y="168109"/>
          <a:ext cx="6891187" cy="200728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Проблемы унификации содержания обучения языку в сходных условиях и определения рациональных отношений между языковой теорией и речевой практикой и заканчивая преемственностью между этапами обучения языку и рациональным использованием наглядности и технических средств. </a:t>
          </a:r>
          <a:endParaRPr lang="en-US" sz="1500" kern="1200"/>
        </a:p>
      </dsp:txBody>
      <dsp:txXfrm>
        <a:off x="97987" y="266096"/>
        <a:ext cx="6695213" cy="1811307"/>
      </dsp:txXfrm>
    </dsp:sp>
    <dsp:sp modelId="{CA335AE2-AC83-43AD-8424-1EC4BD263AC2}">
      <dsp:nvSpPr>
        <dsp:cNvPr id="0" name=""/>
        <dsp:cNvSpPr/>
      </dsp:nvSpPr>
      <dsp:spPr>
        <a:xfrm>
          <a:off x="0" y="2218591"/>
          <a:ext cx="6891187" cy="2007281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Множественный и вариативный характер предметной области лингводидактики одновременно допускает и предопределяет многоаспектность ее рабочих терминов, которые к тому же сохраняют эксплицитные связи с одноименными терминами других наук, объектом которых является речевая деятельность. Анализ таких связей позволяет не только установить характер и обоснованность привлечения в лингводидактику теоретических данных других направлений, но и выявить институциональное ядро «неоднозначно понимаемых всеми терминов и размытых определений». </a:t>
          </a:r>
          <a:endParaRPr lang="en-US" sz="1500" kern="1200"/>
        </a:p>
      </dsp:txBody>
      <dsp:txXfrm>
        <a:off x="97987" y="2316578"/>
        <a:ext cx="6695213" cy="1811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E82F5-0BE0-CC04-CC4A-A6B5137A50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1E720C9-F1A6-A70B-0A7A-8DF5B21C9B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D47BA2-996E-D1CF-64E8-3504A2F08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CABC4A-B298-BBAF-D858-B3990BA60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ABFC0E-F846-EAA5-9437-BF5851D90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03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421C15-B2B5-C28D-2FED-166442C1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0FE25F7-3481-A194-91C3-3894E785D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48F21A-25CD-E6EC-1F9B-4A32418B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A4EA1F-F745-1942-78BD-81F147261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6B34AF-CB19-2D6C-D038-FD5355BE5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08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B601EFD-6837-65AD-AE8C-451DC2DF50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85A23EE-7E2D-9997-DD82-D6AADC0FC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63F6E3-93D1-02A2-5C0D-0942E0C0F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51EF0A-E1BE-D783-4CD7-494836E4B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501374-A960-3FBF-05A4-B5D5B7AC6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27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84BDD4-52DE-2819-918E-FC19FBD4A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06BFCF-4CCA-2806-88D7-17256020E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43A437-947B-9709-45C3-A46C8A03D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4C0A14-9448-D683-7BF4-3DA969C07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2D5544-4349-FCE9-1B09-078ABF802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378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D27414-3FB3-8018-51C4-E8B0387D9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3D4368-F3EA-3FAF-BE3D-626EB4E92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8148C8-17E5-BAA4-7316-18F9F603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22FAE9-EF17-7D72-4136-5CDF8310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415E9E-42E1-F770-25D4-82EBF0B95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67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F48085-A60D-5A90-FEC3-724253DC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C01419-16C5-55EA-97A2-C10F12D9EC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0F2CC46-36DE-E81E-9144-E70C671AE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6F0A9F-7756-BDBA-FD98-87BCD4577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7BDA32-72F7-55B9-593B-7F940BDF5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7BF795-8932-443B-5DFB-0115D6797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95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59BB29-C095-9A67-7629-1145A3797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E9D7BED-76B3-731C-CBDE-F2BBD53DD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C4FBAC-00E7-6A8D-F2F1-41155E00C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6399943-0131-ECF2-DBF5-749730DD7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7BEE84B-D579-6463-9990-314F014CB7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D44BFAD-BD78-41AA-7656-2E89C7094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A913314-08CB-533F-3B55-97984D985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1DD06A-6F3C-00A7-58CB-DB6212D21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3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AB2B5A-E929-EA53-BC17-82725CC0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FB67839-1254-D4E6-CA8B-6B2E93489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97D1DF4-FAD9-41D0-1204-B0AFCEFC1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B7B2E19-A8D7-15C3-2DE9-E34386AD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890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9AB8574-6654-BF7B-9D77-76E799AD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E2683D3-6CC5-294D-B329-267B02A54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05626B-4720-95C7-AC0D-00B11FAAC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08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83D27A-16DB-8C0A-6DE7-9F73AD1C2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86D008-E388-4C55-2409-AFC860421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F45172F-B8EB-37CB-8054-BE66B23DF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B10929-5235-015B-B33B-681838559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F17E93-D4A0-EAFB-E1C8-FFA500B3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1B9DD7-ECC9-200A-D85B-DA473706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36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93D3F2-6C45-7DB6-04A1-61A1E9C0D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59E688B-81A8-5684-FF65-F2D1AD6E10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8073791-32AD-70A6-18D6-4962E9772C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46C82BB-39F7-280A-C158-F8B048F65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8C1CDD-639D-42AE-44AD-F74CCC471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9696BB0-31FC-A6D1-0501-762F2A88A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48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D1EDF2-51F5-3DD6-6ED3-69EB54138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16CBF0-BD10-5F7B-CBF9-64A448571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3E8591-810A-1B90-B69E-77CA285B92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47B81-37A5-46E0-A2F7-60FC78848AF9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E2DBB5-C258-23C9-C3D7-21659D328F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442B1C-06F4-E492-2A5E-914985247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FDBC0-4331-4E1C-8978-35E45F6E31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0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736CAB1F-557E-4FA4-81CC-DC491EF834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0"/>
            <a:ext cx="8104091" cy="6857571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74250" y="627728"/>
            <a:ext cx="4355593" cy="810409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91000">
                <a:schemeClr val="tx2">
                  <a:lumMod val="50000"/>
                  <a:alpha val="13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-1"/>
            <a:ext cx="7646891" cy="6858001"/>
          </a:xfrm>
          <a:prstGeom prst="rect">
            <a:avLst/>
          </a:prstGeom>
          <a:gradFill>
            <a:gsLst>
              <a:gs pos="41000">
                <a:schemeClr val="accent1">
                  <a:lumMod val="75000"/>
                  <a:alpha val="52000"/>
                </a:schemeClr>
              </a:gs>
              <a:gs pos="95000">
                <a:srgbClr val="000000">
                  <a:alpha val="68000"/>
                </a:srgb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55550980-2AB6-4DE5-86DD-064ADF160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2501118"/>
            <a:ext cx="8091784" cy="4331436"/>
          </a:xfrm>
          <a:prstGeom prst="rect">
            <a:avLst/>
          </a:prstGeom>
          <a:gradFill>
            <a:gsLst>
              <a:gs pos="0">
                <a:srgbClr val="000000">
                  <a:alpha val="16000"/>
                </a:srgbClr>
              </a:gs>
              <a:gs pos="91000">
                <a:schemeClr val="accent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8">
            <a:extLst>
              <a:ext uri="{FF2B5EF4-FFF2-40B4-BE49-F238E27FC236}">
                <a16:creationId xmlns:a16="http://schemas.microsoft.com/office/drawing/2014/main" id="{EDF4B167-8E82-4458-AE55-88B683EBF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1595" y="-3"/>
            <a:ext cx="8091784" cy="6857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6000"/>
                </a:schemeClr>
              </a:gs>
              <a:gs pos="99000">
                <a:srgbClr val="000000">
                  <a:alpha val="57000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0">
            <a:extLst>
              <a:ext uri="{FF2B5EF4-FFF2-40B4-BE49-F238E27FC236}">
                <a16:creationId xmlns:a16="http://schemas.microsoft.com/office/drawing/2014/main" id="{55993D72-5628-4E5E-BB9F-96066414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2101742" y="699966"/>
            <a:ext cx="5121259" cy="5458067"/>
          </a:xfrm>
          <a:prstGeom prst="ellipse">
            <a:avLst/>
          </a:prstGeom>
          <a:gradFill>
            <a:gsLst>
              <a:gs pos="3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7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2EC4FE-2C5F-AC70-D73F-AA94C6779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9125" y="2920878"/>
            <a:ext cx="5853227" cy="2992576"/>
          </a:xfrm>
        </p:spPr>
        <p:txBody>
          <a:bodyPr anchor="t">
            <a:normAutofit/>
          </a:bodyPr>
          <a:lstStyle/>
          <a:p>
            <a:pPr algn="l"/>
            <a:r>
              <a:rPr lang="ru-RU" sz="4800">
                <a:solidFill>
                  <a:srgbClr val="FFFFFF"/>
                </a:solidFill>
              </a:rPr>
              <a:t>Проблема унификации содержания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0EDEFA-C542-096F-07A1-5E0717DB27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1364" y="1017038"/>
            <a:ext cx="5091282" cy="1248274"/>
          </a:xfrm>
        </p:spPr>
        <p:txBody>
          <a:bodyPr anchor="b">
            <a:normAutofit/>
          </a:bodyPr>
          <a:lstStyle/>
          <a:p>
            <a:pPr algn="l"/>
            <a:r>
              <a:rPr lang="ru-RU">
                <a:solidFill>
                  <a:srgbClr val="FFFFFF"/>
                </a:solidFill>
              </a:rPr>
              <a:t>Лекция 3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FF5B6B19-FF19-8D89-EF7B-EC813258FE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413" r="46960"/>
          <a:stretch/>
        </p:blipFill>
        <p:spPr>
          <a:xfrm>
            <a:off x="8104092" y="10"/>
            <a:ext cx="4099858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96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4E8EA83-8EFD-7CC6-B545-470DB4A7D8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409" b="4321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9873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23132" y="713128"/>
            <a:ext cx="1068867" cy="2126625"/>
            <a:chOff x="10918968" y="713127"/>
            <a:chExt cx="1273032" cy="253283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CBCB6D3F-F296-BF98-5B23-429EF85E60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5498078"/>
              </p:ext>
            </p:extLst>
          </p:nvPr>
        </p:nvGraphicFramePr>
        <p:xfrm>
          <a:off x="643467" y="1782981"/>
          <a:ext cx="6891187" cy="4393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9254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107802-E93A-ED4F-85CF-674E9BAE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мнению Е.М. Верещагина, «две национальные культуры никогда не совпадают полностью, – это следует из того, что каждая состоит из национальных и интернациональных элементов» 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1399193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80D9DE-F86E-0322-2AC3-7B9BCBA03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Таким образом, преподавание иностранных языков в эпоху глобализации имеет свои особенности и проблемы. Одна из проблем преподавания английского языка для многих стран заключается в выборе содержания обучения, то есть выборе объема учебного материала, достаточного для общения, иными словами – «чему обучать», какому варианту английского языка и какой культуре обучать? Не идет ли здесь речь о тенденции упрощения учебного материала в содержании учебников? </a:t>
            </a:r>
          </a:p>
          <a:p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420677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17E911-875F-4DE5-8699-99D9F1805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494056-1785-C74E-1A5D-63C34EBE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1727" y="649480"/>
            <a:ext cx="3025303" cy="5546047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Другой проблемой преподавания иностранных языков в эпоху глобализации является методическая сторона, а именно как обучать и с помощью каких средств. </a:t>
            </a:r>
          </a:p>
          <a:p>
            <a:endParaRPr lang="ru-RU" sz="2000"/>
          </a:p>
        </p:txBody>
      </p:sp>
      <p:pic>
        <p:nvPicPr>
          <p:cNvPr id="5" name="Picture 4" descr="Сити-холл Сан-Франциско с подсветкой">
            <a:extLst>
              <a:ext uri="{FF2B5EF4-FFF2-40B4-BE49-F238E27FC236}">
                <a16:creationId xmlns:a16="http://schemas.microsoft.com/office/drawing/2014/main" id="{3CFAC16B-41A2-B522-121F-B1101FD51D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678" r="32586" b="-1"/>
          <a:stretch/>
        </p:blipFill>
        <p:spPr>
          <a:xfrm>
            <a:off x="8109502" y="10"/>
            <a:ext cx="4082498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481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0A9AFD-968F-7D7C-DCE7-F566B027D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Инновации в преподавании иностранных языков в эпоху глобализации связаны с изменением содержания обучения иностранным языкам, изменением педагогических технологий, методов и средств обучения. По мнению А.Ю. Уварова, традиционное образование трансформируется и приобретает новые формы: «Можно предположить, что по мере нарастания революционных изменений в сфере телекоммуникации и облачных технологий мы при трансформации традиционного образования будем продвигаться к «образованию в облаке» разного уровня: школа/университет, образовательный кластер города, региона, страны и мира»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419416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13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Объект 3" descr="page5image30783088">
            <a:extLst>
              <a:ext uri="{FF2B5EF4-FFF2-40B4-BE49-F238E27FC236}">
                <a16:creationId xmlns:a16="http://schemas.microsoft.com/office/drawing/2014/main" id="{8C5A7CD4-8355-2A73-AA0A-34A32BD104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110" y="643467"/>
            <a:ext cx="7687779" cy="55710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6083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DF7B1C-16A6-D3E1-2ACD-357BC4028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мнению С.Г. Тер-Минасовой, урок иностранного языка – это перекресток культур, это факт подачи иноязычной культуры, это практика межкультурной коммуникации, потому что каждое иностранное слово отражает иностранный мир и иностранную культуру [13]. Одной из составляющих цели обучения иностранным языкам является социокультурная компетенция, формирование которой напрямую зависит от формирования языковой и речевой компетенций. Изучая язык, мы изучаем культуру носителей языка. </a:t>
            </a:r>
          </a:p>
          <a:p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2130284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1694A8-DB41-E2EC-EE8D-42EF475BF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Преподавание иностранных языков напрямую связано с инновационными процессами, происходящими в мире, в обществе. Разрабатываются со- временные коммуникативные технологии, главная миссия которых – оптимизировать взаимодействие и взаимопонимание в человеческом обществе [16]. Сегодня необходим новый подход к обучению иностранным языкам. От профессиональной компетентности учителей школ и преподавателей вузов, их мастерства зависят формирование иноязычной коммуникативной компетенции подрастающего поколения, воспитание нравственности, уважительного отношения к иной культуре, успешное общение и взаимопонимание между народами. </a:t>
            </a:r>
          </a:p>
          <a:p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4836916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510</Words>
  <Application>Microsoft Office PowerPoint</Application>
  <PresentationFormat>Широкоэкранный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Проблема унификации содержания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унификации содержания</dc:title>
  <dc:creator>Хамза Мадина Адебиетовна</dc:creator>
  <cp:lastModifiedBy>Хамза Мадина Адебиетовна</cp:lastModifiedBy>
  <cp:revision>3</cp:revision>
  <dcterms:created xsi:type="dcterms:W3CDTF">2022-11-10T06:00:23Z</dcterms:created>
  <dcterms:modified xsi:type="dcterms:W3CDTF">2022-11-10T06:06:55Z</dcterms:modified>
</cp:coreProperties>
</file>