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2"/>
  </p:notesMasterIdLst>
  <p:sldIdLst>
    <p:sldId id="256" r:id="rId2"/>
    <p:sldId id="257" r:id="rId3"/>
    <p:sldId id="383" r:id="rId4"/>
    <p:sldId id="585" r:id="rId5"/>
    <p:sldId id="384" r:id="rId6"/>
    <p:sldId id="586" r:id="rId7"/>
    <p:sldId id="587" r:id="rId8"/>
    <p:sldId id="588" r:id="rId9"/>
    <p:sldId id="590" r:id="rId10"/>
    <p:sldId id="589" r:id="rId11"/>
    <p:sldId id="608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65" r:id="rId21"/>
    <p:sldId id="517" r:id="rId22"/>
    <p:sldId id="562" r:id="rId23"/>
    <p:sldId id="563" r:id="rId24"/>
    <p:sldId id="564" r:id="rId25"/>
    <p:sldId id="566" r:id="rId26"/>
    <p:sldId id="518" r:id="rId27"/>
    <p:sldId id="567" r:id="rId28"/>
    <p:sldId id="568" r:id="rId29"/>
    <p:sldId id="569" r:id="rId30"/>
    <p:sldId id="599" r:id="rId31"/>
    <p:sldId id="600" r:id="rId32"/>
    <p:sldId id="601" r:id="rId33"/>
    <p:sldId id="602" r:id="rId34"/>
    <p:sldId id="603" r:id="rId35"/>
    <p:sldId id="604" r:id="rId36"/>
    <p:sldId id="605" r:id="rId37"/>
    <p:sldId id="606" r:id="rId38"/>
    <p:sldId id="268" r:id="rId39"/>
    <p:sldId id="265" r:id="rId40"/>
    <p:sldId id="270" r:id="rId4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5" Type="http://schemas.openxmlformats.org/officeDocument/2006/relationships/slide" Target="slides/slide10.xml"/><Relationship Id="rId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82B6029-3758-4CCE-8B32-C9B9C5AA0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24D7D9A-659A-429F-A6C5-5BAD06A7CA49}" type="slidenum">
              <a:rPr lang="ru-RU" altLang="ru-RU" sz="1200" smtClean="0">
                <a:latin typeface="Times New Roman" panose="02020603050405020304" pitchFamily="18" charset="0"/>
              </a:rPr>
              <a:pPr/>
              <a:t>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9D1061C-94D0-4CFA-B717-F46CFE730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341D7F5-EB1C-4670-A5CE-C93EF95EC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2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89D15C1-F8FF-49D1-84A7-A109E602C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384075-05BF-4FD5-8EC4-52C7B73AE98D}" type="slidenum">
              <a:rPr lang="ru-RU" altLang="ru-RU" sz="1200" smtClean="0">
                <a:latin typeface="Times New Roman" panose="02020603050405020304" pitchFamily="18" charset="0"/>
              </a:rPr>
              <a:pPr/>
              <a:t>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0DB04AF-3E1B-4A64-8482-FA2EC632B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AE6987F-0B6A-4683-8FEC-4B223A5D4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2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8B81D4B-EC5D-4A18-9757-DF23620685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D63ED92-318B-4A76-A13E-5C929D9DC874}" type="slidenum">
              <a:rPr lang="ru-RU" altLang="ru-RU" sz="1200" smtClean="0">
                <a:latin typeface="Times New Roman" panose="02020603050405020304" pitchFamily="18" charset="0"/>
              </a:rPr>
              <a:pPr/>
              <a:t>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49AD048-43F1-4B85-A437-C880C25C7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EAEE950-E8A8-4CD8-AE73-21A1A3430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2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5DF1AAC-71E5-448F-891A-62A0D084F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19C42A2-E0EC-418A-94DA-8BDD950B77FF}" type="slidenum">
              <a:rPr lang="ru-RU" altLang="ru-RU" sz="1200" smtClean="0">
                <a:latin typeface="Times New Roman" panose="02020603050405020304" pitchFamily="18" charset="0"/>
              </a:rPr>
              <a:pPr/>
              <a:t>10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4375A57-F76F-447C-9678-2FF7CC6FED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62886D4-D60B-4C78-921C-3426CDD40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78517" y="117476"/>
            <a:ext cx="10081683" cy="5508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433" y="1125539"/>
            <a:ext cx="5700184" cy="2695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237818" y="1125539"/>
            <a:ext cx="5702300" cy="2695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34433" y="3973514"/>
            <a:ext cx="5700184" cy="2695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37818" y="3973514"/>
            <a:ext cx="5702300" cy="2695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9559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7484" y="1598613"/>
            <a:ext cx="5382683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7484" y="3922714"/>
            <a:ext cx="5382683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E3DC492-F1E6-4062-9F1E-E68CAB12A7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Кафедра педагогической психологии / Лаборатория прикладной педагогической психологии</a:t>
            </a:r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8F689D4-DF87-4010-AB9C-CAB4271738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217B5-BD61-4698-AB3B-0FCC44B58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11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388" y="802298"/>
            <a:ext cx="10953946" cy="2541431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организация как объект управления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8244655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12.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Мамбеталина А.С.-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482822D7-809C-4999-8A58-4ECCA0165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2888" y="273050"/>
            <a:ext cx="742315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/>
              <a:t>Организация сегодня:</a:t>
            </a:r>
          </a:p>
        </p:txBody>
      </p:sp>
      <p:grpSp>
        <p:nvGrpSpPr>
          <p:cNvPr id="28676" name="Group 3">
            <a:extLst>
              <a:ext uri="{FF2B5EF4-FFF2-40B4-BE49-F238E27FC236}">
                <a16:creationId xmlns:a16="http://schemas.microsoft.com/office/drawing/2014/main" id="{47AD9FF5-86AF-4CB8-AD80-3DCE9BF7CC6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628775"/>
            <a:ext cx="1258888" cy="3887788"/>
            <a:chOff x="0" y="1026"/>
            <a:chExt cx="793" cy="2268"/>
          </a:xfrm>
        </p:grpSpPr>
        <p:pic>
          <p:nvPicPr>
            <p:cNvPr id="28687" name="Picture 4" descr="CS002453">
              <a:extLst>
                <a:ext uri="{FF2B5EF4-FFF2-40B4-BE49-F238E27FC236}">
                  <a16:creationId xmlns:a16="http://schemas.microsoft.com/office/drawing/2014/main" id="{0B1B34DC-2129-4979-962D-87B9FDB7A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33" r="74094"/>
            <a:stretch>
              <a:fillRect/>
            </a:stretch>
          </p:blipFill>
          <p:spPr bwMode="auto">
            <a:xfrm>
              <a:off x="0" y="2478"/>
              <a:ext cx="79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5" descr="CS002453">
              <a:extLst>
                <a:ext uri="{FF2B5EF4-FFF2-40B4-BE49-F238E27FC236}">
                  <a16:creationId xmlns:a16="http://schemas.microsoft.com/office/drawing/2014/main" id="{AEAA05DE-6207-4C92-8720-0E1AFF94C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094" b="27864"/>
            <a:stretch>
              <a:fillRect/>
            </a:stretch>
          </p:blipFill>
          <p:spPr bwMode="auto">
            <a:xfrm>
              <a:off x="0" y="1026"/>
              <a:ext cx="748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Text Box 7">
            <a:extLst>
              <a:ext uri="{FF2B5EF4-FFF2-40B4-BE49-F238E27FC236}">
                <a16:creationId xmlns:a16="http://schemas.microsoft.com/office/drawing/2014/main" id="{EA017CA4-43E8-40EA-BDD7-91F9AF7D7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8678" name="Text Box 8">
            <a:extLst>
              <a:ext uri="{FF2B5EF4-FFF2-40B4-BE49-F238E27FC236}">
                <a16:creationId xmlns:a16="http://schemas.microsoft.com/office/drawing/2014/main" id="{2A1C4043-1E56-418F-9A66-A6D11CF00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57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grpSp>
        <p:nvGrpSpPr>
          <p:cNvPr id="28679" name="Group 9">
            <a:extLst>
              <a:ext uri="{FF2B5EF4-FFF2-40B4-BE49-F238E27FC236}">
                <a16:creationId xmlns:a16="http://schemas.microsoft.com/office/drawing/2014/main" id="{615E166C-D1C6-4074-8B91-3B0FC1051B3D}"/>
              </a:ext>
            </a:extLst>
          </p:cNvPr>
          <p:cNvGrpSpPr>
            <a:grpSpLocks/>
          </p:cNvGrpSpPr>
          <p:nvPr/>
        </p:nvGrpSpPr>
        <p:grpSpPr bwMode="auto">
          <a:xfrm>
            <a:off x="4224338" y="2636839"/>
            <a:ext cx="431800" cy="73025"/>
            <a:chOff x="3379" y="1570"/>
            <a:chExt cx="408" cy="46"/>
          </a:xfrm>
        </p:grpSpPr>
        <p:sp>
          <p:nvSpPr>
            <p:cNvPr id="28685" name="Line 10">
              <a:extLst>
                <a:ext uri="{FF2B5EF4-FFF2-40B4-BE49-F238E27FC236}">
                  <a16:creationId xmlns:a16="http://schemas.microsoft.com/office/drawing/2014/main" id="{C6F57843-C882-4660-9CC6-9510B7FC5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157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686" name="Line 11">
              <a:extLst>
                <a:ext uri="{FF2B5EF4-FFF2-40B4-BE49-F238E27FC236}">
                  <a16:creationId xmlns:a16="http://schemas.microsoft.com/office/drawing/2014/main" id="{A36B7BF9-6507-4FB4-A4D6-5ABB193D5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9" y="161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8680" name="Group 12">
            <a:extLst>
              <a:ext uri="{FF2B5EF4-FFF2-40B4-BE49-F238E27FC236}">
                <a16:creationId xmlns:a16="http://schemas.microsoft.com/office/drawing/2014/main" id="{C423D302-ED89-4404-B266-D66AE7738708}"/>
              </a:ext>
            </a:extLst>
          </p:cNvPr>
          <p:cNvGrpSpPr>
            <a:grpSpLocks/>
          </p:cNvGrpSpPr>
          <p:nvPr/>
        </p:nvGrpSpPr>
        <p:grpSpPr bwMode="auto">
          <a:xfrm>
            <a:off x="9625014" y="1700213"/>
            <a:ext cx="1042987" cy="3816350"/>
            <a:chOff x="5103" y="754"/>
            <a:chExt cx="657" cy="2540"/>
          </a:xfrm>
        </p:grpSpPr>
        <p:pic>
          <p:nvPicPr>
            <p:cNvPr id="28683" name="Picture 13" descr="CS002453">
              <a:extLst>
                <a:ext uri="{FF2B5EF4-FFF2-40B4-BE49-F238E27FC236}">
                  <a16:creationId xmlns:a16="http://schemas.microsoft.com/office/drawing/2014/main" id="{EBBC8EFC-A623-4B89-81B4-E31432417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33" t="66655"/>
            <a:stretch>
              <a:fillRect/>
            </a:stretch>
          </p:blipFill>
          <p:spPr bwMode="auto">
            <a:xfrm>
              <a:off x="5103" y="2341"/>
              <a:ext cx="657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Picture 14" descr="CS002453">
              <a:extLst>
                <a:ext uri="{FF2B5EF4-FFF2-40B4-BE49-F238E27FC236}">
                  <a16:creationId xmlns:a16="http://schemas.microsoft.com/office/drawing/2014/main" id="{091900A6-160E-4528-A637-225BA58B0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33" b="30161"/>
            <a:stretch>
              <a:fillRect/>
            </a:stretch>
          </p:blipFill>
          <p:spPr bwMode="auto">
            <a:xfrm>
              <a:off x="5103" y="754"/>
              <a:ext cx="657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Текст 1">
            <a:extLst>
              <a:ext uri="{FF2B5EF4-FFF2-40B4-BE49-F238E27FC236}">
                <a16:creationId xmlns:a16="http://schemas.microsoft.com/office/drawing/2014/main" id="{1DC62858-C8E2-45B2-BAE8-D5EACE899A9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2286001" y="4551364"/>
            <a:ext cx="8658520" cy="1905995"/>
          </a:xfrm>
        </p:spPr>
        <p:txBody>
          <a:bodyPr>
            <a:noAutofit/>
          </a:bodyPr>
          <a:lstStyle/>
          <a:p>
            <a:pPr indent="457200"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небольшие организационные подразделения с работниками с гораздо более высоким квалификационным и образовательным уровнем;</a:t>
            </a:r>
          </a:p>
          <a:p>
            <a:pPr indent="457200"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упразднение организационной пирамиды;</a:t>
            </a:r>
          </a:p>
          <a:p>
            <a:pPr indent="457200"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бригадные организационные структуры;</a:t>
            </a:r>
          </a:p>
          <a:p>
            <a:pPr indent="457200"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деятельности на обслуживание потребителя;</a:t>
            </a:r>
          </a:p>
          <a:p>
            <a:pPr indent="457200"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гибкий, быстро меняющийся ассортимент возможностей;</a:t>
            </a:r>
          </a:p>
          <a:p>
            <a:pPr indent="457200"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запасов и гибкие производственные системы;</a:t>
            </a:r>
          </a:p>
          <a:p>
            <a:pPr indent="457200"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высокий уровень производства и более низкие его издержки.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28682" name="Рисунок 2">
            <a:extLst>
              <a:ext uri="{FF2B5EF4-FFF2-40B4-BE49-F238E27FC236}">
                <a16:creationId xmlns:a16="http://schemas.microsoft.com/office/drawing/2014/main" id="{A793AA58-50F2-465E-B3BF-0D0A9E465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4" y="1074739"/>
            <a:ext cx="60737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D63DD96-7A03-45BE-93B9-4FD0FCFA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033" y="207391"/>
            <a:ext cx="11142482" cy="942679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руководителя к неформальным структурам</a:t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C514F45-FF30-41DC-BA8A-1F3C80626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951348"/>
            <a:ext cx="10602367" cy="4223209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признать существование неформальной структуры и ни в коем случае не предпринимать мер к ее ликвидации и не угрожать ее существованию;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работать с нею по следующей программе: нейтрализация не всей, а идущей вразрез с целями организации деятельности; поощрение тех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 мешают, а способствуют целям организации;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знать лидеров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регулярно встречаться с ними, сам факт этой встречи (а не содержание разговора) делать достоянием гласности;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перед тем как предпринять какие-либо действия, просчитать их возможные отрицательные воздействия на неформальные организации;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чтобы ослабить сопротивление переменам со стороны неформальных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вовлекать их в разработку и реализацию ряда решений;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быстро выдавать точную информацию, тем самым препятствуя распространению слухов.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5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>
            <a:extLst>
              <a:ext uri="{FF2B5EF4-FFF2-40B4-BE49-F238E27FC236}">
                <a16:creationId xmlns:a16="http://schemas.microsoft.com/office/drawing/2014/main" id="{E7229657-DC46-4872-84FA-F27C8976D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692150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BE459023-5796-42CD-A5AE-995C8395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3" y="180975"/>
            <a:ext cx="7313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Механизмы групповой динамики в организации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F380B9C3-D7BC-41F4-A783-6BD5A9F4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97F73B-1054-438B-B3FB-DF7FB8AA4999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600"/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2DBDF118-0DB9-4531-8A9D-ABEEAAAA2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12" y="867269"/>
            <a:ext cx="11114202" cy="47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4638" indent="-27463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динамика — </a:t>
            </a:r>
          </a:p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это совокупность внутригрупповых социально-психологических процессов и явлений, характеризующих весь цикл жизнедеятельности организации и психологические изменения, происходящие в ней; это процесс взаимодействия членов организации на основе взаимозависимости и взаимовлияния в целях удовлетворения как личных, так и групповых интересов и потребностей.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pic>
        <p:nvPicPr>
          <p:cNvPr id="31750" name="Рисунок 1">
            <a:extLst>
              <a:ext uri="{FF2B5EF4-FFF2-40B4-BE49-F238E27FC236}">
                <a16:creationId xmlns:a16="http://schemas.microsoft.com/office/drawing/2014/main" id="{9F45D6B7-56A3-4BBC-AA5D-92084AD78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9" y="3544888"/>
            <a:ext cx="41878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Рисунок 2">
            <a:extLst>
              <a:ext uri="{FF2B5EF4-FFF2-40B4-BE49-F238E27FC236}">
                <a16:creationId xmlns:a16="http://schemas.microsoft.com/office/drawing/2014/main" id="{87FA270E-7777-44D3-8CB1-64CE3B265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4563"/>
            <a:ext cx="45735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A550E76C-BB8C-4193-9AD1-24DD374B5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1016000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788AF17E-E0C1-4B88-BE16-854526FD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398463"/>
            <a:ext cx="701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Segoe UI Light" panose="020B0502040204020203" pitchFamily="34" charset="0"/>
              </a:rPr>
              <a:t>Тенденции групповой активности 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4F9F17D7-0E6D-47D5-8EB5-E19374A30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EFA77A-9CAB-4E21-83EF-24AD85065C07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600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8C779483-96FE-4159-B66B-2D6F4AA62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125538"/>
            <a:ext cx="84963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4638" indent="-27463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pic>
        <p:nvPicPr>
          <p:cNvPr id="32774" name="Рисунок 2">
            <a:extLst>
              <a:ext uri="{FF2B5EF4-FFF2-40B4-BE49-F238E27FC236}">
                <a16:creationId xmlns:a16="http://schemas.microsoft.com/office/drawing/2014/main" id="{66A1DB9C-BB25-4943-8720-A1467443E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6" y="1879601"/>
            <a:ext cx="49434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3">
            <a:extLst>
              <a:ext uri="{FF2B5EF4-FFF2-40B4-BE49-F238E27FC236}">
                <a16:creationId xmlns:a16="http://schemas.microsoft.com/office/drawing/2014/main" id="{DF382D55-1BC8-4E7B-820C-6A358CCCC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630489"/>
            <a:ext cx="40068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Рисунок 4">
            <a:extLst>
              <a:ext uri="{FF2B5EF4-FFF2-40B4-BE49-F238E27FC236}">
                <a16:creationId xmlns:a16="http://schemas.microsoft.com/office/drawing/2014/main" id="{A3239678-080C-4814-8BAA-B7EED40C5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685926"/>
            <a:ext cx="2413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>
            <a:extLst>
              <a:ext uri="{FF2B5EF4-FFF2-40B4-BE49-F238E27FC236}">
                <a16:creationId xmlns:a16="http://schemas.microsoft.com/office/drawing/2014/main" id="{C669788F-4B0C-48D5-9C02-2C7A05979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584200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B4CD7163-2948-4386-857C-886B836C9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35" y="71438"/>
            <a:ext cx="10586301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процессы и явления групповой динамики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70059E76-2513-4FB6-A06D-BEADB64C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4CF58F-83A2-447D-93C1-927650E9EBEA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600"/>
          </a:p>
        </p:txBody>
      </p:sp>
      <p:sp>
        <p:nvSpPr>
          <p:cNvPr id="33797" name="Прямоугольник 1">
            <a:extLst>
              <a:ext uri="{FF2B5EF4-FFF2-40B4-BE49-F238E27FC236}">
                <a16:creationId xmlns:a16="http://schemas.microsoft.com/office/drawing/2014/main" id="{8479F0C9-F59B-4133-8FF7-65FB28C86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3" y="788988"/>
            <a:ext cx="740004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Руководство и лидерство;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принятие групповых решений;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нормообразование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выработка групповых мнений, правил, ценностей и др.;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функционально-ролевой структуры;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сплочение;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групповое давление и другие способы регуляции индивидуального поведения;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конфликты и др.</a:t>
            </a:r>
          </a:p>
        </p:txBody>
      </p:sp>
      <p:pic>
        <p:nvPicPr>
          <p:cNvPr id="33798" name="Рисунок 2">
            <a:extLst>
              <a:ext uri="{FF2B5EF4-FFF2-40B4-BE49-F238E27FC236}">
                <a16:creationId xmlns:a16="http://schemas.microsoft.com/office/drawing/2014/main" id="{EA6A00CF-3675-4984-A6DA-062B04934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1" y="788989"/>
            <a:ext cx="22764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Рисунок 3">
            <a:extLst>
              <a:ext uri="{FF2B5EF4-FFF2-40B4-BE49-F238E27FC236}">
                <a16:creationId xmlns:a16="http://schemas.microsoft.com/office/drawing/2014/main" id="{90596B90-8178-4DC0-A2D6-1F53B31CE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1" y="4094164"/>
            <a:ext cx="2276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>
            <a:extLst>
              <a:ext uri="{FF2B5EF4-FFF2-40B4-BE49-F238E27FC236}">
                <a16:creationId xmlns:a16="http://schemas.microsoft.com/office/drawing/2014/main" id="{66AFDA57-6B33-4895-9ED6-A17AF513B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836613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DFD18E58-2BB2-48FB-8285-36DB3B0A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764" y="200026"/>
            <a:ext cx="7210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феномены в организации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D1D8307E-EC19-4A09-8204-2C10018B5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DA8DD9-7785-427F-B93A-FCE18A62F954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600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75F876F0-7CC6-4446-9704-19414550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995" y="3616324"/>
            <a:ext cx="10916239" cy="26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4638" indent="-27463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1838" indent="-27463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-  Система социальных связей и контактов;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- групповое (коллективное) мнение;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- групповые (коллективные) настроения;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- внутриорганизационные (</a:t>
            </a:r>
            <a:r>
              <a:rPr lang="ru-RU" altLang="ru-RU" sz="2400" dirty="0" err="1">
                <a:solidFill>
                  <a:srgbClr val="002060"/>
                </a:solidFill>
              </a:rPr>
              <a:t>внутриколлективные</a:t>
            </a:r>
            <a:r>
              <a:rPr lang="ru-RU" altLang="ru-RU" sz="2400" dirty="0">
                <a:solidFill>
                  <a:srgbClr val="002060"/>
                </a:solidFill>
              </a:rPr>
              <a:t>) обычаи, традиции, привычки.</a:t>
            </a:r>
          </a:p>
        </p:txBody>
      </p:sp>
      <p:pic>
        <p:nvPicPr>
          <p:cNvPr id="34822" name="Рисунок 1">
            <a:extLst>
              <a:ext uri="{FF2B5EF4-FFF2-40B4-BE49-F238E27FC236}">
                <a16:creationId xmlns:a16="http://schemas.microsoft.com/office/drawing/2014/main" id="{45677014-F1DC-4976-9F14-75DA44C18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1" y="1030288"/>
            <a:ext cx="579437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>
            <a:extLst>
              <a:ext uri="{FF2B5EF4-FFF2-40B4-BE49-F238E27FC236}">
                <a16:creationId xmlns:a16="http://schemas.microsoft.com/office/drawing/2014/main" id="{A1F0E33E-80DE-4F6C-AB94-623D41466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836613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E2A13D77-E133-4552-A0E3-6FB20CD3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34" y="238125"/>
            <a:ext cx="1036005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факторы, влияющие на направленность процессов групповой динамики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331CA590-6C22-4167-ADB1-C63761634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B5CFEF-1996-4003-9B9A-66F0EFE36EA3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60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D8A2DF4-C617-483D-8225-A2AF205B6BB9}"/>
              </a:ext>
            </a:extLst>
          </p:cNvPr>
          <p:cNvSpPr/>
          <p:nvPr/>
        </p:nvSpPr>
        <p:spPr>
          <a:xfrm>
            <a:off x="1911350" y="1203326"/>
            <a:ext cx="2814638" cy="241776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мотивация</a:t>
            </a:r>
            <a:endParaRPr lang="ru-RU" sz="2400" dirty="0"/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A6F5BFD-D2E6-4034-83B1-91C6731BA589}"/>
              </a:ext>
            </a:extLst>
          </p:cNvPr>
          <p:cNvSpPr/>
          <p:nvPr/>
        </p:nvSpPr>
        <p:spPr>
          <a:xfrm>
            <a:off x="4837114" y="1182688"/>
            <a:ext cx="2814637" cy="241776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структура</a:t>
            </a:r>
            <a:r>
              <a:rPr lang="ru-RU" dirty="0"/>
              <a:t> </a:t>
            </a:r>
            <a:r>
              <a:rPr lang="ru-RU" dirty="0">
                <a:solidFill>
                  <a:srgbClr val="333399"/>
                </a:solidFill>
              </a:rPr>
              <a:t>власти в организации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AE557A5-5C36-4F44-8472-526C34918781}"/>
              </a:ext>
            </a:extLst>
          </p:cNvPr>
          <p:cNvSpPr/>
          <p:nvPr/>
        </p:nvSpPr>
        <p:spPr>
          <a:xfrm>
            <a:off x="3608389" y="3432175"/>
            <a:ext cx="2814637" cy="241935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состояние процесса коммуникации в организации</a:t>
            </a:r>
            <a:r>
              <a:rPr lang="ru-RU" sz="2400" b="1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17DEDC93-6F3B-4FA4-9F82-59C893083749}"/>
              </a:ext>
            </a:extLst>
          </p:cNvPr>
          <p:cNvSpPr/>
          <p:nvPr/>
        </p:nvSpPr>
        <p:spPr>
          <a:xfrm>
            <a:off x="7762875" y="1171575"/>
            <a:ext cx="2814638" cy="241935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стиль управления </a:t>
            </a:r>
            <a:r>
              <a:rPr lang="ru-RU" sz="2400" b="1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E8EB39B-8809-4711-A121-6F956D54AEB6}"/>
              </a:ext>
            </a:extLst>
          </p:cNvPr>
          <p:cNvSpPr/>
          <p:nvPr/>
        </p:nvSpPr>
        <p:spPr>
          <a:xfrm>
            <a:off x="6534150" y="3432175"/>
            <a:ext cx="2814638" cy="241935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стиль управления </a:t>
            </a:r>
            <a:r>
              <a:rPr lang="ru-RU" sz="2400" b="1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35850" name="Прямоугольник 2">
            <a:extLst>
              <a:ext uri="{FF2B5EF4-FFF2-40B4-BE49-F238E27FC236}">
                <a16:creationId xmlns:a16="http://schemas.microsoft.com/office/drawing/2014/main" id="{046A4DC9-3B2F-4BDE-9906-6B5A51DE7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9" y="5999164"/>
            <a:ext cx="7532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333399"/>
                </a:solidFill>
              </a:rPr>
              <a:t>Ощущение принадлежности (непринадлежности) к организации.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>
            <a:extLst>
              <a:ext uri="{FF2B5EF4-FFF2-40B4-BE49-F238E27FC236}">
                <a16:creationId xmlns:a16="http://schemas.microsoft.com/office/drawing/2014/main" id="{8875A24D-5FEF-4006-93A4-EC949B9B3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692150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9EF2AABB-75D5-4DF9-A4ED-80BABB2EA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195264"/>
            <a:ext cx="904081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Стадии развития коллектива организации. 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21946909-505A-4D7E-9602-B38F0B94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062532-0874-4829-9ACA-D63A3A54F271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600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1DF68033-5AD2-4FFF-8879-3FDCE1587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6" y="1487489"/>
            <a:ext cx="846137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" name="7-конечная звезда 1">
            <a:extLst>
              <a:ext uri="{FF2B5EF4-FFF2-40B4-BE49-F238E27FC236}">
                <a16:creationId xmlns:a16="http://schemas.microsoft.com/office/drawing/2014/main" id="{BCE68EA0-FCB6-49ED-9C97-A72195CCBAE6}"/>
              </a:ext>
            </a:extLst>
          </p:cNvPr>
          <p:cNvSpPr/>
          <p:nvPr/>
        </p:nvSpPr>
        <p:spPr bwMode="auto">
          <a:xfrm>
            <a:off x="2155826" y="1189039"/>
            <a:ext cx="4454525" cy="2509837"/>
          </a:xfrm>
          <a:prstGeom prst="star7">
            <a:avLst/>
          </a:prstGeom>
          <a:solidFill>
            <a:srgbClr val="FFFF00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333399"/>
                </a:solidFill>
              </a:rPr>
              <a:t>1 возникновение</a:t>
            </a:r>
          </a:p>
        </p:txBody>
      </p:sp>
      <p:sp>
        <p:nvSpPr>
          <p:cNvPr id="7" name="7-конечная звезда 6">
            <a:extLst>
              <a:ext uri="{FF2B5EF4-FFF2-40B4-BE49-F238E27FC236}">
                <a16:creationId xmlns:a16="http://schemas.microsoft.com/office/drawing/2014/main" id="{2553BC82-9441-4F53-8921-A9E4A1F78C5C}"/>
              </a:ext>
            </a:extLst>
          </p:cNvPr>
          <p:cNvSpPr/>
          <p:nvPr/>
        </p:nvSpPr>
        <p:spPr bwMode="auto">
          <a:xfrm>
            <a:off x="6610350" y="1062039"/>
            <a:ext cx="4173538" cy="2511425"/>
          </a:xfrm>
          <a:prstGeom prst="star7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333399"/>
                </a:solidFill>
              </a:rPr>
              <a:t>2 формирование</a:t>
            </a:r>
          </a:p>
        </p:txBody>
      </p:sp>
      <p:sp>
        <p:nvSpPr>
          <p:cNvPr id="8" name="7-конечная звезда 7">
            <a:extLst>
              <a:ext uri="{FF2B5EF4-FFF2-40B4-BE49-F238E27FC236}">
                <a16:creationId xmlns:a16="http://schemas.microsoft.com/office/drawing/2014/main" id="{50C0A0D0-7741-46B7-A82C-E7D71E1B80A9}"/>
              </a:ext>
            </a:extLst>
          </p:cNvPr>
          <p:cNvSpPr/>
          <p:nvPr/>
        </p:nvSpPr>
        <p:spPr bwMode="auto">
          <a:xfrm>
            <a:off x="1770063" y="3725863"/>
            <a:ext cx="4405312" cy="2779712"/>
          </a:xfrm>
          <a:prstGeom prst="star7">
            <a:avLst/>
          </a:prstGeom>
          <a:solidFill>
            <a:srgbClr val="FF6699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333399"/>
                </a:solidFill>
              </a:rPr>
              <a:t>3 стабилизацию</a:t>
            </a:r>
          </a:p>
        </p:txBody>
      </p:sp>
      <p:sp>
        <p:nvSpPr>
          <p:cNvPr id="9" name="7-конечная звезда 8">
            <a:extLst>
              <a:ext uri="{FF2B5EF4-FFF2-40B4-BE49-F238E27FC236}">
                <a16:creationId xmlns:a16="http://schemas.microsoft.com/office/drawing/2014/main" id="{1BEC7892-0095-4A88-8932-2E5D8293FE42}"/>
              </a:ext>
            </a:extLst>
          </p:cNvPr>
          <p:cNvSpPr/>
          <p:nvPr/>
        </p:nvSpPr>
        <p:spPr bwMode="auto">
          <a:xfrm>
            <a:off x="6221414" y="3660775"/>
            <a:ext cx="4446587" cy="2922588"/>
          </a:xfrm>
          <a:prstGeom prst="star7">
            <a:avLst/>
          </a:prstGeom>
          <a:solidFill>
            <a:srgbClr val="99CCFF"/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333399"/>
                </a:solidFill>
              </a:rPr>
              <a:t>4 совершенствование или распад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B907F-CC68-43D9-B059-723E3E32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847" y="164213"/>
            <a:ext cx="9603275" cy="1049235"/>
          </a:xfrm>
        </p:spPr>
        <p:txBody>
          <a:bodyPr/>
          <a:lstStyle/>
          <a:p>
            <a:pPr>
              <a:defRPr/>
            </a:pPr>
            <a:r>
              <a:rPr lang="ru-RU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Феномены групповой жизнедеятельности</a:t>
            </a: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95C6FD89-1BD2-495C-952C-D66656997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868961"/>
            <a:ext cx="10621221" cy="459332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1.Феномен педагогической </a:t>
            </a:r>
            <a:r>
              <a:rPr lang="ru-RU" altLang="ru-RU" sz="8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фасилитации</a:t>
            </a:r>
            <a:endParaRPr lang="ru-RU" altLang="ru-RU" sz="80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закономерность </a:t>
            </a:r>
            <a:r>
              <a:rPr lang="ru-RU" altLang="ru-RU" sz="8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Зайонц</a:t>
            </a:r>
            <a:endParaRPr lang="ru-RU" altLang="ru-RU" sz="80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80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Феномен педагогической лености</a:t>
            </a:r>
          </a:p>
          <a:p>
            <a:pPr marL="0" indent="0">
              <a:buNone/>
              <a:defRPr/>
            </a:pP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закономерное </a:t>
            </a:r>
            <a:r>
              <a:rPr lang="ru-RU" altLang="ru-RU" sz="8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Латане</a:t>
            </a: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Вильямса и </a:t>
            </a:r>
            <a:r>
              <a:rPr lang="ru-RU" altLang="ru-RU" sz="8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Харкинса</a:t>
            </a:r>
            <a:endParaRPr lang="ru-RU" altLang="ru-RU" sz="80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Феномен </a:t>
            </a:r>
            <a:r>
              <a:rPr lang="ru-RU" altLang="ru-RU" sz="8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деиндивидуализации</a:t>
            </a: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altLang="ru-RU" sz="80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Феномен групповой поляризации, </a:t>
            </a:r>
          </a:p>
          <a:p>
            <a:pPr marL="0" indent="0">
              <a:buNone/>
              <a:defRPr/>
            </a:pP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описанный С. Московичи и М. </a:t>
            </a:r>
            <a:r>
              <a:rPr lang="ru-RU" altLang="ru-RU" sz="8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Заваллони</a:t>
            </a:r>
            <a:endParaRPr lang="ru-RU" altLang="ru-RU" sz="80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Феномен </a:t>
            </a:r>
            <a:r>
              <a:rPr lang="ru-RU" altLang="ru-RU" sz="8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огрупления</a:t>
            </a: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мышления, описанный И. </a:t>
            </a:r>
            <a:r>
              <a:rPr lang="ru-RU" altLang="ru-RU" sz="8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Дженисом</a:t>
            </a:r>
            <a:endParaRPr lang="ru-RU" altLang="ru-RU" sz="80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Феномен влияния меньшинства,</a:t>
            </a:r>
          </a:p>
          <a:p>
            <a:pPr marL="0" indent="0">
              <a:buNone/>
              <a:defRPr/>
            </a:pPr>
            <a:r>
              <a:rPr lang="ru-RU" altLang="ru-RU" sz="8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описанный С. Московичи </a:t>
            </a:r>
          </a:p>
          <a:p>
            <a:pPr>
              <a:defRPr/>
            </a:pPr>
            <a:endParaRPr lang="ru-RU" altLang="ru-RU" sz="1400" dirty="0">
              <a:solidFill>
                <a:srgbClr val="333399"/>
              </a:solidFill>
            </a:endParaRPr>
          </a:p>
        </p:txBody>
      </p:sp>
      <p:pic>
        <p:nvPicPr>
          <p:cNvPr id="37892" name="Рисунок 2">
            <a:extLst>
              <a:ext uri="{FF2B5EF4-FFF2-40B4-BE49-F238E27FC236}">
                <a16:creationId xmlns:a16="http://schemas.microsoft.com/office/drawing/2014/main" id="{A5109601-8D0A-41B5-9D79-AFB87899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09" y="584498"/>
            <a:ext cx="1758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3">
            <a:extLst>
              <a:ext uri="{FF2B5EF4-FFF2-40B4-BE49-F238E27FC236}">
                <a16:creationId xmlns:a16="http://schemas.microsoft.com/office/drawing/2014/main" id="{CB0271CF-9E30-4B2D-9CA6-A36B5CEE7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92" y="1571923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4">
            <a:extLst>
              <a:ext uri="{FF2B5EF4-FFF2-40B4-BE49-F238E27FC236}">
                <a16:creationId xmlns:a16="http://schemas.microsoft.com/office/drawing/2014/main" id="{FCD415FF-C6FD-40A2-A638-5DBBABE3E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39" y="3429000"/>
            <a:ext cx="97313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5">
            <a:extLst>
              <a:ext uri="{FF2B5EF4-FFF2-40B4-BE49-F238E27FC236}">
                <a16:creationId xmlns:a16="http://schemas.microsoft.com/office/drawing/2014/main" id="{8307EBF0-5F95-4C2E-83A8-D7127BDD3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6" y="5454650"/>
            <a:ext cx="202406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Рисунок 6">
            <a:extLst>
              <a:ext uri="{FF2B5EF4-FFF2-40B4-BE49-F238E27FC236}">
                <a16:creationId xmlns:a16="http://schemas.microsoft.com/office/drawing/2014/main" id="{B11F2AB8-5691-44B0-AD3B-20AEB4B52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23" y="3871119"/>
            <a:ext cx="2000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10129-FE74-4A11-8F22-3ECA72FA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02" y="329709"/>
            <a:ext cx="8259763" cy="465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cap="none" dirty="0">
                <a:solidFill>
                  <a:srgbClr val="002060"/>
                </a:solidFill>
                <a:effectLst/>
              </a:rPr>
              <a:t>5. Распределение деловых ролей в организации.</a:t>
            </a:r>
            <a:endParaRPr lang="ru-RU" cap="none" dirty="0">
              <a:solidFill>
                <a:srgbClr val="002060"/>
              </a:solidFill>
            </a:endParaRPr>
          </a:p>
        </p:txBody>
      </p:sp>
      <p:sp>
        <p:nvSpPr>
          <p:cNvPr id="38915" name="Объект 2">
            <a:extLst>
              <a:ext uri="{FF2B5EF4-FFF2-40B4-BE49-F238E27FC236}">
                <a16:creationId xmlns:a16="http://schemas.microsoft.com/office/drawing/2014/main" id="{CC4D8A50-8A7D-4CD4-B937-C6096FE5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48" y="794847"/>
            <a:ext cx="11425288" cy="590969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Две роли: 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1 роль — чисто функциональная и вытекает из формальной структуры организации. 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2 роль-«роль в группе», гораздо менее очевидна, однако она существенно важна для успешной деятельности коллектива. 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Восемь ролей в коллективе следующие: 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«лидер»,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 «реализатор», 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«генератор идей»,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 «объективный критик»,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 «организатор или начальник штаба», 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«снабженец», 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«душа коллектива»,</a:t>
            </a:r>
          </a:p>
          <a:p>
            <a:r>
              <a:rPr lang="ru-RU" altLang="ru-RU" dirty="0">
                <a:solidFill>
                  <a:srgbClr val="002060"/>
                </a:solidFill>
              </a:rPr>
              <a:t> «отделочник или контролер»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63" y="1934972"/>
            <a:ext cx="10092792" cy="3531374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1.Психологическая сущность социальной организации.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2.Структура социальной организации.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3.Механизмы групповой динамики в организации.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4.Феномены групповой жизнедеятельности.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5.Распределение деловых ролей в организации.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6.Управление социально-психологическим климатом организации.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7.Коммуникационная структура организации. Слухи и меры противодействия им.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396" y="0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EBA2B-7FF1-4F46-ADC0-A3A27A36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700" y="918932"/>
            <a:ext cx="8724900" cy="550863"/>
          </a:xfrm>
        </p:spPr>
        <p:txBody>
          <a:bodyPr/>
          <a:lstStyle/>
          <a:p>
            <a:pPr>
              <a:defRPr/>
            </a:pPr>
            <a:r>
              <a:rPr lang="ru-RU" dirty="0"/>
              <a:t>Девять командных ролей</a:t>
            </a:r>
          </a:p>
        </p:txBody>
      </p:sp>
      <p:pic>
        <p:nvPicPr>
          <p:cNvPr id="33795" name="Объект 3">
            <a:extLst>
              <a:ext uri="{FF2B5EF4-FFF2-40B4-BE49-F238E27FC236}">
                <a16:creationId xmlns:a16="http://schemas.microsoft.com/office/drawing/2014/main" id="{6E0805EC-3E32-4C62-AB9E-D51F2199E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6004" y="657225"/>
            <a:ext cx="7780661" cy="582673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1">
            <a:extLst>
              <a:ext uri="{FF2B5EF4-FFF2-40B4-BE49-F238E27FC236}">
                <a16:creationId xmlns:a16="http://schemas.microsoft.com/office/drawing/2014/main" id="{EE8E94BF-DE55-4932-86EA-72F633F3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25" y="1006476"/>
            <a:ext cx="8896350" cy="354012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altLang="ru-RU"/>
              <a:t>—</a:t>
            </a:r>
            <a:r>
              <a:rPr lang="ru-RU" altLang="ru-RU" i="1"/>
              <a:t> </a:t>
            </a:r>
            <a:r>
              <a:rPr lang="ru-RU" altLang="ru-RU">
                <a:solidFill>
                  <a:srgbClr val="333399"/>
                </a:solidFill>
              </a:rPr>
              <a:t>креативный,</a:t>
            </a:r>
            <a:r>
              <a:rPr lang="ru-RU" altLang="ru-RU" i="1">
                <a:solidFill>
                  <a:srgbClr val="333399"/>
                </a:solidFill>
              </a:rPr>
              <a:t> </a:t>
            </a:r>
            <a:r>
              <a:rPr lang="ru-RU" altLang="ru-RU">
                <a:solidFill>
                  <a:srgbClr val="333399"/>
                </a:solidFill>
              </a:rPr>
              <a:t>одаренный,</a:t>
            </a:r>
            <a:r>
              <a:rPr lang="ru-RU" altLang="ru-RU" i="1">
                <a:solidFill>
                  <a:srgbClr val="333399"/>
                </a:solidFill>
              </a:rPr>
              <a:t> </a:t>
            </a:r>
            <a:r>
              <a:rPr lang="ru-RU" altLang="ru-RU">
                <a:solidFill>
                  <a:srgbClr val="333399"/>
                </a:solidFill>
              </a:rPr>
              <a:t>решает сложные проблемы, но игнорирует детали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D0CE48-3A84-4E44-9965-E2ADC4B9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rgbClr val="333399"/>
                </a:solidFill>
              </a:rPr>
              <a:t>Генератор идей</a:t>
            </a:r>
            <a:endParaRPr lang="ru-RU" sz="2800" dirty="0">
              <a:solidFill>
                <a:srgbClr val="333399"/>
              </a:solidFill>
            </a:endParaRPr>
          </a:p>
        </p:txBody>
      </p:sp>
      <p:pic>
        <p:nvPicPr>
          <p:cNvPr id="34820" name="Рисунок 3">
            <a:extLst>
              <a:ext uri="{FF2B5EF4-FFF2-40B4-BE49-F238E27FC236}">
                <a16:creationId xmlns:a16="http://schemas.microsoft.com/office/drawing/2014/main" id="{019837EE-98D6-4A94-B0B7-B99ADCDBD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6" y="2481264"/>
            <a:ext cx="90265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069FB-8878-4D32-A28A-2225B155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i="1" dirty="0"/>
              <a:t>Исследователь ресурсов </a:t>
            </a:r>
          </a:p>
        </p:txBody>
      </p:sp>
      <p:sp>
        <p:nvSpPr>
          <p:cNvPr id="35843" name="Прямоугольник 3">
            <a:extLst>
              <a:ext uri="{FF2B5EF4-FFF2-40B4-BE49-F238E27FC236}">
                <a16:creationId xmlns:a16="http://schemas.microsoft.com/office/drawing/2014/main" id="{2FE0F8AD-66D2-4AD1-B540-28875873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914400"/>
            <a:ext cx="866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333399"/>
                </a:solidFill>
              </a:rPr>
              <a:t>— полон энтузиазма, анализирует возможности, развивает контакты, но теряет интерес к работе, как только проходит энтузиазм</a:t>
            </a:r>
          </a:p>
        </p:txBody>
      </p:sp>
      <p:pic>
        <p:nvPicPr>
          <p:cNvPr id="35844" name="Рисунок 5">
            <a:extLst>
              <a:ext uri="{FF2B5EF4-FFF2-40B4-BE49-F238E27FC236}">
                <a16:creationId xmlns:a16="http://schemas.microsoft.com/office/drawing/2014/main" id="{A60E1583-E3A0-4E8C-9E6D-FB02B61AA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544764"/>
            <a:ext cx="629285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A17C6-573C-4005-896F-F2C1DA5C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i="1" dirty="0"/>
              <a:t>Координатор</a:t>
            </a:r>
          </a:p>
        </p:txBody>
      </p:sp>
      <p:sp>
        <p:nvSpPr>
          <p:cNvPr id="36867" name="Объект 2">
            <a:extLst>
              <a:ext uri="{FF2B5EF4-FFF2-40B4-BE49-F238E27FC236}">
                <a16:creationId xmlns:a16="http://schemas.microsoft.com/office/drawing/2014/main" id="{DFDA621E-8269-418D-8DF5-885BA619F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>
                <a:solidFill>
                  <a:srgbClr val="333399"/>
                </a:solidFill>
              </a:rPr>
              <a:t>— зрелый человек, хороший руководитель, умело делегирует полномочия, но может попадать под влияние других людей</a:t>
            </a:r>
          </a:p>
          <a:p>
            <a:endParaRPr lang="ru-RU" altLang="ru-RU"/>
          </a:p>
        </p:txBody>
      </p:sp>
      <p:pic>
        <p:nvPicPr>
          <p:cNvPr id="36868" name="Рисунок 3">
            <a:extLst>
              <a:ext uri="{FF2B5EF4-FFF2-40B4-BE49-F238E27FC236}">
                <a16:creationId xmlns:a16="http://schemas.microsoft.com/office/drawing/2014/main" id="{FBB32A93-CD80-4F27-A925-79E2C1D38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533650"/>
            <a:ext cx="663575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8A3B4-B2D5-4DF1-9942-53DDD6B4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i="1" dirty="0" err="1"/>
              <a:t>Мотиватор</a:t>
            </a:r>
            <a:endParaRPr lang="ru-RU" sz="2800" i="1" dirty="0"/>
          </a:p>
        </p:txBody>
      </p:sp>
      <p:sp>
        <p:nvSpPr>
          <p:cNvPr id="37891" name="Прямоугольник 3">
            <a:extLst>
              <a:ext uri="{FF2B5EF4-FFF2-40B4-BE49-F238E27FC236}">
                <a16:creationId xmlns:a16="http://schemas.microsoft.com/office/drawing/2014/main" id="{2C79CC73-D6B4-4C4D-BDF5-34D0B587F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" y="1162050"/>
            <a:ext cx="8521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333399"/>
                </a:solidFill>
              </a:rPr>
              <a:t>— стимулирующий других, динамичный человек. Не теряет самообладания в напряженной обстановке, обладает мужеством преодоления препятствий, но может раздражать других людей, задевает их чувства</a:t>
            </a:r>
          </a:p>
        </p:txBody>
      </p:sp>
      <p:pic>
        <p:nvPicPr>
          <p:cNvPr id="37892" name="Рисунок 5">
            <a:extLst>
              <a:ext uri="{FF2B5EF4-FFF2-40B4-BE49-F238E27FC236}">
                <a16:creationId xmlns:a16="http://schemas.microsoft.com/office/drawing/2014/main" id="{2557688E-EFF0-4960-B20D-B6342676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046414"/>
            <a:ext cx="852170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5450F-C4F4-4E1C-B6EC-5F2DD8E3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i="1" dirty="0"/>
              <a:t>Аналитик</a:t>
            </a:r>
          </a:p>
        </p:txBody>
      </p:sp>
      <p:sp>
        <p:nvSpPr>
          <p:cNvPr id="38915" name="Объект 2">
            <a:extLst>
              <a:ext uri="{FF2B5EF4-FFF2-40B4-BE49-F238E27FC236}">
                <a16:creationId xmlns:a16="http://schemas.microsoft.com/office/drawing/2014/main" id="{034A5D72-45E8-45F9-A92F-689DFE9D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>
                <a:solidFill>
                  <a:srgbClr val="333399"/>
                </a:solidFill>
              </a:rPr>
              <a:t>— стратегически мыслящий и проницательный, рассматривает все варианты, делает безошибочные выводы, но не способен побуждать других людей к действию</a:t>
            </a:r>
          </a:p>
          <a:p>
            <a:endParaRPr lang="ru-RU" altLang="ru-RU"/>
          </a:p>
        </p:txBody>
      </p:sp>
      <p:pic>
        <p:nvPicPr>
          <p:cNvPr id="38916" name="Рисунок 3">
            <a:extLst>
              <a:ext uri="{FF2B5EF4-FFF2-40B4-BE49-F238E27FC236}">
                <a16:creationId xmlns:a16="http://schemas.microsoft.com/office/drawing/2014/main" id="{7AAEF87A-B4E5-4818-8319-F76BD1302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994026"/>
            <a:ext cx="690086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1">
            <a:extLst>
              <a:ext uri="{FF2B5EF4-FFF2-40B4-BE49-F238E27FC236}">
                <a16:creationId xmlns:a16="http://schemas.microsoft.com/office/drawing/2014/main" id="{427BE8F5-DE6A-4DEA-97EF-462A88C6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>
                <a:solidFill>
                  <a:srgbClr val="333399"/>
                </a:solidFill>
              </a:rPr>
              <a:t>—</a:t>
            </a:r>
            <a:r>
              <a:rPr lang="ru-RU" altLang="ru-RU" i="1">
                <a:solidFill>
                  <a:srgbClr val="333399"/>
                </a:solidFill>
              </a:rPr>
              <a:t> </a:t>
            </a:r>
            <a:r>
              <a:rPr lang="ru-RU" altLang="ru-RU">
                <a:solidFill>
                  <a:srgbClr val="333399"/>
                </a:solidFill>
              </a:rPr>
              <a:t>отзывчивый,</a:t>
            </a:r>
            <a:r>
              <a:rPr lang="ru-RU" altLang="ru-RU" i="1">
                <a:solidFill>
                  <a:srgbClr val="333399"/>
                </a:solidFill>
              </a:rPr>
              <a:t> </a:t>
            </a:r>
            <a:r>
              <a:rPr lang="ru-RU" altLang="ru-RU">
                <a:solidFill>
                  <a:srgbClr val="333399"/>
                </a:solidFill>
              </a:rPr>
              <a:t>спокойный,</a:t>
            </a:r>
            <a:r>
              <a:rPr lang="ru-RU" altLang="ru-RU" i="1">
                <a:solidFill>
                  <a:srgbClr val="333399"/>
                </a:solidFill>
              </a:rPr>
              <a:t> </a:t>
            </a:r>
            <a:r>
              <a:rPr lang="ru-RU" altLang="ru-RU">
                <a:solidFill>
                  <a:srgbClr val="333399"/>
                </a:solidFill>
              </a:rPr>
              <a:t>восприимчивый, дипломатичный. Созидает, предотвращает трения, успокаивает людей, но нерешительный в кризисных ситуациях, поддается влиянию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169414-91D3-4A5C-8D51-85D6E581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333399"/>
                </a:solidFill>
              </a:rPr>
              <a:t>Вдохновитель команды </a:t>
            </a:r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39940" name="Рисунок 3">
            <a:extLst>
              <a:ext uri="{FF2B5EF4-FFF2-40B4-BE49-F238E27FC236}">
                <a16:creationId xmlns:a16="http://schemas.microsoft.com/office/drawing/2014/main" id="{EC335C2B-7F41-4B7C-8869-FE46C53E3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1" y="2955926"/>
            <a:ext cx="5662613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D14A5-6234-4989-B100-E8F511E7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i="1" dirty="0" err="1"/>
              <a:t>Реализатор</a:t>
            </a:r>
            <a:endParaRPr lang="ru-RU" i="1" dirty="0"/>
          </a:p>
        </p:txBody>
      </p:sp>
      <p:sp>
        <p:nvSpPr>
          <p:cNvPr id="40963" name="Прямоугольник 3">
            <a:extLst>
              <a:ext uri="{FF2B5EF4-FFF2-40B4-BE49-F238E27FC236}">
                <a16:creationId xmlns:a16="http://schemas.microsoft.com/office/drawing/2014/main" id="{6E1BC26D-8E6F-46E8-848D-C9779F1B4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4" y="914400"/>
            <a:ext cx="8550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333399"/>
                </a:solidFill>
              </a:rPr>
              <a:t>— претворяет идеи в практические дела, дисциплинированный, надежный, но негибкий, медленно реагирует на новые возможности</a:t>
            </a:r>
          </a:p>
        </p:txBody>
      </p:sp>
      <p:pic>
        <p:nvPicPr>
          <p:cNvPr id="40964" name="Рисунок 4">
            <a:extLst>
              <a:ext uri="{FF2B5EF4-FFF2-40B4-BE49-F238E27FC236}">
                <a16:creationId xmlns:a16="http://schemas.microsoft.com/office/drawing/2014/main" id="{D0FC2251-A596-4FB4-8CB6-1846D8F2C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674939"/>
            <a:ext cx="70707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F11A5-5EFA-4E15-9CFE-499B8B3E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i="1" dirty="0"/>
              <a:t>Контролер</a:t>
            </a:r>
          </a:p>
        </p:txBody>
      </p:sp>
      <p:sp>
        <p:nvSpPr>
          <p:cNvPr id="41987" name="Объект 2">
            <a:extLst>
              <a:ext uri="{FF2B5EF4-FFF2-40B4-BE49-F238E27FC236}">
                <a16:creationId xmlns:a16="http://schemas.microsoft.com/office/drawing/2014/main" id="{C0A6E305-0F80-4CCE-99F2-842746412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>
                <a:solidFill>
                  <a:srgbClr val="333399"/>
                </a:solidFill>
              </a:rPr>
              <a:t>— старательный, добросовестный, ищет ошибки, упущения, но склонен к чрезмерному беспокойству, может быть придирчив</a:t>
            </a:r>
          </a:p>
          <a:p>
            <a:endParaRPr lang="ru-RU" altLang="ru-RU"/>
          </a:p>
        </p:txBody>
      </p:sp>
      <p:pic>
        <p:nvPicPr>
          <p:cNvPr id="41988" name="Рисунок 3">
            <a:extLst>
              <a:ext uri="{FF2B5EF4-FFF2-40B4-BE49-F238E27FC236}">
                <a16:creationId xmlns:a16="http://schemas.microsoft.com/office/drawing/2014/main" id="{9D21DD1E-FECA-4377-81C7-72E1ECA49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827338"/>
            <a:ext cx="496411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C3FAB-E89D-4899-BA59-282DEA6B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i="1" dirty="0">
                <a:solidFill>
                  <a:srgbClr val="333399"/>
                </a:solidFill>
              </a:rPr>
              <a:t>Специалист</a:t>
            </a:r>
            <a:endParaRPr lang="ru-RU" i="1" dirty="0"/>
          </a:p>
        </p:txBody>
      </p:sp>
      <p:sp>
        <p:nvSpPr>
          <p:cNvPr id="43011" name="Объект 2">
            <a:extLst>
              <a:ext uri="{FF2B5EF4-FFF2-40B4-BE49-F238E27FC236}">
                <a16:creationId xmlns:a16="http://schemas.microsoft.com/office/drawing/2014/main" id="{03687656-D293-4570-B411-27A1546A4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>
                <a:solidFill>
                  <a:srgbClr val="333399"/>
                </a:solidFill>
              </a:rPr>
              <a:t>— искренний, самостоятельный, обладает редкими знаниями и навыками, но увлекается техническими деталями, смотрит сквозь пальцы на общую картину.</a:t>
            </a:r>
          </a:p>
          <a:p>
            <a:endParaRPr lang="ru-RU" altLang="ru-RU"/>
          </a:p>
        </p:txBody>
      </p:sp>
      <p:pic>
        <p:nvPicPr>
          <p:cNvPr id="43012" name="Рисунок 3">
            <a:extLst>
              <a:ext uri="{FF2B5EF4-FFF2-40B4-BE49-F238E27FC236}">
                <a16:creationId xmlns:a16="http://schemas.microsoft.com/office/drawing/2014/main" id="{8407B81C-23AE-4927-A833-4DFF5E239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000376"/>
            <a:ext cx="5703888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. 2">
            <a:extLst>
              <a:ext uri="{FF2B5EF4-FFF2-40B4-BE49-F238E27FC236}">
                <a16:creationId xmlns:a16="http://schemas.microsoft.com/office/drawing/2014/main" id="{6A7F3FC8-2688-46B7-B773-CAD301FA1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680" y="476251"/>
            <a:ext cx="10624009" cy="4570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Психологическая сущность социальной организации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845B746-016D-41CC-94A1-22FC4B5DD46E}"/>
              </a:ext>
            </a:extLst>
          </p:cNvPr>
          <p:cNvSpPr/>
          <p:nvPr/>
        </p:nvSpPr>
        <p:spPr>
          <a:xfrm>
            <a:off x="1708205" y="2656682"/>
            <a:ext cx="2052638" cy="2065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7691EFA-7DBF-4B83-916A-6F822793E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1550" y="2516189"/>
            <a:ext cx="2052638" cy="20653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499EF55-D09F-4648-9FB7-FD02307220CD}"/>
              </a:ext>
            </a:extLst>
          </p:cNvPr>
          <p:cNvSpPr/>
          <p:nvPr/>
        </p:nvSpPr>
        <p:spPr>
          <a:xfrm>
            <a:off x="4839644" y="1764379"/>
            <a:ext cx="2374687" cy="31862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организация  в теории управления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трелка влево 7">
            <a:extLst>
              <a:ext uri="{FF2B5EF4-FFF2-40B4-BE49-F238E27FC236}">
                <a16:creationId xmlns:a16="http://schemas.microsoft.com/office/drawing/2014/main" id="{BCE159B0-2770-407D-AFDF-B7D39612947E}"/>
              </a:ext>
            </a:extLst>
          </p:cNvPr>
          <p:cNvSpPr/>
          <p:nvPr/>
        </p:nvSpPr>
        <p:spPr>
          <a:xfrm rot="11900078">
            <a:off x="6807201" y="2262189"/>
            <a:ext cx="2035175" cy="54133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трелка влево 8">
            <a:extLst>
              <a:ext uri="{FF2B5EF4-FFF2-40B4-BE49-F238E27FC236}">
                <a16:creationId xmlns:a16="http://schemas.microsoft.com/office/drawing/2014/main" id="{BFC3F209-A4EF-4950-B187-A135727921D2}"/>
              </a:ext>
            </a:extLst>
          </p:cNvPr>
          <p:cNvSpPr/>
          <p:nvPr/>
        </p:nvSpPr>
        <p:spPr>
          <a:xfrm rot="19902393">
            <a:off x="3251201" y="2376489"/>
            <a:ext cx="1916113" cy="56038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BA66BE-B01C-4E7B-AFCE-823DB2DF4345}"/>
              </a:ext>
            </a:extLst>
          </p:cNvPr>
          <p:cNvSpPr/>
          <p:nvPr/>
        </p:nvSpPr>
        <p:spPr>
          <a:xfrm>
            <a:off x="5106185" y="5060879"/>
            <a:ext cx="7085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существуют лишь по одной причине: чтобы помочь людям сделать то, что в одиночку каждому было бы не под силу.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Уотермен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0C5B1F76-8E5E-445C-BFF6-89726D61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2" y="-117916"/>
            <a:ext cx="12745039" cy="523269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effectLst/>
              </a:rPr>
              <a:t> </a:t>
            </a:r>
            <a:br>
              <a:rPr lang="ru-RU" altLang="ru-RU" dirty="0">
                <a:effectLst/>
              </a:rPr>
            </a:br>
            <a:r>
              <a:rPr lang="ru-RU" altLang="ru-RU" sz="3600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Управление социально-психологическим климатом организации.</a:t>
            </a:r>
            <a:endParaRPr lang="ru-RU" alt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38D9A0DA-75C5-4CA5-BD17-D091A621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3" y="923827"/>
            <a:ext cx="11029361" cy="56309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>
                <a:solidFill>
                  <a:srgbClr val="333399"/>
                </a:solidFill>
              </a:rPr>
              <a:t>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Социально-психологический климат — это результат совместной деятельности людей, их межличностного взаимодействия. </a:t>
            </a:r>
          </a:p>
          <a:p>
            <a:pPr marL="0" indent="0">
              <a:buNone/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Групповые эффекты: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сплоченность как степень единства действий (поведения) членов организации в условиях свободного выбора вида этих действий из нескольких возможных вариантов;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взаимная совместимость (взаимная приемлемость) как возможность бесконфликтного общения и согласованности действий членов организации в условиях их совместной деятельности;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состояние уровня идентификации, понимаемого как сознательное, внутренне мотивированное принятие членом группы (в отличие от пассивной адаптации) целей, ценностей и норм групповой жизни и др.</a:t>
            </a:r>
          </a:p>
          <a:p>
            <a:pPr>
              <a:defRPr/>
            </a:pPr>
            <a:endParaRPr lang="ru-RU" altLang="ru-RU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67C1D-7EF9-4C45-9EBA-CC2576DE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292231"/>
            <a:ext cx="11708090" cy="83330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благоприятного социально-психологического климата:</a:t>
            </a:r>
            <a:br>
              <a:rPr lang="ru-RU" dirty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963" name="Объект 2">
            <a:extLst>
              <a:ext uri="{FF2B5EF4-FFF2-40B4-BE49-F238E27FC236}">
                <a16:creationId xmlns:a16="http://schemas.microsoft.com/office/drawing/2014/main" id="{D381DAAA-D205-49AB-8D59-86ED622C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5" y="1875934"/>
            <a:ext cx="10772050" cy="3590411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требовательность и доверие членов организации друг к другу;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доброжелательная и деловая критика;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свободное выражение собственного мнения нами организации при обсуждении всех вопросе групповой жизни;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удовлетворенность принадлежностью к организации;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степень взаимопомощи;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достаточная информированность членов организации обо всех аспектах ее внутренней жизни.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F8627-D1EF-4D05-B732-9B84BF54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120" y="117476"/>
            <a:ext cx="9603275" cy="8747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социально-психологическим климатом</a:t>
            </a: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Объект 2">
            <a:extLst>
              <a:ext uri="{FF2B5EF4-FFF2-40B4-BE49-F238E27FC236}">
                <a16:creationId xmlns:a16="http://schemas.microsoft.com/office/drawing/2014/main" id="{5752DE58-8F04-4733-AE64-677CC06D6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205" y="1885360"/>
            <a:ext cx="10630648" cy="3467863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процессом формирования содержательных психологических компонентов климата (норм, ожиданий, ценностей, установок, традиций, группового мнения и настроения);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подбор, расстановка, обучение и периодическая аттестация руководящих кадров;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первичных коллективов с учетом фактора психологической совместимости;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наиболее авторитетных, активных членов коллектива;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разрешение межличностных конфликтов.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45D89-67F1-401B-A5AC-EF5D5C4B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61" y="117475"/>
            <a:ext cx="10897385" cy="719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Коммуникационная структура организации. Слухи и меры противодействия им.</a:t>
            </a: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Объект 2">
            <a:extLst>
              <a:ext uri="{FF2B5EF4-FFF2-40B4-BE49-F238E27FC236}">
                <a16:creationId xmlns:a16="http://schemas.microsoft.com/office/drawing/2014/main" id="{3C4CC01B-A210-4C1F-9E8F-9BA66A838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1" y="1084082"/>
            <a:ext cx="10611794" cy="43822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Главная цель коммуникации в организации — достижение общности при сохранении индивидуальности каждого ее элемента. </a:t>
            </a:r>
          </a:p>
          <a:p>
            <a:pPr marL="0" indent="0" algn="ctr">
              <a:buNone/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основных функции коммуникации: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управленческая (осуществляется при помощи побудительных сообщений);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информативная (осуществляется при помощи информативных сообщений);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эмотивная (осуществляется при помощи экспрессивных сообщений, передающих возбуждение, эмоциональные переживания);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фатическая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нацеленная на установление и поддержание контактов.</a:t>
            </a:r>
          </a:p>
          <a:p>
            <a:pPr>
              <a:defRPr/>
            </a:pPr>
            <a:endParaRPr lang="ru-RU" altLang="ru-RU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A588E-2BD4-4B9D-AD80-ADFD5B70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722313"/>
            <a:ext cx="8557610" cy="5508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плохих коммуникаций в организации</a:t>
            </a:r>
            <a:br>
              <a:rPr lang="ru-RU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D5CB9253-7766-43D7-A3D3-BAA16B229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3" y="1941922"/>
            <a:ext cx="9735101" cy="35244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Недостаточное понимание руководителями важности коммуникаций, отсутствие обратной связи. 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Неблагоприятный психологический климат в организации. 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Личностные моменты. 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Неполнота воспринимаемой и передаваемой информации. </a:t>
            </a:r>
          </a:p>
          <a:p>
            <a:pPr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B2F23-04B5-41A5-8A76-B41B8EF3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117475"/>
            <a:ext cx="8280400" cy="1106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Слухи в организации и меры противодействия им.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D9324-F5A7-44D9-AD93-7E6DBFA83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37" y="942680"/>
            <a:ext cx="10416618" cy="483595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  <a:defRPr/>
            </a:pPr>
            <a:r>
              <a:rPr lang="ru-RU" sz="1800" dirty="0">
                <a:solidFill>
                  <a:srgbClr val="333399"/>
                </a:solidFill>
              </a:rPr>
              <a:t>	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 — это молва, известие о ком или чем-нибудь; это сообщение о каких-либо событиях, еще ничем не подтвержденных, которое передается в массе людей от одного человека к другому. Природа возникновения слухов может быть объективной (или стихийной) и субъективной (или целенаправленной).</a:t>
            </a:r>
          </a:p>
          <a:p>
            <a:pPr marL="0" indent="0">
              <a:buNone/>
              <a:defRPr/>
            </a:pP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слуха как социального феномена:</a:t>
            </a:r>
          </a:p>
          <a:p>
            <a:pPr>
              <a:defRPr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слух — это форма межличностной (реже — публичной и массовой) коммуникации;</a:t>
            </a:r>
          </a:p>
          <a:p>
            <a:pPr>
              <a:defRPr/>
            </a:pP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слух — это информативное сообщение, то есть ядро слуха составляют сведения о реальных или вымышленных событиях;</a:t>
            </a:r>
          </a:p>
          <a:p>
            <a:pPr>
              <a:defRPr/>
            </a:pP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слух — это эмоционально значимое для аудитории сообщение. Оно затрагивает  чувства и эмоции людей.</a:t>
            </a:r>
          </a:p>
          <a:p>
            <a:pPr>
              <a:defRPr/>
            </a:pPr>
            <a:endParaRPr lang="ru-RU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F61D5-8688-409D-9DA1-94998353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причины слуха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58B0C-8475-4B90-8D8B-2354A4C92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 — это информация, удовлетворяющая какую-либо психологическую потребность людей, неудовлетворенную другими способами.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 аудитории к некоторой теме. Главное — не столько достоверность информации, сколько неудовлетворенный интерес;</a:t>
            </a:r>
          </a:p>
          <a:p>
            <a:pPr>
              <a:buFontTx/>
              <a:buChar char="-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дефицит надежной информации по интересующей теме.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>
            <a:extLst>
              <a:ext uri="{FF2B5EF4-FFF2-40B4-BE49-F238E27FC236}">
                <a16:creationId xmlns:a16="http://schemas.microsoft.com/office/drawing/2014/main" id="{EF348E99-A0E4-485C-8F27-BC5600BB5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836613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E89AD738-08BA-4893-9E9B-3BB60CA45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488" y="238125"/>
            <a:ext cx="784066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1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слухов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B25C6E33-6E1B-48DB-9E1C-FDF4373F1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308726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C1FF18-A8AE-469A-AEF6-63E46A3C1435}" type="slidenum">
              <a:rPr lang="ru-RU" altLang="ru-RU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ru-RU" altLang="ru-RU" sz="160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8323ACE-16D4-42A3-AC09-E8A6D0221756}"/>
              </a:ext>
            </a:extLst>
          </p:cNvPr>
          <p:cNvSpPr/>
          <p:nvPr/>
        </p:nvSpPr>
        <p:spPr>
          <a:xfrm>
            <a:off x="1847850" y="1128714"/>
            <a:ext cx="4725988" cy="3044825"/>
          </a:xfrm>
          <a:prstGeom prst="ellipse">
            <a:avLst/>
          </a:prstGeom>
          <a:solidFill>
            <a:srgbClr val="DEDEB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Пространственные: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-локальные                                -региональные                                    -национальные                                  -межнациональные.</a:t>
            </a:r>
            <a:endParaRPr lang="ru-RU" sz="2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F3077CE-39BB-4288-BCB5-8F4F13064C6A}"/>
              </a:ext>
            </a:extLst>
          </p:cNvPr>
          <p:cNvSpPr/>
          <p:nvPr/>
        </p:nvSpPr>
        <p:spPr>
          <a:xfrm>
            <a:off x="5867400" y="2528888"/>
            <a:ext cx="4800600" cy="3917950"/>
          </a:xfrm>
          <a:prstGeom prst="ellipse">
            <a:avLst/>
          </a:prstGeom>
          <a:solidFill>
            <a:srgbClr val="DEDEB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Экспрессивные: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«слух-желание»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«слух-пугало»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«агрессивный слух».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Сущность социальной организации.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2.Структурные элементы социальной организации.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3.Дайте определение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фасилитации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4.Синергия в социальной организации.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5.Командные роли в организации.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6.Управление социально-психологическим климатом организации.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Слухи: условия и причины их возникновения.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solidFill>
                  <a:srgbClr val="002060"/>
                </a:solidFill>
              </a:rPr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1480008"/>
            <a:ext cx="11566689" cy="3986337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Короткевич ЭУМК «Психология управления». Гомель, 2017, 173 с.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Урбанович А.А. Психология управления: Учебное пособие.— Мн.: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2007. — 640 с.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2015. — 477 с. — (Серия : Бакалавр. Академический курс).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Майерс Д.   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 [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/ Д. Г. Майерс, Ж. М.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Туенж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ауд. Г. Қ.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Айқынбаева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.]. - 12-бас. - Астана : "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бюросы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ҚҚ, 2018. - 559, [1] б.: сур. - (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5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 А. 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Психология общения : учебник и практикум для академического бакалавриата / Н. А. 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 В. Антонова, С. В. Овсянникова. — Москва : Издательство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2019. — 440 с. </a:t>
            </a:r>
          </a:p>
          <a:p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Г.М., Социальная психология: Учебник для высших учебных заведений / Андреева Г.М. - М. : Аспект Пресс, 2017. - 363 с. </a:t>
            </a:r>
          </a:p>
          <a:p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 Е.П. Психология общения и межличностных отношений. – СПб: Питер, 2009.</a:t>
            </a:r>
          </a:p>
          <a:p>
            <a:r>
              <a:rPr lang="ru-RU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Почебут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Л.Г. Социальная психология. Учебник для вузов. – Питер, 2017. – 400с.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AEECD376-9FCC-4C12-A831-35730CAE9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3959" y="476250"/>
            <a:ext cx="8401755" cy="427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изучат организацию как:</a:t>
            </a:r>
            <a:br>
              <a:rPr lang="ru-RU" sz="4000" cap="none" dirty="0">
                <a:solidFill>
                  <a:srgbClr val="002060"/>
                </a:solidFill>
              </a:rPr>
            </a:br>
            <a:br>
              <a:rPr lang="ru-RU" sz="4000" cap="none" dirty="0">
                <a:solidFill>
                  <a:srgbClr val="002060"/>
                </a:solidFill>
              </a:rPr>
            </a:br>
            <a:br>
              <a:rPr lang="ru-RU" sz="4000" dirty="0"/>
            </a:br>
            <a:br>
              <a:rPr lang="ru-RU" sz="4000" dirty="0"/>
            </a:br>
            <a:endParaRPr lang="ru-RU" sz="400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A73D3A1-0CA7-414F-B4C9-8318C0BD972D}"/>
              </a:ext>
            </a:extLst>
          </p:cNvPr>
          <p:cNvSpPr/>
          <p:nvPr/>
        </p:nvSpPr>
        <p:spPr>
          <a:xfrm>
            <a:off x="2566987" y="1888324"/>
            <a:ext cx="3529013" cy="347186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</a:rPr>
              <a:t>Социальная группа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Текст 5">
            <a:extLst>
              <a:ext uri="{FF2B5EF4-FFF2-40B4-BE49-F238E27FC236}">
                <a16:creationId xmlns:a16="http://schemas.microsoft.com/office/drawing/2014/main" id="{FAEFC37C-4629-44CE-BFA6-F70E7B3F939A}"/>
              </a:ext>
            </a:extLst>
          </p:cNvPr>
          <p:cNvSpPr txBox="1">
            <a:spLocks/>
          </p:cNvSpPr>
          <p:nvPr/>
        </p:nvSpPr>
        <p:spPr bwMode="auto">
          <a:xfrm>
            <a:off x="6028328" y="3429000"/>
            <a:ext cx="2052637" cy="20653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00" kern="0" dirty="0">
                <a:solidFill>
                  <a:srgbClr val="333399"/>
                </a:solidFill>
              </a:rPr>
              <a:t>Общие интересы</a:t>
            </a:r>
            <a:endParaRPr lang="ru-RU" sz="1800" b="1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07461-CF59-4894-AF9F-394F9B48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276618"/>
            <a:ext cx="9603275" cy="5871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7AEEBD-8F58-49C6-9D8C-2DEAD2CD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989814"/>
            <a:ext cx="10706063" cy="447653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форма объединения группы индивидов (двух и более), деятельность которых сознательно координируется субъектом управления для упорядочения совместной деятельности и для достижения общей цели или целей.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CE7173-FB5B-4DA8-92AB-DAEE9BD05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883" y="2714920"/>
            <a:ext cx="6100861" cy="34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8D0F39C8-9F24-4406-9144-0506428A4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5813" y="5081588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br>
              <a:rPr lang="ru-RU" dirty="0">
                <a:cs typeface="Times New Roman" pitchFamily="18" charset="0"/>
              </a:rPr>
            </a:br>
            <a:endParaRPr lang="ru-RU" dirty="0"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8A863C-FFC7-45CC-99F0-39E49E04F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11" y="-9527"/>
            <a:ext cx="11378153" cy="67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br>
              <a:rPr lang="ru-RU" alt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ru-RU" alt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ru-RU" alt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ru-RU" alt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оциальные феномены, способствовавшие появлению организации</a:t>
            </a:r>
            <a:endParaRPr lang="ru-RU" altLang="ru-RU" sz="24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91EB26E-B67B-4962-BCFE-8FF6B2B61566}"/>
              </a:ext>
            </a:extLst>
          </p:cNvPr>
          <p:cNvSpPr/>
          <p:nvPr/>
        </p:nvSpPr>
        <p:spPr>
          <a:xfrm>
            <a:off x="2309813" y="1336676"/>
            <a:ext cx="3529012" cy="347186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Синергия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объединении усилий и воль участников организации достигаются более высокие результаты, нежели те, что могут быть получены при простом суммировании усилий изолированных индивидов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33108CB-74F2-4922-90FB-03594E9A9A31}"/>
              </a:ext>
            </a:extLst>
          </p:cNvPr>
          <p:cNvSpPr/>
          <p:nvPr/>
        </p:nvSpPr>
        <p:spPr>
          <a:xfrm>
            <a:off x="6084888" y="1376364"/>
            <a:ext cx="3530600" cy="347027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Фасилитация</a:t>
            </a:r>
            <a:endParaRPr lang="ru-RU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облегчение работы при любом виде совместной деятельности</a:t>
            </a:r>
          </a:p>
        </p:txBody>
      </p:sp>
      <p:pic>
        <p:nvPicPr>
          <p:cNvPr id="23559" name="Picture 5" descr="Синергия, как подводная часть айсберга успешных переговоров ...">
            <a:extLst>
              <a:ext uri="{FF2B5EF4-FFF2-40B4-BE49-F238E27FC236}">
                <a16:creationId xmlns:a16="http://schemas.microsoft.com/office/drawing/2014/main" id="{5329D282-4D68-407D-AA5E-B7B96FB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1" y="4808539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 descr="В чем отличие фасилитации от модерации | ManGO! Games | Яндекс Дзен">
            <a:extLst>
              <a:ext uri="{FF2B5EF4-FFF2-40B4-BE49-F238E27FC236}">
                <a16:creationId xmlns:a16="http://schemas.microsoft.com/office/drawing/2014/main" id="{978DA8E3-1541-4F37-8F77-35CF012D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9" y="4637089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3" descr="Чем фасилитация и фасилитаторы могут помочь HR-у ⋆ NewRealGoal">
            <a:extLst>
              <a:ext uri="{FF2B5EF4-FFF2-40B4-BE49-F238E27FC236}">
                <a16:creationId xmlns:a16="http://schemas.microsoft.com/office/drawing/2014/main" id="{B1D79B3D-1C84-42AD-9FAB-F8D74FC8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3935413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>
            <a:extLst>
              <a:ext uri="{FF2B5EF4-FFF2-40B4-BE49-F238E27FC236}">
                <a16:creationId xmlns:a16="http://schemas.microsoft.com/office/drawing/2014/main" id="{2275388F-DF44-4589-A38E-656FD7D555B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773363" y="1"/>
            <a:ext cx="7372350" cy="682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/>
              <a:t>   </a:t>
            </a:r>
            <a:r>
              <a:rPr lang="ru-RU" cap="none" dirty="0">
                <a:solidFill>
                  <a:srgbClr val="002060"/>
                </a:solidFill>
                <a:effectLst/>
              </a:rPr>
              <a:t>Существенные признаки  организации:</a:t>
            </a:r>
            <a:endParaRPr lang="ru-RU" sz="4000" dirty="0">
              <a:solidFill>
                <a:srgbClr val="002060"/>
              </a:solidFill>
            </a:endParaRPr>
          </a:p>
        </p:txBody>
      </p:sp>
      <p:grpSp>
        <p:nvGrpSpPr>
          <p:cNvPr id="24580" name="Group 148">
            <a:extLst>
              <a:ext uri="{FF2B5EF4-FFF2-40B4-BE49-F238E27FC236}">
                <a16:creationId xmlns:a16="http://schemas.microsoft.com/office/drawing/2014/main" id="{0F26DFAF-70F4-4340-8DDF-8D26F59900DB}"/>
              </a:ext>
            </a:extLst>
          </p:cNvPr>
          <p:cNvGrpSpPr>
            <a:grpSpLocks/>
          </p:cNvGrpSpPr>
          <p:nvPr/>
        </p:nvGrpSpPr>
        <p:grpSpPr bwMode="auto">
          <a:xfrm>
            <a:off x="13456" y="1550988"/>
            <a:ext cx="12928564" cy="5340350"/>
            <a:chOff x="423" y="545"/>
            <a:chExt cx="8844" cy="3569"/>
          </a:xfrm>
        </p:grpSpPr>
        <p:sp>
          <p:nvSpPr>
            <p:cNvPr id="260225" name="Rectangle 129">
              <a:extLst>
                <a:ext uri="{FF2B5EF4-FFF2-40B4-BE49-F238E27FC236}">
                  <a16:creationId xmlns:a16="http://schemas.microsoft.com/office/drawing/2014/main" id="{DA07CAE3-452C-4724-8DD9-0FCBCF3E2B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3552">
              <a:off x="904" y="983"/>
              <a:ext cx="1969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indent="457200" algn="just">
                <a:defRPr/>
              </a:pPr>
              <a:r>
                <a:rPr lang="ru-RU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ru-RU" dirty="0">
                  <a:solidFill>
                    <a:srgbClr val="333399"/>
                  </a:solidFill>
                  <a:latin typeface="Segoe UI Light" panose="020B0502040204020203" pitchFamily="34" charset="0"/>
                </a:rPr>
                <a:t>Контакт социальных ролей. </a:t>
              </a:r>
            </a:p>
          </p:txBody>
        </p:sp>
        <p:grpSp>
          <p:nvGrpSpPr>
            <p:cNvPr id="24588" name="Group 141">
              <a:extLst>
                <a:ext uri="{FF2B5EF4-FFF2-40B4-BE49-F238E27FC236}">
                  <a16:creationId xmlns:a16="http://schemas.microsoft.com/office/drawing/2014/main" id="{45C8E035-4E8C-45EC-B6EA-3F81F2B6C3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" y="545"/>
              <a:ext cx="8844" cy="3569"/>
              <a:chOff x="423" y="545"/>
              <a:chExt cx="8844" cy="3569"/>
            </a:xfrm>
          </p:grpSpPr>
          <p:sp>
            <p:nvSpPr>
              <p:cNvPr id="24589" name="Rectangle 41">
                <a:extLst>
                  <a:ext uri="{FF2B5EF4-FFF2-40B4-BE49-F238E27FC236}">
                    <a16:creationId xmlns:a16="http://schemas.microsoft.com/office/drawing/2014/main" id="{6BF096D5-175F-4F58-AB77-BCC0839FC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" y="556"/>
                <a:ext cx="1826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indent="4572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600">
                    <a:solidFill>
                      <a:srgbClr val="333399"/>
                    </a:solidFill>
                    <a:latin typeface="Segoe UI Light" panose="020B0502040204020203" pitchFamily="34" charset="0"/>
                  </a:rPr>
                  <a:t>Целенаправленность и системность.</a:t>
                </a:r>
              </a:p>
            </p:txBody>
          </p:sp>
          <p:pic>
            <p:nvPicPr>
              <p:cNvPr id="24590" name="Picture 110" descr="GC000749">
                <a:extLst>
                  <a:ext uri="{FF2B5EF4-FFF2-40B4-BE49-F238E27FC236}">
                    <a16:creationId xmlns:a16="http://schemas.microsoft.com/office/drawing/2014/main" id="{6FB2404F-7AC4-4D2E-A14B-EC85F9B36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9" y="545"/>
                <a:ext cx="357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1" name="Rectangle 134">
                <a:extLst>
                  <a:ext uri="{FF2B5EF4-FFF2-40B4-BE49-F238E27FC236}">
                    <a16:creationId xmlns:a16="http://schemas.microsoft.com/office/drawing/2014/main" id="{A8989C77-5242-4E73-ACB1-F03B67BDD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31"/>
                <a:ext cx="5127" cy="2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indent="4572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solidFill>
                      <a:srgbClr val="333399"/>
                    </a:solidFill>
                    <a:latin typeface="Segoe UI Light" panose="020B0502040204020203" pitchFamily="34" charset="0"/>
                    <a:ea typeface="Segoe UI Symbol" panose="020B0502040204020203" pitchFamily="34" charset="0"/>
                    <a:cs typeface="Segoe UI Symbol" panose="020B0502040204020203" pitchFamily="34" charset="0"/>
                  </a:rPr>
                  <a:t>                         Иерархическая структура власти. </a:t>
                </a:r>
              </a:p>
            </p:txBody>
          </p:sp>
          <p:sp>
            <p:nvSpPr>
              <p:cNvPr id="24592" name="Rectangle 138">
                <a:extLst>
                  <a:ext uri="{FF2B5EF4-FFF2-40B4-BE49-F238E27FC236}">
                    <a16:creationId xmlns:a16="http://schemas.microsoft.com/office/drawing/2014/main" id="{8F9FA330-2475-45D0-9382-6AF62EE42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2612"/>
                <a:ext cx="2830" cy="1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indent="4572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 dirty="0">
                    <a:solidFill>
                      <a:srgbClr val="333399"/>
                    </a:solidFill>
                    <a:latin typeface="Segoe UI Light" panose="020B0502040204020203" pitchFamily="34" charset="0"/>
                  </a:rPr>
                  <a:t>Наличие административной структуры, штатных сотрудников и публичного офиса. </a:t>
                </a:r>
              </a:p>
            </p:txBody>
          </p:sp>
          <p:sp>
            <p:nvSpPr>
              <p:cNvPr id="24593" name="Rectangle 139">
                <a:extLst>
                  <a:ext uri="{FF2B5EF4-FFF2-40B4-BE49-F238E27FC236}">
                    <a16:creationId xmlns:a16="http://schemas.microsoft.com/office/drawing/2014/main" id="{44C0FA91-3ACE-4A81-8BB3-A1326718A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1" y="2474"/>
                <a:ext cx="552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indent="4572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>
                    <a:solidFill>
                      <a:srgbClr val="333399"/>
                    </a:solidFill>
                    <a:latin typeface="Segoe UI Light" panose="020B0502040204020203" pitchFamily="34" charset="0"/>
                  </a:rPr>
                  <a:t>Формализация деятельности. </a:t>
                </a:r>
              </a:p>
            </p:txBody>
          </p:sp>
        </p:grpSp>
      </p:grpSp>
      <p:sp>
        <p:nvSpPr>
          <p:cNvPr id="24581" name="Прямоугольник 1">
            <a:extLst>
              <a:ext uri="{FF2B5EF4-FFF2-40B4-BE49-F238E27FC236}">
                <a16:creationId xmlns:a16="http://schemas.microsoft.com/office/drawing/2014/main" id="{1AB2E374-12A7-4671-B94F-42C76B8C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4" y="2841625"/>
            <a:ext cx="3411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altLang="ru-RU" sz="1800" dirty="0">
                <a:solidFill>
                  <a:srgbClr val="333399"/>
                </a:solidFill>
                <a:latin typeface="Segoe UI Semilight" panose="020B0402040204020203" pitchFamily="34" charset="0"/>
                <a:ea typeface="SimSun" panose="02010600030101010101" pitchFamily="2" charset="-122"/>
                <a:cs typeface="Segoe UI Semilight" panose="020B0402040204020203" pitchFamily="34" charset="0"/>
              </a:rPr>
              <a:t>Разделение труда и высокая степень специализации. </a:t>
            </a:r>
          </a:p>
        </p:txBody>
      </p:sp>
      <p:pic>
        <p:nvPicPr>
          <p:cNvPr id="24582" name="Picture 50" descr="разделение труда">
            <a:extLst>
              <a:ext uri="{FF2B5EF4-FFF2-40B4-BE49-F238E27FC236}">
                <a16:creationId xmlns:a16="http://schemas.microsoft.com/office/drawing/2014/main" id="{C957BE77-BF2A-42EC-9B32-AEAFFB67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9937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3">
            <a:extLst>
              <a:ext uri="{FF2B5EF4-FFF2-40B4-BE49-F238E27FC236}">
                <a16:creationId xmlns:a16="http://schemas.microsoft.com/office/drawing/2014/main" id="{00968BAF-6A1D-4CEA-B75F-43541863D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9" y="2349501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Рисунок 4">
            <a:extLst>
              <a:ext uri="{FF2B5EF4-FFF2-40B4-BE49-F238E27FC236}">
                <a16:creationId xmlns:a16="http://schemas.microsoft.com/office/drawing/2014/main" id="{6FC7F541-E914-4E3D-88DE-C263FAF3B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9" y="4859338"/>
            <a:ext cx="3914939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Рисунок 5">
            <a:extLst>
              <a:ext uri="{FF2B5EF4-FFF2-40B4-BE49-F238E27FC236}">
                <a16:creationId xmlns:a16="http://schemas.microsoft.com/office/drawing/2014/main" id="{76095E42-A17E-4C91-8A86-58F18DC66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499268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Рисунок 6">
            <a:extLst>
              <a:ext uri="{FF2B5EF4-FFF2-40B4-BE49-F238E27FC236}">
                <a16:creationId xmlns:a16="http://schemas.microsoft.com/office/drawing/2014/main" id="{961AB065-1709-4D5B-A8AF-442E470EE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630">
            <a:off x="1779589" y="3094039"/>
            <a:ext cx="279082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08315807-73A0-4B62-AA4B-60F9F3A51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7530" y="197964"/>
            <a:ext cx="7654058" cy="5703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современной организации</a:t>
            </a: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30ACC5B0-55BB-4805-8102-95E0F083A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167" y="1885361"/>
            <a:ext cx="10510381" cy="395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Принцип перспективной деятельности.</a:t>
            </a:r>
          </a:p>
          <a:p>
            <a:pPr>
              <a:defRPr/>
            </a:pPr>
            <a:r>
              <a:rPr lang="ru-RU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единоначалия.</a:t>
            </a:r>
          </a:p>
          <a:p>
            <a:pPr>
              <a:defRPr/>
            </a:pPr>
            <a:r>
              <a:rPr lang="ru-RU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специализации управления.</a:t>
            </a:r>
          </a:p>
          <a:p>
            <a:pPr>
              <a:defRPr/>
            </a:pPr>
            <a:r>
              <a:rPr lang="ru-RU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 диапазона управления.</a:t>
            </a:r>
          </a:p>
          <a:p>
            <a:pPr>
              <a:defRPr/>
            </a:pPr>
            <a:r>
              <a:rPr lang="ru-RU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Принцип вертикального ограничения иерархии.</a:t>
            </a:r>
          </a:p>
          <a:p>
            <a:pPr>
              <a:defRPr/>
            </a:pPr>
            <a:r>
              <a:rPr lang="ru-RU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Принцип делегирования полномочий.</a:t>
            </a:r>
            <a:endParaRPr lang="ru-RU" sz="3600" i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E5D57-9D09-476D-BF7C-73AAACEF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5" y="117475"/>
            <a:ext cx="9351389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2.Структура социальной организации. </a:t>
            </a:r>
            <a:b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9778D7F-F997-4F6F-A526-A34AA27372E2}"/>
              </a:ext>
            </a:extLst>
          </p:cNvPr>
          <p:cNvSpPr/>
          <p:nvPr/>
        </p:nvSpPr>
        <p:spPr>
          <a:xfrm>
            <a:off x="157958" y="1927225"/>
            <a:ext cx="2924175" cy="3003550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333399"/>
                </a:solidFill>
              </a:rPr>
              <a:t>Формальная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267AC83-9627-4B19-89A9-B7D51F874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738" y="1804987"/>
            <a:ext cx="3065462" cy="31257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rgbClr val="333399"/>
                </a:solidFill>
              </a:rPr>
              <a:t>Неформальная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30725" name="Прямоугольник 5">
            <a:extLst>
              <a:ext uri="{FF2B5EF4-FFF2-40B4-BE49-F238E27FC236}">
                <a16:creationId xmlns:a16="http://schemas.microsoft.com/office/drawing/2014/main" id="{BE681685-A121-421C-922F-AB9F61EE9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381" y="2092751"/>
            <a:ext cx="181937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333399"/>
                </a:solidFill>
              </a:rPr>
              <a:t>- Должностная структура. </a:t>
            </a:r>
            <a:endParaRPr lang="ru-RU" altLang="ru-RU" sz="1600" dirty="0">
              <a:solidFill>
                <a:srgbClr val="333399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333399"/>
                </a:solidFill>
              </a:rPr>
              <a:t>-Функциональная структура. </a:t>
            </a:r>
            <a:endParaRPr lang="ru-RU" altLang="ru-RU" sz="1600" dirty="0">
              <a:solidFill>
                <a:srgbClr val="333399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333399"/>
                </a:solidFill>
              </a:rPr>
              <a:t>-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333399"/>
                </a:solidFill>
              </a:rPr>
              <a:t>Социально-демографическая структура.</a:t>
            </a:r>
            <a:endParaRPr lang="ru-RU" altLang="ru-RU" sz="1600" dirty="0">
              <a:solidFill>
                <a:srgbClr val="333399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333399"/>
                </a:solidFill>
              </a:rPr>
              <a:t>-Профессионально-квалификационная структура. </a:t>
            </a:r>
            <a:endParaRPr lang="ru-RU" altLang="ru-RU" sz="1600" dirty="0">
              <a:solidFill>
                <a:srgbClr val="333399"/>
              </a:solidFill>
            </a:endParaRPr>
          </a:p>
        </p:txBody>
      </p:sp>
      <p:sp>
        <p:nvSpPr>
          <p:cNvPr id="30726" name="Прямоугольник 9">
            <a:extLst>
              <a:ext uri="{FF2B5EF4-FFF2-40B4-BE49-F238E27FC236}">
                <a16:creationId xmlns:a16="http://schemas.microsoft.com/office/drawing/2014/main" id="{B9CA10E5-CE08-485E-AD0C-8653E9A0F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674" y="2092751"/>
            <a:ext cx="2071828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indent="0" algn="just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rgbClr val="333399"/>
                </a:solidFill>
              </a:rPr>
              <a:t>-Неудовлетворенность выходящих за пределы организации потребностей ее членов;</a:t>
            </a:r>
            <a:endParaRPr lang="ru-RU" altLang="ru-RU" sz="1600" dirty="0">
              <a:solidFill>
                <a:srgbClr val="333399"/>
              </a:solidFill>
            </a:endParaRPr>
          </a:p>
          <a:p>
            <a:pPr indent="0" algn="just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rgbClr val="333399"/>
                </a:solidFill>
              </a:rPr>
              <a:t>-В неформальной группе больше возможностей оказать или попросить помощи у коллег;</a:t>
            </a:r>
            <a:endParaRPr lang="ru-RU" altLang="ru-RU" sz="1600" dirty="0">
              <a:solidFill>
                <a:srgbClr val="333399"/>
              </a:solidFill>
            </a:endParaRPr>
          </a:p>
          <a:p>
            <a:pPr indent="0" algn="just">
              <a:spcBef>
                <a:spcPct val="0"/>
              </a:spcBef>
              <a:buClrTx/>
              <a:buSzTx/>
              <a:buNone/>
            </a:pPr>
            <a:r>
              <a:rPr lang="ru-RU" altLang="ru-RU" sz="1600" dirty="0">
                <a:solidFill>
                  <a:srgbClr val="333399"/>
                </a:solidFill>
              </a:rPr>
              <a:t>-</a:t>
            </a:r>
            <a:r>
              <a:rPr lang="ru-RU" altLang="ru-RU" sz="1400" dirty="0">
                <a:solidFill>
                  <a:srgbClr val="333399"/>
                </a:solidFill>
              </a:rPr>
              <a:t>Потребность быть ближе к тем, кому мы симпатизируем</a:t>
            </a:r>
            <a:endParaRPr lang="ru-RU" altLang="ru-RU" sz="16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1317</TotalTime>
  <Words>1639</Words>
  <Application>Microsoft Office PowerPoint</Application>
  <PresentationFormat>Широкоэкранный</PresentationFormat>
  <Paragraphs>238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Gill Sans MT</vt:lpstr>
      <vt:lpstr>Segoe UI Light</vt:lpstr>
      <vt:lpstr>Segoe UI Semilight</vt:lpstr>
      <vt:lpstr>Tahoma</vt:lpstr>
      <vt:lpstr>Times New Roman</vt:lpstr>
      <vt:lpstr>Wingdings</vt:lpstr>
      <vt:lpstr>Галерея</vt:lpstr>
      <vt:lpstr>Социальная организация как объект управления</vt:lpstr>
      <vt:lpstr>План лекции </vt:lpstr>
      <vt:lpstr>1. Психологическая сущность социальной организации</vt:lpstr>
      <vt:lpstr>Психология изучат организацию как:    </vt:lpstr>
      <vt:lpstr>Организация</vt:lpstr>
      <vt:lpstr> </vt:lpstr>
      <vt:lpstr>   Существенные признаки  организации:</vt:lpstr>
      <vt:lpstr>Принципы современной организации</vt:lpstr>
      <vt:lpstr>2.Структура социальной организации.     </vt:lpstr>
      <vt:lpstr>Организация сегодня:</vt:lpstr>
      <vt:lpstr>Отношение руководителя к неформальным структурам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Феномены групповой жизнедеятельности</vt:lpstr>
      <vt:lpstr>5. Распределение деловых ролей в организации.</vt:lpstr>
      <vt:lpstr>Девять командных ролей</vt:lpstr>
      <vt:lpstr>Генератор идей</vt:lpstr>
      <vt:lpstr>Исследователь ресурсов </vt:lpstr>
      <vt:lpstr>Координатор</vt:lpstr>
      <vt:lpstr>Мотиватор</vt:lpstr>
      <vt:lpstr>Аналитик</vt:lpstr>
      <vt:lpstr>Вдохновитель команды </vt:lpstr>
      <vt:lpstr>Реализатор</vt:lpstr>
      <vt:lpstr>Контролер</vt:lpstr>
      <vt:lpstr>Специалист</vt:lpstr>
      <vt:lpstr>  6. Управление социально-психологическим климатом организации.</vt:lpstr>
      <vt:lpstr>Признаки благоприятного социально-психологического климата: </vt:lpstr>
      <vt:lpstr>Управление социально-психологическим климатом</vt:lpstr>
      <vt:lpstr>7. Коммуникационная структура организации. Слухи и меры противодействия им.</vt:lpstr>
      <vt:lpstr>Причины плохих коммуникаций в организации </vt:lpstr>
      <vt:lpstr>Слухи в организации и меры противодействия им.  </vt:lpstr>
      <vt:lpstr>Условия и причины слуха</vt:lpstr>
      <vt:lpstr>Презентация PowerPoint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Мамбеталина Алия Сактагановна</cp:lastModifiedBy>
  <cp:revision>184</cp:revision>
  <dcterms:created xsi:type="dcterms:W3CDTF">2020-08-21T14:43:09Z</dcterms:created>
  <dcterms:modified xsi:type="dcterms:W3CDTF">2020-10-22T18:01:17Z</dcterms:modified>
</cp:coreProperties>
</file>