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76" r:id="rId4"/>
    <p:sldId id="379" r:id="rId5"/>
    <p:sldId id="385" r:id="rId6"/>
    <p:sldId id="387" r:id="rId7"/>
    <p:sldId id="389" r:id="rId8"/>
    <p:sldId id="390" r:id="rId9"/>
    <p:sldId id="391" r:id="rId10"/>
    <p:sldId id="380" r:id="rId11"/>
    <p:sldId id="386" r:id="rId12"/>
    <p:sldId id="382" r:id="rId13"/>
    <p:sldId id="383" r:id="rId14"/>
    <p:sldId id="384" r:id="rId15"/>
    <p:sldId id="392" r:id="rId16"/>
    <p:sldId id="388" r:id="rId17"/>
    <p:sldId id="317" r:id="rId18"/>
    <p:sldId id="308" r:id="rId19"/>
    <p:sldId id="25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5.xml.rels><?xml version="1.0" encoding="UTF-8" standalone="yes"?>
<Relationships xmlns="http://schemas.openxmlformats.org/package/2006/relationships"><Relationship Id="rId1" Type="http://schemas.openxmlformats.org/officeDocument/2006/relationships/image" Target="../media/image5.png"/></Relationships>
</file>

<file path=ppt/diagrams/_rels/data16.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7FFE5-6E8E-4D1A-89BE-7FD79277F3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5E9C48F-C0D6-4046-A14E-D1A6E396ACB3}" type="pres">
      <dgm:prSet presAssocID="{CF67FFE5-6E8E-4D1A-89BE-7FD79277F32B}" presName="linear" presStyleCnt="0">
        <dgm:presLayoutVars>
          <dgm:animLvl val="lvl"/>
          <dgm:resizeHandles val="exact"/>
        </dgm:presLayoutVars>
      </dgm:prSet>
      <dgm:spPr/>
      <dgm:t>
        <a:bodyPr/>
        <a:lstStyle/>
        <a:p>
          <a:endParaRPr lang="ru-RU"/>
        </a:p>
      </dgm:t>
    </dgm:pt>
  </dgm:ptLst>
  <dgm:cxnLst>
    <dgm:cxn modelId="{36607DC6-A4AF-403C-9BA0-E9CF0A64E585}" type="presOf" srcId="{CF67FFE5-6E8E-4D1A-89BE-7FD79277F32B}" destId="{D5E9C48F-C0D6-4046-A14E-D1A6E396AC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A79A2E-C5FB-49EB-A07F-3C51A93D42E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2E89872E-E25B-4D69-91F5-8E41DA58873B}">
      <dgm:prSet custT="1"/>
      <dgm:spPr/>
      <dgm:t>
        <a:bodyPr/>
        <a:lstStyle/>
        <a:p>
          <a:pPr algn="just" rtl="0"/>
          <a:r>
            <a:rPr lang="ru-RU" sz="1600" b="0" smtClean="0">
              <a:latin typeface="Times New Roman" panose="02020603050405020304" pitchFamily="18" charset="0"/>
              <a:cs typeface="Times New Roman" panose="02020603050405020304" pitchFamily="18" charset="0"/>
            </a:rPr>
            <a:t>Таким образом, понятия </a:t>
          </a:r>
          <a:r>
            <a:rPr lang="ru-RU" sz="1600" b="0" i="1" smtClean="0">
              <a:latin typeface="Times New Roman" panose="02020603050405020304" pitchFamily="18" charset="0"/>
              <a:cs typeface="Times New Roman" panose="02020603050405020304" pitchFamily="18" charset="0"/>
            </a:rPr>
            <a:t>инертность, восстанавливаемость и пластичность</a:t>
          </a:r>
          <a:r>
            <a:rPr lang="ru-RU" sz="1600" b="0" smtClean="0">
              <a:latin typeface="Times New Roman" panose="02020603050405020304" pitchFamily="18" charset="0"/>
              <a:cs typeface="Times New Roman" panose="02020603050405020304" pitchFamily="18" charset="0"/>
            </a:rPr>
            <a:t> являются частными случаями устойчивости, обусловленные такими факторами как разбавление, сорбция обменная и необменная, наличие интенсивной миграции вещества и т.д. При решении задач рационального природопользования устойчивость природных систем можно рассматривать как оценочную категорию, характеризующую возможность выполнения системой определенных социально-экономических функций в относительно длительном промежутке времени при определенных внешних воздействиях. По утверждению ряда авторов устойчивое развитие должно быть, прежде всего, предсказуемым и лишь затем управляемым какими-либо воздействиями.</a:t>
          </a:r>
          <a:endParaRPr lang="ru-RU" sz="1600">
            <a:latin typeface="Times New Roman" panose="02020603050405020304" pitchFamily="18" charset="0"/>
            <a:cs typeface="Times New Roman" panose="02020603050405020304" pitchFamily="18" charset="0"/>
          </a:endParaRPr>
        </a:p>
      </dgm:t>
    </dgm:pt>
    <dgm:pt modelId="{DC119B89-43E7-4430-99A1-4A3FB884E953}" type="parTrans" cxnId="{51E96502-88EC-49D2-923B-A0584AD969C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2009D9DA-356B-4928-820C-725D1954FE0D}" type="sibTrans" cxnId="{51E96502-88EC-49D2-923B-A0584AD969C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F3C2F5EA-8DFD-4BE0-B5E9-94AD18568B52}">
      <dgm:prSet custT="1"/>
      <dgm:spPr/>
      <dgm:t>
        <a:bodyPr/>
        <a:lstStyle/>
        <a:p>
          <a:pPr algn="just" rtl="0"/>
          <a:endParaRPr lang="ru-RU" sz="1600">
            <a:latin typeface="Times New Roman" panose="02020603050405020304" pitchFamily="18" charset="0"/>
            <a:cs typeface="Times New Roman" panose="02020603050405020304" pitchFamily="18" charset="0"/>
          </a:endParaRPr>
        </a:p>
      </dgm:t>
    </dgm:pt>
    <dgm:pt modelId="{4AFC1ABE-98BA-4E3C-9361-B0ED2D931D60}" type="parTrans" cxnId="{913E1FC4-EE10-4670-B644-BF1C862BF512}">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2D99B6CC-D20D-4DFC-A13E-78AA2EB90D22}" type="sibTrans" cxnId="{913E1FC4-EE10-4670-B644-BF1C862BF512}">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5FB289E-DC4E-4789-94F0-36B43BF17EAB}" type="pres">
      <dgm:prSet presAssocID="{57A79A2E-C5FB-49EB-A07F-3C51A93D42E2}" presName="CompostProcess" presStyleCnt="0">
        <dgm:presLayoutVars>
          <dgm:dir/>
          <dgm:resizeHandles val="exact"/>
        </dgm:presLayoutVars>
      </dgm:prSet>
      <dgm:spPr/>
    </dgm:pt>
    <dgm:pt modelId="{949FEE22-5EB7-4A6C-96CA-A179C5A50CDB}" type="pres">
      <dgm:prSet presAssocID="{57A79A2E-C5FB-49EB-A07F-3C51A93D42E2}" presName="arrow" presStyleLbl="bgShp" presStyleIdx="0" presStyleCnt="1"/>
      <dgm:spPr/>
    </dgm:pt>
    <dgm:pt modelId="{0DCF75C2-6471-441C-A11F-AADF939CFAF0}" type="pres">
      <dgm:prSet presAssocID="{57A79A2E-C5FB-49EB-A07F-3C51A93D42E2}" presName="linearProcess" presStyleCnt="0"/>
      <dgm:spPr/>
    </dgm:pt>
    <dgm:pt modelId="{DD160D4A-B1EA-4278-85FF-47D62E40F336}" type="pres">
      <dgm:prSet presAssocID="{2E89872E-E25B-4D69-91F5-8E41DA58873B}" presName="textNode" presStyleLbl="node1" presStyleIdx="0" presStyleCnt="1">
        <dgm:presLayoutVars>
          <dgm:bulletEnabled val="1"/>
        </dgm:presLayoutVars>
      </dgm:prSet>
      <dgm:spPr/>
    </dgm:pt>
  </dgm:ptLst>
  <dgm:cxnLst>
    <dgm:cxn modelId="{51E96502-88EC-49D2-923B-A0584AD969C5}" srcId="{57A79A2E-C5FB-49EB-A07F-3C51A93D42E2}" destId="{2E89872E-E25B-4D69-91F5-8E41DA58873B}" srcOrd="0" destOrd="0" parTransId="{DC119B89-43E7-4430-99A1-4A3FB884E953}" sibTransId="{2009D9DA-356B-4928-820C-725D1954FE0D}"/>
    <dgm:cxn modelId="{28049563-CEFE-4E07-92BE-E574FBC2F404}" type="presOf" srcId="{2E89872E-E25B-4D69-91F5-8E41DA58873B}" destId="{DD160D4A-B1EA-4278-85FF-47D62E40F336}" srcOrd="0" destOrd="0" presId="urn:microsoft.com/office/officeart/2005/8/layout/hProcess9"/>
    <dgm:cxn modelId="{913E1FC4-EE10-4670-B644-BF1C862BF512}" srcId="{2E89872E-E25B-4D69-91F5-8E41DA58873B}" destId="{F3C2F5EA-8DFD-4BE0-B5E9-94AD18568B52}" srcOrd="0" destOrd="0" parTransId="{4AFC1ABE-98BA-4E3C-9361-B0ED2D931D60}" sibTransId="{2D99B6CC-D20D-4DFC-A13E-78AA2EB90D22}"/>
    <dgm:cxn modelId="{8EE9061F-B313-4FAA-8817-BCDCAD7F9BB9}" type="presOf" srcId="{F3C2F5EA-8DFD-4BE0-B5E9-94AD18568B52}" destId="{DD160D4A-B1EA-4278-85FF-47D62E40F336}" srcOrd="0" destOrd="1" presId="urn:microsoft.com/office/officeart/2005/8/layout/hProcess9"/>
    <dgm:cxn modelId="{CEDE8F63-891D-41F6-A80E-8F98EC668CC4}" type="presOf" srcId="{57A79A2E-C5FB-49EB-A07F-3C51A93D42E2}" destId="{55FB289E-DC4E-4789-94F0-36B43BF17EAB}" srcOrd="0" destOrd="0" presId="urn:microsoft.com/office/officeart/2005/8/layout/hProcess9"/>
    <dgm:cxn modelId="{90A7B6A6-41EE-430D-9FC2-57FEDC2DBAD2}" type="presParOf" srcId="{55FB289E-DC4E-4789-94F0-36B43BF17EAB}" destId="{949FEE22-5EB7-4A6C-96CA-A179C5A50CDB}" srcOrd="0" destOrd="0" presId="urn:microsoft.com/office/officeart/2005/8/layout/hProcess9"/>
    <dgm:cxn modelId="{E24C63D4-6F98-4666-9686-CB66614A6B84}" type="presParOf" srcId="{55FB289E-DC4E-4789-94F0-36B43BF17EAB}" destId="{0DCF75C2-6471-441C-A11F-AADF939CFAF0}" srcOrd="1" destOrd="0" presId="urn:microsoft.com/office/officeart/2005/8/layout/hProcess9"/>
    <dgm:cxn modelId="{52561DC4-15E8-4950-9F02-70F05DC89ED9}" type="presParOf" srcId="{0DCF75C2-6471-441C-A11F-AADF939CFAF0}" destId="{DD160D4A-B1EA-4278-85FF-47D62E40F33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9CEEFC-34BB-49E8-BD00-4ABB7E9D141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C08F2B1-8B6A-477B-AB4D-04331CAC91D8}">
      <dgm:prSet/>
      <dgm:spPr/>
      <dgm:t>
        <a:bodyPr/>
        <a:lstStyle/>
        <a:p>
          <a:pPr rtl="0"/>
          <a:r>
            <a:rPr lang="ru-RU" b="1" smtClean="0">
              <a:latin typeface="Times New Roman" panose="02020603050405020304" pitchFamily="18" charset="0"/>
              <a:cs typeface="Times New Roman" panose="02020603050405020304" pitchFamily="18" charset="0"/>
            </a:rPr>
            <a:t>Из климатических факторов для устойчивости ландшафта особенно важны факторы, определяющие энергетику процессов в геосистеме:</a:t>
          </a:r>
          <a:endParaRPr lang="ru-RU">
            <a:latin typeface="Times New Roman" panose="02020603050405020304" pitchFamily="18" charset="0"/>
            <a:cs typeface="Times New Roman" panose="02020603050405020304" pitchFamily="18" charset="0"/>
          </a:endParaRPr>
        </a:p>
      </dgm:t>
    </dgm:pt>
    <dgm:pt modelId="{6013A354-97E6-42A8-B08C-C36ABD0B818B}" type="parTrans" cxnId="{3CE3B791-F63E-4B83-BB97-33A1F638DC82}">
      <dgm:prSet/>
      <dgm:spPr/>
      <dgm:t>
        <a:bodyPr/>
        <a:lstStyle/>
        <a:p>
          <a:endParaRPr lang="ru-RU"/>
        </a:p>
      </dgm:t>
    </dgm:pt>
    <dgm:pt modelId="{4C8C1CCD-1B7B-4967-BE3A-21B7D370333C}" type="sibTrans" cxnId="{3CE3B791-F63E-4B83-BB97-33A1F638DC82}">
      <dgm:prSet/>
      <dgm:spPr/>
      <dgm:t>
        <a:bodyPr/>
        <a:lstStyle/>
        <a:p>
          <a:endParaRPr lang="ru-RU"/>
        </a:p>
      </dgm:t>
    </dgm:pt>
    <dgm:pt modelId="{386110E0-AE80-4EDD-8334-98875A1EE9AC}" type="pres">
      <dgm:prSet presAssocID="{0F9CEEFC-34BB-49E8-BD00-4ABB7E9D141F}" presName="linear" presStyleCnt="0">
        <dgm:presLayoutVars>
          <dgm:animLvl val="lvl"/>
          <dgm:resizeHandles val="exact"/>
        </dgm:presLayoutVars>
      </dgm:prSet>
      <dgm:spPr/>
    </dgm:pt>
    <dgm:pt modelId="{DFA54FF9-EE77-449E-B8F5-D62991F5B6DE}" type="pres">
      <dgm:prSet presAssocID="{3C08F2B1-8B6A-477B-AB4D-04331CAC91D8}" presName="parentText" presStyleLbl="node1" presStyleIdx="0" presStyleCnt="1">
        <dgm:presLayoutVars>
          <dgm:chMax val="0"/>
          <dgm:bulletEnabled val="1"/>
        </dgm:presLayoutVars>
      </dgm:prSet>
      <dgm:spPr/>
    </dgm:pt>
  </dgm:ptLst>
  <dgm:cxnLst>
    <dgm:cxn modelId="{C017DEF6-829E-47BF-B51E-7C52FB533AD1}" type="presOf" srcId="{0F9CEEFC-34BB-49E8-BD00-4ABB7E9D141F}" destId="{386110E0-AE80-4EDD-8334-98875A1EE9AC}" srcOrd="0" destOrd="0" presId="urn:microsoft.com/office/officeart/2005/8/layout/vList2"/>
    <dgm:cxn modelId="{3CE3B791-F63E-4B83-BB97-33A1F638DC82}" srcId="{0F9CEEFC-34BB-49E8-BD00-4ABB7E9D141F}" destId="{3C08F2B1-8B6A-477B-AB4D-04331CAC91D8}" srcOrd="0" destOrd="0" parTransId="{6013A354-97E6-42A8-B08C-C36ABD0B818B}" sibTransId="{4C8C1CCD-1B7B-4967-BE3A-21B7D370333C}"/>
    <dgm:cxn modelId="{BD35A461-A815-43B5-8FF2-3226E2F25B44}" type="presOf" srcId="{3C08F2B1-8B6A-477B-AB4D-04331CAC91D8}" destId="{DFA54FF9-EE77-449E-B8F5-D62991F5B6DE}" srcOrd="0" destOrd="0" presId="urn:microsoft.com/office/officeart/2005/8/layout/vList2"/>
    <dgm:cxn modelId="{435FB3D3-4B15-464E-8F26-401662F89B98}" type="presParOf" srcId="{386110E0-AE80-4EDD-8334-98875A1EE9AC}" destId="{DFA54FF9-EE77-449E-B8F5-D62991F5B6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EC747E-F202-4345-9147-348F80EC711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LID4096"/>
        </a:p>
      </dgm:t>
    </dgm:pt>
    <dgm:pt modelId="{12451AF1-E4A5-445F-ACD9-4879FD3B98C4}">
      <dgm:prSet custT="1"/>
      <dgm:spPr/>
      <dgm:t>
        <a:bodyPr/>
        <a:lstStyle/>
        <a:p>
          <a:r>
            <a:rPr lang="ru-RU" sz="1400" i="1" dirty="0" smtClean="0">
              <a:latin typeface="Times New Roman" panose="02020603050405020304" pitchFamily="18" charset="0"/>
              <a:cs typeface="Times New Roman" panose="02020603050405020304" pitchFamily="18" charset="0"/>
            </a:rPr>
            <a:t>радиационный баланс </a:t>
          </a:r>
        </a:p>
        <a:p>
          <a:pPr algn="ctr">
            <a:buFont typeface="Times New Roman" panose="02020603050405020304" pitchFamily="18" charset="0"/>
            <a:buChar char="-"/>
          </a:pPr>
          <a:endParaRPr lang="ru-RU" sz="1400" b="1" dirty="0">
            <a:latin typeface="Times New Roman" panose="02020603050405020304" pitchFamily="18" charset="0"/>
            <a:cs typeface="Times New Roman" panose="02020603050405020304" pitchFamily="18" charset="0"/>
          </a:endParaRPr>
        </a:p>
      </dgm:t>
    </dgm:pt>
    <dgm:pt modelId="{5782C5FE-C77F-4A13-9545-17CCC2505AC2}" type="parTrans" cxnId="{11B03DF4-B362-4216-B791-4F86CC3944EB}">
      <dgm:prSet/>
      <dgm:spPr/>
      <dgm:t>
        <a:bodyPr/>
        <a:lstStyle/>
        <a:p>
          <a:endParaRPr lang="LID4096" sz="900"/>
        </a:p>
      </dgm:t>
    </dgm:pt>
    <dgm:pt modelId="{5AC52662-BFD5-45D7-89E2-306C7A3A2CC3}" type="sibTrans" cxnId="{11B03DF4-B362-4216-B791-4F86CC3944EB}">
      <dgm:prSet custT="1"/>
      <dgm:spPr/>
      <dgm:t>
        <a:bodyPr/>
        <a:lstStyle/>
        <a:p>
          <a:endParaRPr lang="LID4096" sz="900"/>
        </a:p>
      </dgm:t>
    </dgm:pt>
    <dgm:pt modelId="{D784DA07-D4A8-422A-B161-6B3A5C5884DB}">
      <dgm:prSet custT="1"/>
      <dgm:spPr/>
      <dgm:t>
        <a:bodyPr/>
        <a:lstStyle/>
        <a:p>
          <a:r>
            <a:rPr lang="ru-RU" sz="1400" i="1" dirty="0" smtClean="0">
              <a:latin typeface="Times New Roman" panose="02020603050405020304" pitchFamily="18" charset="0"/>
              <a:cs typeface="Times New Roman" panose="02020603050405020304" pitchFamily="18" charset="0"/>
            </a:rPr>
            <a:t>степень увлажнения</a:t>
          </a:r>
        </a:p>
        <a:p>
          <a:pPr algn="ctr">
            <a:buFont typeface="Times New Roman" panose="02020603050405020304" pitchFamily="18" charset="0"/>
            <a:buChar char="-"/>
          </a:pPr>
          <a:endParaRPr lang="ru-RU" sz="1400" b="1" dirty="0">
            <a:latin typeface="Times New Roman" panose="02020603050405020304" pitchFamily="18" charset="0"/>
            <a:cs typeface="Times New Roman" panose="02020603050405020304" pitchFamily="18" charset="0"/>
          </a:endParaRPr>
        </a:p>
      </dgm:t>
    </dgm:pt>
    <dgm:pt modelId="{53616B44-1E47-49CF-B517-9B8E6B1D80FD}" type="parTrans" cxnId="{5A5ACFEC-4B3E-4252-87F2-80429716330C}">
      <dgm:prSet/>
      <dgm:spPr/>
      <dgm:t>
        <a:bodyPr/>
        <a:lstStyle/>
        <a:p>
          <a:endParaRPr lang="LID4096" sz="900"/>
        </a:p>
      </dgm:t>
    </dgm:pt>
    <dgm:pt modelId="{B522DC85-133B-4CE7-AAE4-35DF5A5C5A3B}" type="sibTrans" cxnId="{5A5ACFEC-4B3E-4252-87F2-80429716330C}">
      <dgm:prSet custT="1"/>
      <dgm:spPr/>
      <dgm:t>
        <a:bodyPr/>
        <a:lstStyle/>
        <a:p>
          <a:endParaRPr lang="LID4096" sz="900"/>
        </a:p>
      </dgm:t>
    </dgm:pt>
    <dgm:pt modelId="{FDE4A71C-5C79-4736-AB6D-CAD300A97124}">
      <dgm:prSet custT="1"/>
      <dgm:spPr/>
      <dgm:t>
        <a:bodyPr/>
        <a:lstStyle/>
        <a:p>
          <a:r>
            <a:rPr lang="ru-RU" sz="1400" i="1" dirty="0" smtClean="0">
              <a:latin typeface="Times New Roman" panose="02020603050405020304" pitchFamily="18" charset="0"/>
              <a:cs typeface="Times New Roman" panose="02020603050405020304" pitchFamily="18" charset="0"/>
            </a:rPr>
            <a:t>ветровой режим </a:t>
          </a:r>
        </a:p>
        <a:p>
          <a:pPr algn="ctr">
            <a:buFont typeface="Times New Roman" panose="02020603050405020304" pitchFamily="18" charset="0"/>
            <a:buChar char="-"/>
          </a:pPr>
          <a:endParaRPr lang="ru-RU" sz="1400" b="1" dirty="0">
            <a:latin typeface="Times New Roman" panose="02020603050405020304" pitchFamily="18" charset="0"/>
            <a:cs typeface="Times New Roman" panose="02020603050405020304" pitchFamily="18" charset="0"/>
          </a:endParaRPr>
        </a:p>
      </dgm:t>
    </dgm:pt>
    <dgm:pt modelId="{4C0AEE32-0E3E-4B3C-83D6-5C44B9F6C914}" type="parTrans" cxnId="{FD65AB04-D86A-4554-A352-202F15F1297A}">
      <dgm:prSet/>
      <dgm:spPr/>
      <dgm:t>
        <a:bodyPr/>
        <a:lstStyle/>
        <a:p>
          <a:endParaRPr lang="LID4096" sz="900"/>
        </a:p>
      </dgm:t>
    </dgm:pt>
    <dgm:pt modelId="{71991806-9195-4E19-9789-F3128A2C0A61}" type="sibTrans" cxnId="{FD65AB04-D86A-4554-A352-202F15F1297A}">
      <dgm:prSet custT="1"/>
      <dgm:spPr/>
      <dgm:t>
        <a:bodyPr/>
        <a:lstStyle/>
        <a:p>
          <a:endParaRPr lang="LID4096" sz="900"/>
        </a:p>
      </dgm:t>
    </dgm:pt>
    <dgm:pt modelId="{001998F3-3418-4EA0-AAE6-CD857613B73A}" type="pres">
      <dgm:prSet presAssocID="{ECEC747E-F202-4345-9147-348F80EC7117}" presName="Name0" presStyleCnt="0">
        <dgm:presLayoutVars>
          <dgm:chMax/>
          <dgm:chPref/>
          <dgm:dir/>
          <dgm:animLvl val="lvl"/>
        </dgm:presLayoutVars>
      </dgm:prSet>
      <dgm:spPr/>
      <dgm:t>
        <a:bodyPr/>
        <a:lstStyle/>
        <a:p>
          <a:endParaRPr lang="ru-RU"/>
        </a:p>
      </dgm:t>
    </dgm:pt>
    <dgm:pt modelId="{BBC21DDA-C8C8-41AE-8C2E-DF74D8EEAD3C}" type="pres">
      <dgm:prSet presAssocID="{12451AF1-E4A5-445F-ACD9-4879FD3B98C4}" presName="composite" presStyleCnt="0"/>
      <dgm:spPr/>
    </dgm:pt>
    <dgm:pt modelId="{26C0B6D6-60B1-43AE-9805-06925B3DE848}" type="pres">
      <dgm:prSet presAssocID="{12451AF1-E4A5-445F-ACD9-4879FD3B98C4}" presName="Parent1" presStyleLbl="node1" presStyleIdx="0" presStyleCnt="6" custScaleX="212530">
        <dgm:presLayoutVars>
          <dgm:chMax val="1"/>
          <dgm:chPref val="1"/>
          <dgm:bulletEnabled val="1"/>
        </dgm:presLayoutVars>
      </dgm:prSet>
      <dgm:spPr/>
      <dgm:t>
        <a:bodyPr/>
        <a:lstStyle/>
        <a:p>
          <a:endParaRPr lang="ru-RU"/>
        </a:p>
      </dgm:t>
    </dgm:pt>
    <dgm:pt modelId="{11C84F6D-3EF2-4A60-8A68-A80A8BDFC1C3}" type="pres">
      <dgm:prSet presAssocID="{12451AF1-E4A5-445F-ACD9-4879FD3B98C4}" presName="Childtext1" presStyleLbl="revTx" presStyleIdx="0" presStyleCnt="3">
        <dgm:presLayoutVars>
          <dgm:chMax val="0"/>
          <dgm:chPref val="0"/>
          <dgm:bulletEnabled val="1"/>
        </dgm:presLayoutVars>
      </dgm:prSet>
      <dgm:spPr/>
    </dgm:pt>
    <dgm:pt modelId="{6E1EED09-8B5F-4330-B7E7-618205943D37}" type="pres">
      <dgm:prSet presAssocID="{12451AF1-E4A5-445F-ACD9-4879FD3B98C4}" presName="BalanceSpacing" presStyleCnt="0"/>
      <dgm:spPr/>
    </dgm:pt>
    <dgm:pt modelId="{C7022158-74DE-4F3B-B39F-ABD895578F5A}" type="pres">
      <dgm:prSet presAssocID="{12451AF1-E4A5-445F-ACD9-4879FD3B98C4}" presName="BalanceSpacing1" presStyleCnt="0"/>
      <dgm:spPr/>
    </dgm:pt>
    <dgm:pt modelId="{C7EEDB5E-F8A7-469E-A3F0-678091C85FDF}" type="pres">
      <dgm:prSet presAssocID="{5AC52662-BFD5-45D7-89E2-306C7A3A2CC3}" presName="Accent1Text" presStyleLbl="node1" presStyleIdx="1" presStyleCnt="6" custScaleX="38000" custScaleY="37576" custLinFactNeighborX="-27085"/>
      <dgm:spPr/>
      <dgm:t>
        <a:bodyPr/>
        <a:lstStyle/>
        <a:p>
          <a:endParaRPr lang="ru-RU"/>
        </a:p>
      </dgm:t>
    </dgm:pt>
    <dgm:pt modelId="{89786B67-27B1-4993-B415-97E864FD5DBD}" type="pres">
      <dgm:prSet presAssocID="{5AC52662-BFD5-45D7-89E2-306C7A3A2CC3}" presName="spaceBetweenRectangles" presStyleCnt="0"/>
      <dgm:spPr/>
    </dgm:pt>
    <dgm:pt modelId="{1D687539-D0E9-434B-9526-990CFCFA580E}" type="pres">
      <dgm:prSet presAssocID="{D784DA07-D4A8-422A-B161-6B3A5C5884DB}" presName="composite" presStyleCnt="0"/>
      <dgm:spPr/>
    </dgm:pt>
    <dgm:pt modelId="{348FAC1C-640B-4C4C-82D1-E88A545C5815}" type="pres">
      <dgm:prSet presAssocID="{D784DA07-D4A8-422A-B161-6B3A5C5884DB}" presName="Parent1" presStyleLbl="node1" presStyleIdx="2" presStyleCnt="6" custScaleX="212530">
        <dgm:presLayoutVars>
          <dgm:chMax val="1"/>
          <dgm:chPref val="1"/>
          <dgm:bulletEnabled val="1"/>
        </dgm:presLayoutVars>
      </dgm:prSet>
      <dgm:spPr/>
      <dgm:t>
        <a:bodyPr/>
        <a:lstStyle/>
        <a:p>
          <a:endParaRPr lang="ru-RU"/>
        </a:p>
      </dgm:t>
    </dgm:pt>
    <dgm:pt modelId="{A5065F08-A234-43F9-ABE7-11D5F5AD18F4}" type="pres">
      <dgm:prSet presAssocID="{D784DA07-D4A8-422A-B161-6B3A5C5884DB}" presName="Childtext1" presStyleLbl="revTx" presStyleIdx="1" presStyleCnt="3">
        <dgm:presLayoutVars>
          <dgm:chMax val="0"/>
          <dgm:chPref val="0"/>
          <dgm:bulletEnabled val="1"/>
        </dgm:presLayoutVars>
      </dgm:prSet>
      <dgm:spPr/>
    </dgm:pt>
    <dgm:pt modelId="{9A64097F-1F9E-4B4D-8B21-53843323FD92}" type="pres">
      <dgm:prSet presAssocID="{D784DA07-D4A8-422A-B161-6B3A5C5884DB}" presName="BalanceSpacing" presStyleCnt="0"/>
      <dgm:spPr/>
    </dgm:pt>
    <dgm:pt modelId="{C9118892-0072-4575-ACBB-DC958787B8D2}" type="pres">
      <dgm:prSet presAssocID="{D784DA07-D4A8-422A-B161-6B3A5C5884DB}" presName="BalanceSpacing1" presStyleCnt="0"/>
      <dgm:spPr/>
    </dgm:pt>
    <dgm:pt modelId="{2703C695-8FEF-4BA9-8B26-FBEF9CE73A7A}" type="pres">
      <dgm:prSet presAssocID="{B522DC85-133B-4CE7-AAE4-35DF5A5C5A3B}" presName="Accent1Text" presStyleLbl="node1" presStyleIdx="3" presStyleCnt="6" custScaleX="38000" custScaleY="37576" custLinFactNeighborX="27234"/>
      <dgm:spPr/>
      <dgm:t>
        <a:bodyPr/>
        <a:lstStyle/>
        <a:p>
          <a:endParaRPr lang="ru-RU"/>
        </a:p>
      </dgm:t>
    </dgm:pt>
    <dgm:pt modelId="{5834C475-4732-4041-93CA-50E3EA8F1F67}" type="pres">
      <dgm:prSet presAssocID="{B522DC85-133B-4CE7-AAE4-35DF5A5C5A3B}" presName="spaceBetweenRectangles" presStyleCnt="0"/>
      <dgm:spPr/>
    </dgm:pt>
    <dgm:pt modelId="{F2645440-BC30-4438-A55F-44B4A53555D1}" type="pres">
      <dgm:prSet presAssocID="{FDE4A71C-5C79-4736-AB6D-CAD300A97124}" presName="composite" presStyleCnt="0"/>
      <dgm:spPr/>
    </dgm:pt>
    <dgm:pt modelId="{E31C7D3B-F15B-417B-853E-740EC81AEBC9}" type="pres">
      <dgm:prSet presAssocID="{FDE4A71C-5C79-4736-AB6D-CAD300A97124}" presName="Parent1" presStyleLbl="node1" presStyleIdx="4" presStyleCnt="6" custScaleX="212530">
        <dgm:presLayoutVars>
          <dgm:chMax val="1"/>
          <dgm:chPref val="1"/>
          <dgm:bulletEnabled val="1"/>
        </dgm:presLayoutVars>
      </dgm:prSet>
      <dgm:spPr/>
      <dgm:t>
        <a:bodyPr/>
        <a:lstStyle/>
        <a:p>
          <a:endParaRPr lang="ru-RU"/>
        </a:p>
      </dgm:t>
    </dgm:pt>
    <dgm:pt modelId="{B3E11C2A-67E3-42AA-808D-E6BB27F3D7D2}" type="pres">
      <dgm:prSet presAssocID="{FDE4A71C-5C79-4736-AB6D-CAD300A97124}" presName="Childtext1" presStyleLbl="revTx" presStyleIdx="2" presStyleCnt="3">
        <dgm:presLayoutVars>
          <dgm:chMax val="0"/>
          <dgm:chPref val="0"/>
          <dgm:bulletEnabled val="1"/>
        </dgm:presLayoutVars>
      </dgm:prSet>
      <dgm:spPr/>
    </dgm:pt>
    <dgm:pt modelId="{BA1709BD-A737-47B2-B317-A8431A35B5A2}" type="pres">
      <dgm:prSet presAssocID="{FDE4A71C-5C79-4736-AB6D-CAD300A97124}" presName="BalanceSpacing" presStyleCnt="0"/>
      <dgm:spPr/>
    </dgm:pt>
    <dgm:pt modelId="{3B869167-AD4C-44FC-B169-58FDF4539E20}" type="pres">
      <dgm:prSet presAssocID="{FDE4A71C-5C79-4736-AB6D-CAD300A97124}" presName="BalanceSpacing1" presStyleCnt="0"/>
      <dgm:spPr/>
    </dgm:pt>
    <dgm:pt modelId="{9BD4DD53-5BF3-4FA1-B71C-BBE3C6F57947}" type="pres">
      <dgm:prSet presAssocID="{71991806-9195-4E19-9789-F3128A2C0A61}" presName="Accent1Text" presStyleLbl="node1" presStyleIdx="5" presStyleCnt="6" custScaleX="38000" custScaleY="37576" custLinFactNeighborX="-27085"/>
      <dgm:spPr/>
      <dgm:t>
        <a:bodyPr/>
        <a:lstStyle/>
        <a:p>
          <a:endParaRPr lang="ru-RU"/>
        </a:p>
      </dgm:t>
    </dgm:pt>
  </dgm:ptLst>
  <dgm:cxnLst>
    <dgm:cxn modelId="{11B03DF4-B362-4216-B791-4F86CC3944EB}" srcId="{ECEC747E-F202-4345-9147-348F80EC7117}" destId="{12451AF1-E4A5-445F-ACD9-4879FD3B98C4}" srcOrd="0" destOrd="0" parTransId="{5782C5FE-C77F-4A13-9545-17CCC2505AC2}" sibTransId="{5AC52662-BFD5-45D7-89E2-306C7A3A2CC3}"/>
    <dgm:cxn modelId="{BCFAC689-FFB2-4B4A-9DDE-5A897DD3DC8A}" type="presOf" srcId="{71991806-9195-4E19-9789-F3128A2C0A61}" destId="{9BD4DD53-5BF3-4FA1-B71C-BBE3C6F57947}" srcOrd="0" destOrd="0" presId="urn:microsoft.com/office/officeart/2008/layout/AlternatingHexagons"/>
    <dgm:cxn modelId="{8ACE544A-2E18-4D99-AB2A-E1622043760E}" type="presOf" srcId="{D784DA07-D4A8-422A-B161-6B3A5C5884DB}" destId="{348FAC1C-640B-4C4C-82D1-E88A545C5815}" srcOrd="0" destOrd="0" presId="urn:microsoft.com/office/officeart/2008/layout/AlternatingHexagons"/>
    <dgm:cxn modelId="{FD65AB04-D86A-4554-A352-202F15F1297A}" srcId="{ECEC747E-F202-4345-9147-348F80EC7117}" destId="{FDE4A71C-5C79-4736-AB6D-CAD300A97124}" srcOrd="2" destOrd="0" parTransId="{4C0AEE32-0E3E-4B3C-83D6-5C44B9F6C914}" sibTransId="{71991806-9195-4E19-9789-F3128A2C0A61}"/>
    <dgm:cxn modelId="{5A5ACFEC-4B3E-4252-87F2-80429716330C}" srcId="{ECEC747E-F202-4345-9147-348F80EC7117}" destId="{D784DA07-D4A8-422A-B161-6B3A5C5884DB}" srcOrd="1" destOrd="0" parTransId="{53616B44-1E47-49CF-B517-9B8E6B1D80FD}" sibTransId="{B522DC85-133B-4CE7-AAE4-35DF5A5C5A3B}"/>
    <dgm:cxn modelId="{15B93D89-B2D1-4159-8EAE-B489519A4606}" type="presOf" srcId="{12451AF1-E4A5-445F-ACD9-4879FD3B98C4}" destId="{26C0B6D6-60B1-43AE-9805-06925B3DE848}" srcOrd="0" destOrd="0" presId="urn:microsoft.com/office/officeart/2008/layout/AlternatingHexagons"/>
    <dgm:cxn modelId="{F090E26B-9A31-4910-9267-4C094133D4BF}" type="presOf" srcId="{FDE4A71C-5C79-4736-AB6D-CAD300A97124}" destId="{E31C7D3B-F15B-417B-853E-740EC81AEBC9}" srcOrd="0" destOrd="0" presId="urn:microsoft.com/office/officeart/2008/layout/AlternatingHexagons"/>
    <dgm:cxn modelId="{8C766499-5829-4746-AA15-2898C0B5A549}" type="presOf" srcId="{5AC52662-BFD5-45D7-89E2-306C7A3A2CC3}" destId="{C7EEDB5E-F8A7-469E-A3F0-678091C85FDF}" srcOrd="0" destOrd="0" presId="urn:microsoft.com/office/officeart/2008/layout/AlternatingHexagons"/>
    <dgm:cxn modelId="{4318B268-7997-44A7-B4D8-8816E781FE5E}" type="presOf" srcId="{B522DC85-133B-4CE7-AAE4-35DF5A5C5A3B}" destId="{2703C695-8FEF-4BA9-8B26-FBEF9CE73A7A}" srcOrd="0" destOrd="0" presId="urn:microsoft.com/office/officeart/2008/layout/AlternatingHexagons"/>
    <dgm:cxn modelId="{658B6312-EE1F-4F48-8015-74DC12EDB71E}" type="presOf" srcId="{ECEC747E-F202-4345-9147-348F80EC7117}" destId="{001998F3-3418-4EA0-AAE6-CD857613B73A}" srcOrd="0" destOrd="0" presId="urn:microsoft.com/office/officeart/2008/layout/AlternatingHexagons"/>
    <dgm:cxn modelId="{3EEF6AA6-BE25-428A-B93C-6B2537505E80}" type="presParOf" srcId="{001998F3-3418-4EA0-AAE6-CD857613B73A}" destId="{BBC21DDA-C8C8-41AE-8C2E-DF74D8EEAD3C}" srcOrd="0" destOrd="0" presId="urn:microsoft.com/office/officeart/2008/layout/AlternatingHexagons"/>
    <dgm:cxn modelId="{4A14D39D-3821-45D7-B3B0-CA58CF408E87}" type="presParOf" srcId="{BBC21DDA-C8C8-41AE-8C2E-DF74D8EEAD3C}" destId="{26C0B6D6-60B1-43AE-9805-06925B3DE848}" srcOrd="0" destOrd="0" presId="urn:microsoft.com/office/officeart/2008/layout/AlternatingHexagons"/>
    <dgm:cxn modelId="{3B4CE4BA-4999-4CCD-88B0-46851BF99EB8}" type="presParOf" srcId="{BBC21DDA-C8C8-41AE-8C2E-DF74D8EEAD3C}" destId="{11C84F6D-3EF2-4A60-8A68-A80A8BDFC1C3}" srcOrd="1" destOrd="0" presId="urn:microsoft.com/office/officeart/2008/layout/AlternatingHexagons"/>
    <dgm:cxn modelId="{CFABC112-7E5D-48B0-8ADB-904B03B05CB6}" type="presParOf" srcId="{BBC21DDA-C8C8-41AE-8C2E-DF74D8EEAD3C}" destId="{6E1EED09-8B5F-4330-B7E7-618205943D37}" srcOrd="2" destOrd="0" presId="urn:microsoft.com/office/officeart/2008/layout/AlternatingHexagons"/>
    <dgm:cxn modelId="{E56F3AFE-802E-4170-A5D2-40B63CDF9409}" type="presParOf" srcId="{BBC21DDA-C8C8-41AE-8C2E-DF74D8EEAD3C}" destId="{C7022158-74DE-4F3B-B39F-ABD895578F5A}" srcOrd="3" destOrd="0" presId="urn:microsoft.com/office/officeart/2008/layout/AlternatingHexagons"/>
    <dgm:cxn modelId="{0B416059-BCE4-4633-B84E-B032AFA40795}" type="presParOf" srcId="{BBC21DDA-C8C8-41AE-8C2E-DF74D8EEAD3C}" destId="{C7EEDB5E-F8A7-469E-A3F0-678091C85FDF}" srcOrd="4" destOrd="0" presId="urn:microsoft.com/office/officeart/2008/layout/AlternatingHexagons"/>
    <dgm:cxn modelId="{BCF379CC-7823-42C0-9FC5-3736C5C54C11}" type="presParOf" srcId="{001998F3-3418-4EA0-AAE6-CD857613B73A}" destId="{89786B67-27B1-4993-B415-97E864FD5DBD}" srcOrd="1" destOrd="0" presId="urn:microsoft.com/office/officeart/2008/layout/AlternatingHexagons"/>
    <dgm:cxn modelId="{7F03BF0C-B462-44E1-802B-FD2D5F137DFA}" type="presParOf" srcId="{001998F3-3418-4EA0-AAE6-CD857613B73A}" destId="{1D687539-D0E9-434B-9526-990CFCFA580E}" srcOrd="2" destOrd="0" presId="urn:microsoft.com/office/officeart/2008/layout/AlternatingHexagons"/>
    <dgm:cxn modelId="{28CECF2F-5F4C-4804-BCC3-14D70EF3C8D6}" type="presParOf" srcId="{1D687539-D0E9-434B-9526-990CFCFA580E}" destId="{348FAC1C-640B-4C4C-82D1-E88A545C5815}" srcOrd="0" destOrd="0" presId="urn:microsoft.com/office/officeart/2008/layout/AlternatingHexagons"/>
    <dgm:cxn modelId="{3C08895D-15E9-405F-8546-720DB4C4489C}" type="presParOf" srcId="{1D687539-D0E9-434B-9526-990CFCFA580E}" destId="{A5065F08-A234-43F9-ABE7-11D5F5AD18F4}" srcOrd="1" destOrd="0" presId="urn:microsoft.com/office/officeart/2008/layout/AlternatingHexagons"/>
    <dgm:cxn modelId="{808A03F2-2E1C-4AD6-941B-36DC9DE0C2C3}" type="presParOf" srcId="{1D687539-D0E9-434B-9526-990CFCFA580E}" destId="{9A64097F-1F9E-4B4D-8B21-53843323FD92}" srcOrd="2" destOrd="0" presId="urn:microsoft.com/office/officeart/2008/layout/AlternatingHexagons"/>
    <dgm:cxn modelId="{DB791660-DA47-495B-A0AA-1A303E279292}" type="presParOf" srcId="{1D687539-D0E9-434B-9526-990CFCFA580E}" destId="{C9118892-0072-4575-ACBB-DC958787B8D2}" srcOrd="3" destOrd="0" presId="urn:microsoft.com/office/officeart/2008/layout/AlternatingHexagons"/>
    <dgm:cxn modelId="{8A4944BD-0E0E-4161-8236-1199BF6A5FDB}" type="presParOf" srcId="{1D687539-D0E9-434B-9526-990CFCFA580E}" destId="{2703C695-8FEF-4BA9-8B26-FBEF9CE73A7A}" srcOrd="4" destOrd="0" presId="urn:microsoft.com/office/officeart/2008/layout/AlternatingHexagons"/>
    <dgm:cxn modelId="{B896548B-7DEF-4036-99A5-8E8E5F77B2FE}" type="presParOf" srcId="{001998F3-3418-4EA0-AAE6-CD857613B73A}" destId="{5834C475-4732-4041-93CA-50E3EA8F1F67}" srcOrd="3" destOrd="0" presId="urn:microsoft.com/office/officeart/2008/layout/AlternatingHexagons"/>
    <dgm:cxn modelId="{8E6513FF-CD9F-4F22-8447-200D20DEEC7D}" type="presParOf" srcId="{001998F3-3418-4EA0-AAE6-CD857613B73A}" destId="{F2645440-BC30-4438-A55F-44B4A53555D1}" srcOrd="4" destOrd="0" presId="urn:microsoft.com/office/officeart/2008/layout/AlternatingHexagons"/>
    <dgm:cxn modelId="{236DEEDE-99E4-4D23-84CB-EDC7C549CB07}" type="presParOf" srcId="{F2645440-BC30-4438-A55F-44B4A53555D1}" destId="{E31C7D3B-F15B-417B-853E-740EC81AEBC9}" srcOrd="0" destOrd="0" presId="urn:microsoft.com/office/officeart/2008/layout/AlternatingHexagons"/>
    <dgm:cxn modelId="{80FE2FE7-89AA-4414-9D41-76CD892064A8}" type="presParOf" srcId="{F2645440-BC30-4438-A55F-44B4A53555D1}" destId="{B3E11C2A-67E3-42AA-808D-E6BB27F3D7D2}" srcOrd="1" destOrd="0" presId="urn:microsoft.com/office/officeart/2008/layout/AlternatingHexagons"/>
    <dgm:cxn modelId="{BAEB0704-3359-462E-8B7F-4F85EDC24AC4}" type="presParOf" srcId="{F2645440-BC30-4438-A55F-44B4A53555D1}" destId="{BA1709BD-A737-47B2-B317-A8431A35B5A2}" srcOrd="2" destOrd="0" presId="urn:microsoft.com/office/officeart/2008/layout/AlternatingHexagons"/>
    <dgm:cxn modelId="{E4D1D546-B5E0-4DA6-BC65-CBF0F5B7A535}" type="presParOf" srcId="{F2645440-BC30-4438-A55F-44B4A53555D1}" destId="{3B869167-AD4C-44FC-B169-58FDF4539E20}" srcOrd="3" destOrd="0" presId="urn:microsoft.com/office/officeart/2008/layout/AlternatingHexagons"/>
    <dgm:cxn modelId="{39BFA56C-E43D-4CE1-8E2A-E59702A32A94}" type="presParOf" srcId="{F2645440-BC30-4438-A55F-44B4A53555D1}" destId="{9BD4DD53-5BF3-4FA1-B71C-BBE3C6F57947}"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98F5AD-91C0-4A49-8634-AEA3C811B9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71E8D2A-391A-42E2-AF1E-E7D4094B6CE8}">
      <dgm:prSet/>
      <dgm:spPr/>
      <dgm:t>
        <a:bodyPr/>
        <a:lstStyle/>
        <a:p>
          <a:pPr algn="just" rtl="0"/>
          <a:r>
            <a:rPr lang="ru-RU" b="0" smtClean="0">
              <a:latin typeface="Times New Roman" panose="02020603050405020304" pitchFamily="18" charset="0"/>
              <a:cs typeface="Times New Roman" panose="02020603050405020304" pitchFamily="18" charset="0"/>
            </a:rPr>
            <a:t>Значение индекса сухости, характеризующее недостаток увлажнения рассматривается показатель наименьшей устойчивости (меньше, чем избыточном увлажнении). Из показателей увлажнения, очень информативен радиационный индекс сухости (К), предложенный М.И. Будыко, который представляет собой отношение между радиационным балансом территории и годовой суммой осадков, выраженное в калориях скрытой теплоты испарения, формула:</a:t>
          </a:r>
          <a:endParaRPr lang="ru-RU">
            <a:latin typeface="Times New Roman" panose="02020603050405020304" pitchFamily="18" charset="0"/>
            <a:cs typeface="Times New Roman" panose="02020603050405020304" pitchFamily="18" charset="0"/>
          </a:endParaRPr>
        </a:p>
      </dgm:t>
    </dgm:pt>
    <dgm:pt modelId="{8D12CEDA-1CDD-4FA7-A69A-39D212E3CB87}" type="parTrans" cxnId="{7D6E23AE-E830-41B3-AAAD-1F8F5A9A2BEE}">
      <dgm:prSet/>
      <dgm:spPr/>
      <dgm:t>
        <a:bodyPr/>
        <a:lstStyle/>
        <a:p>
          <a:endParaRPr lang="ru-RU"/>
        </a:p>
      </dgm:t>
    </dgm:pt>
    <dgm:pt modelId="{11A6506A-DED1-4F2C-8BB5-A72B2F994562}" type="sibTrans" cxnId="{7D6E23AE-E830-41B3-AAAD-1F8F5A9A2BEE}">
      <dgm:prSet/>
      <dgm:spPr/>
      <dgm:t>
        <a:bodyPr/>
        <a:lstStyle/>
        <a:p>
          <a:endParaRPr lang="ru-RU"/>
        </a:p>
      </dgm:t>
    </dgm:pt>
    <dgm:pt modelId="{F7C29A38-0992-48EC-BF25-1957490AFBBD}" type="pres">
      <dgm:prSet presAssocID="{9098F5AD-91C0-4A49-8634-AEA3C811B9BB}" presName="linear" presStyleCnt="0">
        <dgm:presLayoutVars>
          <dgm:animLvl val="lvl"/>
          <dgm:resizeHandles val="exact"/>
        </dgm:presLayoutVars>
      </dgm:prSet>
      <dgm:spPr/>
    </dgm:pt>
    <dgm:pt modelId="{93033380-2EAB-4D5E-B8A3-902B0DDC39C6}" type="pres">
      <dgm:prSet presAssocID="{F71E8D2A-391A-42E2-AF1E-E7D4094B6CE8}" presName="parentText" presStyleLbl="node1" presStyleIdx="0" presStyleCnt="1">
        <dgm:presLayoutVars>
          <dgm:chMax val="0"/>
          <dgm:bulletEnabled val="1"/>
        </dgm:presLayoutVars>
      </dgm:prSet>
      <dgm:spPr/>
    </dgm:pt>
  </dgm:ptLst>
  <dgm:cxnLst>
    <dgm:cxn modelId="{E22C8D9E-4EC4-4852-8D6D-ACEAC554EB63}" type="presOf" srcId="{F71E8D2A-391A-42E2-AF1E-E7D4094B6CE8}" destId="{93033380-2EAB-4D5E-B8A3-902B0DDC39C6}" srcOrd="0" destOrd="0" presId="urn:microsoft.com/office/officeart/2005/8/layout/vList2"/>
    <dgm:cxn modelId="{7D6E23AE-E830-41B3-AAAD-1F8F5A9A2BEE}" srcId="{9098F5AD-91C0-4A49-8634-AEA3C811B9BB}" destId="{F71E8D2A-391A-42E2-AF1E-E7D4094B6CE8}" srcOrd="0" destOrd="0" parTransId="{8D12CEDA-1CDD-4FA7-A69A-39D212E3CB87}" sibTransId="{11A6506A-DED1-4F2C-8BB5-A72B2F994562}"/>
    <dgm:cxn modelId="{4B021201-9C18-4931-BEE6-A4950C4F3CC8}" type="presOf" srcId="{9098F5AD-91C0-4A49-8634-AEA3C811B9BB}" destId="{F7C29A38-0992-48EC-BF25-1957490AFBBD}" srcOrd="0" destOrd="0" presId="urn:microsoft.com/office/officeart/2005/8/layout/vList2"/>
    <dgm:cxn modelId="{B5BD0AFB-EAAD-4C96-ADF4-A9773802C71A}" type="presParOf" srcId="{F7C29A38-0992-48EC-BF25-1957490AFBBD}" destId="{93033380-2EAB-4D5E-B8A3-902B0DDC39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B9E57F-9A59-456F-B0BE-40B4A4058D2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CC9A7ECC-F8D9-404B-A64E-AB9630659CA9}">
      <dgm:prSet/>
      <dgm:spPr/>
      <dgm:t>
        <a:bodyPr/>
        <a:lstStyle/>
        <a:p>
          <a:pPr algn="just" rtl="0"/>
          <a:r>
            <a:rPr lang="ru-RU" b="0" dirty="0" smtClean="0">
              <a:latin typeface="Times New Roman" panose="02020603050405020304" pitchFamily="18" charset="0"/>
              <a:cs typeface="Times New Roman" panose="02020603050405020304" pitchFamily="18" charset="0"/>
            </a:rPr>
            <a:t>При </a:t>
          </a:r>
          <a:r>
            <a:rPr lang="ru-RU" b="0" i="1" dirty="0" smtClean="0">
              <a:latin typeface="Times New Roman" panose="02020603050405020304" pitchFamily="18" charset="0"/>
              <a:cs typeface="Times New Roman" panose="02020603050405020304" pitchFamily="18" charset="0"/>
            </a:rPr>
            <a:t>К=1</a:t>
          </a:r>
          <a:r>
            <a:rPr lang="ru-RU" b="0" dirty="0" smtClean="0">
              <a:latin typeface="Times New Roman" panose="02020603050405020304" pitchFamily="18" charset="0"/>
              <a:cs typeface="Times New Roman" panose="02020603050405020304" pitchFamily="18" charset="0"/>
            </a:rPr>
            <a:t> возможность испарения примерно соответствует количеству выпавшей влаги. Это значение </a:t>
          </a:r>
          <a:r>
            <a:rPr lang="ru-RU" b="0" i="1" dirty="0" smtClean="0">
              <a:latin typeface="Times New Roman" panose="02020603050405020304" pitchFamily="18" charset="0"/>
              <a:cs typeface="Times New Roman" panose="02020603050405020304" pitchFamily="18" charset="0"/>
            </a:rPr>
            <a:t>К</a:t>
          </a:r>
          <a:r>
            <a:rPr lang="ru-RU" b="0" dirty="0" smtClean="0">
              <a:latin typeface="Times New Roman" panose="02020603050405020304" pitchFamily="18" charset="0"/>
              <a:cs typeface="Times New Roman" panose="02020603050405020304" pitchFamily="18" charset="0"/>
            </a:rPr>
            <a:t> соответствует условиям максимальной устойчивости </a:t>
          </a:r>
          <a:r>
            <a:rPr lang="ru-RU" b="0" dirty="0" err="1" smtClean="0">
              <a:latin typeface="Times New Roman" panose="02020603050405020304" pitchFamily="18" charset="0"/>
              <a:cs typeface="Times New Roman" panose="02020603050405020304" pitchFamily="18" charset="0"/>
            </a:rPr>
            <a:t>геосистемы</a:t>
          </a:r>
          <a:r>
            <a:rPr lang="ru-RU" b="0" dirty="0" smtClean="0">
              <a:latin typeface="Times New Roman" panose="02020603050405020304" pitchFamily="18" charset="0"/>
              <a:cs typeface="Times New Roman" panose="02020603050405020304" pitchFamily="18" charset="0"/>
            </a:rPr>
            <a:t>. При </a:t>
          </a:r>
          <a:r>
            <a:rPr lang="ru-RU" b="0" i="1" dirty="0" smtClean="0">
              <a:latin typeface="Times New Roman" panose="02020603050405020304" pitchFamily="18" charset="0"/>
              <a:cs typeface="Times New Roman" panose="02020603050405020304" pitchFamily="18" charset="0"/>
            </a:rPr>
            <a:t>R/LQ</a:t>
          </a:r>
          <a:r>
            <a:rPr lang="ru-RU" b="0" dirty="0" smtClean="0">
              <a:latin typeface="Times New Roman" panose="02020603050405020304" pitchFamily="18" charset="0"/>
              <a:cs typeface="Times New Roman" panose="02020603050405020304" pitchFamily="18" charset="0"/>
            </a:rPr>
            <a:t> менее 0,45 до 1 климат называется влажным; при </a:t>
          </a:r>
          <a:r>
            <a:rPr lang="ru-RU" b="0" i="1" dirty="0" smtClean="0">
              <a:latin typeface="Times New Roman" panose="02020603050405020304" pitchFamily="18" charset="0"/>
              <a:cs typeface="Times New Roman" panose="02020603050405020304" pitchFamily="18" charset="0"/>
            </a:rPr>
            <a:t>К</a:t>
          </a:r>
          <a:r>
            <a:rPr lang="ru-RU" b="0" dirty="0" smtClean="0">
              <a:latin typeface="Times New Roman" panose="02020603050405020304" pitchFamily="18" charset="0"/>
              <a:cs typeface="Times New Roman" panose="02020603050405020304" pitchFamily="18" charset="0"/>
            </a:rPr>
            <a:t> от 1 до 3 недостаточно влажный, &gt; 3 - сухой. Радиационный индекс сухости отражает возможность накопления влаги при данных радиационных условиях. </a:t>
          </a:r>
          <a:endParaRPr lang="ru-RU" dirty="0">
            <a:latin typeface="Times New Roman" panose="02020603050405020304" pitchFamily="18" charset="0"/>
            <a:cs typeface="Times New Roman" panose="02020603050405020304" pitchFamily="18" charset="0"/>
          </a:endParaRPr>
        </a:p>
      </dgm:t>
    </dgm:pt>
    <dgm:pt modelId="{E4DB0E3E-7608-4B8F-A3F9-187A50AA6B70}" type="parTrans" cxnId="{7A127222-07AE-4675-9A00-807C0A0669AE}">
      <dgm:prSet/>
      <dgm:spPr/>
      <dgm:t>
        <a:bodyPr/>
        <a:lstStyle/>
        <a:p>
          <a:endParaRPr lang="ru-RU"/>
        </a:p>
      </dgm:t>
    </dgm:pt>
    <dgm:pt modelId="{421BDF38-EA94-46FB-821E-6FDD3DB3EC4F}" type="sibTrans" cxnId="{7A127222-07AE-4675-9A00-807C0A0669AE}">
      <dgm:prSet/>
      <dgm:spPr/>
      <dgm:t>
        <a:bodyPr/>
        <a:lstStyle/>
        <a:p>
          <a:endParaRPr lang="ru-RU"/>
        </a:p>
      </dgm:t>
    </dgm:pt>
    <dgm:pt modelId="{ED5DED1D-CDF9-43EC-97BB-45FAD997B6BD}" type="pres">
      <dgm:prSet presAssocID="{78B9E57F-9A59-456F-B0BE-40B4A4058D21}" presName="Name0" presStyleCnt="0">
        <dgm:presLayoutVars>
          <dgm:chMax val="7"/>
          <dgm:dir/>
          <dgm:animLvl val="lvl"/>
          <dgm:resizeHandles val="exact"/>
        </dgm:presLayoutVars>
      </dgm:prSet>
      <dgm:spPr/>
    </dgm:pt>
    <dgm:pt modelId="{BD3B73B0-B225-4C46-81FD-72E4AD8E388A}" type="pres">
      <dgm:prSet presAssocID="{CC9A7ECC-F8D9-404B-A64E-AB9630659CA9}" presName="circle1" presStyleLbl="node1" presStyleIdx="0" presStyleCnt="1"/>
      <dgm:spPr/>
    </dgm:pt>
    <dgm:pt modelId="{817DE077-C55E-4CAD-81C0-49D7D307135C}" type="pres">
      <dgm:prSet presAssocID="{CC9A7ECC-F8D9-404B-A64E-AB9630659CA9}" presName="space" presStyleCnt="0"/>
      <dgm:spPr/>
    </dgm:pt>
    <dgm:pt modelId="{FBA43C83-D5DE-4FF6-B0FA-056DDB9C9DF3}" type="pres">
      <dgm:prSet presAssocID="{CC9A7ECC-F8D9-404B-A64E-AB9630659CA9}" presName="rect1" presStyleLbl="alignAcc1" presStyleIdx="0" presStyleCnt="1"/>
      <dgm:spPr/>
    </dgm:pt>
    <dgm:pt modelId="{4B41F058-1635-49C0-861A-18FC69C6A60E}" type="pres">
      <dgm:prSet presAssocID="{CC9A7ECC-F8D9-404B-A64E-AB9630659CA9}" presName="rect1ParTxNoCh" presStyleLbl="alignAcc1" presStyleIdx="0" presStyleCnt="1">
        <dgm:presLayoutVars>
          <dgm:chMax val="1"/>
          <dgm:bulletEnabled val="1"/>
        </dgm:presLayoutVars>
      </dgm:prSet>
      <dgm:spPr/>
    </dgm:pt>
  </dgm:ptLst>
  <dgm:cxnLst>
    <dgm:cxn modelId="{E8C2342F-AD00-4403-B12F-1A7DA6B8E40E}" type="presOf" srcId="{78B9E57F-9A59-456F-B0BE-40B4A4058D21}" destId="{ED5DED1D-CDF9-43EC-97BB-45FAD997B6BD}" srcOrd="0" destOrd="0" presId="urn:microsoft.com/office/officeart/2005/8/layout/target3"/>
    <dgm:cxn modelId="{9018703D-7D02-4AFC-AA83-3DAA466857B8}" type="presOf" srcId="{CC9A7ECC-F8D9-404B-A64E-AB9630659CA9}" destId="{FBA43C83-D5DE-4FF6-B0FA-056DDB9C9DF3}" srcOrd="0" destOrd="0" presId="urn:microsoft.com/office/officeart/2005/8/layout/target3"/>
    <dgm:cxn modelId="{7A127222-07AE-4675-9A00-807C0A0669AE}" srcId="{78B9E57F-9A59-456F-B0BE-40B4A4058D21}" destId="{CC9A7ECC-F8D9-404B-A64E-AB9630659CA9}" srcOrd="0" destOrd="0" parTransId="{E4DB0E3E-7608-4B8F-A3F9-187A50AA6B70}" sibTransId="{421BDF38-EA94-46FB-821E-6FDD3DB3EC4F}"/>
    <dgm:cxn modelId="{5EADBAB4-291A-4263-A8D5-4E6E9353E316}" type="presOf" srcId="{CC9A7ECC-F8D9-404B-A64E-AB9630659CA9}" destId="{4B41F058-1635-49C0-861A-18FC69C6A60E}" srcOrd="1" destOrd="0" presId="urn:microsoft.com/office/officeart/2005/8/layout/target3"/>
    <dgm:cxn modelId="{B8DC7E0B-C69F-4551-A7B1-6ED9C2579CAC}" type="presParOf" srcId="{ED5DED1D-CDF9-43EC-97BB-45FAD997B6BD}" destId="{BD3B73B0-B225-4C46-81FD-72E4AD8E388A}" srcOrd="0" destOrd="0" presId="urn:microsoft.com/office/officeart/2005/8/layout/target3"/>
    <dgm:cxn modelId="{9B09645E-3ED4-4BAC-A3BD-511292C26599}" type="presParOf" srcId="{ED5DED1D-CDF9-43EC-97BB-45FAD997B6BD}" destId="{817DE077-C55E-4CAD-81C0-49D7D307135C}" srcOrd="1" destOrd="0" presId="urn:microsoft.com/office/officeart/2005/8/layout/target3"/>
    <dgm:cxn modelId="{02E6B11C-98A1-46B4-8714-7E109AB5C493}" type="presParOf" srcId="{ED5DED1D-CDF9-43EC-97BB-45FAD997B6BD}" destId="{FBA43C83-D5DE-4FF6-B0FA-056DDB9C9DF3}" srcOrd="2" destOrd="0" presId="urn:microsoft.com/office/officeart/2005/8/layout/target3"/>
    <dgm:cxn modelId="{8C17872D-273E-4919-B8F2-282A33A65045}" type="presParOf" srcId="{ED5DED1D-CDF9-43EC-97BB-45FAD997B6BD}" destId="{4B41F058-1635-49C0-861A-18FC69C6A60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BD3526-F692-4F37-9FCA-8502A1EAE2E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735D9C7A-56E5-48E0-A7B6-BD84FB7539FB}">
      <dgm:prSet/>
      <dgm:spPr/>
      <dgm:t>
        <a:bodyPr/>
        <a:lstStyle/>
        <a:p>
          <a:pPr algn="just" rtl="0"/>
          <a:r>
            <a:rPr lang="ru-RU" b="0" smtClean="0">
              <a:latin typeface="Times New Roman" panose="02020603050405020304" pitchFamily="18" charset="0"/>
              <a:cs typeface="Times New Roman" panose="02020603050405020304" pitchFamily="18" charset="0"/>
            </a:rPr>
            <a:t>Ветровой режим проявляется, с одной стороны, как фактор рассеивания техногенных веществ в воздухе, а с другой стороны, являясь фактором латеральных (эоловых) процессов, определяет адаптационные свойства биоты. Для оценки устойчивости геосистем в качестве показателей ветрового режима предлагается использовать количество дней с сильными ветрами за год. Этот фактор оценен на качественном уровне, так как его вклад в устойчивость геосистемы не разработан на достаточном уровне.</a:t>
          </a:r>
          <a:endParaRPr lang="ru-RU">
            <a:latin typeface="Times New Roman" panose="02020603050405020304" pitchFamily="18" charset="0"/>
            <a:cs typeface="Times New Roman" panose="02020603050405020304" pitchFamily="18" charset="0"/>
          </a:endParaRPr>
        </a:p>
      </dgm:t>
    </dgm:pt>
    <dgm:pt modelId="{EE684051-F32E-4888-B684-43CAE081523D}" type="parTrans" cxnId="{D2F3956D-4ED3-4FB8-B124-0D16DFAF3633}">
      <dgm:prSet/>
      <dgm:spPr/>
      <dgm:t>
        <a:bodyPr/>
        <a:lstStyle/>
        <a:p>
          <a:endParaRPr lang="ru-RU"/>
        </a:p>
      </dgm:t>
    </dgm:pt>
    <dgm:pt modelId="{E94A0AB1-B2FA-4F3D-9E99-B228F7B0E488}" type="sibTrans" cxnId="{D2F3956D-4ED3-4FB8-B124-0D16DFAF3633}">
      <dgm:prSet/>
      <dgm:spPr/>
      <dgm:t>
        <a:bodyPr/>
        <a:lstStyle/>
        <a:p>
          <a:endParaRPr lang="ru-RU"/>
        </a:p>
      </dgm:t>
    </dgm:pt>
    <dgm:pt modelId="{35BCDDB1-F215-4F7B-A053-14ABDBF478B5}" type="pres">
      <dgm:prSet presAssocID="{C7BD3526-F692-4F37-9FCA-8502A1EAE2E5}" presName="linearFlow" presStyleCnt="0">
        <dgm:presLayoutVars>
          <dgm:dir/>
          <dgm:resizeHandles val="exact"/>
        </dgm:presLayoutVars>
      </dgm:prSet>
      <dgm:spPr/>
    </dgm:pt>
    <dgm:pt modelId="{D117C68D-CB6B-4BBB-A9CE-A39A2A09A30A}" type="pres">
      <dgm:prSet presAssocID="{735D9C7A-56E5-48E0-A7B6-BD84FB7539FB}" presName="composite" presStyleCnt="0"/>
      <dgm:spPr/>
    </dgm:pt>
    <dgm:pt modelId="{F6A1A3C5-0ECC-4B30-A33F-8E2FCD5F7F90}" type="pres">
      <dgm:prSet presAssocID="{735D9C7A-56E5-48E0-A7B6-BD84FB7539FB}" presName="imgShp" presStyleLbl="fgImgPlace1" presStyleIdx="0" presStyleCnt="1"/>
      <dgm:spPr>
        <a:blipFill rotWithShape="1">
          <a:blip xmlns:r="http://schemas.openxmlformats.org/officeDocument/2006/relationships" r:embed="rId1"/>
          <a:stretch>
            <a:fillRect/>
          </a:stretch>
        </a:blipFill>
      </dgm:spPr>
    </dgm:pt>
    <dgm:pt modelId="{CAD20D5E-3614-4E92-BF91-1E7386479DED}" type="pres">
      <dgm:prSet presAssocID="{735D9C7A-56E5-48E0-A7B6-BD84FB7539FB}" presName="txShp" presStyleLbl="node1" presStyleIdx="0" presStyleCnt="1">
        <dgm:presLayoutVars>
          <dgm:bulletEnabled val="1"/>
        </dgm:presLayoutVars>
      </dgm:prSet>
      <dgm:spPr/>
    </dgm:pt>
  </dgm:ptLst>
  <dgm:cxnLst>
    <dgm:cxn modelId="{D2F3956D-4ED3-4FB8-B124-0D16DFAF3633}" srcId="{C7BD3526-F692-4F37-9FCA-8502A1EAE2E5}" destId="{735D9C7A-56E5-48E0-A7B6-BD84FB7539FB}" srcOrd="0" destOrd="0" parTransId="{EE684051-F32E-4888-B684-43CAE081523D}" sibTransId="{E94A0AB1-B2FA-4F3D-9E99-B228F7B0E488}"/>
    <dgm:cxn modelId="{7967A10A-007A-4426-9B2C-6691F6406ECF}" type="presOf" srcId="{C7BD3526-F692-4F37-9FCA-8502A1EAE2E5}" destId="{35BCDDB1-F215-4F7B-A053-14ABDBF478B5}" srcOrd="0" destOrd="0" presId="urn:microsoft.com/office/officeart/2005/8/layout/vList3"/>
    <dgm:cxn modelId="{448BA9BF-CFC0-42F9-B5EA-66A3E5CF92A6}" type="presOf" srcId="{735D9C7A-56E5-48E0-A7B6-BD84FB7539FB}" destId="{CAD20D5E-3614-4E92-BF91-1E7386479DED}" srcOrd="0" destOrd="0" presId="urn:microsoft.com/office/officeart/2005/8/layout/vList3"/>
    <dgm:cxn modelId="{355E8CEA-50D6-4919-BECB-28807C92A954}" type="presParOf" srcId="{35BCDDB1-F215-4F7B-A053-14ABDBF478B5}" destId="{D117C68D-CB6B-4BBB-A9CE-A39A2A09A30A}" srcOrd="0" destOrd="0" presId="urn:microsoft.com/office/officeart/2005/8/layout/vList3"/>
    <dgm:cxn modelId="{8738272C-98E4-4FF0-B770-01BC2BBDC333}" type="presParOf" srcId="{D117C68D-CB6B-4BBB-A9CE-A39A2A09A30A}" destId="{F6A1A3C5-0ECC-4B30-A33F-8E2FCD5F7F90}" srcOrd="0" destOrd="0" presId="urn:microsoft.com/office/officeart/2005/8/layout/vList3"/>
    <dgm:cxn modelId="{5414B436-BBF8-4933-95F4-3526BEFD4CA0}" type="presParOf" srcId="{D117C68D-CB6B-4BBB-A9CE-A39A2A09A30A}" destId="{CAD20D5E-3614-4E92-BF91-1E7386479DE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87E9A3-CBBA-4904-847B-39B09102DFD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FEF4D06-D329-4B20-9DC6-2D9996DF6D43}">
      <dgm:prSet/>
      <dgm:spPr/>
      <dgm:t>
        <a:bodyPr/>
        <a:lstStyle/>
        <a:p>
          <a:pPr algn="just" rtl="0"/>
          <a:r>
            <a:rPr lang="ru-RU" b="0" smtClean="0">
              <a:latin typeface="Times New Roman" panose="02020603050405020304" pitchFamily="18" charset="0"/>
              <a:cs typeface="Times New Roman" panose="02020603050405020304" pitchFamily="18" charset="0"/>
            </a:rPr>
            <a:t>Показателем, отражающий возраст, стадию развития геосистемы, степень соответствия эндогенных и экзогенных процессов являются характерные черты рельефа. Крутизна склона имеет важное значение, с точки зрения устойчивости геосистемы, поскольку с ее увеличением усиливается поверхностный сток, увеличивается риск механического сноса твердых частиц и, как следствие, развивается почвенная эрозия. Кроме того, крутизна склона влияет на скорость реального прироста гумусового горизонта почвы и на скорость восстановления геосистем на склонах. Характеристикой крутизны склона является угол естественного откоса, угол между поверхностью грунта после осыпания или сползания грунта и горизонтом. Крутизна склонов геосистем определялась средствами стандартного инструментария </a:t>
          </a:r>
          <a:r>
            <a:rPr lang="en-US" b="0" smtClean="0">
              <a:latin typeface="Times New Roman" panose="02020603050405020304" pitchFamily="18" charset="0"/>
              <a:cs typeface="Times New Roman" panose="02020603050405020304" pitchFamily="18" charset="0"/>
            </a:rPr>
            <a:t>ArcGIS</a:t>
          </a:r>
          <a:r>
            <a:rPr lang="ru-RU" b="0" smtClean="0">
              <a:latin typeface="Times New Roman" panose="02020603050405020304" pitchFamily="18" charset="0"/>
              <a:cs typeface="Times New Roman" panose="02020603050405020304" pitchFamily="18" charset="0"/>
            </a:rPr>
            <a:t> 10.1, используя цифровую модель рельефа </a:t>
          </a:r>
          <a:r>
            <a:rPr lang="en-US" b="0" smtClean="0">
              <a:latin typeface="Times New Roman" panose="02020603050405020304" pitchFamily="18" charset="0"/>
              <a:cs typeface="Times New Roman" panose="02020603050405020304" pitchFamily="18" charset="0"/>
            </a:rPr>
            <a:t>Aster Dem</a:t>
          </a:r>
          <a:r>
            <a:rPr lang="ru-RU" b="0" smtClean="0">
              <a:latin typeface="Times New Roman" panose="02020603050405020304" pitchFamily="18" charset="0"/>
              <a:cs typeface="Times New Roman" panose="02020603050405020304" pitchFamily="18" charset="0"/>
            </a:rPr>
            <a:t> (30 м). </a:t>
          </a:r>
          <a:endParaRPr lang="ru-RU">
            <a:latin typeface="Times New Roman" panose="02020603050405020304" pitchFamily="18" charset="0"/>
            <a:cs typeface="Times New Roman" panose="02020603050405020304" pitchFamily="18" charset="0"/>
          </a:endParaRPr>
        </a:p>
      </dgm:t>
    </dgm:pt>
    <dgm:pt modelId="{16A91A9C-63B9-4D11-BB5A-4DC4A8A83898}" type="parTrans" cxnId="{6125D19A-181A-4A02-8384-A0F2E19BF956}">
      <dgm:prSet/>
      <dgm:spPr/>
      <dgm:t>
        <a:bodyPr/>
        <a:lstStyle/>
        <a:p>
          <a:pPr algn="just"/>
          <a:endParaRPr lang="ru-RU">
            <a:latin typeface="Times New Roman" panose="02020603050405020304" pitchFamily="18" charset="0"/>
            <a:cs typeface="Times New Roman" panose="02020603050405020304" pitchFamily="18" charset="0"/>
          </a:endParaRPr>
        </a:p>
      </dgm:t>
    </dgm:pt>
    <dgm:pt modelId="{B6CB6F96-986F-4192-B496-48EA97F79351}" type="sibTrans" cxnId="{6125D19A-181A-4A02-8384-A0F2E19BF956}">
      <dgm:prSet/>
      <dgm:spPr/>
      <dgm:t>
        <a:bodyPr/>
        <a:lstStyle/>
        <a:p>
          <a:pPr algn="just"/>
          <a:endParaRPr lang="ru-RU">
            <a:latin typeface="Times New Roman" panose="02020603050405020304" pitchFamily="18" charset="0"/>
            <a:cs typeface="Times New Roman" panose="02020603050405020304" pitchFamily="18" charset="0"/>
          </a:endParaRPr>
        </a:p>
      </dgm:t>
    </dgm:pt>
    <dgm:pt modelId="{4E9F3D01-DEEF-4969-B4B7-D98D9F9C283E}" type="pres">
      <dgm:prSet presAssocID="{2E87E9A3-CBBA-4904-847B-39B09102DFDF}" presName="linearFlow" presStyleCnt="0">
        <dgm:presLayoutVars>
          <dgm:dir/>
          <dgm:resizeHandles val="exact"/>
        </dgm:presLayoutVars>
      </dgm:prSet>
      <dgm:spPr/>
    </dgm:pt>
    <dgm:pt modelId="{038884BD-9BAC-458A-A696-9AD12A71ABCC}" type="pres">
      <dgm:prSet presAssocID="{3FEF4D06-D329-4B20-9DC6-2D9996DF6D43}" presName="composite" presStyleCnt="0"/>
      <dgm:spPr/>
    </dgm:pt>
    <dgm:pt modelId="{E3F4E1B1-3342-4AB8-95BC-7AE9F13A0F69}" type="pres">
      <dgm:prSet presAssocID="{3FEF4D06-D329-4B20-9DC6-2D9996DF6D43}" presName="imgShp" presStyleLbl="fgImgPlace1" presStyleIdx="0" presStyleCnt="1"/>
      <dgm:spPr>
        <a:blipFill rotWithShape="1">
          <a:blip xmlns:r="http://schemas.openxmlformats.org/officeDocument/2006/relationships" r:embed="rId1"/>
          <a:stretch>
            <a:fillRect/>
          </a:stretch>
        </a:blipFill>
      </dgm:spPr>
    </dgm:pt>
    <dgm:pt modelId="{5917B143-D7C1-4C32-9910-55EB5323B9FB}" type="pres">
      <dgm:prSet presAssocID="{3FEF4D06-D329-4B20-9DC6-2D9996DF6D43}" presName="txShp" presStyleLbl="node1" presStyleIdx="0" presStyleCnt="1">
        <dgm:presLayoutVars>
          <dgm:bulletEnabled val="1"/>
        </dgm:presLayoutVars>
      </dgm:prSet>
      <dgm:spPr/>
    </dgm:pt>
  </dgm:ptLst>
  <dgm:cxnLst>
    <dgm:cxn modelId="{CC873054-DD23-4EB3-AC12-62E516E6FDA8}" type="presOf" srcId="{3FEF4D06-D329-4B20-9DC6-2D9996DF6D43}" destId="{5917B143-D7C1-4C32-9910-55EB5323B9FB}" srcOrd="0" destOrd="0" presId="urn:microsoft.com/office/officeart/2005/8/layout/vList3"/>
    <dgm:cxn modelId="{27C598FF-8C37-4682-A93C-3B0C63CAC4C3}" type="presOf" srcId="{2E87E9A3-CBBA-4904-847B-39B09102DFDF}" destId="{4E9F3D01-DEEF-4969-B4B7-D98D9F9C283E}" srcOrd="0" destOrd="0" presId="urn:microsoft.com/office/officeart/2005/8/layout/vList3"/>
    <dgm:cxn modelId="{6125D19A-181A-4A02-8384-A0F2E19BF956}" srcId="{2E87E9A3-CBBA-4904-847B-39B09102DFDF}" destId="{3FEF4D06-D329-4B20-9DC6-2D9996DF6D43}" srcOrd="0" destOrd="0" parTransId="{16A91A9C-63B9-4D11-BB5A-4DC4A8A83898}" sibTransId="{B6CB6F96-986F-4192-B496-48EA97F79351}"/>
    <dgm:cxn modelId="{76BA9E49-7FAE-4680-AAFB-C015C171EF23}" type="presParOf" srcId="{4E9F3D01-DEEF-4969-B4B7-D98D9F9C283E}" destId="{038884BD-9BAC-458A-A696-9AD12A71ABCC}" srcOrd="0" destOrd="0" presId="urn:microsoft.com/office/officeart/2005/8/layout/vList3"/>
    <dgm:cxn modelId="{F922D589-A944-41C1-A2E9-1F277BC562EE}" type="presParOf" srcId="{038884BD-9BAC-458A-A696-9AD12A71ABCC}" destId="{E3F4E1B1-3342-4AB8-95BC-7AE9F13A0F69}" srcOrd="0" destOrd="0" presId="urn:microsoft.com/office/officeart/2005/8/layout/vList3"/>
    <dgm:cxn modelId="{B262C6F4-7CBD-40C6-A78C-F5A43A37D162}" type="presParOf" srcId="{038884BD-9BAC-458A-A696-9AD12A71ABCC}" destId="{5917B143-D7C1-4C32-9910-55EB5323B9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098F5AD-91C0-4A49-8634-AEA3C811B9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71E8D2A-391A-42E2-AF1E-E7D4094B6CE8}">
      <dgm:prSet/>
      <dgm:spPr/>
      <dgm:t>
        <a:bodyPr/>
        <a:lstStyle/>
        <a:p>
          <a:pPr rtl="0"/>
          <a:r>
            <a:rPr lang="ru-RU" b="0" dirty="0" smtClean="0">
              <a:latin typeface="Times New Roman" panose="02020603050405020304" pitchFamily="18" charset="0"/>
              <a:cs typeface="Times New Roman" panose="02020603050405020304" pitchFamily="18" charset="0"/>
            </a:rPr>
            <a:t>Степень естественной </a:t>
          </a:r>
          <a:r>
            <a:rPr lang="ru-RU" b="0" dirty="0" err="1" smtClean="0">
              <a:latin typeface="Times New Roman" panose="02020603050405020304" pitchFamily="18" charset="0"/>
              <a:cs typeface="Times New Roman" panose="02020603050405020304" pitchFamily="18" charset="0"/>
            </a:rPr>
            <a:t>дренированности</a:t>
          </a:r>
          <a:r>
            <a:rPr lang="ru-RU" b="0" dirty="0" smtClean="0">
              <a:latin typeface="Times New Roman" panose="02020603050405020304" pitchFamily="18" charset="0"/>
              <a:cs typeface="Times New Roman" panose="02020603050405020304" pitchFamily="18" charset="0"/>
            </a:rPr>
            <a:t> </a:t>
          </a:r>
          <a:r>
            <a:rPr lang="ru-RU" b="0" dirty="0" err="1" smtClean="0">
              <a:latin typeface="Times New Roman" panose="02020603050405020304" pitchFamily="18" charset="0"/>
              <a:cs typeface="Times New Roman" panose="02020603050405020304" pitchFamily="18" charset="0"/>
            </a:rPr>
            <a:t>геосистемы</a:t>
          </a:r>
          <a:r>
            <a:rPr lang="ru-RU" b="0" dirty="0" smtClean="0">
              <a:latin typeface="Times New Roman" panose="02020603050405020304" pitchFamily="18" charset="0"/>
              <a:cs typeface="Times New Roman" panose="02020603050405020304" pitchFamily="18" charset="0"/>
            </a:rPr>
            <a:t> обусловливает процесс накопления или вымывания различных химических веществ. Для расчета естественной </a:t>
          </a:r>
          <a:r>
            <a:rPr lang="ru-RU" b="0" dirty="0" err="1" smtClean="0">
              <a:latin typeface="Times New Roman" panose="02020603050405020304" pitchFamily="18" charset="0"/>
              <a:cs typeface="Times New Roman" panose="02020603050405020304" pitchFamily="18" charset="0"/>
            </a:rPr>
            <a:t>дренированности</a:t>
          </a:r>
          <a:r>
            <a:rPr lang="ru-RU" b="0" dirty="0" smtClean="0">
              <a:latin typeface="Times New Roman" panose="02020603050405020304" pitchFamily="18" charset="0"/>
              <a:cs typeface="Times New Roman" panose="02020603050405020304" pitchFamily="18" charset="0"/>
            </a:rPr>
            <a:t> </a:t>
          </a:r>
          <a:r>
            <a:rPr lang="ru-RU" b="0" dirty="0" err="1" smtClean="0">
              <a:latin typeface="Times New Roman" panose="02020603050405020304" pitchFamily="18" charset="0"/>
              <a:cs typeface="Times New Roman" panose="02020603050405020304" pitchFamily="18" charset="0"/>
            </a:rPr>
            <a:t>геосистем</a:t>
          </a:r>
          <a:r>
            <a:rPr lang="ru-RU" b="0" dirty="0" smtClean="0">
              <a:latin typeface="Times New Roman" panose="02020603050405020304" pitchFamily="18" charset="0"/>
              <a:cs typeface="Times New Roman" panose="02020603050405020304" pitchFamily="18" charset="0"/>
            </a:rPr>
            <a:t> был использован способ оценки по морфометрическим показателям бассейна, разработанный И.Н. </a:t>
          </a:r>
          <a:r>
            <a:rPr lang="ru-RU" b="0" dirty="0" err="1" smtClean="0">
              <a:latin typeface="Times New Roman" panose="02020603050405020304" pitchFamily="18" charset="0"/>
              <a:cs typeface="Times New Roman" panose="02020603050405020304" pitchFamily="18" charset="0"/>
            </a:rPr>
            <a:t>Углановым</a:t>
          </a:r>
          <a:r>
            <a:rPr lang="ru-RU" b="0" dirty="0" smtClean="0">
              <a:latin typeface="Times New Roman" panose="02020603050405020304" pitchFamily="18" charset="0"/>
              <a:cs typeface="Times New Roman" panose="02020603050405020304" pitchFamily="18" charset="0"/>
            </a:rPr>
            <a:t>, формула</a:t>
          </a:r>
        </a:p>
        <a:p>
          <a:pPr algn="just" rtl="0"/>
          <a:endParaRPr lang="ru-RU" dirty="0">
            <a:latin typeface="Times New Roman" panose="02020603050405020304" pitchFamily="18" charset="0"/>
            <a:cs typeface="Times New Roman" panose="02020603050405020304" pitchFamily="18" charset="0"/>
          </a:endParaRPr>
        </a:p>
      </dgm:t>
    </dgm:pt>
    <dgm:pt modelId="{8D12CEDA-1CDD-4FA7-A69A-39D212E3CB87}" type="parTrans" cxnId="{7D6E23AE-E830-41B3-AAAD-1F8F5A9A2BEE}">
      <dgm:prSet/>
      <dgm:spPr/>
      <dgm:t>
        <a:bodyPr/>
        <a:lstStyle/>
        <a:p>
          <a:endParaRPr lang="ru-RU"/>
        </a:p>
      </dgm:t>
    </dgm:pt>
    <dgm:pt modelId="{11A6506A-DED1-4F2C-8BB5-A72B2F994562}" type="sibTrans" cxnId="{7D6E23AE-E830-41B3-AAAD-1F8F5A9A2BEE}">
      <dgm:prSet/>
      <dgm:spPr/>
      <dgm:t>
        <a:bodyPr/>
        <a:lstStyle/>
        <a:p>
          <a:endParaRPr lang="ru-RU"/>
        </a:p>
      </dgm:t>
    </dgm:pt>
    <dgm:pt modelId="{F7C29A38-0992-48EC-BF25-1957490AFBBD}" type="pres">
      <dgm:prSet presAssocID="{9098F5AD-91C0-4A49-8634-AEA3C811B9BB}" presName="linear" presStyleCnt="0">
        <dgm:presLayoutVars>
          <dgm:animLvl val="lvl"/>
          <dgm:resizeHandles val="exact"/>
        </dgm:presLayoutVars>
      </dgm:prSet>
      <dgm:spPr/>
    </dgm:pt>
    <dgm:pt modelId="{93033380-2EAB-4D5E-B8A3-902B0DDC39C6}" type="pres">
      <dgm:prSet presAssocID="{F71E8D2A-391A-42E2-AF1E-E7D4094B6CE8}" presName="parentText" presStyleLbl="node1" presStyleIdx="0" presStyleCnt="1">
        <dgm:presLayoutVars>
          <dgm:chMax val="0"/>
          <dgm:bulletEnabled val="1"/>
        </dgm:presLayoutVars>
      </dgm:prSet>
      <dgm:spPr/>
      <dgm:t>
        <a:bodyPr/>
        <a:lstStyle/>
        <a:p>
          <a:endParaRPr lang="ru-RU"/>
        </a:p>
      </dgm:t>
    </dgm:pt>
  </dgm:ptLst>
  <dgm:cxnLst>
    <dgm:cxn modelId="{E22C8D9E-4EC4-4852-8D6D-ACEAC554EB63}" type="presOf" srcId="{F71E8D2A-391A-42E2-AF1E-E7D4094B6CE8}" destId="{93033380-2EAB-4D5E-B8A3-902B0DDC39C6}" srcOrd="0" destOrd="0" presId="urn:microsoft.com/office/officeart/2005/8/layout/vList2"/>
    <dgm:cxn modelId="{7D6E23AE-E830-41B3-AAAD-1F8F5A9A2BEE}" srcId="{9098F5AD-91C0-4A49-8634-AEA3C811B9BB}" destId="{F71E8D2A-391A-42E2-AF1E-E7D4094B6CE8}" srcOrd="0" destOrd="0" parTransId="{8D12CEDA-1CDD-4FA7-A69A-39D212E3CB87}" sibTransId="{11A6506A-DED1-4F2C-8BB5-A72B2F994562}"/>
    <dgm:cxn modelId="{4B021201-9C18-4931-BEE6-A4950C4F3CC8}" type="presOf" srcId="{9098F5AD-91C0-4A49-8634-AEA3C811B9BB}" destId="{F7C29A38-0992-48EC-BF25-1957490AFBBD}" srcOrd="0" destOrd="0" presId="urn:microsoft.com/office/officeart/2005/8/layout/vList2"/>
    <dgm:cxn modelId="{B5BD0AFB-EAAD-4C96-ADF4-A9773802C71A}" type="presParOf" srcId="{F7C29A38-0992-48EC-BF25-1957490AFBBD}" destId="{93033380-2EAB-4D5E-B8A3-902B0DDC39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0B018A-4A28-4F29-ACF3-34B1BCE5DEF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EF66741-7F3D-46D3-977C-05F5FC693A7E}">
      <dgm:prSet/>
      <dgm:spPr>
        <a:solidFill>
          <a:schemeClr val="accent1"/>
        </a:solidFill>
      </dgm:spPr>
      <dgm:t>
        <a:bodyPr/>
        <a:lstStyle/>
        <a:p>
          <a:pPr rtl="0"/>
          <a:r>
            <a:rPr lang="ru-RU" b="1" dirty="0" smtClean="0">
              <a:solidFill>
                <a:schemeClr val="bg1"/>
              </a:solidFill>
              <a:latin typeface="Times New Roman" panose="02020603050405020304" pitchFamily="18" charset="0"/>
              <a:cs typeface="Times New Roman" panose="02020603050405020304" pitchFamily="18" charset="0"/>
            </a:rPr>
            <a:t>Эколого-геохимическое исследование состоит из периода подготовки к полевым работам, собственно полевого периода, </a:t>
          </a:r>
          <a:r>
            <a:rPr lang="ru-RU" b="1" dirty="0" err="1" smtClean="0">
              <a:solidFill>
                <a:schemeClr val="bg1"/>
              </a:solidFill>
              <a:latin typeface="Times New Roman" panose="02020603050405020304" pitchFamily="18" charset="0"/>
              <a:cs typeface="Times New Roman" panose="02020603050405020304" pitchFamily="18" charset="0"/>
            </a:rPr>
            <a:t>важнеТаким</a:t>
          </a:r>
          <a:r>
            <a:rPr lang="ru-RU" b="1" dirty="0" smtClean="0">
              <a:solidFill>
                <a:schemeClr val="bg1"/>
              </a:solidFill>
              <a:latin typeface="Times New Roman" panose="02020603050405020304" pitchFamily="18" charset="0"/>
              <a:cs typeface="Times New Roman" panose="02020603050405020304" pitchFamily="18" charset="0"/>
            </a:rPr>
            <a:t> образом, при оценке устойчивости </a:t>
          </a:r>
          <a:r>
            <a:rPr lang="ru-RU" b="1" dirty="0" err="1" smtClean="0">
              <a:solidFill>
                <a:schemeClr val="bg1"/>
              </a:solidFill>
              <a:latin typeface="Times New Roman" panose="02020603050405020304" pitchFamily="18" charset="0"/>
              <a:cs typeface="Times New Roman" panose="02020603050405020304" pitchFamily="18" charset="0"/>
            </a:rPr>
            <a:t>геосистем</a:t>
          </a:r>
          <a:r>
            <a:rPr lang="ru-RU" b="1" dirty="0" smtClean="0">
              <a:solidFill>
                <a:schemeClr val="bg1"/>
              </a:solidFill>
              <a:latin typeface="Times New Roman" panose="02020603050405020304" pitchFamily="18" charset="0"/>
              <a:cs typeface="Times New Roman" panose="02020603050405020304" pitchFamily="18" charset="0"/>
            </a:rPr>
            <a:t> по </a:t>
          </a:r>
          <a:r>
            <a:rPr lang="ru-RU" b="1" dirty="0" err="1" smtClean="0">
              <a:solidFill>
                <a:schemeClr val="bg1"/>
              </a:solidFill>
              <a:latin typeface="Times New Roman" panose="02020603050405020304" pitchFamily="18" charset="0"/>
              <a:cs typeface="Times New Roman" panose="02020603050405020304" pitchFamily="18" charset="0"/>
            </a:rPr>
            <a:t>дренированности</a:t>
          </a:r>
          <a:r>
            <a:rPr lang="ru-RU" b="1" dirty="0" smtClean="0">
              <a:solidFill>
                <a:schemeClr val="bg1"/>
              </a:solidFill>
              <a:latin typeface="Times New Roman" panose="02020603050405020304" pitchFamily="18" charset="0"/>
              <a:cs typeface="Times New Roman" panose="02020603050405020304" pitchFamily="18" charset="0"/>
            </a:rPr>
            <a:t> можно выделить следующие: </a:t>
          </a:r>
        </a:p>
        <a:p>
          <a:pPr algn="just" rtl="0"/>
          <a:r>
            <a:rPr lang="ru-RU" b="1" dirty="0" err="1" smtClean="0">
              <a:solidFill>
                <a:schemeClr val="bg1"/>
              </a:solidFill>
              <a:latin typeface="Times New Roman" panose="02020603050405020304" pitchFamily="18" charset="0"/>
              <a:cs typeface="Times New Roman" panose="02020603050405020304" pitchFamily="18" charset="0"/>
            </a:rPr>
            <a:t>йшую</a:t>
          </a:r>
          <a:r>
            <a:rPr lang="ru-RU" b="1"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часть которого составляет сбор образцов на точках наблюдения, и камерального, включающего аналитическую, графико-математическую и картографическую обработку полевых материалов, их объяснение и написание </a:t>
          </a:r>
          <a:r>
            <a:rPr lang="ru-RU" b="1" dirty="0" err="1" smtClean="0">
              <a:solidFill>
                <a:schemeClr val="bg1"/>
              </a:solidFill>
              <a:latin typeface="Times New Roman" panose="02020603050405020304" pitchFamily="18" charset="0"/>
              <a:cs typeface="Times New Roman" panose="02020603050405020304" pitchFamily="18" charset="0"/>
            </a:rPr>
            <a:t>отчета.Схема</a:t>
          </a:r>
          <a:r>
            <a:rPr lang="ru-RU" b="1" dirty="0" smtClean="0">
              <a:solidFill>
                <a:schemeClr val="bg1"/>
              </a:solidFill>
              <a:latin typeface="Times New Roman" panose="02020603050405020304" pitchFamily="18" charset="0"/>
              <a:cs typeface="Times New Roman" panose="02020603050405020304" pitchFamily="18" charset="0"/>
            </a:rPr>
            <a:t> эколого-геохимического исследования</a:t>
          </a:r>
          <a:r>
            <a:rPr lang="ru-RU" dirty="0" smtClean="0">
              <a:solidFill>
                <a:schemeClr val="bg1"/>
              </a:solidFill>
              <a:latin typeface="Times New Roman" panose="02020603050405020304" pitchFamily="18" charset="0"/>
              <a:cs typeface="Times New Roman" panose="02020603050405020304" pitchFamily="18" charset="0"/>
            </a:rPr>
            <a:t> включает три этапа</a:t>
          </a:r>
          <a:endParaRPr lang="ru-RU" dirty="0">
            <a:solidFill>
              <a:schemeClr val="bg1"/>
            </a:solidFill>
            <a:latin typeface="Times New Roman" panose="02020603050405020304" pitchFamily="18" charset="0"/>
            <a:cs typeface="Times New Roman" panose="02020603050405020304" pitchFamily="18" charset="0"/>
          </a:endParaRPr>
        </a:p>
      </dgm:t>
    </dgm:pt>
    <dgm:pt modelId="{C3E05FD4-5CBF-4347-870F-C76C32DFCF67}" type="parTrans" cxnId="{D7473A95-E900-43F9-85F4-D3A593C19E17}">
      <dgm:prSet/>
      <dgm:spPr/>
      <dgm:t>
        <a:bodyPr/>
        <a:lstStyle/>
        <a:p>
          <a:endParaRPr lang="ru-RU"/>
        </a:p>
      </dgm:t>
    </dgm:pt>
    <dgm:pt modelId="{47527E10-B002-45B6-8EB4-D8A210761D73}" type="sibTrans" cxnId="{D7473A95-E900-43F9-85F4-D3A593C19E17}">
      <dgm:prSet/>
      <dgm:spPr/>
      <dgm:t>
        <a:bodyPr/>
        <a:lstStyle/>
        <a:p>
          <a:endParaRPr lang="ru-RU"/>
        </a:p>
      </dgm:t>
    </dgm:pt>
    <dgm:pt modelId="{274A71AD-F338-4927-B3A7-CB411E63BBF8}" type="pres">
      <dgm:prSet presAssocID="{370B018A-4A28-4F29-ACF3-34B1BCE5DEF3}" presName="linear" presStyleCnt="0">
        <dgm:presLayoutVars>
          <dgm:animLvl val="lvl"/>
          <dgm:resizeHandles val="exact"/>
        </dgm:presLayoutVars>
      </dgm:prSet>
      <dgm:spPr/>
      <dgm:t>
        <a:bodyPr/>
        <a:lstStyle/>
        <a:p>
          <a:endParaRPr lang="ru-RU"/>
        </a:p>
      </dgm:t>
    </dgm:pt>
    <dgm:pt modelId="{4CEE58F7-2836-4568-8048-71C485D2CDC9}" type="pres">
      <dgm:prSet presAssocID="{5EF66741-7F3D-46D3-977C-05F5FC693A7E}" presName="parentText" presStyleLbl="node1" presStyleIdx="0" presStyleCnt="1" custLinFactNeighborY="-8798">
        <dgm:presLayoutVars>
          <dgm:chMax val="0"/>
          <dgm:bulletEnabled val="1"/>
        </dgm:presLayoutVars>
      </dgm:prSet>
      <dgm:spPr/>
      <dgm:t>
        <a:bodyPr/>
        <a:lstStyle/>
        <a:p>
          <a:endParaRPr lang="ru-RU"/>
        </a:p>
      </dgm:t>
    </dgm:pt>
  </dgm:ptLst>
  <dgm:cxnLst>
    <dgm:cxn modelId="{B9866654-EA33-490E-8FC0-406FD433DF49}" type="presOf" srcId="{5EF66741-7F3D-46D3-977C-05F5FC693A7E}" destId="{4CEE58F7-2836-4568-8048-71C485D2CDC9}" srcOrd="0" destOrd="0" presId="urn:microsoft.com/office/officeart/2005/8/layout/vList2"/>
    <dgm:cxn modelId="{D7473A95-E900-43F9-85F4-D3A593C19E17}" srcId="{370B018A-4A28-4F29-ACF3-34B1BCE5DEF3}" destId="{5EF66741-7F3D-46D3-977C-05F5FC693A7E}" srcOrd="0" destOrd="0" parTransId="{C3E05FD4-5CBF-4347-870F-C76C32DFCF67}" sibTransId="{47527E10-B002-45B6-8EB4-D8A210761D73}"/>
    <dgm:cxn modelId="{85D2EEB9-257D-4F62-B46B-1A101DFDB3DD}" type="presOf" srcId="{370B018A-4A28-4F29-ACF3-34B1BCE5DEF3}" destId="{274A71AD-F338-4927-B3A7-CB411E63BBF8}" srcOrd="0" destOrd="0" presId="urn:microsoft.com/office/officeart/2005/8/layout/vList2"/>
    <dgm:cxn modelId="{4C26D818-398A-4C2C-BC1D-95467AE508C7}" type="presParOf" srcId="{274A71AD-F338-4927-B3A7-CB411E63BBF8}" destId="{4CEE58F7-2836-4568-8048-71C485D2CD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9645D1-9056-49D3-B695-4A5C57B901D3}"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77D65658-C04A-4766-9873-16F63BFB819B}">
      <dgm:prSet/>
      <dgm:spPr/>
      <dgm:t>
        <a:bodyPr/>
        <a:lstStyle/>
        <a:p>
          <a:pPr rtl="0"/>
          <a:r>
            <a:rPr lang="ru-RU" b="0" i="1" smtClean="0">
              <a:latin typeface="Times New Roman" panose="02020603050405020304" pitchFamily="18" charset="0"/>
              <a:cs typeface="Times New Roman" panose="02020603050405020304" pitchFamily="18" charset="0"/>
            </a:rPr>
            <a:t>Р 0,01-0,2 – весьма слабо дренированные; </a:t>
          </a:r>
          <a:endParaRPr lang="ru-RU">
            <a:latin typeface="Times New Roman" panose="02020603050405020304" pitchFamily="18" charset="0"/>
            <a:cs typeface="Times New Roman" panose="02020603050405020304" pitchFamily="18" charset="0"/>
          </a:endParaRPr>
        </a:p>
      </dgm:t>
    </dgm:pt>
    <dgm:pt modelId="{7FBCB256-2188-43D0-8E5F-C162B6DE6694}" type="parTrans" cxnId="{4FA19306-0B02-4CCC-BB51-DCE753A632AD}">
      <dgm:prSet/>
      <dgm:spPr/>
      <dgm:t>
        <a:bodyPr/>
        <a:lstStyle/>
        <a:p>
          <a:endParaRPr lang="ru-RU">
            <a:latin typeface="Times New Roman" panose="02020603050405020304" pitchFamily="18" charset="0"/>
            <a:cs typeface="Times New Roman" panose="02020603050405020304" pitchFamily="18" charset="0"/>
          </a:endParaRPr>
        </a:p>
      </dgm:t>
    </dgm:pt>
    <dgm:pt modelId="{54B20556-E6D3-412D-8514-7C359E2BF73C}" type="sibTrans" cxnId="{4FA19306-0B02-4CCC-BB51-DCE753A632AD}">
      <dgm:prSet/>
      <dgm:spPr/>
      <dgm:t>
        <a:bodyPr/>
        <a:lstStyle/>
        <a:p>
          <a:endParaRPr lang="ru-RU">
            <a:latin typeface="Times New Roman" panose="02020603050405020304" pitchFamily="18" charset="0"/>
            <a:cs typeface="Times New Roman" panose="02020603050405020304" pitchFamily="18" charset="0"/>
          </a:endParaRPr>
        </a:p>
      </dgm:t>
    </dgm:pt>
    <dgm:pt modelId="{DBC72D03-FF2F-45C8-A3A1-2173609022FC}">
      <dgm:prSet/>
      <dgm:spPr/>
      <dgm:t>
        <a:bodyPr/>
        <a:lstStyle/>
        <a:p>
          <a:pPr rtl="0"/>
          <a:r>
            <a:rPr lang="ru-RU" b="0" i="1" smtClean="0">
              <a:latin typeface="Times New Roman" panose="02020603050405020304" pitchFamily="18" charset="0"/>
              <a:cs typeface="Times New Roman" panose="02020603050405020304" pitchFamily="18" charset="0"/>
            </a:rPr>
            <a:t>Р 0,2-1 – слабо дренированные; </a:t>
          </a:r>
          <a:endParaRPr lang="ru-RU">
            <a:latin typeface="Times New Roman" panose="02020603050405020304" pitchFamily="18" charset="0"/>
            <a:cs typeface="Times New Roman" panose="02020603050405020304" pitchFamily="18" charset="0"/>
          </a:endParaRPr>
        </a:p>
      </dgm:t>
    </dgm:pt>
    <dgm:pt modelId="{528EEC76-3F89-4DC1-B726-44758B7F5AA0}" type="parTrans" cxnId="{E2B5F9A9-A733-4562-8938-49789455AC60}">
      <dgm:prSet/>
      <dgm:spPr/>
      <dgm:t>
        <a:bodyPr/>
        <a:lstStyle/>
        <a:p>
          <a:endParaRPr lang="ru-RU">
            <a:latin typeface="Times New Roman" panose="02020603050405020304" pitchFamily="18" charset="0"/>
            <a:cs typeface="Times New Roman" panose="02020603050405020304" pitchFamily="18" charset="0"/>
          </a:endParaRPr>
        </a:p>
      </dgm:t>
    </dgm:pt>
    <dgm:pt modelId="{8623C86E-DC2F-40A9-92C9-A16B029D4B63}" type="sibTrans" cxnId="{E2B5F9A9-A733-4562-8938-49789455AC60}">
      <dgm:prSet/>
      <dgm:spPr/>
      <dgm:t>
        <a:bodyPr/>
        <a:lstStyle/>
        <a:p>
          <a:endParaRPr lang="ru-RU">
            <a:latin typeface="Times New Roman" panose="02020603050405020304" pitchFamily="18" charset="0"/>
            <a:cs typeface="Times New Roman" panose="02020603050405020304" pitchFamily="18" charset="0"/>
          </a:endParaRPr>
        </a:p>
      </dgm:t>
    </dgm:pt>
    <dgm:pt modelId="{8CD04600-3C21-4ADD-824E-7DB4DDC4C2B0}">
      <dgm:prSet/>
      <dgm:spPr/>
      <dgm:t>
        <a:bodyPr/>
        <a:lstStyle/>
        <a:p>
          <a:pPr rtl="0"/>
          <a:r>
            <a:rPr lang="ru-RU" b="0" i="1" smtClean="0">
              <a:latin typeface="Times New Roman" panose="02020603050405020304" pitchFamily="18" charset="0"/>
              <a:cs typeface="Times New Roman" panose="02020603050405020304" pitchFamily="18" charset="0"/>
            </a:rPr>
            <a:t>Р 1-3 – средне дренированные; </a:t>
          </a:r>
          <a:endParaRPr lang="ru-RU">
            <a:latin typeface="Times New Roman" panose="02020603050405020304" pitchFamily="18" charset="0"/>
            <a:cs typeface="Times New Roman" panose="02020603050405020304" pitchFamily="18" charset="0"/>
          </a:endParaRPr>
        </a:p>
      </dgm:t>
    </dgm:pt>
    <dgm:pt modelId="{7371F24C-D802-4F09-96E3-782468AF164D}" type="parTrans" cxnId="{C89EC347-7AA8-4E04-9C23-BEDB4E2FDEC1}">
      <dgm:prSet/>
      <dgm:spPr/>
      <dgm:t>
        <a:bodyPr/>
        <a:lstStyle/>
        <a:p>
          <a:endParaRPr lang="ru-RU">
            <a:latin typeface="Times New Roman" panose="02020603050405020304" pitchFamily="18" charset="0"/>
            <a:cs typeface="Times New Roman" panose="02020603050405020304" pitchFamily="18" charset="0"/>
          </a:endParaRPr>
        </a:p>
      </dgm:t>
    </dgm:pt>
    <dgm:pt modelId="{A6889694-0658-4725-B003-9E790105989B}" type="sibTrans" cxnId="{C89EC347-7AA8-4E04-9C23-BEDB4E2FDEC1}">
      <dgm:prSet/>
      <dgm:spPr/>
      <dgm:t>
        <a:bodyPr/>
        <a:lstStyle/>
        <a:p>
          <a:endParaRPr lang="ru-RU">
            <a:latin typeface="Times New Roman" panose="02020603050405020304" pitchFamily="18" charset="0"/>
            <a:cs typeface="Times New Roman" panose="02020603050405020304" pitchFamily="18" charset="0"/>
          </a:endParaRPr>
        </a:p>
      </dgm:t>
    </dgm:pt>
    <dgm:pt modelId="{36726C55-33A2-4661-AEC6-4626E4CA5FB1}">
      <dgm:prSet/>
      <dgm:spPr/>
      <dgm:t>
        <a:bodyPr/>
        <a:lstStyle/>
        <a:p>
          <a:pPr rtl="0"/>
          <a:r>
            <a:rPr lang="ru-RU" b="0" i="1" smtClean="0">
              <a:latin typeface="Times New Roman" panose="02020603050405020304" pitchFamily="18" charset="0"/>
              <a:cs typeface="Times New Roman" panose="02020603050405020304" pitchFamily="18" charset="0"/>
            </a:rPr>
            <a:t>Р 3-10 – хорошо дренированные; </a:t>
          </a:r>
          <a:endParaRPr lang="ru-RU">
            <a:latin typeface="Times New Roman" panose="02020603050405020304" pitchFamily="18" charset="0"/>
            <a:cs typeface="Times New Roman" panose="02020603050405020304" pitchFamily="18" charset="0"/>
          </a:endParaRPr>
        </a:p>
      </dgm:t>
    </dgm:pt>
    <dgm:pt modelId="{D6DBF02E-3CF5-4724-97B6-BDC819BB9071}" type="parTrans" cxnId="{B36A6A96-AEFF-4B44-B1AE-65B22BEB02E4}">
      <dgm:prSet/>
      <dgm:spPr/>
      <dgm:t>
        <a:bodyPr/>
        <a:lstStyle/>
        <a:p>
          <a:endParaRPr lang="ru-RU">
            <a:latin typeface="Times New Roman" panose="02020603050405020304" pitchFamily="18" charset="0"/>
            <a:cs typeface="Times New Roman" panose="02020603050405020304" pitchFamily="18" charset="0"/>
          </a:endParaRPr>
        </a:p>
      </dgm:t>
    </dgm:pt>
    <dgm:pt modelId="{15992D3C-285E-455E-B52C-3C84AF8CF81D}" type="sibTrans" cxnId="{B36A6A96-AEFF-4B44-B1AE-65B22BEB02E4}">
      <dgm:prSet/>
      <dgm:spPr/>
      <dgm:t>
        <a:bodyPr/>
        <a:lstStyle/>
        <a:p>
          <a:endParaRPr lang="ru-RU">
            <a:latin typeface="Times New Roman" panose="02020603050405020304" pitchFamily="18" charset="0"/>
            <a:cs typeface="Times New Roman" panose="02020603050405020304" pitchFamily="18" charset="0"/>
          </a:endParaRPr>
        </a:p>
      </dgm:t>
    </dgm:pt>
    <dgm:pt modelId="{4D7A07DD-8931-4FF5-9D5F-9FB8074F7CB3}">
      <dgm:prSet/>
      <dgm:spPr/>
      <dgm:t>
        <a:bodyPr/>
        <a:lstStyle/>
        <a:p>
          <a:pPr rtl="0"/>
          <a:r>
            <a:rPr lang="ru-RU" b="0" i="1" smtClean="0">
              <a:latin typeface="Times New Roman" panose="02020603050405020304" pitchFamily="18" charset="0"/>
              <a:cs typeface="Times New Roman" panose="02020603050405020304" pitchFamily="18" charset="0"/>
            </a:rPr>
            <a:t>Р 10 и более – интенсивно дренированные. </a:t>
          </a:r>
          <a:endParaRPr lang="ru-RU">
            <a:latin typeface="Times New Roman" panose="02020603050405020304" pitchFamily="18" charset="0"/>
            <a:cs typeface="Times New Roman" panose="02020603050405020304" pitchFamily="18" charset="0"/>
          </a:endParaRPr>
        </a:p>
      </dgm:t>
    </dgm:pt>
    <dgm:pt modelId="{9FCAF619-9EFD-4D60-9EA1-9E24111C72D8}" type="parTrans" cxnId="{E2BF84DF-8AB1-4BE1-841C-2B31ACFDE098}">
      <dgm:prSet/>
      <dgm:spPr/>
      <dgm:t>
        <a:bodyPr/>
        <a:lstStyle/>
        <a:p>
          <a:endParaRPr lang="ru-RU">
            <a:latin typeface="Times New Roman" panose="02020603050405020304" pitchFamily="18" charset="0"/>
            <a:cs typeface="Times New Roman" panose="02020603050405020304" pitchFamily="18" charset="0"/>
          </a:endParaRPr>
        </a:p>
      </dgm:t>
    </dgm:pt>
    <dgm:pt modelId="{0342E73B-4A97-476F-83DF-9FD361762B82}" type="sibTrans" cxnId="{E2BF84DF-8AB1-4BE1-841C-2B31ACFDE098}">
      <dgm:prSet/>
      <dgm:spPr/>
      <dgm:t>
        <a:bodyPr/>
        <a:lstStyle/>
        <a:p>
          <a:endParaRPr lang="ru-RU">
            <a:latin typeface="Times New Roman" panose="02020603050405020304" pitchFamily="18" charset="0"/>
            <a:cs typeface="Times New Roman" panose="02020603050405020304" pitchFamily="18" charset="0"/>
          </a:endParaRPr>
        </a:p>
      </dgm:t>
    </dgm:pt>
    <dgm:pt modelId="{9C6601D3-8831-4714-B496-0111EE99332E}" type="pres">
      <dgm:prSet presAssocID="{2C9645D1-9056-49D3-B695-4A5C57B901D3}" presName="CompostProcess" presStyleCnt="0">
        <dgm:presLayoutVars>
          <dgm:dir/>
          <dgm:resizeHandles val="exact"/>
        </dgm:presLayoutVars>
      </dgm:prSet>
      <dgm:spPr/>
    </dgm:pt>
    <dgm:pt modelId="{6FCA8DA7-3BA2-4DA7-8331-55B150C4CCE0}" type="pres">
      <dgm:prSet presAssocID="{2C9645D1-9056-49D3-B695-4A5C57B901D3}" presName="arrow" presStyleLbl="bgShp" presStyleIdx="0" presStyleCnt="1"/>
      <dgm:spPr/>
    </dgm:pt>
    <dgm:pt modelId="{CB1DF190-3565-464F-9D59-9086A5C528A1}" type="pres">
      <dgm:prSet presAssocID="{2C9645D1-9056-49D3-B695-4A5C57B901D3}" presName="linearProcess" presStyleCnt="0"/>
      <dgm:spPr/>
    </dgm:pt>
    <dgm:pt modelId="{0A0BD20D-F4CA-41BA-BCB1-5B1809509765}" type="pres">
      <dgm:prSet presAssocID="{77D65658-C04A-4766-9873-16F63BFB819B}" presName="textNode" presStyleLbl="node1" presStyleIdx="0" presStyleCnt="5">
        <dgm:presLayoutVars>
          <dgm:bulletEnabled val="1"/>
        </dgm:presLayoutVars>
      </dgm:prSet>
      <dgm:spPr/>
    </dgm:pt>
    <dgm:pt modelId="{A3E872D2-2989-4E8E-9130-E1C63AE24B5F}" type="pres">
      <dgm:prSet presAssocID="{54B20556-E6D3-412D-8514-7C359E2BF73C}" presName="sibTrans" presStyleCnt="0"/>
      <dgm:spPr/>
    </dgm:pt>
    <dgm:pt modelId="{53A22A92-FA4E-430D-B1ED-73C30E459AFD}" type="pres">
      <dgm:prSet presAssocID="{DBC72D03-FF2F-45C8-A3A1-2173609022FC}" presName="textNode" presStyleLbl="node1" presStyleIdx="1" presStyleCnt="5">
        <dgm:presLayoutVars>
          <dgm:bulletEnabled val="1"/>
        </dgm:presLayoutVars>
      </dgm:prSet>
      <dgm:spPr/>
    </dgm:pt>
    <dgm:pt modelId="{6071A4B8-DBFF-452F-A6ED-00F7C4712935}" type="pres">
      <dgm:prSet presAssocID="{8623C86E-DC2F-40A9-92C9-A16B029D4B63}" presName="sibTrans" presStyleCnt="0"/>
      <dgm:spPr/>
    </dgm:pt>
    <dgm:pt modelId="{58E9D82B-59A3-4576-A9B9-8F95B1064D47}" type="pres">
      <dgm:prSet presAssocID="{8CD04600-3C21-4ADD-824E-7DB4DDC4C2B0}" presName="textNode" presStyleLbl="node1" presStyleIdx="2" presStyleCnt="5">
        <dgm:presLayoutVars>
          <dgm:bulletEnabled val="1"/>
        </dgm:presLayoutVars>
      </dgm:prSet>
      <dgm:spPr/>
    </dgm:pt>
    <dgm:pt modelId="{34CDF584-E1BC-4A0A-A098-2669BA77D1E0}" type="pres">
      <dgm:prSet presAssocID="{A6889694-0658-4725-B003-9E790105989B}" presName="sibTrans" presStyleCnt="0"/>
      <dgm:spPr/>
    </dgm:pt>
    <dgm:pt modelId="{E0842298-457C-46B3-B206-2ABDFD096930}" type="pres">
      <dgm:prSet presAssocID="{36726C55-33A2-4661-AEC6-4626E4CA5FB1}" presName="textNode" presStyleLbl="node1" presStyleIdx="3" presStyleCnt="5">
        <dgm:presLayoutVars>
          <dgm:bulletEnabled val="1"/>
        </dgm:presLayoutVars>
      </dgm:prSet>
      <dgm:spPr/>
    </dgm:pt>
    <dgm:pt modelId="{1CB173ED-757C-485C-BAE3-858E6D5E48AD}" type="pres">
      <dgm:prSet presAssocID="{15992D3C-285E-455E-B52C-3C84AF8CF81D}" presName="sibTrans" presStyleCnt="0"/>
      <dgm:spPr/>
    </dgm:pt>
    <dgm:pt modelId="{961FF004-D0B3-4C44-88FD-03AA95C5E445}" type="pres">
      <dgm:prSet presAssocID="{4D7A07DD-8931-4FF5-9D5F-9FB8074F7CB3}" presName="textNode" presStyleLbl="node1" presStyleIdx="4" presStyleCnt="5">
        <dgm:presLayoutVars>
          <dgm:bulletEnabled val="1"/>
        </dgm:presLayoutVars>
      </dgm:prSet>
      <dgm:spPr/>
    </dgm:pt>
  </dgm:ptLst>
  <dgm:cxnLst>
    <dgm:cxn modelId="{96190D34-09AF-42B7-982A-EBF7C4EE8165}" type="presOf" srcId="{36726C55-33A2-4661-AEC6-4626E4CA5FB1}" destId="{E0842298-457C-46B3-B206-2ABDFD096930}" srcOrd="0" destOrd="0" presId="urn:microsoft.com/office/officeart/2005/8/layout/hProcess9"/>
    <dgm:cxn modelId="{C89EC347-7AA8-4E04-9C23-BEDB4E2FDEC1}" srcId="{2C9645D1-9056-49D3-B695-4A5C57B901D3}" destId="{8CD04600-3C21-4ADD-824E-7DB4DDC4C2B0}" srcOrd="2" destOrd="0" parTransId="{7371F24C-D802-4F09-96E3-782468AF164D}" sibTransId="{A6889694-0658-4725-B003-9E790105989B}"/>
    <dgm:cxn modelId="{B36A6A96-AEFF-4B44-B1AE-65B22BEB02E4}" srcId="{2C9645D1-9056-49D3-B695-4A5C57B901D3}" destId="{36726C55-33A2-4661-AEC6-4626E4CA5FB1}" srcOrd="3" destOrd="0" parTransId="{D6DBF02E-3CF5-4724-97B6-BDC819BB9071}" sibTransId="{15992D3C-285E-455E-B52C-3C84AF8CF81D}"/>
    <dgm:cxn modelId="{20338F00-7541-4F3D-B66E-9EAE72E2DEF1}" type="presOf" srcId="{8CD04600-3C21-4ADD-824E-7DB4DDC4C2B0}" destId="{58E9D82B-59A3-4576-A9B9-8F95B1064D47}" srcOrd="0" destOrd="0" presId="urn:microsoft.com/office/officeart/2005/8/layout/hProcess9"/>
    <dgm:cxn modelId="{E2B5F9A9-A733-4562-8938-49789455AC60}" srcId="{2C9645D1-9056-49D3-B695-4A5C57B901D3}" destId="{DBC72D03-FF2F-45C8-A3A1-2173609022FC}" srcOrd="1" destOrd="0" parTransId="{528EEC76-3F89-4DC1-B726-44758B7F5AA0}" sibTransId="{8623C86E-DC2F-40A9-92C9-A16B029D4B63}"/>
    <dgm:cxn modelId="{5D2E102D-914E-48C8-B6CB-0EAA54C176F9}" type="presOf" srcId="{DBC72D03-FF2F-45C8-A3A1-2173609022FC}" destId="{53A22A92-FA4E-430D-B1ED-73C30E459AFD}" srcOrd="0" destOrd="0" presId="urn:microsoft.com/office/officeart/2005/8/layout/hProcess9"/>
    <dgm:cxn modelId="{7EB733DF-624D-4E7D-9AB5-0B08D9FEF6BA}" type="presOf" srcId="{77D65658-C04A-4766-9873-16F63BFB819B}" destId="{0A0BD20D-F4CA-41BA-BCB1-5B1809509765}" srcOrd="0" destOrd="0" presId="urn:microsoft.com/office/officeart/2005/8/layout/hProcess9"/>
    <dgm:cxn modelId="{1C2E5AC3-B7B8-4DFE-9955-C4DF7237F6F2}" type="presOf" srcId="{4D7A07DD-8931-4FF5-9D5F-9FB8074F7CB3}" destId="{961FF004-D0B3-4C44-88FD-03AA95C5E445}" srcOrd="0" destOrd="0" presId="urn:microsoft.com/office/officeart/2005/8/layout/hProcess9"/>
    <dgm:cxn modelId="{4FA19306-0B02-4CCC-BB51-DCE753A632AD}" srcId="{2C9645D1-9056-49D3-B695-4A5C57B901D3}" destId="{77D65658-C04A-4766-9873-16F63BFB819B}" srcOrd="0" destOrd="0" parTransId="{7FBCB256-2188-43D0-8E5F-C162B6DE6694}" sibTransId="{54B20556-E6D3-412D-8514-7C359E2BF73C}"/>
    <dgm:cxn modelId="{E2BF84DF-8AB1-4BE1-841C-2B31ACFDE098}" srcId="{2C9645D1-9056-49D3-B695-4A5C57B901D3}" destId="{4D7A07DD-8931-4FF5-9D5F-9FB8074F7CB3}" srcOrd="4" destOrd="0" parTransId="{9FCAF619-9EFD-4D60-9EA1-9E24111C72D8}" sibTransId="{0342E73B-4A97-476F-83DF-9FD361762B82}"/>
    <dgm:cxn modelId="{CFE259ED-A787-42D4-9435-5C638BF43FA6}" type="presOf" srcId="{2C9645D1-9056-49D3-B695-4A5C57B901D3}" destId="{9C6601D3-8831-4714-B496-0111EE99332E}" srcOrd="0" destOrd="0" presId="urn:microsoft.com/office/officeart/2005/8/layout/hProcess9"/>
    <dgm:cxn modelId="{2E9C2422-DF05-4FE2-B4D3-9976EBEA1016}" type="presParOf" srcId="{9C6601D3-8831-4714-B496-0111EE99332E}" destId="{6FCA8DA7-3BA2-4DA7-8331-55B150C4CCE0}" srcOrd="0" destOrd="0" presId="urn:microsoft.com/office/officeart/2005/8/layout/hProcess9"/>
    <dgm:cxn modelId="{66D381EB-48EA-42BC-A485-00B73FFDBDEC}" type="presParOf" srcId="{9C6601D3-8831-4714-B496-0111EE99332E}" destId="{CB1DF190-3565-464F-9D59-9086A5C528A1}" srcOrd="1" destOrd="0" presId="urn:microsoft.com/office/officeart/2005/8/layout/hProcess9"/>
    <dgm:cxn modelId="{5946CD80-A451-49C9-80C6-A4AA34E405F3}" type="presParOf" srcId="{CB1DF190-3565-464F-9D59-9086A5C528A1}" destId="{0A0BD20D-F4CA-41BA-BCB1-5B1809509765}" srcOrd="0" destOrd="0" presId="urn:microsoft.com/office/officeart/2005/8/layout/hProcess9"/>
    <dgm:cxn modelId="{21413E8D-6847-4F1E-9C88-045F32BE0CC1}" type="presParOf" srcId="{CB1DF190-3565-464F-9D59-9086A5C528A1}" destId="{A3E872D2-2989-4E8E-9130-E1C63AE24B5F}" srcOrd="1" destOrd="0" presId="urn:microsoft.com/office/officeart/2005/8/layout/hProcess9"/>
    <dgm:cxn modelId="{1ECD07CE-CC0F-4555-95BA-1CC6F9B06BEE}" type="presParOf" srcId="{CB1DF190-3565-464F-9D59-9086A5C528A1}" destId="{53A22A92-FA4E-430D-B1ED-73C30E459AFD}" srcOrd="2" destOrd="0" presId="urn:microsoft.com/office/officeart/2005/8/layout/hProcess9"/>
    <dgm:cxn modelId="{B912CC99-C464-47FD-905F-400A914EBB3C}" type="presParOf" srcId="{CB1DF190-3565-464F-9D59-9086A5C528A1}" destId="{6071A4B8-DBFF-452F-A6ED-00F7C4712935}" srcOrd="3" destOrd="0" presId="urn:microsoft.com/office/officeart/2005/8/layout/hProcess9"/>
    <dgm:cxn modelId="{EC5DEDF9-66F7-43F0-BC01-2ACC17E2C4A6}" type="presParOf" srcId="{CB1DF190-3565-464F-9D59-9086A5C528A1}" destId="{58E9D82B-59A3-4576-A9B9-8F95B1064D47}" srcOrd="4" destOrd="0" presId="urn:microsoft.com/office/officeart/2005/8/layout/hProcess9"/>
    <dgm:cxn modelId="{C23564A5-A5F2-473D-B70C-2CFB3D315D76}" type="presParOf" srcId="{CB1DF190-3565-464F-9D59-9086A5C528A1}" destId="{34CDF584-E1BC-4A0A-A098-2669BA77D1E0}" srcOrd="5" destOrd="0" presId="urn:microsoft.com/office/officeart/2005/8/layout/hProcess9"/>
    <dgm:cxn modelId="{E5C1726B-EB9D-4280-B0A5-DFD4B3756491}" type="presParOf" srcId="{CB1DF190-3565-464F-9D59-9086A5C528A1}" destId="{E0842298-457C-46B3-B206-2ABDFD096930}" srcOrd="6" destOrd="0" presId="urn:microsoft.com/office/officeart/2005/8/layout/hProcess9"/>
    <dgm:cxn modelId="{178E8B7C-D6D3-4C0D-B54D-83854F7FF14B}" type="presParOf" srcId="{CB1DF190-3565-464F-9D59-9086A5C528A1}" destId="{1CB173ED-757C-485C-BAE3-858E6D5E48AD}" srcOrd="7" destOrd="0" presId="urn:microsoft.com/office/officeart/2005/8/layout/hProcess9"/>
    <dgm:cxn modelId="{D6F5FDD5-C818-4A3F-BBD0-927188C2026B}" type="presParOf" srcId="{CB1DF190-3565-464F-9D59-9086A5C528A1}" destId="{961FF004-D0B3-4C44-88FD-03AA95C5E445}"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F0C52-E493-4F13-836A-EFC2AD6B7B6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B926BFE4-6278-4867-A695-E9368E9D773D}" type="pres">
      <dgm:prSet presAssocID="{C2AF0C52-E493-4F13-836A-EFC2AD6B7B67}" presName="linear" presStyleCnt="0">
        <dgm:presLayoutVars>
          <dgm:animLvl val="lvl"/>
          <dgm:resizeHandles val="exact"/>
        </dgm:presLayoutVars>
      </dgm:prSet>
      <dgm:spPr/>
      <dgm:t>
        <a:bodyPr/>
        <a:lstStyle/>
        <a:p>
          <a:endParaRPr lang="ru-RU"/>
        </a:p>
      </dgm:t>
    </dgm:pt>
  </dgm:ptLst>
  <dgm:cxnLst>
    <dgm:cxn modelId="{CE686C5C-1C03-40F4-9F37-8A1A6CC43712}" type="presOf" srcId="{C2AF0C52-E493-4F13-836A-EFC2AD6B7B67}" destId="{B926BFE4-6278-4867-A695-E9368E9D773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202758-080B-4A8D-9209-C34B9F495B0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3F85B330-594F-4461-B354-827080C9785E}">
      <dgm:prSet/>
      <dgm:spPr/>
      <dgm:t>
        <a:bodyPr/>
        <a:lstStyle/>
        <a:p>
          <a:pPr algn="just" rtl="0"/>
          <a:r>
            <a:rPr lang="ru-RU" b="0" smtClean="0">
              <a:latin typeface="Times New Roman" panose="02020603050405020304" pitchFamily="18" charset="0"/>
              <a:cs typeface="Times New Roman" panose="02020603050405020304" pitchFamily="18" charset="0"/>
            </a:rPr>
            <a:t>Устойчивость геосистем, которая определяется как способность природных образований к сохранению своей структуры и поведения, к восстановлению после нарушения внешними факторами, т.е. способность к саморегуляции.</a:t>
          </a:r>
          <a:endParaRPr lang="ru-RU">
            <a:latin typeface="Times New Roman" panose="02020603050405020304" pitchFamily="18" charset="0"/>
            <a:cs typeface="Times New Roman" panose="02020603050405020304" pitchFamily="18" charset="0"/>
          </a:endParaRPr>
        </a:p>
      </dgm:t>
    </dgm:pt>
    <dgm:pt modelId="{A462117C-E76D-4922-B1A9-8E23AFE89037}" type="parTrans" cxnId="{A298EBAB-7D01-4AA7-9309-C51A926356F7}">
      <dgm:prSet/>
      <dgm:spPr/>
      <dgm:t>
        <a:bodyPr/>
        <a:lstStyle/>
        <a:p>
          <a:pPr algn="just"/>
          <a:endParaRPr lang="ru-RU">
            <a:latin typeface="Times New Roman" panose="02020603050405020304" pitchFamily="18" charset="0"/>
            <a:cs typeface="Times New Roman" panose="02020603050405020304" pitchFamily="18" charset="0"/>
          </a:endParaRPr>
        </a:p>
      </dgm:t>
    </dgm:pt>
    <dgm:pt modelId="{2C70C36F-6227-4B63-A894-923D12C5BC0B}" type="sibTrans" cxnId="{A298EBAB-7D01-4AA7-9309-C51A926356F7}">
      <dgm:prSet/>
      <dgm:spPr/>
      <dgm:t>
        <a:bodyPr/>
        <a:lstStyle/>
        <a:p>
          <a:pPr algn="just"/>
          <a:endParaRPr lang="ru-RU">
            <a:latin typeface="Times New Roman" panose="02020603050405020304" pitchFamily="18" charset="0"/>
            <a:cs typeface="Times New Roman" panose="02020603050405020304" pitchFamily="18" charset="0"/>
          </a:endParaRPr>
        </a:p>
      </dgm:t>
    </dgm:pt>
    <dgm:pt modelId="{64C0DD29-3996-416F-BE26-26E70839B573}">
      <dgm:prSet/>
      <dgm:spPr/>
      <dgm:t>
        <a:bodyPr/>
        <a:lstStyle/>
        <a:p>
          <a:pPr algn="just" rtl="0"/>
          <a:r>
            <a:rPr lang="ru-RU" b="0" smtClean="0">
              <a:latin typeface="Times New Roman" panose="02020603050405020304" pitchFamily="18" charset="0"/>
              <a:cs typeface="Times New Roman" panose="02020603050405020304" pitchFamily="18" charset="0"/>
            </a:rPr>
            <a:t>В геохимии ландшафтов значительная роль отводится изучению устойчивости геосистем к техногеному загрязнению и способности их к самоочищению от продуктов техногенеза. Под устойчивостью геосистем к техногенезу М.А. Глазовская понимает в основном их способность к самоочищению. Обусловленную скорость трансформации техногенных веществ и выноса их за пределы геосистем. Во многом эта способность обеспечивается совместимостью природных и техногенных потоков вещества.</a:t>
          </a:r>
          <a:endParaRPr lang="ru-RU">
            <a:latin typeface="Times New Roman" panose="02020603050405020304" pitchFamily="18" charset="0"/>
            <a:cs typeface="Times New Roman" panose="02020603050405020304" pitchFamily="18" charset="0"/>
          </a:endParaRPr>
        </a:p>
      </dgm:t>
    </dgm:pt>
    <dgm:pt modelId="{2F112A10-5D8E-4E73-9784-D58C83649CC0}" type="parTrans" cxnId="{EE0CC978-F415-436C-8A66-B2982AEAB09B}">
      <dgm:prSet/>
      <dgm:spPr/>
      <dgm:t>
        <a:bodyPr/>
        <a:lstStyle/>
        <a:p>
          <a:pPr algn="just"/>
          <a:endParaRPr lang="ru-RU">
            <a:latin typeface="Times New Roman" panose="02020603050405020304" pitchFamily="18" charset="0"/>
            <a:cs typeface="Times New Roman" panose="02020603050405020304" pitchFamily="18" charset="0"/>
          </a:endParaRPr>
        </a:p>
      </dgm:t>
    </dgm:pt>
    <dgm:pt modelId="{578170EF-E7C8-4587-B04F-E140AFE2CB38}" type="sibTrans" cxnId="{EE0CC978-F415-436C-8A66-B2982AEAB09B}">
      <dgm:prSet/>
      <dgm:spPr/>
      <dgm:t>
        <a:bodyPr/>
        <a:lstStyle/>
        <a:p>
          <a:pPr algn="just"/>
          <a:endParaRPr lang="ru-RU">
            <a:latin typeface="Times New Roman" panose="02020603050405020304" pitchFamily="18" charset="0"/>
            <a:cs typeface="Times New Roman" panose="02020603050405020304" pitchFamily="18" charset="0"/>
          </a:endParaRPr>
        </a:p>
      </dgm:t>
    </dgm:pt>
    <dgm:pt modelId="{DDB879A1-E8F4-42EE-ABE1-B82DB2E0E2DD}" type="pres">
      <dgm:prSet presAssocID="{C0202758-080B-4A8D-9209-C34B9F495B0F}" presName="Name0" presStyleCnt="0">
        <dgm:presLayoutVars>
          <dgm:dir/>
          <dgm:resizeHandles val="exact"/>
        </dgm:presLayoutVars>
      </dgm:prSet>
      <dgm:spPr/>
    </dgm:pt>
    <dgm:pt modelId="{56B03C67-1A37-4FBB-8E84-E70D67A6E3D3}" type="pres">
      <dgm:prSet presAssocID="{C0202758-080B-4A8D-9209-C34B9F495B0F}" presName="fgShape" presStyleLbl="fgShp" presStyleIdx="0" presStyleCnt="1"/>
      <dgm:spPr/>
    </dgm:pt>
    <dgm:pt modelId="{DC3D8299-9E6E-4536-B2C1-D4518F4845A3}" type="pres">
      <dgm:prSet presAssocID="{C0202758-080B-4A8D-9209-C34B9F495B0F}" presName="linComp" presStyleCnt="0"/>
      <dgm:spPr/>
    </dgm:pt>
    <dgm:pt modelId="{C493B9B2-8C19-4B7A-97AA-03BEA5E38830}" type="pres">
      <dgm:prSet presAssocID="{3F85B330-594F-4461-B354-827080C9785E}" presName="compNode" presStyleCnt="0"/>
      <dgm:spPr/>
    </dgm:pt>
    <dgm:pt modelId="{78ADD8DF-4A0D-46AF-9B7F-EE1473B2DD85}" type="pres">
      <dgm:prSet presAssocID="{3F85B330-594F-4461-B354-827080C9785E}" presName="bkgdShape" presStyleLbl="node1" presStyleIdx="0" presStyleCnt="2"/>
      <dgm:spPr/>
    </dgm:pt>
    <dgm:pt modelId="{1A73E090-5D3A-4EF8-905E-D9E7ACA7976C}" type="pres">
      <dgm:prSet presAssocID="{3F85B330-594F-4461-B354-827080C9785E}" presName="nodeTx" presStyleLbl="node1" presStyleIdx="0" presStyleCnt="2">
        <dgm:presLayoutVars>
          <dgm:bulletEnabled val="1"/>
        </dgm:presLayoutVars>
      </dgm:prSet>
      <dgm:spPr/>
    </dgm:pt>
    <dgm:pt modelId="{97594305-E853-4B38-BB11-BDCA2B23B098}" type="pres">
      <dgm:prSet presAssocID="{3F85B330-594F-4461-B354-827080C9785E}" presName="invisiNode" presStyleLbl="node1" presStyleIdx="0" presStyleCnt="2"/>
      <dgm:spPr/>
    </dgm:pt>
    <dgm:pt modelId="{977FB631-376B-4587-B07B-B08C02731D23}" type="pres">
      <dgm:prSet presAssocID="{3F85B330-594F-4461-B354-827080C9785E}" presName="imagNode" presStyleLbl="fgImgPlace1" presStyleIdx="0" presStyleCnt="2"/>
      <dgm:spPr>
        <a:blipFill rotWithShape="1">
          <a:blip xmlns:r="http://schemas.openxmlformats.org/officeDocument/2006/relationships" r:embed="rId1"/>
          <a:stretch>
            <a:fillRect/>
          </a:stretch>
        </a:blipFill>
      </dgm:spPr>
    </dgm:pt>
    <dgm:pt modelId="{1DB18D2E-5F1F-4D5D-85D8-3CBADE9184C2}" type="pres">
      <dgm:prSet presAssocID="{2C70C36F-6227-4B63-A894-923D12C5BC0B}" presName="sibTrans" presStyleLbl="sibTrans2D1" presStyleIdx="0" presStyleCnt="0"/>
      <dgm:spPr/>
    </dgm:pt>
    <dgm:pt modelId="{866AD07E-F496-45F0-8FC3-C8D61EF15BE4}" type="pres">
      <dgm:prSet presAssocID="{64C0DD29-3996-416F-BE26-26E70839B573}" presName="compNode" presStyleCnt="0"/>
      <dgm:spPr/>
    </dgm:pt>
    <dgm:pt modelId="{3D81966A-1B2F-4039-BFE5-BBA10A03DFB8}" type="pres">
      <dgm:prSet presAssocID="{64C0DD29-3996-416F-BE26-26E70839B573}" presName="bkgdShape" presStyleLbl="node1" presStyleIdx="1" presStyleCnt="2"/>
      <dgm:spPr/>
    </dgm:pt>
    <dgm:pt modelId="{8BB7AEB4-9C20-46E6-9563-0B94AD1112E3}" type="pres">
      <dgm:prSet presAssocID="{64C0DD29-3996-416F-BE26-26E70839B573}" presName="nodeTx" presStyleLbl="node1" presStyleIdx="1" presStyleCnt="2">
        <dgm:presLayoutVars>
          <dgm:bulletEnabled val="1"/>
        </dgm:presLayoutVars>
      </dgm:prSet>
      <dgm:spPr/>
    </dgm:pt>
    <dgm:pt modelId="{0C66FC0C-5583-4616-A714-1027758BB02C}" type="pres">
      <dgm:prSet presAssocID="{64C0DD29-3996-416F-BE26-26E70839B573}" presName="invisiNode" presStyleLbl="node1" presStyleIdx="1" presStyleCnt="2"/>
      <dgm:spPr/>
    </dgm:pt>
    <dgm:pt modelId="{A3357ADC-C96F-4375-8CB3-55131B28DF82}" type="pres">
      <dgm:prSet presAssocID="{64C0DD29-3996-416F-BE26-26E70839B573}" presName="imagNode" presStyleLbl="fgImgPlace1" presStyleIdx="1" presStyleCnt="2"/>
      <dgm:spPr>
        <a:blipFill rotWithShape="1">
          <a:blip xmlns:r="http://schemas.openxmlformats.org/officeDocument/2006/relationships" r:embed="rId2"/>
          <a:stretch>
            <a:fillRect/>
          </a:stretch>
        </a:blipFill>
      </dgm:spPr>
    </dgm:pt>
  </dgm:ptLst>
  <dgm:cxnLst>
    <dgm:cxn modelId="{A298EBAB-7D01-4AA7-9309-C51A926356F7}" srcId="{C0202758-080B-4A8D-9209-C34B9F495B0F}" destId="{3F85B330-594F-4461-B354-827080C9785E}" srcOrd="0" destOrd="0" parTransId="{A462117C-E76D-4922-B1A9-8E23AFE89037}" sibTransId="{2C70C36F-6227-4B63-A894-923D12C5BC0B}"/>
    <dgm:cxn modelId="{EE0CC978-F415-436C-8A66-B2982AEAB09B}" srcId="{C0202758-080B-4A8D-9209-C34B9F495B0F}" destId="{64C0DD29-3996-416F-BE26-26E70839B573}" srcOrd="1" destOrd="0" parTransId="{2F112A10-5D8E-4E73-9784-D58C83649CC0}" sibTransId="{578170EF-E7C8-4587-B04F-E140AFE2CB38}"/>
    <dgm:cxn modelId="{C801AF1D-4742-4E3B-A358-A2E0605F2B95}" type="presOf" srcId="{C0202758-080B-4A8D-9209-C34B9F495B0F}" destId="{DDB879A1-E8F4-42EE-ABE1-B82DB2E0E2DD}" srcOrd="0" destOrd="0" presId="urn:microsoft.com/office/officeart/2005/8/layout/hList7"/>
    <dgm:cxn modelId="{98EE8478-8982-461C-8039-E85053DF9149}" type="presOf" srcId="{3F85B330-594F-4461-B354-827080C9785E}" destId="{1A73E090-5D3A-4EF8-905E-D9E7ACA7976C}" srcOrd="1" destOrd="0" presId="urn:microsoft.com/office/officeart/2005/8/layout/hList7"/>
    <dgm:cxn modelId="{BE940DF5-7E92-4287-B394-45480862D7FF}" type="presOf" srcId="{64C0DD29-3996-416F-BE26-26E70839B573}" destId="{3D81966A-1B2F-4039-BFE5-BBA10A03DFB8}" srcOrd="0" destOrd="0" presId="urn:microsoft.com/office/officeart/2005/8/layout/hList7"/>
    <dgm:cxn modelId="{F1F1E824-5A9F-4EAD-9E56-DEF94048058B}" type="presOf" srcId="{3F85B330-594F-4461-B354-827080C9785E}" destId="{78ADD8DF-4A0D-46AF-9B7F-EE1473B2DD85}" srcOrd="0" destOrd="0" presId="urn:microsoft.com/office/officeart/2005/8/layout/hList7"/>
    <dgm:cxn modelId="{6F66BD1B-0ADA-4825-8435-FB0CC10D4DED}" type="presOf" srcId="{2C70C36F-6227-4B63-A894-923D12C5BC0B}" destId="{1DB18D2E-5F1F-4D5D-85D8-3CBADE9184C2}" srcOrd="0" destOrd="0" presId="urn:microsoft.com/office/officeart/2005/8/layout/hList7"/>
    <dgm:cxn modelId="{A7FC1693-1BD7-4F6A-8587-CB8548137503}" type="presOf" srcId="{64C0DD29-3996-416F-BE26-26E70839B573}" destId="{8BB7AEB4-9C20-46E6-9563-0B94AD1112E3}" srcOrd="1" destOrd="0" presId="urn:microsoft.com/office/officeart/2005/8/layout/hList7"/>
    <dgm:cxn modelId="{B758F975-00F0-4CF4-A7B7-0C9887A0984E}" type="presParOf" srcId="{DDB879A1-E8F4-42EE-ABE1-B82DB2E0E2DD}" destId="{56B03C67-1A37-4FBB-8E84-E70D67A6E3D3}" srcOrd="0" destOrd="0" presId="urn:microsoft.com/office/officeart/2005/8/layout/hList7"/>
    <dgm:cxn modelId="{1DEC7485-7ED6-42D1-95C1-1D903CD43F0E}" type="presParOf" srcId="{DDB879A1-E8F4-42EE-ABE1-B82DB2E0E2DD}" destId="{DC3D8299-9E6E-4536-B2C1-D4518F4845A3}" srcOrd="1" destOrd="0" presId="urn:microsoft.com/office/officeart/2005/8/layout/hList7"/>
    <dgm:cxn modelId="{B3E50C46-28B8-4535-BD6C-4646B4DB5776}" type="presParOf" srcId="{DC3D8299-9E6E-4536-B2C1-D4518F4845A3}" destId="{C493B9B2-8C19-4B7A-97AA-03BEA5E38830}" srcOrd="0" destOrd="0" presId="urn:microsoft.com/office/officeart/2005/8/layout/hList7"/>
    <dgm:cxn modelId="{35D101B0-E9ED-48E3-AFB3-ABEBC8E46C07}" type="presParOf" srcId="{C493B9B2-8C19-4B7A-97AA-03BEA5E38830}" destId="{78ADD8DF-4A0D-46AF-9B7F-EE1473B2DD85}" srcOrd="0" destOrd="0" presId="urn:microsoft.com/office/officeart/2005/8/layout/hList7"/>
    <dgm:cxn modelId="{A29E5006-60C9-432A-9B49-F145E5E0BC3E}" type="presParOf" srcId="{C493B9B2-8C19-4B7A-97AA-03BEA5E38830}" destId="{1A73E090-5D3A-4EF8-905E-D9E7ACA7976C}" srcOrd="1" destOrd="0" presId="urn:microsoft.com/office/officeart/2005/8/layout/hList7"/>
    <dgm:cxn modelId="{595847BE-7097-4BCD-99D3-1A7E001A107F}" type="presParOf" srcId="{C493B9B2-8C19-4B7A-97AA-03BEA5E38830}" destId="{97594305-E853-4B38-BB11-BDCA2B23B098}" srcOrd="2" destOrd="0" presId="urn:microsoft.com/office/officeart/2005/8/layout/hList7"/>
    <dgm:cxn modelId="{DBBE8822-AB4F-4917-A870-F94728FE2A8C}" type="presParOf" srcId="{C493B9B2-8C19-4B7A-97AA-03BEA5E38830}" destId="{977FB631-376B-4587-B07B-B08C02731D23}" srcOrd="3" destOrd="0" presId="urn:microsoft.com/office/officeart/2005/8/layout/hList7"/>
    <dgm:cxn modelId="{74B7D6BA-C048-4F33-AAE7-7D7B42406F21}" type="presParOf" srcId="{DC3D8299-9E6E-4536-B2C1-D4518F4845A3}" destId="{1DB18D2E-5F1F-4D5D-85D8-3CBADE9184C2}" srcOrd="1" destOrd="0" presId="urn:microsoft.com/office/officeart/2005/8/layout/hList7"/>
    <dgm:cxn modelId="{6516835C-62C9-443C-B4FB-3B41C720E697}" type="presParOf" srcId="{DC3D8299-9E6E-4536-B2C1-D4518F4845A3}" destId="{866AD07E-F496-45F0-8FC3-C8D61EF15BE4}" srcOrd="2" destOrd="0" presId="urn:microsoft.com/office/officeart/2005/8/layout/hList7"/>
    <dgm:cxn modelId="{FDF01FC1-F4B6-46EB-98C2-E9E7B8C62F2B}" type="presParOf" srcId="{866AD07E-F496-45F0-8FC3-C8D61EF15BE4}" destId="{3D81966A-1B2F-4039-BFE5-BBA10A03DFB8}" srcOrd="0" destOrd="0" presId="urn:microsoft.com/office/officeart/2005/8/layout/hList7"/>
    <dgm:cxn modelId="{BFF5A33F-E219-4B95-A550-0673AD914FCE}" type="presParOf" srcId="{866AD07E-F496-45F0-8FC3-C8D61EF15BE4}" destId="{8BB7AEB4-9C20-46E6-9563-0B94AD1112E3}" srcOrd="1" destOrd="0" presId="urn:microsoft.com/office/officeart/2005/8/layout/hList7"/>
    <dgm:cxn modelId="{D6A0D32F-CD1B-48F4-BF5F-DC8B42E7A6AC}" type="presParOf" srcId="{866AD07E-F496-45F0-8FC3-C8D61EF15BE4}" destId="{0C66FC0C-5583-4616-A714-1027758BB02C}" srcOrd="2" destOrd="0" presId="urn:microsoft.com/office/officeart/2005/8/layout/hList7"/>
    <dgm:cxn modelId="{E80CB615-8C15-4CAC-90B2-85614617DAD7}" type="presParOf" srcId="{866AD07E-F496-45F0-8FC3-C8D61EF15BE4}" destId="{A3357ADC-C96F-4375-8CB3-55131B28DF82}" srcOrd="3" destOrd="0" presId="urn:microsoft.com/office/officeart/2005/8/layout/hLis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316514-58D9-438B-B4BE-A56D3BA6B3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3AEB964-1243-43BA-AEA1-E5F182B51B18}">
      <dgm:prSet/>
      <dgm:spPr/>
      <dgm:t>
        <a:bodyPr/>
        <a:lstStyle/>
        <a:p>
          <a:pPr rtl="0"/>
          <a:r>
            <a:rPr lang="ru-RU" smtClean="0">
              <a:latin typeface="Times New Roman" panose="02020603050405020304" pitchFamily="18" charset="0"/>
              <a:cs typeface="Times New Roman" panose="02020603050405020304" pitchFamily="18" charset="0"/>
            </a:rPr>
            <a:t>Различают 2 вида устойчивости ландшафтов:</a:t>
          </a:r>
          <a:endParaRPr lang="ru-RU">
            <a:latin typeface="Times New Roman" panose="02020603050405020304" pitchFamily="18" charset="0"/>
            <a:cs typeface="Times New Roman" panose="02020603050405020304" pitchFamily="18" charset="0"/>
          </a:endParaRPr>
        </a:p>
      </dgm:t>
    </dgm:pt>
    <dgm:pt modelId="{10EBCB39-FD1C-415E-B8E7-7EA1A49A3ACC}" type="parTrans" cxnId="{13210EDB-EEDD-4020-9751-A246DA9DAC67}">
      <dgm:prSet/>
      <dgm:spPr/>
      <dgm:t>
        <a:bodyPr/>
        <a:lstStyle/>
        <a:p>
          <a:endParaRPr lang="ru-RU"/>
        </a:p>
      </dgm:t>
    </dgm:pt>
    <dgm:pt modelId="{DD805FF5-7480-487A-A1D6-ACCEB2BE4B15}" type="sibTrans" cxnId="{13210EDB-EEDD-4020-9751-A246DA9DAC67}">
      <dgm:prSet/>
      <dgm:spPr/>
      <dgm:t>
        <a:bodyPr/>
        <a:lstStyle/>
        <a:p>
          <a:endParaRPr lang="ru-RU"/>
        </a:p>
      </dgm:t>
    </dgm:pt>
    <dgm:pt modelId="{FA45C09A-8850-4F40-99E3-64D48EE9B055}" type="pres">
      <dgm:prSet presAssocID="{24316514-58D9-438B-B4BE-A56D3BA6B3B4}" presName="linear" presStyleCnt="0">
        <dgm:presLayoutVars>
          <dgm:animLvl val="lvl"/>
          <dgm:resizeHandles val="exact"/>
        </dgm:presLayoutVars>
      </dgm:prSet>
      <dgm:spPr/>
    </dgm:pt>
    <dgm:pt modelId="{B3D01054-B131-4F35-9AB5-178B7A53726E}" type="pres">
      <dgm:prSet presAssocID="{43AEB964-1243-43BA-AEA1-E5F182B51B18}" presName="parentText" presStyleLbl="node1" presStyleIdx="0" presStyleCnt="1">
        <dgm:presLayoutVars>
          <dgm:chMax val="0"/>
          <dgm:bulletEnabled val="1"/>
        </dgm:presLayoutVars>
      </dgm:prSet>
      <dgm:spPr/>
    </dgm:pt>
  </dgm:ptLst>
  <dgm:cxnLst>
    <dgm:cxn modelId="{54F95AA5-7754-40FE-92F6-F6B6FC74D9E2}" type="presOf" srcId="{43AEB964-1243-43BA-AEA1-E5F182B51B18}" destId="{B3D01054-B131-4F35-9AB5-178B7A53726E}" srcOrd="0" destOrd="0" presId="urn:microsoft.com/office/officeart/2005/8/layout/vList2"/>
    <dgm:cxn modelId="{13210EDB-EEDD-4020-9751-A246DA9DAC67}" srcId="{24316514-58D9-438B-B4BE-A56D3BA6B3B4}" destId="{43AEB964-1243-43BA-AEA1-E5F182B51B18}" srcOrd="0" destOrd="0" parTransId="{10EBCB39-FD1C-415E-B8E7-7EA1A49A3ACC}" sibTransId="{DD805FF5-7480-487A-A1D6-ACCEB2BE4B15}"/>
    <dgm:cxn modelId="{392106DE-2EFA-46E7-B6DF-606FEF43B4B5}" type="presOf" srcId="{24316514-58D9-438B-B4BE-A56D3BA6B3B4}" destId="{FA45C09A-8850-4F40-99E3-64D48EE9B055}" srcOrd="0" destOrd="0" presId="urn:microsoft.com/office/officeart/2005/8/layout/vList2"/>
    <dgm:cxn modelId="{ED08152C-D3E4-43B3-8A03-58FAAD8CCE36}" type="presParOf" srcId="{FA45C09A-8850-4F40-99E3-64D48EE9B055}" destId="{B3D01054-B131-4F35-9AB5-178B7A5372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079D4-20CD-41DE-B560-C45462D38E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FFC5616-5D4B-4350-8324-2F3CE6A7A685}">
      <dgm:prSet/>
      <dgm:spPr/>
      <dgm:t>
        <a:bodyPr/>
        <a:lstStyle/>
        <a:p>
          <a:pPr rtl="0"/>
          <a:r>
            <a:rPr lang="ru-RU" dirty="0" smtClean="0">
              <a:latin typeface="Times New Roman" panose="02020603050405020304" pitchFamily="18" charset="0"/>
              <a:cs typeface="Times New Roman" panose="02020603050405020304" pitchFamily="18" charset="0"/>
            </a:rPr>
            <a:t>потенциальная</a:t>
          </a:r>
          <a:endParaRPr lang="ru-RU" dirty="0">
            <a:latin typeface="Times New Roman" panose="02020603050405020304" pitchFamily="18" charset="0"/>
            <a:cs typeface="Times New Roman" panose="02020603050405020304" pitchFamily="18" charset="0"/>
          </a:endParaRPr>
        </a:p>
      </dgm:t>
    </dgm:pt>
    <dgm:pt modelId="{8CC32616-166D-4BE7-B7CF-0AF6DFC7934C}" type="parTrans" cxnId="{9E8F565A-5FA4-43B2-B734-958512774EAF}">
      <dgm:prSet/>
      <dgm:spPr/>
      <dgm:t>
        <a:bodyPr/>
        <a:lstStyle/>
        <a:p>
          <a:endParaRPr lang="ru-RU"/>
        </a:p>
      </dgm:t>
    </dgm:pt>
    <dgm:pt modelId="{CD10F178-476C-40EA-989F-0A7EF51DCEB6}" type="sibTrans" cxnId="{9E8F565A-5FA4-43B2-B734-958512774EAF}">
      <dgm:prSet/>
      <dgm:spPr/>
      <dgm:t>
        <a:bodyPr/>
        <a:lstStyle/>
        <a:p>
          <a:endParaRPr lang="ru-RU"/>
        </a:p>
      </dgm:t>
    </dgm:pt>
    <dgm:pt modelId="{9CB091AF-6AC0-491B-9335-26E341A649F8}" type="pres">
      <dgm:prSet presAssocID="{87E079D4-20CD-41DE-B560-C45462D38EED}" presName="linear" presStyleCnt="0">
        <dgm:presLayoutVars>
          <dgm:animLvl val="lvl"/>
          <dgm:resizeHandles val="exact"/>
        </dgm:presLayoutVars>
      </dgm:prSet>
      <dgm:spPr/>
    </dgm:pt>
    <dgm:pt modelId="{30A64CC3-B043-44A3-B3CE-10591EB2B998}" type="pres">
      <dgm:prSet presAssocID="{FFFC5616-5D4B-4350-8324-2F3CE6A7A685}" presName="parentText" presStyleLbl="node1" presStyleIdx="0" presStyleCnt="1">
        <dgm:presLayoutVars>
          <dgm:chMax val="0"/>
          <dgm:bulletEnabled val="1"/>
        </dgm:presLayoutVars>
      </dgm:prSet>
      <dgm:spPr/>
    </dgm:pt>
  </dgm:ptLst>
  <dgm:cxnLst>
    <dgm:cxn modelId="{65DFB4BF-AFAD-4CDD-8729-B9822FFF03CD}" type="presOf" srcId="{87E079D4-20CD-41DE-B560-C45462D38EED}" destId="{9CB091AF-6AC0-491B-9335-26E341A649F8}" srcOrd="0" destOrd="0" presId="urn:microsoft.com/office/officeart/2005/8/layout/vList2"/>
    <dgm:cxn modelId="{9E8F565A-5FA4-43B2-B734-958512774EAF}" srcId="{87E079D4-20CD-41DE-B560-C45462D38EED}" destId="{FFFC5616-5D4B-4350-8324-2F3CE6A7A685}" srcOrd="0" destOrd="0" parTransId="{8CC32616-166D-4BE7-B7CF-0AF6DFC7934C}" sibTransId="{CD10F178-476C-40EA-989F-0A7EF51DCEB6}"/>
    <dgm:cxn modelId="{74D77569-EAA8-406A-B112-8ECCC712FFAA}" type="presOf" srcId="{FFFC5616-5D4B-4350-8324-2F3CE6A7A685}" destId="{30A64CC3-B043-44A3-B3CE-10591EB2B998}" srcOrd="0" destOrd="0" presId="urn:microsoft.com/office/officeart/2005/8/layout/vList2"/>
    <dgm:cxn modelId="{DBA10DE8-4819-40CF-B413-C473F2C01C39}" type="presParOf" srcId="{9CB091AF-6AC0-491B-9335-26E341A649F8}" destId="{30A64CC3-B043-44A3-B3CE-10591EB2B9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1DFF7-705B-4EF5-9652-075173F171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B97DC51-A79B-4063-92A2-EF2A0DE14FB8}">
      <dgm:prSet custT="1"/>
      <dgm:spPr/>
      <dgm:t>
        <a:bodyPr/>
        <a:lstStyle/>
        <a:p>
          <a:pPr rtl="0"/>
          <a:r>
            <a:rPr lang="ru-RU" sz="3600" dirty="0" smtClean="0">
              <a:latin typeface="Times New Roman" panose="02020603050405020304" pitchFamily="18" charset="0"/>
              <a:cs typeface="Times New Roman" panose="02020603050405020304" pitchFamily="18" charset="0"/>
            </a:rPr>
            <a:t>реальная</a:t>
          </a:r>
          <a:endParaRPr lang="ru-RU" sz="3600" dirty="0">
            <a:latin typeface="Times New Roman" panose="02020603050405020304" pitchFamily="18" charset="0"/>
            <a:cs typeface="Times New Roman" panose="02020603050405020304" pitchFamily="18" charset="0"/>
          </a:endParaRPr>
        </a:p>
      </dgm:t>
    </dgm:pt>
    <dgm:pt modelId="{5E6F7EA1-D3B4-429A-B052-7F26260DC5B0}" type="parTrans" cxnId="{898D2DAF-FBBE-4007-96AA-AF06D6E61C80}">
      <dgm:prSet/>
      <dgm:spPr/>
      <dgm:t>
        <a:bodyPr/>
        <a:lstStyle/>
        <a:p>
          <a:endParaRPr lang="ru-RU"/>
        </a:p>
      </dgm:t>
    </dgm:pt>
    <dgm:pt modelId="{E7935E98-895E-49E0-A5B1-33942D8C49EF}" type="sibTrans" cxnId="{898D2DAF-FBBE-4007-96AA-AF06D6E61C80}">
      <dgm:prSet/>
      <dgm:spPr/>
      <dgm:t>
        <a:bodyPr/>
        <a:lstStyle/>
        <a:p>
          <a:endParaRPr lang="ru-RU"/>
        </a:p>
      </dgm:t>
    </dgm:pt>
    <dgm:pt modelId="{69187B34-DA33-4F05-BA18-D4120F3DE350}" type="pres">
      <dgm:prSet presAssocID="{0C51DFF7-705B-4EF5-9652-075173F1711B}" presName="linear" presStyleCnt="0">
        <dgm:presLayoutVars>
          <dgm:animLvl val="lvl"/>
          <dgm:resizeHandles val="exact"/>
        </dgm:presLayoutVars>
      </dgm:prSet>
      <dgm:spPr/>
    </dgm:pt>
    <dgm:pt modelId="{64FC86E8-5124-4DE0-A951-09A23FF38D3E}" type="pres">
      <dgm:prSet presAssocID="{9B97DC51-A79B-4063-92A2-EF2A0DE14FB8}" presName="parentText" presStyleLbl="node1" presStyleIdx="0" presStyleCnt="1">
        <dgm:presLayoutVars>
          <dgm:chMax val="0"/>
          <dgm:bulletEnabled val="1"/>
        </dgm:presLayoutVars>
      </dgm:prSet>
      <dgm:spPr/>
    </dgm:pt>
  </dgm:ptLst>
  <dgm:cxnLst>
    <dgm:cxn modelId="{C069350C-42B9-49BB-A2B3-1EAFE1840A91}" type="presOf" srcId="{0C51DFF7-705B-4EF5-9652-075173F1711B}" destId="{69187B34-DA33-4F05-BA18-D4120F3DE350}" srcOrd="0" destOrd="0" presId="urn:microsoft.com/office/officeart/2005/8/layout/vList2"/>
    <dgm:cxn modelId="{898D2DAF-FBBE-4007-96AA-AF06D6E61C80}" srcId="{0C51DFF7-705B-4EF5-9652-075173F1711B}" destId="{9B97DC51-A79B-4063-92A2-EF2A0DE14FB8}" srcOrd="0" destOrd="0" parTransId="{5E6F7EA1-D3B4-429A-B052-7F26260DC5B0}" sibTransId="{E7935E98-895E-49E0-A5B1-33942D8C49EF}"/>
    <dgm:cxn modelId="{9872E940-660B-4D9E-9D84-AC651B7D9CB9}" type="presOf" srcId="{9B97DC51-A79B-4063-92A2-EF2A0DE14FB8}" destId="{64FC86E8-5124-4DE0-A951-09A23FF38D3E}" srcOrd="0" destOrd="0" presId="urn:microsoft.com/office/officeart/2005/8/layout/vList2"/>
    <dgm:cxn modelId="{3B401FA6-872D-404D-87F8-9F2713A77D7D}" type="presParOf" srcId="{69187B34-DA33-4F05-BA18-D4120F3DE350}" destId="{64FC86E8-5124-4DE0-A951-09A23FF38D3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919320-2E84-442B-A1E4-E3CC635ECA55}"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ru-RU"/>
        </a:p>
      </dgm:t>
    </dgm:pt>
    <dgm:pt modelId="{DD523269-321D-4F80-ADED-359D544B51D7}">
      <dgm:prSet/>
      <dgm:spPr/>
      <dgm:t>
        <a:bodyPr/>
        <a:lstStyle/>
        <a:p>
          <a:pPr algn="just" rtl="0"/>
          <a:r>
            <a:rPr lang="ru-RU" smtClean="0">
              <a:latin typeface="Times New Roman" panose="02020603050405020304" pitchFamily="18" charset="0"/>
              <a:cs typeface="Times New Roman" panose="02020603050405020304" pitchFamily="18" charset="0"/>
            </a:rPr>
            <a:t>Первое понятие относится к </a:t>
          </a:r>
          <a:r>
            <a:rPr lang="ru-RU" i="1" smtClean="0">
              <a:latin typeface="Times New Roman" panose="02020603050405020304" pitchFamily="18" charset="0"/>
              <a:cs typeface="Times New Roman" panose="02020603050405020304" pitchFamily="18" charset="0"/>
            </a:rPr>
            <a:t>естественному (ненарушенному) </a:t>
          </a:r>
          <a:r>
            <a:rPr lang="ru-RU" smtClean="0">
              <a:latin typeface="Times New Roman" panose="02020603050405020304" pitchFamily="18" charset="0"/>
              <a:cs typeface="Times New Roman" panose="02020603050405020304" pitchFamily="18" charset="0"/>
            </a:rPr>
            <a:t>состоянию, второе - </a:t>
          </a:r>
          <a:r>
            <a:rPr lang="ru-RU" i="1" smtClean="0">
              <a:latin typeface="Times New Roman" panose="02020603050405020304" pitchFamily="18" charset="0"/>
              <a:cs typeface="Times New Roman" panose="02020603050405020304" pitchFamily="18" charset="0"/>
            </a:rPr>
            <a:t>к современному, вобравшему в себя все наслоения</a:t>
          </a:r>
          <a:r>
            <a:rPr lang="ru-RU" smtClean="0">
              <a:latin typeface="Times New Roman" panose="02020603050405020304" pitchFamily="18" charset="0"/>
              <a:cs typeface="Times New Roman" panose="02020603050405020304" pitchFamily="18" charset="0"/>
            </a:rPr>
            <a:t>, накопившиеся за историю человеческого воздействия. Но нужно отметить, что отправной точкой, как для оценки современной устойчивости геосистемы, так и для прогнозных разработок должен служить исходный вариант, который рассматривается в качестве объекта базовой классификации ландшафтов по признаку их устойчивости.</a:t>
          </a:r>
          <a:endParaRPr lang="ru-RU">
            <a:latin typeface="Times New Roman" panose="02020603050405020304" pitchFamily="18" charset="0"/>
            <a:cs typeface="Times New Roman" panose="02020603050405020304" pitchFamily="18" charset="0"/>
          </a:endParaRPr>
        </a:p>
      </dgm:t>
    </dgm:pt>
    <dgm:pt modelId="{514386B8-727C-4773-80A0-C5E7F67918F7}" type="parTrans" cxnId="{EA297BB6-6C69-4A65-BA7C-00C3A97CD31B}">
      <dgm:prSet/>
      <dgm:spPr/>
      <dgm:t>
        <a:bodyPr/>
        <a:lstStyle/>
        <a:p>
          <a:pPr algn="just"/>
          <a:endParaRPr lang="ru-RU">
            <a:latin typeface="Times New Roman" panose="02020603050405020304" pitchFamily="18" charset="0"/>
            <a:cs typeface="Times New Roman" panose="02020603050405020304" pitchFamily="18" charset="0"/>
          </a:endParaRPr>
        </a:p>
      </dgm:t>
    </dgm:pt>
    <dgm:pt modelId="{4AB68D1F-C1CB-4B0E-9674-737C5AB95E5B}" type="sibTrans" cxnId="{EA297BB6-6C69-4A65-BA7C-00C3A97CD31B}">
      <dgm:prSet/>
      <dgm:spPr/>
      <dgm:t>
        <a:bodyPr/>
        <a:lstStyle/>
        <a:p>
          <a:pPr algn="just"/>
          <a:endParaRPr lang="ru-RU">
            <a:latin typeface="Times New Roman" panose="02020603050405020304" pitchFamily="18" charset="0"/>
            <a:cs typeface="Times New Roman" panose="02020603050405020304" pitchFamily="18" charset="0"/>
          </a:endParaRPr>
        </a:p>
      </dgm:t>
    </dgm:pt>
    <dgm:pt modelId="{7ED0E32F-1071-4AE5-81D8-B4E7321E45CC}" type="pres">
      <dgm:prSet presAssocID="{01919320-2E84-442B-A1E4-E3CC635ECA55}" presName="Name0" presStyleCnt="0">
        <dgm:presLayoutVars>
          <dgm:chPref val="3"/>
          <dgm:dir/>
          <dgm:animLvl val="lvl"/>
          <dgm:resizeHandles/>
        </dgm:presLayoutVars>
      </dgm:prSet>
      <dgm:spPr/>
    </dgm:pt>
    <dgm:pt modelId="{BAEFFEBE-B4B9-41D8-BE73-5DFDBE75538C}" type="pres">
      <dgm:prSet presAssocID="{DD523269-321D-4F80-ADED-359D544B51D7}" presName="horFlow" presStyleCnt="0"/>
      <dgm:spPr/>
    </dgm:pt>
    <dgm:pt modelId="{AF8D1152-E317-46AD-B422-6B00AD82D8F4}" type="pres">
      <dgm:prSet presAssocID="{DD523269-321D-4F80-ADED-359D544B51D7}" presName="bigChev" presStyleLbl="node1" presStyleIdx="0" presStyleCnt="1"/>
      <dgm:spPr/>
    </dgm:pt>
  </dgm:ptLst>
  <dgm:cxnLst>
    <dgm:cxn modelId="{6FC54033-4C62-434E-B10B-2F0F0C61819A}" type="presOf" srcId="{DD523269-321D-4F80-ADED-359D544B51D7}" destId="{AF8D1152-E317-46AD-B422-6B00AD82D8F4}" srcOrd="0" destOrd="0" presId="urn:microsoft.com/office/officeart/2005/8/layout/lProcess3"/>
    <dgm:cxn modelId="{8588D1EC-DF02-4138-AC37-CA7D70C20769}" type="presOf" srcId="{01919320-2E84-442B-A1E4-E3CC635ECA55}" destId="{7ED0E32F-1071-4AE5-81D8-B4E7321E45CC}" srcOrd="0" destOrd="0" presId="urn:microsoft.com/office/officeart/2005/8/layout/lProcess3"/>
    <dgm:cxn modelId="{EA297BB6-6C69-4A65-BA7C-00C3A97CD31B}" srcId="{01919320-2E84-442B-A1E4-E3CC635ECA55}" destId="{DD523269-321D-4F80-ADED-359D544B51D7}" srcOrd="0" destOrd="0" parTransId="{514386B8-727C-4773-80A0-C5E7F67918F7}" sibTransId="{4AB68D1F-C1CB-4B0E-9674-737C5AB95E5B}"/>
    <dgm:cxn modelId="{C7214580-F360-4C41-A2DF-80FAE6838BDC}" type="presParOf" srcId="{7ED0E32F-1071-4AE5-81D8-B4E7321E45CC}" destId="{BAEFFEBE-B4B9-41D8-BE73-5DFDBE75538C}" srcOrd="0" destOrd="0" presId="urn:microsoft.com/office/officeart/2005/8/layout/lProcess3"/>
    <dgm:cxn modelId="{B3D6D9B2-4827-49D5-8C3C-57F5CF19698B}" type="presParOf" srcId="{BAEFFEBE-B4B9-41D8-BE73-5DFDBE75538C}" destId="{AF8D1152-E317-46AD-B422-6B00AD82D8F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52FFE6-CCBA-4C31-8ED2-D7C43F3353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5DD5771-383A-4B78-A33D-EE1FC72D3CC3}">
      <dgm:prSet custT="1"/>
      <dgm:spPr/>
      <dgm:t>
        <a:bodyPr/>
        <a:lstStyle/>
        <a:p>
          <a:pPr rtl="0"/>
          <a:r>
            <a:rPr lang="ru-RU" sz="2800" smtClean="0">
              <a:latin typeface="Times New Roman" panose="02020603050405020304" pitchFamily="18" charset="0"/>
              <a:cs typeface="Times New Roman" panose="02020603050405020304" pitchFamily="18" charset="0"/>
            </a:rPr>
            <a:t>Выделяются разные типы устойчивости:</a:t>
          </a:r>
          <a:endParaRPr lang="ru-RU" sz="2800">
            <a:latin typeface="Times New Roman" panose="02020603050405020304" pitchFamily="18" charset="0"/>
            <a:cs typeface="Times New Roman" panose="02020603050405020304" pitchFamily="18" charset="0"/>
          </a:endParaRPr>
        </a:p>
      </dgm:t>
    </dgm:pt>
    <dgm:pt modelId="{5F487887-6D89-40D2-B82F-09D1C9662020}" type="parTrans" cxnId="{93071257-D002-45BB-9AEC-709BEB125B94}">
      <dgm:prSet/>
      <dgm:spPr/>
      <dgm:t>
        <a:bodyPr/>
        <a:lstStyle/>
        <a:p>
          <a:endParaRPr lang="ru-RU"/>
        </a:p>
      </dgm:t>
    </dgm:pt>
    <dgm:pt modelId="{C62C807B-C167-46E0-A1CF-9D175B3D5F97}" type="sibTrans" cxnId="{93071257-D002-45BB-9AEC-709BEB125B94}">
      <dgm:prSet/>
      <dgm:spPr/>
      <dgm:t>
        <a:bodyPr/>
        <a:lstStyle/>
        <a:p>
          <a:endParaRPr lang="ru-RU"/>
        </a:p>
      </dgm:t>
    </dgm:pt>
    <dgm:pt modelId="{52AACE86-9E87-4A64-990E-4441992DAFD4}" type="pres">
      <dgm:prSet presAssocID="{CB52FFE6-CCBA-4C31-8ED2-D7C43F33534E}" presName="linear" presStyleCnt="0">
        <dgm:presLayoutVars>
          <dgm:animLvl val="lvl"/>
          <dgm:resizeHandles val="exact"/>
        </dgm:presLayoutVars>
      </dgm:prSet>
      <dgm:spPr/>
    </dgm:pt>
    <dgm:pt modelId="{B31EB1F1-3D0F-410B-8E44-087CA15FE358}" type="pres">
      <dgm:prSet presAssocID="{75DD5771-383A-4B78-A33D-EE1FC72D3CC3}" presName="parentText" presStyleLbl="node1" presStyleIdx="0" presStyleCnt="1" custLinFactNeighborX="-6929" custLinFactNeighborY="9980">
        <dgm:presLayoutVars>
          <dgm:chMax val="0"/>
          <dgm:bulletEnabled val="1"/>
        </dgm:presLayoutVars>
      </dgm:prSet>
      <dgm:spPr/>
    </dgm:pt>
  </dgm:ptLst>
  <dgm:cxnLst>
    <dgm:cxn modelId="{D57E4EB9-8E0E-421F-9614-5E210D4A446C}" type="presOf" srcId="{CB52FFE6-CCBA-4C31-8ED2-D7C43F33534E}" destId="{52AACE86-9E87-4A64-990E-4441992DAFD4}" srcOrd="0" destOrd="0" presId="urn:microsoft.com/office/officeart/2005/8/layout/vList2"/>
    <dgm:cxn modelId="{93071257-D002-45BB-9AEC-709BEB125B94}" srcId="{CB52FFE6-CCBA-4C31-8ED2-D7C43F33534E}" destId="{75DD5771-383A-4B78-A33D-EE1FC72D3CC3}" srcOrd="0" destOrd="0" parTransId="{5F487887-6D89-40D2-B82F-09D1C9662020}" sibTransId="{C62C807B-C167-46E0-A1CF-9D175B3D5F97}"/>
    <dgm:cxn modelId="{A1AF6D81-EB2B-43AD-95F8-FD5CA54AF5FC}" type="presOf" srcId="{75DD5771-383A-4B78-A33D-EE1FC72D3CC3}" destId="{B31EB1F1-3D0F-410B-8E44-087CA15FE358}" srcOrd="0" destOrd="0" presId="urn:microsoft.com/office/officeart/2005/8/layout/vList2"/>
    <dgm:cxn modelId="{C418ECB9-0995-4BC7-800A-A551CB7E1E7F}" type="presParOf" srcId="{52AACE86-9E87-4A64-990E-4441992DAFD4}" destId="{B31EB1F1-3D0F-410B-8E44-087CA15FE3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B5B68A-EAFC-4B6B-89C0-26C0532E87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1A7660A-1302-41BA-825B-36C59C0EDEFE}">
      <dgm:prSet/>
      <dgm:spPr/>
      <dgm:t>
        <a:bodyPr/>
        <a:lstStyle/>
        <a:p>
          <a:pPr rtl="0"/>
          <a:r>
            <a:rPr lang="ru-RU" smtClean="0">
              <a:latin typeface="Times New Roman" panose="02020603050405020304" pitchFamily="18" charset="0"/>
              <a:cs typeface="Times New Roman" panose="02020603050405020304" pitchFamily="18" charset="0"/>
            </a:rPr>
            <a:t>Согласно М.Д. Гродзинскому, понятие «устойчивость» можно схематично «разложить» на три временные составляющие, зависящие от масштабности воздействия:</a:t>
          </a:r>
          <a:endParaRPr lang="ru-RU">
            <a:latin typeface="Times New Roman" panose="02020603050405020304" pitchFamily="18" charset="0"/>
            <a:cs typeface="Times New Roman" panose="02020603050405020304" pitchFamily="18" charset="0"/>
          </a:endParaRPr>
        </a:p>
      </dgm:t>
    </dgm:pt>
    <dgm:pt modelId="{0863104C-1A8E-43CB-8E8B-DDA5451C5116}" type="parTrans" cxnId="{504A785F-6C21-4C33-A485-EFDD57DFE0EF}">
      <dgm:prSet/>
      <dgm:spPr/>
      <dgm:t>
        <a:bodyPr/>
        <a:lstStyle/>
        <a:p>
          <a:endParaRPr lang="ru-RU"/>
        </a:p>
      </dgm:t>
    </dgm:pt>
    <dgm:pt modelId="{4AA3841A-0EB3-48C3-95DD-044A9CCF9CCB}" type="sibTrans" cxnId="{504A785F-6C21-4C33-A485-EFDD57DFE0EF}">
      <dgm:prSet/>
      <dgm:spPr/>
      <dgm:t>
        <a:bodyPr/>
        <a:lstStyle/>
        <a:p>
          <a:endParaRPr lang="ru-RU"/>
        </a:p>
      </dgm:t>
    </dgm:pt>
    <dgm:pt modelId="{EB0FAB67-E840-4DB0-A62F-1F86ECD63738}" type="pres">
      <dgm:prSet presAssocID="{7AB5B68A-EAFC-4B6B-89C0-26C0532E871C}" presName="linear" presStyleCnt="0">
        <dgm:presLayoutVars>
          <dgm:animLvl val="lvl"/>
          <dgm:resizeHandles val="exact"/>
        </dgm:presLayoutVars>
      </dgm:prSet>
      <dgm:spPr/>
    </dgm:pt>
    <dgm:pt modelId="{AEF5CCD4-15A0-48E1-9EAB-F3360EC5DA97}" type="pres">
      <dgm:prSet presAssocID="{11A7660A-1302-41BA-825B-36C59C0EDEFE}" presName="parentText" presStyleLbl="node1" presStyleIdx="0" presStyleCnt="1">
        <dgm:presLayoutVars>
          <dgm:chMax val="0"/>
          <dgm:bulletEnabled val="1"/>
        </dgm:presLayoutVars>
      </dgm:prSet>
      <dgm:spPr/>
    </dgm:pt>
  </dgm:ptLst>
  <dgm:cxnLst>
    <dgm:cxn modelId="{71AA8100-11E9-4BFA-B1AB-3B3A5E71A4FF}" type="presOf" srcId="{11A7660A-1302-41BA-825B-36C59C0EDEFE}" destId="{AEF5CCD4-15A0-48E1-9EAB-F3360EC5DA97}" srcOrd="0" destOrd="0" presId="urn:microsoft.com/office/officeart/2005/8/layout/vList2"/>
    <dgm:cxn modelId="{504A785F-6C21-4C33-A485-EFDD57DFE0EF}" srcId="{7AB5B68A-EAFC-4B6B-89C0-26C0532E871C}" destId="{11A7660A-1302-41BA-825B-36C59C0EDEFE}" srcOrd="0" destOrd="0" parTransId="{0863104C-1A8E-43CB-8E8B-DDA5451C5116}" sibTransId="{4AA3841A-0EB3-48C3-95DD-044A9CCF9CCB}"/>
    <dgm:cxn modelId="{299AC97E-2A04-4A42-92D0-A7C0842F29B6}" type="presOf" srcId="{7AB5B68A-EAFC-4B6B-89C0-26C0532E871C}" destId="{EB0FAB67-E840-4DB0-A62F-1F86ECD63738}" srcOrd="0" destOrd="0" presId="urn:microsoft.com/office/officeart/2005/8/layout/vList2"/>
    <dgm:cxn modelId="{18988AFB-9977-462D-99F9-45D2D0B6CE86}" type="presParOf" srcId="{EB0FAB67-E840-4DB0-A62F-1F86ECD63738}" destId="{AEF5CCD4-15A0-48E1-9EAB-F3360EC5DA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FEE22-5EB7-4A6C-96CA-A179C5A50CDB}">
      <dsp:nvSpPr>
        <dsp:cNvPr id="0" name=""/>
        <dsp:cNvSpPr/>
      </dsp:nvSpPr>
      <dsp:spPr>
        <a:xfrm>
          <a:off x="711517" y="0"/>
          <a:ext cx="8063865" cy="51355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60D4A-B1EA-4278-85FF-47D62E40F336}">
      <dsp:nvSpPr>
        <dsp:cNvPr id="0" name=""/>
        <dsp:cNvSpPr/>
      </dsp:nvSpPr>
      <dsp:spPr>
        <a:xfrm>
          <a:off x="0" y="1540668"/>
          <a:ext cx="9486901" cy="2054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b="0" kern="1200" smtClean="0">
              <a:latin typeface="Times New Roman" panose="02020603050405020304" pitchFamily="18" charset="0"/>
              <a:cs typeface="Times New Roman" panose="02020603050405020304" pitchFamily="18" charset="0"/>
            </a:rPr>
            <a:t>Таким образом, понятия </a:t>
          </a:r>
          <a:r>
            <a:rPr lang="ru-RU" sz="1600" b="0" i="1" kern="1200" smtClean="0">
              <a:latin typeface="Times New Roman" panose="02020603050405020304" pitchFamily="18" charset="0"/>
              <a:cs typeface="Times New Roman" panose="02020603050405020304" pitchFamily="18" charset="0"/>
            </a:rPr>
            <a:t>инертность, восстанавливаемость и пластичность</a:t>
          </a:r>
          <a:r>
            <a:rPr lang="ru-RU" sz="1600" b="0" kern="1200" smtClean="0">
              <a:latin typeface="Times New Roman" panose="02020603050405020304" pitchFamily="18" charset="0"/>
              <a:cs typeface="Times New Roman" panose="02020603050405020304" pitchFamily="18" charset="0"/>
            </a:rPr>
            <a:t> являются частными случаями устойчивости, обусловленные такими факторами как разбавление, сорбция обменная и необменная, наличие интенсивной миграции вещества и т.д. При решении задач рационального природопользования устойчивость природных систем можно рассматривать как оценочную категорию, характеризующую возможность выполнения системой определенных социально-экономических функций в относительно длительном промежутке времени при определенных внешних воздействиях. По утверждению ряда авторов устойчивое развитие должно быть, прежде всего, предсказуемым и лишь затем управляемым какими-либо воздействиями.</a:t>
          </a:r>
          <a:endParaRPr lang="ru-RU" sz="1600" kern="1200">
            <a:latin typeface="Times New Roman" panose="02020603050405020304" pitchFamily="18" charset="0"/>
            <a:cs typeface="Times New Roman" panose="02020603050405020304" pitchFamily="18" charset="0"/>
          </a:endParaRPr>
        </a:p>
        <a:p>
          <a:pPr marL="171450" lvl="1" indent="-171450" algn="just" defTabSz="711200" rtl="0">
            <a:lnSpc>
              <a:spcPct val="90000"/>
            </a:lnSpc>
            <a:spcBef>
              <a:spcPct val="0"/>
            </a:spcBef>
            <a:spcAft>
              <a:spcPct val="15000"/>
            </a:spcAft>
            <a:buChar char="••"/>
          </a:pPr>
          <a:endParaRPr lang="ru-RU" sz="1600" kern="1200">
            <a:latin typeface="Times New Roman" panose="02020603050405020304" pitchFamily="18" charset="0"/>
            <a:cs typeface="Times New Roman" panose="02020603050405020304" pitchFamily="18" charset="0"/>
          </a:endParaRPr>
        </a:p>
      </dsp:txBody>
      <dsp:txXfrm>
        <a:off x="100279" y="1640947"/>
        <a:ext cx="9286343" cy="18536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4FF9-EE77-449E-B8F5-D62991F5B6DE}">
      <dsp:nvSpPr>
        <dsp:cNvPr id="0" name=""/>
        <dsp:cNvSpPr/>
      </dsp:nvSpPr>
      <dsp:spPr>
        <a:xfrm>
          <a:off x="0" y="24316"/>
          <a:ext cx="4719323"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kern="1200" smtClean="0">
              <a:latin typeface="Times New Roman" panose="02020603050405020304" pitchFamily="18" charset="0"/>
              <a:cs typeface="Times New Roman" panose="02020603050405020304" pitchFamily="18" charset="0"/>
            </a:rPr>
            <a:t>Из климатических факторов для устойчивости ландшафта особенно важны факторы, определяющие энергетику процессов в геосистеме:</a:t>
          </a:r>
          <a:endParaRPr lang="ru-RU" sz="1700" kern="1200">
            <a:latin typeface="Times New Roman" panose="02020603050405020304" pitchFamily="18" charset="0"/>
            <a:cs typeface="Times New Roman" panose="02020603050405020304" pitchFamily="18" charset="0"/>
          </a:endParaRPr>
        </a:p>
      </dsp:txBody>
      <dsp:txXfrm>
        <a:off x="56315" y="80631"/>
        <a:ext cx="4606693" cy="10409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0B6D6-60B1-43AE-9805-06925B3DE848}">
      <dsp:nvSpPr>
        <dsp:cNvPr id="0" name=""/>
        <dsp:cNvSpPr/>
      </dsp:nvSpPr>
      <dsp:spPr>
        <a:xfrm rot="5400000">
          <a:off x="3161837" y="-850464"/>
          <a:ext cx="2007436" cy="37117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ru-RU" sz="1400" i="1" kern="1200" dirty="0" smtClean="0">
              <a:latin typeface="Times New Roman" panose="02020603050405020304" pitchFamily="18" charset="0"/>
              <a:cs typeface="Times New Roman" panose="02020603050405020304" pitchFamily="18" charset="0"/>
            </a:rPr>
            <a:t>радиационный баланс </a:t>
          </a:r>
        </a:p>
        <a:p>
          <a:pPr lvl="0" algn="ctr" defTabSz="622300">
            <a:lnSpc>
              <a:spcPct val="90000"/>
            </a:lnSpc>
            <a:spcBef>
              <a:spcPct val="0"/>
            </a:spcBef>
            <a:spcAft>
              <a:spcPct val="35000"/>
            </a:spcAft>
            <a:buFont typeface="Times New Roman" panose="02020603050405020304" pitchFamily="18" charset="0"/>
            <a:buChar char="-"/>
          </a:pPr>
          <a:endParaRPr lang="ru-RU" sz="1400" b="1" kern="1200" dirty="0">
            <a:latin typeface="Times New Roman" panose="02020603050405020304" pitchFamily="18" charset="0"/>
            <a:cs typeface="Times New Roman" panose="02020603050405020304" pitchFamily="18" charset="0"/>
          </a:endParaRPr>
        </a:p>
      </dsp:txBody>
      <dsp:txXfrm rot="-5400000">
        <a:off x="2928298" y="336277"/>
        <a:ext cx="2474514" cy="1338290"/>
      </dsp:txXfrm>
    </dsp:sp>
    <dsp:sp modelId="{11C84F6D-3EF2-4A60-8A68-A80A8BDFC1C3}">
      <dsp:nvSpPr>
        <dsp:cNvPr id="0" name=""/>
        <dsp:cNvSpPr/>
      </dsp:nvSpPr>
      <dsp:spPr>
        <a:xfrm>
          <a:off x="5091787" y="403190"/>
          <a:ext cx="2240299" cy="1204461"/>
        </a:xfrm>
        <a:prstGeom prst="rect">
          <a:avLst/>
        </a:prstGeom>
        <a:noFill/>
        <a:ln>
          <a:noFill/>
        </a:ln>
        <a:effectLst/>
      </dsp:spPr>
      <dsp:style>
        <a:lnRef idx="0">
          <a:scrgbClr r="0" g="0" b="0"/>
        </a:lnRef>
        <a:fillRef idx="0">
          <a:scrgbClr r="0" g="0" b="0"/>
        </a:fillRef>
        <a:effectRef idx="0">
          <a:scrgbClr r="0" g="0" b="0"/>
        </a:effectRef>
        <a:fontRef idx="minor"/>
      </dsp:style>
    </dsp:sp>
    <dsp:sp modelId="{C7EEDB5E-F8A7-469E-A3F0-678091C85FDF}">
      <dsp:nvSpPr>
        <dsp:cNvPr id="0" name=""/>
        <dsp:cNvSpPr/>
      </dsp:nvSpPr>
      <dsp:spPr>
        <a:xfrm rot="5400000">
          <a:off x="1429180" y="673592"/>
          <a:ext cx="754314" cy="66365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LID4096" sz="900" kern="1200"/>
        </a:p>
      </dsp:txBody>
      <dsp:txXfrm rot="-5400000">
        <a:off x="1578471" y="746428"/>
        <a:ext cx="455732" cy="517986"/>
      </dsp:txXfrm>
    </dsp:sp>
    <dsp:sp modelId="{348FAC1C-640B-4C4C-82D1-E88A545C5815}">
      <dsp:nvSpPr>
        <dsp:cNvPr id="0" name=""/>
        <dsp:cNvSpPr/>
      </dsp:nvSpPr>
      <dsp:spPr>
        <a:xfrm rot="5400000">
          <a:off x="2215130" y="853447"/>
          <a:ext cx="2007436" cy="37117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ru-RU" sz="1400" i="1" kern="1200" dirty="0" smtClean="0">
              <a:latin typeface="Times New Roman" panose="02020603050405020304" pitchFamily="18" charset="0"/>
              <a:cs typeface="Times New Roman" panose="02020603050405020304" pitchFamily="18" charset="0"/>
            </a:rPr>
            <a:t>степень увлажнения</a:t>
          </a:r>
        </a:p>
        <a:p>
          <a:pPr lvl="0" algn="ctr" defTabSz="622300">
            <a:lnSpc>
              <a:spcPct val="90000"/>
            </a:lnSpc>
            <a:spcBef>
              <a:spcPct val="0"/>
            </a:spcBef>
            <a:spcAft>
              <a:spcPct val="35000"/>
            </a:spcAft>
            <a:buFont typeface="Times New Roman" panose="02020603050405020304" pitchFamily="18" charset="0"/>
            <a:buChar char="-"/>
          </a:pPr>
          <a:endParaRPr lang="ru-RU" sz="1400" b="1" kern="1200" dirty="0">
            <a:latin typeface="Times New Roman" panose="02020603050405020304" pitchFamily="18" charset="0"/>
            <a:cs typeface="Times New Roman" panose="02020603050405020304" pitchFamily="18" charset="0"/>
          </a:endParaRPr>
        </a:p>
      </dsp:txBody>
      <dsp:txXfrm rot="-5400000">
        <a:off x="1981591" y="2040188"/>
        <a:ext cx="2474514" cy="1338290"/>
      </dsp:txXfrm>
    </dsp:sp>
    <dsp:sp modelId="{A5065F08-A234-43F9-ABE7-11D5F5AD18F4}">
      <dsp:nvSpPr>
        <dsp:cNvPr id="0" name=""/>
        <dsp:cNvSpPr/>
      </dsp:nvSpPr>
      <dsp:spPr>
        <a:xfrm>
          <a:off x="105314" y="2107102"/>
          <a:ext cx="2168031" cy="1204461"/>
        </a:xfrm>
        <a:prstGeom prst="rect">
          <a:avLst/>
        </a:prstGeom>
        <a:noFill/>
        <a:ln>
          <a:noFill/>
        </a:ln>
        <a:effectLst/>
      </dsp:spPr>
      <dsp:style>
        <a:lnRef idx="0">
          <a:scrgbClr r="0" g="0" b="0"/>
        </a:lnRef>
        <a:fillRef idx="0">
          <a:scrgbClr r="0" g="0" b="0"/>
        </a:fillRef>
        <a:effectRef idx="0">
          <a:scrgbClr r="0" g="0" b="0"/>
        </a:effectRef>
        <a:fontRef idx="minor"/>
      </dsp:style>
    </dsp:sp>
    <dsp:sp modelId="{2703C695-8FEF-4BA9-8B26-FBEF9CE73A7A}">
      <dsp:nvSpPr>
        <dsp:cNvPr id="0" name=""/>
        <dsp:cNvSpPr/>
      </dsp:nvSpPr>
      <dsp:spPr>
        <a:xfrm rot="5400000">
          <a:off x="5203512" y="2377504"/>
          <a:ext cx="754314" cy="66365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LID4096" sz="900" kern="1200"/>
        </a:p>
      </dsp:txBody>
      <dsp:txXfrm rot="-5400000">
        <a:off x="5352803" y="2450340"/>
        <a:ext cx="455732" cy="517986"/>
      </dsp:txXfrm>
    </dsp:sp>
    <dsp:sp modelId="{E31C7D3B-F15B-417B-853E-740EC81AEBC9}">
      <dsp:nvSpPr>
        <dsp:cNvPr id="0" name=""/>
        <dsp:cNvSpPr/>
      </dsp:nvSpPr>
      <dsp:spPr>
        <a:xfrm rot="5400000">
          <a:off x="3161837" y="2557359"/>
          <a:ext cx="2007436" cy="371177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ru-RU" sz="1400" i="1" kern="1200" dirty="0" smtClean="0">
              <a:latin typeface="Times New Roman" panose="02020603050405020304" pitchFamily="18" charset="0"/>
              <a:cs typeface="Times New Roman" panose="02020603050405020304" pitchFamily="18" charset="0"/>
            </a:rPr>
            <a:t>ветровой режим </a:t>
          </a:r>
        </a:p>
        <a:p>
          <a:pPr lvl="0" algn="ctr" defTabSz="622300">
            <a:lnSpc>
              <a:spcPct val="90000"/>
            </a:lnSpc>
            <a:spcBef>
              <a:spcPct val="0"/>
            </a:spcBef>
            <a:spcAft>
              <a:spcPct val="35000"/>
            </a:spcAft>
            <a:buFont typeface="Times New Roman" panose="02020603050405020304" pitchFamily="18" charset="0"/>
            <a:buChar char="-"/>
          </a:pPr>
          <a:endParaRPr lang="ru-RU" sz="1400" b="1" kern="1200" dirty="0">
            <a:latin typeface="Times New Roman" panose="02020603050405020304" pitchFamily="18" charset="0"/>
            <a:cs typeface="Times New Roman" panose="02020603050405020304" pitchFamily="18" charset="0"/>
          </a:endParaRPr>
        </a:p>
      </dsp:txBody>
      <dsp:txXfrm rot="-5400000">
        <a:off x="2928298" y="3744100"/>
        <a:ext cx="2474514" cy="1338290"/>
      </dsp:txXfrm>
    </dsp:sp>
    <dsp:sp modelId="{B3E11C2A-67E3-42AA-808D-E6BB27F3D7D2}">
      <dsp:nvSpPr>
        <dsp:cNvPr id="0" name=""/>
        <dsp:cNvSpPr/>
      </dsp:nvSpPr>
      <dsp:spPr>
        <a:xfrm>
          <a:off x="5091787" y="3811014"/>
          <a:ext cx="2240299" cy="1204461"/>
        </a:xfrm>
        <a:prstGeom prst="rect">
          <a:avLst/>
        </a:prstGeom>
        <a:noFill/>
        <a:ln>
          <a:noFill/>
        </a:ln>
        <a:effectLst/>
      </dsp:spPr>
      <dsp:style>
        <a:lnRef idx="0">
          <a:scrgbClr r="0" g="0" b="0"/>
        </a:lnRef>
        <a:fillRef idx="0">
          <a:scrgbClr r="0" g="0" b="0"/>
        </a:fillRef>
        <a:effectRef idx="0">
          <a:scrgbClr r="0" g="0" b="0"/>
        </a:effectRef>
        <a:fontRef idx="minor"/>
      </dsp:style>
    </dsp:sp>
    <dsp:sp modelId="{9BD4DD53-5BF3-4FA1-B71C-BBE3C6F57947}">
      <dsp:nvSpPr>
        <dsp:cNvPr id="0" name=""/>
        <dsp:cNvSpPr/>
      </dsp:nvSpPr>
      <dsp:spPr>
        <a:xfrm rot="5400000">
          <a:off x="1429180" y="4081416"/>
          <a:ext cx="754314" cy="66365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LID4096" sz="900" kern="1200"/>
        </a:p>
      </dsp:txBody>
      <dsp:txXfrm rot="-5400000">
        <a:off x="1578471" y="4154252"/>
        <a:ext cx="455732" cy="5179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3380-2EAB-4D5E-B8A3-902B0DDC39C6}">
      <dsp:nvSpPr>
        <dsp:cNvPr id="0" name=""/>
        <dsp:cNvSpPr/>
      </dsp:nvSpPr>
      <dsp:spPr>
        <a:xfrm>
          <a:off x="0" y="18359"/>
          <a:ext cx="4296833" cy="6135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ru-RU" sz="2300" b="0" kern="1200" smtClean="0">
              <a:latin typeface="Times New Roman" panose="02020603050405020304" pitchFamily="18" charset="0"/>
              <a:cs typeface="Times New Roman" panose="02020603050405020304" pitchFamily="18" charset="0"/>
            </a:rPr>
            <a:t>Значение индекса сухости, характеризующее недостаток увлажнения рассматривается показатель наименьшей устойчивости (меньше, чем избыточном увлажнении). Из показателей увлажнения, очень информативен радиационный индекс сухости (К), предложенный М.И. Будыко, который представляет собой отношение между радиационным балансом территории и годовой суммой осадков, выраженное в калориях скрытой теплоты испарения, формула:</a:t>
          </a:r>
          <a:endParaRPr lang="ru-RU" sz="2300" kern="1200">
            <a:latin typeface="Times New Roman" panose="02020603050405020304" pitchFamily="18" charset="0"/>
            <a:cs typeface="Times New Roman" panose="02020603050405020304" pitchFamily="18" charset="0"/>
          </a:endParaRPr>
        </a:p>
      </dsp:txBody>
      <dsp:txXfrm>
        <a:off x="209754" y="228113"/>
        <a:ext cx="3877325" cy="57159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B73B0-B225-4C46-81FD-72E4AD8E388A}">
      <dsp:nvSpPr>
        <dsp:cNvPr id="0" name=""/>
        <dsp:cNvSpPr/>
      </dsp:nvSpPr>
      <dsp:spPr>
        <a:xfrm>
          <a:off x="0" y="373379"/>
          <a:ext cx="5425440" cy="54254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43C83-D5DE-4FF6-B0FA-056DDB9C9DF3}">
      <dsp:nvSpPr>
        <dsp:cNvPr id="0" name=""/>
        <dsp:cNvSpPr/>
      </dsp:nvSpPr>
      <dsp:spPr>
        <a:xfrm>
          <a:off x="2712720" y="373379"/>
          <a:ext cx="6329680" cy="54254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ru-RU" sz="3000" b="0" kern="1200" dirty="0" smtClean="0">
              <a:latin typeface="Times New Roman" panose="02020603050405020304" pitchFamily="18" charset="0"/>
              <a:cs typeface="Times New Roman" panose="02020603050405020304" pitchFamily="18" charset="0"/>
            </a:rPr>
            <a:t>При </a:t>
          </a:r>
          <a:r>
            <a:rPr lang="ru-RU" sz="3000" b="0" i="1" kern="1200" dirty="0" smtClean="0">
              <a:latin typeface="Times New Roman" panose="02020603050405020304" pitchFamily="18" charset="0"/>
              <a:cs typeface="Times New Roman" panose="02020603050405020304" pitchFamily="18" charset="0"/>
            </a:rPr>
            <a:t>К=1</a:t>
          </a:r>
          <a:r>
            <a:rPr lang="ru-RU" sz="3000" b="0" kern="1200" dirty="0" smtClean="0">
              <a:latin typeface="Times New Roman" panose="02020603050405020304" pitchFamily="18" charset="0"/>
              <a:cs typeface="Times New Roman" panose="02020603050405020304" pitchFamily="18" charset="0"/>
            </a:rPr>
            <a:t> возможность испарения примерно соответствует количеству выпавшей влаги. Это значение </a:t>
          </a:r>
          <a:r>
            <a:rPr lang="ru-RU" sz="3000" b="0" i="1" kern="1200" dirty="0" smtClean="0">
              <a:latin typeface="Times New Roman" panose="02020603050405020304" pitchFamily="18" charset="0"/>
              <a:cs typeface="Times New Roman" panose="02020603050405020304" pitchFamily="18" charset="0"/>
            </a:rPr>
            <a:t>К</a:t>
          </a:r>
          <a:r>
            <a:rPr lang="ru-RU" sz="3000" b="0" kern="1200" dirty="0" smtClean="0">
              <a:latin typeface="Times New Roman" panose="02020603050405020304" pitchFamily="18" charset="0"/>
              <a:cs typeface="Times New Roman" panose="02020603050405020304" pitchFamily="18" charset="0"/>
            </a:rPr>
            <a:t> соответствует условиям максимальной устойчивости </a:t>
          </a:r>
          <a:r>
            <a:rPr lang="ru-RU" sz="3000" b="0" kern="1200" dirty="0" err="1" smtClean="0">
              <a:latin typeface="Times New Roman" panose="02020603050405020304" pitchFamily="18" charset="0"/>
              <a:cs typeface="Times New Roman" panose="02020603050405020304" pitchFamily="18" charset="0"/>
            </a:rPr>
            <a:t>геосистемы</a:t>
          </a:r>
          <a:r>
            <a:rPr lang="ru-RU" sz="3000" b="0" kern="1200" dirty="0" smtClean="0">
              <a:latin typeface="Times New Roman" panose="02020603050405020304" pitchFamily="18" charset="0"/>
              <a:cs typeface="Times New Roman" panose="02020603050405020304" pitchFamily="18" charset="0"/>
            </a:rPr>
            <a:t>. При </a:t>
          </a:r>
          <a:r>
            <a:rPr lang="ru-RU" sz="3000" b="0" i="1" kern="1200" dirty="0" smtClean="0">
              <a:latin typeface="Times New Roman" panose="02020603050405020304" pitchFamily="18" charset="0"/>
              <a:cs typeface="Times New Roman" panose="02020603050405020304" pitchFamily="18" charset="0"/>
            </a:rPr>
            <a:t>R/LQ</a:t>
          </a:r>
          <a:r>
            <a:rPr lang="ru-RU" sz="3000" b="0" kern="1200" dirty="0" smtClean="0">
              <a:latin typeface="Times New Roman" panose="02020603050405020304" pitchFamily="18" charset="0"/>
              <a:cs typeface="Times New Roman" panose="02020603050405020304" pitchFamily="18" charset="0"/>
            </a:rPr>
            <a:t> менее 0,45 до 1 климат называется влажным; при </a:t>
          </a:r>
          <a:r>
            <a:rPr lang="ru-RU" sz="3000" b="0" i="1" kern="1200" dirty="0" smtClean="0">
              <a:latin typeface="Times New Roman" panose="02020603050405020304" pitchFamily="18" charset="0"/>
              <a:cs typeface="Times New Roman" panose="02020603050405020304" pitchFamily="18" charset="0"/>
            </a:rPr>
            <a:t>К</a:t>
          </a:r>
          <a:r>
            <a:rPr lang="ru-RU" sz="3000" b="0" kern="1200" dirty="0" smtClean="0">
              <a:latin typeface="Times New Roman" panose="02020603050405020304" pitchFamily="18" charset="0"/>
              <a:cs typeface="Times New Roman" panose="02020603050405020304" pitchFamily="18" charset="0"/>
            </a:rPr>
            <a:t> от 1 до 3 недостаточно влажный, &gt; 3 - сухой. Радиационный индекс сухости отражает возможность накопления влаги при данных радиационных условиях. </a:t>
          </a:r>
          <a:endParaRPr lang="ru-RU" sz="3000" kern="1200" dirty="0">
            <a:latin typeface="Times New Roman" panose="02020603050405020304" pitchFamily="18" charset="0"/>
            <a:cs typeface="Times New Roman" panose="02020603050405020304" pitchFamily="18" charset="0"/>
          </a:endParaRPr>
        </a:p>
      </dsp:txBody>
      <dsp:txXfrm>
        <a:off x="2712720" y="373379"/>
        <a:ext cx="6329680" cy="54254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20D5E-3614-4E92-BF91-1E7386479DED}">
      <dsp:nvSpPr>
        <dsp:cNvPr id="0" name=""/>
        <dsp:cNvSpPr/>
      </dsp:nvSpPr>
      <dsp:spPr>
        <a:xfrm rot="10800000">
          <a:off x="2553456" y="1383238"/>
          <a:ext cx="6758402" cy="340460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338" tIns="68580" rIns="128016" bIns="68580" numCol="1" spcCol="1270" anchor="ctr" anchorCtr="0">
          <a:noAutofit/>
        </a:bodyPr>
        <a:lstStyle/>
        <a:p>
          <a:pPr lvl="0" algn="just" defTabSz="800100" rtl="0">
            <a:lnSpc>
              <a:spcPct val="90000"/>
            </a:lnSpc>
            <a:spcBef>
              <a:spcPct val="0"/>
            </a:spcBef>
            <a:spcAft>
              <a:spcPct val="35000"/>
            </a:spcAft>
          </a:pPr>
          <a:r>
            <a:rPr lang="ru-RU" sz="1800" b="0" kern="1200" smtClean="0">
              <a:latin typeface="Times New Roman" panose="02020603050405020304" pitchFamily="18" charset="0"/>
              <a:cs typeface="Times New Roman" panose="02020603050405020304" pitchFamily="18" charset="0"/>
            </a:rPr>
            <a:t>Ветровой режим проявляется, с одной стороны, как фактор рассеивания техногенных веществ в воздухе, а с другой стороны, являясь фактором латеральных (эоловых) процессов, определяет адаптационные свойства биоты. Для оценки устойчивости геосистем в качестве показателей ветрового режима предлагается использовать количество дней с сильными ветрами за год. Этот фактор оценен на качественном уровне, так как его вклад в устойчивость геосистемы не разработан на достаточном уровне.</a:t>
          </a:r>
          <a:endParaRPr lang="ru-RU" sz="1800" kern="1200">
            <a:latin typeface="Times New Roman" panose="02020603050405020304" pitchFamily="18" charset="0"/>
            <a:cs typeface="Times New Roman" panose="02020603050405020304" pitchFamily="18" charset="0"/>
          </a:endParaRPr>
        </a:p>
      </dsp:txBody>
      <dsp:txXfrm rot="10800000">
        <a:off x="3404608" y="1383238"/>
        <a:ext cx="5907250" cy="3404608"/>
      </dsp:txXfrm>
    </dsp:sp>
    <dsp:sp modelId="{F6A1A3C5-0ECC-4B30-A33F-8E2FCD5F7F90}">
      <dsp:nvSpPr>
        <dsp:cNvPr id="0" name=""/>
        <dsp:cNvSpPr/>
      </dsp:nvSpPr>
      <dsp:spPr>
        <a:xfrm>
          <a:off x="851152" y="1383238"/>
          <a:ext cx="3404608" cy="340460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7B143-D7C1-4C32-9910-55EB5323B9FB}">
      <dsp:nvSpPr>
        <dsp:cNvPr id="0" name=""/>
        <dsp:cNvSpPr/>
      </dsp:nvSpPr>
      <dsp:spPr>
        <a:xfrm rot="10800000">
          <a:off x="2595548" y="1426234"/>
          <a:ext cx="6869809" cy="34607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6086" tIns="53340" rIns="99568" bIns="53340" numCol="1" spcCol="1270" anchor="ctr" anchorCtr="0">
          <a:noAutofit/>
        </a:bodyPr>
        <a:lstStyle/>
        <a:p>
          <a:pPr lvl="0" algn="just" defTabSz="622300" rtl="0">
            <a:lnSpc>
              <a:spcPct val="90000"/>
            </a:lnSpc>
            <a:spcBef>
              <a:spcPct val="0"/>
            </a:spcBef>
            <a:spcAft>
              <a:spcPct val="35000"/>
            </a:spcAft>
          </a:pPr>
          <a:r>
            <a:rPr lang="ru-RU" sz="1400" b="0" kern="1200" smtClean="0">
              <a:latin typeface="Times New Roman" panose="02020603050405020304" pitchFamily="18" charset="0"/>
              <a:cs typeface="Times New Roman" panose="02020603050405020304" pitchFamily="18" charset="0"/>
            </a:rPr>
            <a:t>Показателем, отражающий возраст, стадию развития геосистемы, степень соответствия эндогенных и экзогенных процессов являются характерные черты рельефа. Крутизна склона имеет важное значение, с точки зрения устойчивости геосистемы, поскольку с ее увеличением усиливается поверхностный сток, увеличивается риск механического сноса твердых частиц и, как следствие, развивается почвенная эрозия. Кроме того, крутизна склона влияет на скорость реального прироста гумусового горизонта почвы и на скорость восстановления геосистем на склонах. Характеристикой крутизны склона является угол естественного откоса, угол между поверхностью грунта после осыпания или сползания грунта и горизонтом. Крутизна склонов геосистем определялась средствами стандартного инструментария </a:t>
          </a:r>
          <a:r>
            <a:rPr lang="en-US" sz="1400" b="0" kern="1200" smtClean="0">
              <a:latin typeface="Times New Roman" panose="02020603050405020304" pitchFamily="18" charset="0"/>
              <a:cs typeface="Times New Roman" panose="02020603050405020304" pitchFamily="18" charset="0"/>
            </a:rPr>
            <a:t>ArcGIS</a:t>
          </a:r>
          <a:r>
            <a:rPr lang="ru-RU" sz="1400" b="0" kern="1200" smtClean="0">
              <a:latin typeface="Times New Roman" panose="02020603050405020304" pitchFamily="18" charset="0"/>
              <a:cs typeface="Times New Roman" panose="02020603050405020304" pitchFamily="18" charset="0"/>
            </a:rPr>
            <a:t> 10.1, используя цифровую модель рельефа </a:t>
          </a:r>
          <a:r>
            <a:rPr lang="en-US" sz="1400" b="0" kern="1200" smtClean="0">
              <a:latin typeface="Times New Roman" panose="02020603050405020304" pitchFamily="18" charset="0"/>
              <a:cs typeface="Times New Roman" panose="02020603050405020304" pitchFamily="18" charset="0"/>
            </a:rPr>
            <a:t>Aster Dem</a:t>
          </a:r>
          <a:r>
            <a:rPr lang="ru-RU" sz="1400" b="0" kern="1200" smtClean="0">
              <a:latin typeface="Times New Roman" panose="02020603050405020304" pitchFamily="18" charset="0"/>
              <a:cs typeface="Times New Roman" panose="02020603050405020304" pitchFamily="18" charset="0"/>
            </a:rPr>
            <a:t> (30 м). </a:t>
          </a:r>
          <a:endParaRPr lang="ru-RU" sz="1400" kern="1200">
            <a:latin typeface="Times New Roman" panose="02020603050405020304" pitchFamily="18" charset="0"/>
            <a:cs typeface="Times New Roman" panose="02020603050405020304" pitchFamily="18" charset="0"/>
          </a:endParaRPr>
        </a:p>
      </dsp:txBody>
      <dsp:txXfrm rot="10800000">
        <a:off x="3460730" y="1426234"/>
        <a:ext cx="6004627" cy="3460730"/>
      </dsp:txXfrm>
    </dsp:sp>
    <dsp:sp modelId="{E3F4E1B1-3342-4AB8-95BC-7AE9F13A0F69}">
      <dsp:nvSpPr>
        <dsp:cNvPr id="0" name=""/>
        <dsp:cNvSpPr/>
      </dsp:nvSpPr>
      <dsp:spPr>
        <a:xfrm>
          <a:off x="865182" y="1426234"/>
          <a:ext cx="3460730" cy="346073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3380-2EAB-4D5E-B8A3-902B0DDC39C6}">
      <dsp:nvSpPr>
        <dsp:cNvPr id="0" name=""/>
        <dsp:cNvSpPr/>
      </dsp:nvSpPr>
      <dsp:spPr>
        <a:xfrm>
          <a:off x="0" y="44099"/>
          <a:ext cx="4296833" cy="6084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defTabSz="1111250" rtl="0">
            <a:lnSpc>
              <a:spcPct val="90000"/>
            </a:lnSpc>
            <a:spcBef>
              <a:spcPct val="0"/>
            </a:spcBef>
            <a:spcAft>
              <a:spcPct val="35000"/>
            </a:spcAft>
          </a:pPr>
          <a:r>
            <a:rPr lang="ru-RU" sz="2500" b="0" kern="1200" dirty="0" smtClean="0">
              <a:latin typeface="Times New Roman" panose="02020603050405020304" pitchFamily="18" charset="0"/>
              <a:cs typeface="Times New Roman" panose="02020603050405020304" pitchFamily="18" charset="0"/>
            </a:rPr>
            <a:t>Степень естественной </a:t>
          </a:r>
          <a:r>
            <a:rPr lang="ru-RU" sz="2500" b="0" kern="1200" dirty="0" err="1" smtClean="0">
              <a:latin typeface="Times New Roman" panose="02020603050405020304" pitchFamily="18" charset="0"/>
              <a:cs typeface="Times New Roman" panose="02020603050405020304" pitchFamily="18" charset="0"/>
            </a:rPr>
            <a:t>дренированности</a:t>
          </a:r>
          <a:r>
            <a:rPr lang="ru-RU" sz="2500" b="0" kern="1200" dirty="0" smtClean="0">
              <a:latin typeface="Times New Roman" panose="02020603050405020304" pitchFamily="18" charset="0"/>
              <a:cs typeface="Times New Roman" panose="02020603050405020304" pitchFamily="18" charset="0"/>
            </a:rPr>
            <a:t> </a:t>
          </a:r>
          <a:r>
            <a:rPr lang="ru-RU" sz="2500" b="0" kern="1200" dirty="0" err="1" smtClean="0">
              <a:latin typeface="Times New Roman" panose="02020603050405020304" pitchFamily="18" charset="0"/>
              <a:cs typeface="Times New Roman" panose="02020603050405020304" pitchFamily="18" charset="0"/>
            </a:rPr>
            <a:t>геосистемы</a:t>
          </a:r>
          <a:r>
            <a:rPr lang="ru-RU" sz="2500" b="0" kern="1200" dirty="0" smtClean="0">
              <a:latin typeface="Times New Roman" panose="02020603050405020304" pitchFamily="18" charset="0"/>
              <a:cs typeface="Times New Roman" panose="02020603050405020304" pitchFamily="18" charset="0"/>
            </a:rPr>
            <a:t> обусловливает процесс накопления или вымывания различных химических веществ. Для расчета естественной </a:t>
          </a:r>
          <a:r>
            <a:rPr lang="ru-RU" sz="2500" b="0" kern="1200" dirty="0" err="1" smtClean="0">
              <a:latin typeface="Times New Roman" panose="02020603050405020304" pitchFamily="18" charset="0"/>
              <a:cs typeface="Times New Roman" panose="02020603050405020304" pitchFamily="18" charset="0"/>
            </a:rPr>
            <a:t>дренированности</a:t>
          </a:r>
          <a:r>
            <a:rPr lang="ru-RU" sz="2500" b="0" kern="1200" dirty="0" smtClean="0">
              <a:latin typeface="Times New Roman" panose="02020603050405020304" pitchFamily="18" charset="0"/>
              <a:cs typeface="Times New Roman" panose="02020603050405020304" pitchFamily="18" charset="0"/>
            </a:rPr>
            <a:t> </a:t>
          </a:r>
          <a:r>
            <a:rPr lang="ru-RU" sz="2500" b="0" kern="1200" dirty="0" err="1" smtClean="0">
              <a:latin typeface="Times New Roman" panose="02020603050405020304" pitchFamily="18" charset="0"/>
              <a:cs typeface="Times New Roman" panose="02020603050405020304" pitchFamily="18" charset="0"/>
            </a:rPr>
            <a:t>геосистем</a:t>
          </a:r>
          <a:r>
            <a:rPr lang="ru-RU" sz="2500" b="0" kern="1200" dirty="0" smtClean="0">
              <a:latin typeface="Times New Roman" panose="02020603050405020304" pitchFamily="18" charset="0"/>
              <a:cs typeface="Times New Roman" panose="02020603050405020304" pitchFamily="18" charset="0"/>
            </a:rPr>
            <a:t> был использован способ оценки по морфометрическим показателям бассейна, разработанный И.Н. </a:t>
          </a:r>
          <a:r>
            <a:rPr lang="ru-RU" sz="2500" b="0" kern="1200" dirty="0" err="1" smtClean="0">
              <a:latin typeface="Times New Roman" panose="02020603050405020304" pitchFamily="18" charset="0"/>
              <a:cs typeface="Times New Roman" panose="02020603050405020304" pitchFamily="18" charset="0"/>
            </a:rPr>
            <a:t>Углановым</a:t>
          </a:r>
          <a:r>
            <a:rPr lang="ru-RU" sz="2500" b="0" kern="1200" dirty="0" smtClean="0">
              <a:latin typeface="Times New Roman" panose="02020603050405020304" pitchFamily="18" charset="0"/>
              <a:cs typeface="Times New Roman" panose="02020603050405020304" pitchFamily="18" charset="0"/>
            </a:rPr>
            <a:t>, формула</a:t>
          </a:r>
        </a:p>
        <a:p>
          <a:pPr lvl="0" algn="just" defTabSz="1111250" rtl="0">
            <a:lnSpc>
              <a:spcPct val="90000"/>
            </a:lnSpc>
            <a:spcBef>
              <a:spcPct val="0"/>
            </a:spcBef>
            <a:spcAft>
              <a:spcPct val="35000"/>
            </a:spcAft>
          </a:pPr>
          <a:endParaRPr lang="ru-RU" sz="2500" kern="1200" dirty="0">
            <a:latin typeface="Times New Roman" panose="02020603050405020304" pitchFamily="18" charset="0"/>
            <a:cs typeface="Times New Roman" panose="02020603050405020304" pitchFamily="18" charset="0"/>
          </a:endParaRPr>
        </a:p>
      </dsp:txBody>
      <dsp:txXfrm>
        <a:off x="209754" y="253853"/>
        <a:ext cx="3877325" cy="56644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E58F7-2836-4568-8048-71C485D2CDC9}">
      <dsp:nvSpPr>
        <dsp:cNvPr id="0" name=""/>
        <dsp:cNvSpPr/>
      </dsp:nvSpPr>
      <dsp:spPr>
        <a:xfrm>
          <a:off x="0" y="0"/>
          <a:ext cx="10687050" cy="1244880"/>
        </a:xfrm>
        <a:prstGeom prst="round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defTabSz="622300" rtl="0">
            <a:lnSpc>
              <a:spcPct val="90000"/>
            </a:lnSpc>
            <a:spcBef>
              <a:spcPct val="0"/>
            </a:spcBef>
            <a:spcAft>
              <a:spcPct val="35000"/>
            </a:spcAft>
          </a:pPr>
          <a:r>
            <a:rPr lang="ru-RU" sz="1400" b="1" kern="1200" dirty="0" smtClean="0">
              <a:solidFill>
                <a:schemeClr val="bg1"/>
              </a:solidFill>
              <a:latin typeface="Times New Roman" panose="02020603050405020304" pitchFamily="18" charset="0"/>
              <a:cs typeface="Times New Roman" panose="02020603050405020304" pitchFamily="18" charset="0"/>
            </a:rPr>
            <a:t>Эколого-геохимическое исследование состоит из периода подготовки к полевым работам, собственно полевого периода, </a:t>
          </a:r>
          <a:r>
            <a:rPr lang="ru-RU" sz="1400" b="1" kern="1200" dirty="0" err="1" smtClean="0">
              <a:solidFill>
                <a:schemeClr val="bg1"/>
              </a:solidFill>
              <a:latin typeface="Times New Roman" panose="02020603050405020304" pitchFamily="18" charset="0"/>
              <a:cs typeface="Times New Roman" panose="02020603050405020304" pitchFamily="18" charset="0"/>
            </a:rPr>
            <a:t>важнеТаким</a:t>
          </a:r>
          <a:r>
            <a:rPr lang="ru-RU" sz="1400" b="1" kern="1200" dirty="0" smtClean="0">
              <a:solidFill>
                <a:schemeClr val="bg1"/>
              </a:solidFill>
              <a:latin typeface="Times New Roman" panose="02020603050405020304" pitchFamily="18" charset="0"/>
              <a:cs typeface="Times New Roman" panose="02020603050405020304" pitchFamily="18" charset="0"/>
            </a:rPr>
            <a:t> образом, при оценке устойчивости </a:t>
          </a:r>
          <a:r>
            <a:rPr lang="ru-RU" sz="1400" b="1" kern="1200" dirty="0" err="1" smtClean="0">
              <a:solidFill>
                <a:schemeClr val="bg1"/>
              </a:solidFill>
              <a:latin typeface="Times New Roman" panose="02020603050405020304" pitchFamily="18" charset="0"/>
              <a:cs typeface="Times New Roman" panose="02020603050405020304" pitchFamily="18" charset="0"/>
            </a:rPr>
            <a:t>геосистем</a:t>
          </a:r>
          <a:r>
            <a:rPr lang="ru-RU" sz="1400" b="1" kern="1200" dirty="0" smtClean="0">
              <a:solidFill>
                <a:schemeClr val="bg1"/>
              </a:solidFill>
              <a:latin typeface="Times New Roman" panose="02020603050405020304" pitchFamily="18" charset="0"/>
              <a:cs typeface="Times New Roman" panose="02020603050405020304" pitchFamily="18" charset="0"/>
            </a:rPr>
            <a:t> по </a:t>
          </a:r>
          <a:r>
            <a:rPr lang="ru-RU" sz="1400" b="1" kern="1200" dirty="0" err="1" smtClean="0">
              <a:solidFill>
                <a:schemeClr val="bg1"/>
              </a:solidFill>
              <a:latin typeface="Times New Roman" panose="02020603050405020304" pitchFamily="18" charset="0"/>
              <a:cs typeface="Times New Roman" panose="02020603050405020304" pitchFamily="18" charset="0"/>
            </a:rPr>
            <a:t>дренированности</a:t>
          </a:r>
          <a:r>
            <a:rPr lang="ru-RU" sz="1400" b="1" kern="1200" dirty="0" smtClean="0">
              <a:solidFill>
                <a:schemeClr val="bg1"/>
              </a:solidFill>
              <a:latin typeface="Times New Roman" panose="02020603050405020304" pitchFamily="18" charset="0"/>
              <a:cs typeface="Times New Roman" panose="02020603050405020304" pitchFamily="18" charset="0"/>
            </a:rPr>
            <a:t> можно выделить следующие: </a:t>
          </a:r>
        </a:p>
        <a:p>
          <a:pPr lvl="0" algn="just" defTabSz="622300" rtl="0">
            <a:lnSpc>
              <a:spcPct val="90000"/>
            </a:lnSpc>
            <a:spcBef>
              <a:spcPct val="0"/>
            </a:spcBef>
            <a:spcAft>
              <a:spcPct val="35000"/>
            </a:spcAft>
          </a:pPr>
          <a:r>
            <a:rPr lang="ru-RU" sz="1400" b="1" kern="1200" dirty="0" err="1" smtClean="0">
              <a:solidFill>
                <a:schemeClr val="bg1"/>
              </a:solidFill>
              <a:latin typeface="Times New Roman" panose="02020603050405020304" pitchFamily="18" charset="0"/>
              <a:cs typeface="Times New Roman" panose="02020603050405020304" pitchFamily="18" charset="0"/>
            </a:rPr>
            <a:t>йшую</a:t>
          </a:r>
          <a:r>
            <a:rPr lang="ru-RU" sz="1400" b="1" kern="1200" dirty="0" smtClean="0">
              <a:solidFill>
                <a:schemeClr val="bg1"/>
              </a:solidFill>
              <a:latin typeface="Times New Roman" panose="02020603050405020304" pitchFamily="18" charset="0"/>
              <a:cs typeface="Times New Roman" panose="02020603050405020304" pitchFamily="18" charset="0"/>
            </a:rPr>
            <a:t> </a:t>
          </a:r>
          <a:r>
            <a:rPr lang="ru-RU" sz="1400" b="1" kern="1200" dirty="0" smtClean="0">
              <a:solidFill>
                <a:schemeClr val="bg1"/>
              </a:solidFill>
              <a:latin typeface="Times New Roman" panose="02020603050405020304" pitchFamily="18" charset="0"/>
              <a:cs typeface="Times New Roman" panose="02020603050405020304" pitchFamily="18" charset="0"/>
            </a:rPr>
            <a:t>часть которого составляет сбор образцов на точках наблюдения, и камерального, включающего аналитическую, графико-математическую и картографическую обработку полевых материалов, их объяснение и написание </a:t>
          </a:r>
          <a:r>
            <a:rPr lang="ru-RU" sz="1400" b="1" kern="1200" dirty="0" err="1" smtClean="0">
              <a:solidFill>
                <a:schemeClr val="bg1"/>
              </a:solidFill>
              <a:latin typeface="Times New Roman" panose="02020603050405020304" pitchFamily="18" charset="0"/>
              <a:cs typeface="Times New Roman" panose="02020603050405020304" pitchFamily="18" charset="0"/>
            </a:rPr>
            <a:t>отчета.Схема</a:t>
          </a:r>
          <a:r>
            <a:rPr lang="ru-RU" sz="1400" b="1" kern="1200" dirty="0" smtClean="0">
              <a:solidFill>
                <a:schemeClr val="bg1"/>
              </a:solidFill>
              <a:latin typeface="Times New Roman" panose="02020603050405020304" pitchFamily="18" charset="0"/>
              <a:cs typeface="Times New Roman" panose="02020603050405020304" pitchFamily="18" charset="0"/>
            </a:rPr>
            <a:t> эколого-геохимического исследования</a:t>
          </a:r>
          <a:r>
            <a:rPr lang="ru-RU" sz="1400" kern="1200" dirty="0" smtClean="0">
              <a:solidFill>
                <a:schemeClr val="bg1"/>
              </a:solidFill>
              <a:latin typeface="Times New Roman" panose="02020603050405020304" pitchFamily="18" charset="0"/>
              <a:cs typeface="Times New Roman" panose="02020603050405020304" pitchFamily="18" charset="0"/>
            </a:rPr>
            <a:t> включает три этапа</a:t>
          </a:r>
          <a:endParaRPr lang="ru-RU" sz="1400" kern="1200" dirty="0">
            <a:solidFill>
              <a:schemeClr val="bg1"/>
            </a:solidFill>
            <a:latin typeface="Times New Roman" panose="02020603050405020304" pitchFamily="18" charset="0"/>
            <a:cs typeface="Times New Roman" panose="02020603050405020304" pitchFamily="18" charset="0"/>
          </a:endParaRPr>
        </a:p>
      </dsp:txBody>
      <dsp:txXfrm>
        <a:off x="60770" y="60770"/>
        <a:ext cx="10565510" cy="11233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A8DA7-3BA2-4DA7-8331-55B150C4CCE0}">
      <dsp:nvSpPr>
        <dsp:cNvPr id="0" name=""/>
        <dsp:cNvSpPr/>
      </dsp:nvSpPr>
      <dsp:spPr>
        <a:xfrm>
          <a:off x="745966" y="0"/>
          <a:ext cx="8454284" cy="47256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BD20D-F4CA-41BA-BCB1-5B1809509765}">
      <dsp:nvSpPr>
        <dsp:cNvPr id="0" name=""/>
        <dsp:cNvSpPr/>
      </dsp:nvSpPr>
      <dsp:spPr>
        <a:xfrm>
          <a:off x="4370" y="1417688"/>
          <a:ext cx="1911052" cy="1890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1" kern="1200" smtClean="0">
              <a:latin typeface="Times New Roman" panose="02020603050405020304" pitchFamily="18" charset="0"/>
              <a:cs typeface="Times New Roman" panose="02020603050405020304" pitchFamily="18" charset="0"/>
            </a:rPr>
            <a:t>Р 0,01-0,2 – весьма слабо дренированные; </a:t>
          </a:r>
          <a:endParaRPr lang="ru-RU" sz="1800" kern="1200">
            <a:latin typeface="Times New Roman" panose="02020603050405020304" pitchFamily="18" charset="0"/>
            <a:cs typeface="Times New Roman" panose="02020603050405020304" pitchFamily="18" charset="0"/>
          </a:endParaRPr>
        </a:p>
      </dsp:txBody>
      <dsp:txXfrm>
        <a:off x="96644" y="1509962"/>
        <a:ext cx="1726504" cy="1705703"/>
      </dsp:txXfrm>
    </dsp:sp>
    <dsp:sp modelId="{53A22A92-FA4E-430D-B1ED-73C30E459AFD}">
      <dsp:nvSpPr>
        <dsp:cNvPr id="0" name=""/>
        <dsp:cNvSpPr/>
      </dsp:nvSpPr>
      <dsp:spPr>
        <a:xfrm>
          <a:off x="2010976" y="1417688"/>
          <a:ext cx="1911052" cy="1890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1" kern="1200" smtClean="0">
              <a:latin typeface="Times New Roman" panose="02020603050405020304" pitchFamily="18" charset="0"/>
              <a:cs typeface="Times New Roman" panose="02020603050405020304" pitchFamily="18" charset="0"/>
            </a:rPr>
            <a:t>Р 0,2-1 – слабо дренированные; </a:t>
          </a:r>
          <a:endParaRPr lang="ru-RU" sz="1800" kern="1200">
            <a:latin typeface="Times New Roman" panose="02020603050405020304" pitchFamily="18" charset="0"/>
            <a:cs typeface="Times New Roman" panose="02020603050405020304" pitchFamily="18" charset="0"/>
          </a:endParaRPr>
        </a:p>
      </dsp:txBody>
      <dsp:txXfrm>
        <a:off x="2103250" y="1509962"/>
        <a:ext cx="1726504" cy="1705703"/>
      </dsp:txXfrm>
    </dsp:sp>
    <dsp:sp modelId="{58E9D82B-59A3-4576-A9B9-8F95B1064D47}">
      <dsp:nvSpPr>
        <dsp:cNvPr id="0" name=""/>
        <dsp:cNvSpPr/>
      </dsp:nvSpPr>
      <dsp:spPr>
        <a:xfrm>
          <a:off x="4017582" y="1417688"/>
          <a:ext cx="1911052" cy="1890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1" kern="1200" smtClean="0">
              <a:latin typeface="Times New Roman" panose="02020603050405020304" pitchFamily="18" charset="0"/>
              <a:cs typeface="Times New Roman" panose="02020603050405020304" pitchFamily="18" charset="0"/>
            </a:rPr>
            <a:t>Р 1-3 – средне дренированные; </a:t>
          </a:r>
          <a:endParaRPr lang="ru-RU" sz="1800" kern="1200">
            <a:latin typeface="Times New Roman" panose="02020603050405020304" pitchFamily="18" charset="0"/>
            <a:cs typeface="Times New Roman" panose="02020603050405020304" pitchFamily="18" charset="0"/>
          </a:endParaRPr>
        </a:p>
      </dsp:txBody>
      <dsp:txXfrm>
        <a:off x="4109856" y="1509962"/>
        <a:ext cx="1726504" cy="1705703"/>
      </dsp:txXfrm>
    </dsp:sp>
    <dsp:sp modelId="{E0842298-457C-46B3-B206-2ABDFD096930}">
      <dsp:nvSpPr>
        <dsp:cNvPr id="0" name=""/>
        <dsp:cNvSpPr/>
      </dsp:nvSpPr>
      <dsp:spPr>
        <a:xfrm>
          <a:off x="6024187" y="1417688"/>
          <a:ext cx="1911052" cy="1890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1" kern="1200" smtClean="0">
              <a:latin typeface="Times New Roman" panose="02020603050405020304" pitchFamily="18" charset="0"/>
              <a:cs typeface="Times New Roman" panose="02020603050405020304" pitchFamily="18" charset="0"/>
            </a:rPr>
            <a:t>Р 3-10 – хорошо дренированные; </a:t>
          </a:r>
          <a:endParaRPr lang="ru-RU" sz="1800" kern="1200">
            <a:latin typeface="Times New Roman" panose="02020603050405020304" pitchFamily="18" charset="0"/>
            <a:cs typeface="Times New Roman" panose="02020603050405020304" pitchFamily="18" charset="0"/>
          </a:endParaRPr>
        </a:p>
      </dsp:txBody>
      <dsp:txXfrm>
        <a:off x="6116461" y="1509962"/>
        <a:ext cx="1726504" cy="1705703"/>
      </dsp:txXfrm>
    </dsp:sp>
    <dsp:sp modelId="{961FF004-D0B3-4C44-88FD-03AA95C5E445}">
      <dsp:nvSpPr>
        <dsp:cNvPr id="0" name=""/>
        <dsp:cNvSpPr/>
      </dsp:nvSpPr>
      <dsp:spPr>
        <a:xfrm>
          <a:off x="8030793" y="1417688"/>
          <a:ext cx="1911052" cy="1890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1" kern="1200" smtClean="0">
              <a:latin typeface="Times New Roman" panose="02020603050405020304" pitchFamily="18" charset="0"/>
              <a:cs typeface="Times New Roman" panose="02020603050405020304" pitchFamily="18" charset="0"/>
            </a:rPr>
            <a:t>Р 10 и более – интенсивно дренированные. </a:t>
          </a:r>
          <a:endParaRPr lang="ru-RU" sz="1800" kern="1200">
            <a:latin typeface="Times New Roman" panose="02020603050405020304" pitchFamily="18" charset="0"/>
            <a:cs typeface="Times New Roman" panose="02020603050405020304" pitchFamily="18" charset="0"/>
          </a:endParaRPr>
        </a:p>
      </dsp:txBody>
      <dsp:txXfrm>
        <a:off x="8123067" y="1509962"/>
        <a:ext cx="1726504" cy="1705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D8DF-4A0D-46AF-9B7F-EE1473B2DD85}">
      <dsp:nvSpPr>
        <dsp:cNvPr id="0" name=""/>
        <dsp:cNvSpPr/>
      </dsp:nvSpPr>
      <dsp:spPr>
        <a:xfrm>
          <a:off x="4538" y="0"/>
          <a:ext cx="5198710" cy="6635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b="0" kern="1200" smtClean="0">
              <a:latin typeface="Times New Roman" panose="02020603050405020304" pitchFamily="18" charset="0"/>
              <a:cs typeface="Times New Roman" panose="02020603050405020304" pitchFamily="18" charset="0"/>
            </a:rPr>
            <a:t>Устойчивость геосистем, которая определяется как способность природных образований к сохранению своей структуры и поведения, к восстановлению после нарушения внешними факторами, т.е. способность к саморегуляции.</a:t>
          </a:r>
          <a:endParaRPr lang="ru-RU" sz="1600" kern="1200">
            <a:latin typeface="Times New Roman" panose="02020603050405020304" pitchFamily="18" charset="0"/>
            <a:cs typeface="Times New Roman" panose="02020603050405020304" pitchFamily="18" charset="0"/>
          </a:endParaRPr>
        </a:p>
      </dsp:txBody>
      <dsp:txXfrm>
        <a:off x="4538" y="2654185"/>
        <a:ext cx="5198710" cy="2654185"/>
      </dsp:txXfrm>
    </dsp:sp>
    <dsp:sp modelId="{977FB631-376B-4587-B07B-B08C02731D23}">
      <dsp:nvSpPr>
        <dsp:cNvPr id="0" name=""/>
        <dsp:cNvSpPr/>
      </dsp:nvSpPr>
      <dsp:spPr>
        <a:xfrm>
          <a:off x="1499089" y="398127"/>
          <a:ext cx="2209609" cy="220960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81966A-1B2F-4039-BFE5-BBA10A03DFB8}">
      <dsp:nvSpPr>
        <dsp:cNvPr id="0" name=""/>
        <dsp:cNvSpPr/>
      </dsp:nvSpPr>
      <dsp:spPr>
        <a:xfrm>
          <a:off x="5359210" y="0"/>
          <a:ext cx="5198710" cy="6635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b="0" kern="1200" smtClean="0">
              <a:latin typeface="Times New Roman" panose="02020603050405020304" pitchFamily="18" charset="0"/>
              <a:cs typeface="Times New Roman" panose="02020603050405020304" pitchFamily="18" charset="0"/>
            </a:rPr>
            <a:t>В геохимии ландшафтов значительная роль отводится изучению устойчивости геосистем к техногеному загрязнению и способности их к самоочищению от продуктов техногенеза. Под устойчивостью геосистем к техногенезу М.А. Глазовская понимает в основном их способность к самоочищению. Обусловленную скорость трансформации техногенных веществ и выноса их за пределы геосистем. Во многом эта способность обеспечивается совместимостью природных и техногенных потоков вещества.</a:t>
          </a:r>
          <a:endParaRPr lang="ru-RU" sz="1600" kern="1200">
            <a:latin typeface="Times New Roman" panose="02020603050405020304" pitchFamily="18" charset="0"/>
            <a:cs typeface="Times New Roman" panose="02020603050405020304" pitchFamily="18" charset="0"/>
          </a:endParaRPr>
        </a:p>
      </dsp:txBody>
      <dsp:txXfrm>
        <a:off x="5359210" y="2654185"/>
        <a:ext cx="5198710" cy="2654185"/>
      </dsp:txXfrm>
    </dsp:sp>
    <dsp:sp modelId="{A3357ADC-C96F-4375-8CB3-55131B28DF82}">
      <dsp:nvSpPr>
        <dsp:cNvPr id="0" name=""/>
        <dsp:cNvSpPr/>
      </dsp:nvSpPr>
      <dsp:spPr>
        <a:xfrm>
          <a:off x="6853761" y="398127"/>
          <a:ext cx="2209609" cy="220960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B03C67-1A37-4FBB-8E84-E70D67A6E3D3}">
      <dsp:nvSpPr>
        <dsp:cNvPr id="0" name=""/>
        <dsp:cNvSpPr/>
      </dsp:nvSpPr>
      <dsp:spPr>
        <a:xfrm>
          <a:off x="422498" y="5308370"/>
          <a:ext cx="9717463" cy="99531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01054-B131-4F35-9AB5-178B7A53726E}">
      <dsp:nvSpPr>
        <dsp:cNvPr id="0" name=""/>
        <dsp:cNvSpPr/>
      </dsp:nvSpPr>
      <dsp:spPr>
        <a:xfrm>
          <a:off x="0" y="20727"/>
          <a:ext cx="9550400" cy="865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ru-RU" sz="3700" kern="1200" smtClean="0">
              <a:latin typeface="Times New Roman" panose="02020603050405020304" pitchFamily="18" charset="0"/>
              <a:cs typeface="Times New Roman" panose="02020603050405020304" pitchFamily="18" charset="0"/>
            </a:rPr>
            <a:t>Различают 2 вида устойчивости ландшафтов:</a:t>
          </a:r>
          <a:endParaRPr lang="ru-RU" sz="3700" kern="1200">
            <a:latin typeface="Times New Roman" panose="02020603050405020304" pitchFamily="18" charset="0"/>
            <a:cs typeface="Times New Roman" panose="02020603050405020304" pitchFamily="18" charset="0"/>
          </a:endParaRPr>
        </a:p>
      </dsp:txBody>
      <dsp:txXfrm>
        <a:off x="42265" y="62992"/>
        <a:ext cx="9465870" cy="781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64CC3-B043-44A3-B3CE-10591EB2B998}">
      <dsp:nvSpPr>
        <dsp:cNvPr id="0" name=""/>
        <dsp:cNvSpPr/>
      </dsp:nvSpPr>
      <dsp:spPr>
        <a:xfrm>
          <a:off x="0" y="371722"/>
          <a:ext cx="3358892"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dirty="0" smtClean="0">
              <a:latin typeface="Times New Roman" panose="02020603050405020304" pitchFamily="18" charset="0"/>
              <a:cs typeface="Times New Roman" panose="02020603050405020304" pitchFamily="18" charset="0"/>
            </a:rPr>
            <a:t>потенциальная</a:t>
          </a:r>
          <a:endParaRPr lang="ru-RU" sz="3600" kern="1200" dirty="0">
            <a:latin typeface="Times New Roman" panose="02020603050405020304" pitchFamily="18" charset="0"/>
            <a:cs typeface="Times New Roman" panose="02020603050405020304" pitchFamily="18" charset="0"/>
          </a:endParaRPr>
        </a:p>
      </dsp:txBody>
      <dsp:txXfrm>
        <a:off x="41123" y="412845"/>
        <a:ext cx="3276646"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C86E8-5124-4DE0-A951-09A23FF38D3E}">
      <dsp:nvSpPr>
        <dsp:cNvPr id="0" name=""/>
        <dsp:cNvSpPr/>
      </dsp:nvSpPr>
      <dsp:spPr>
        <a:xfrm>
          <a:off x="0" y="86"/>
          <a:ext cx="3609975" cy="765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dirty="0" smtClean="0">
              <a:latin typeface="Times New Roman" panose="02020603050405020304" pitchFamily="18" charset="0"/>
              <a:cs typeface="Times New Roman" panose="02020603050405020304" pitchFamily="18" charset="0"/>
            </a:rPr>
            <a:t>реальная</a:t>
          </a:r>
          <a:endParaRPr lang="ru-RU" sz="3600" kern="1200" dirty="0">
            <a:latin typeface="Times New Roman" panose="02020603050405020304" pitchFamily="18" charset="0"/>
            <a:cs typeface="Times New Roman" panose="02020603050405020304" pitchFamily="18" charset="0"/>
          </a:endParaRPr>
        </a:p>
      </dsp:txBody>
      <dsp:txXfrm>
        <a:off x="37348" y="37434"/>
        <a:ext cx="3535279" cy="690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D1152-E317-46AD-B422-6B00AD82D8F4}">
      <dsp:nvSpPr>
        <dsp:cNvPr id="0" name=""/>
        <dsp:cNvSpPr/>
      </dsp:nvSpPr>
      <dsp:spPr>
        <a:xfrm>
          <a:off x="0" y="833069"/>
          <a:ext cx="8172450" cy="326898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just" defTabSz="889000" rtl="0">
            <a:lnSpc>
              <a:spcPct val="90000"/>
            </a:lnSpc>
            <a:spcBef>
              <a:spcPct val="0"/>
            </a:spcBef>
            <a:spcAft>
              <a:spcPct val="35000"/>
            </a:spcAft>
          </a:pPr>
          <a:r>
            <a:rPr lang="ru-RU" sz="2000" kern="1200" smtClean="0">
              <a:latin typeface="Times New Roman" panose="02020603050405020304" pitchFamily="18" charset="0"/>
              <a:cs typeface="Times New Roman" panose="02020603050405020304" pitchFamily="18" charset="0"/>
            </a:rPr>
            <a:t>Первое понятие относится к </a:t>
          </a:r>
          <a:r>
            <a:rPr lang="ru-RU" sz="2000" i="1" kern="1200" smtClean="0">
              <a:latin typeface="Times New Roman" panose="02020603050405020304" pitchFamily="18" charset="0"/>
              <a:cs typeface="Times New Roman" panose="02020603050405020304" pitchFamily="18" charset="0"/>
            </a:rPr>
            <a:t>естественному (ненарушенному) </a:t>
          </a:r>
          <a:r>
            <a:rPr lang="ru-RU" sz="2000" kern="1200" smtClean="0">
              <a:latin typeface="Times New Roman" panose="02020603050405020304" pitchFamily="18" charset="0"/>
              <a:cs typeface="Times New Roman" panose="02020603050405020304" pitchFamily="18" charset="0"/>
            </a:rPr>
            <a:t>состоянию, второе - </a:t>
          </a:r>
          <a:r>
            <a:rPr lang="ru-RU" sz="2000" i="1" kern="1200" smtClean="0">
              <a:latin typeface="Times New Roman" panose="02020603050405020304" pitchFamily="18" charset="0"/>
              <a:cs typeface="Times New Roman" panose="02020603050405020304" pitchFamily="18" charset="0"/>
            </a:rPr>
            <a:t>к современному, вобравшему в себя все наслоения</a:t>
          </a:r>
          <a:r>
            <a:rPr lang="ru-RU" sz="2000" kern="1200" smtClean="0">
              <a:latin typeface="Times New Roman" panose="02020603050405020304" pitchFamily="18" charset="0"/>
              <a:cs typeface="Times New Roman" panose="02020603050405020304" pitchFamily="18" charset="0"/>
            </a:rPr>
            <a:t>, накопившиеся за историю человеческого воздействия. Но нужно отметить, что отправной точкой, как для оценки современной устойчивости геосистемы, так и для прогнозных разработок должен служить исходный вариант, который рассматривается в качестве объекта базовой классификации ландшафтов по признаку их устойчивости.</a:t>
          </a:r>
          <a:endParaRPr lang="ru-RU" sz="2000" kern="1200">
            <a:latin typeface="Times New Roman" panose="02020603050405020304" pitchFamily="18" charset="0"/>
            <a:cs typeface="Times New Roman" panose="02020603050405020304" pitchFamily="18" charset="0"/>
          </a:endParaRPr>
        </a:p>
      </dsp:txBody>
      <dsp:txXfrm>
        <a:off x="1634490" y="833069"/>
        <a:ext cx="4903470" cy="3268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EB1F1-3D0F-410B-8E44-087CA15FE358}">
      <dsp:nvSpPr>
        <dsp:cNvPr id="0" name=""/>
        <dsp:cNvSpPr/>
      </dsp:nvSpPr>
      <dsp:spPr>
        <a:xfrm>
          <a:off x="0" y="372667"/>
          <a:ext cx="1091247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smtClean="0">
              <a:latin typeface="Times New Roman" panose="02020603050405020304" pitchFamily="18" charset="0"/>
              <a:cs typeface="Times New Roman" panose="02020603050405020304" pitchFamily="18" charset="0"/>
            </a:rPr>
            <a:t>Выделяются разные типы устойчивости:</a:t>
          </a:r>
          <a:endParaRPr lang="ru-RU" sz="2800" kern="1200">
            <a:latin typeface="Times New Roman" panose="02020603050405020304" pitchFamily="18" charset="0"/>
            <a:cs typeface="Times New Roman" panose="02020603050405020304" pitchFamily="18" charset="0"/>
          </a:endParaRPr>
        </a:p>
      </dsp:txBody>
      <dsp:txXfrm>
        <a:off x="59399" y="432066"/>
        <a:ext cx="10793677"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5CCD4-15A0-48E1-9EAB-F3360EC5DA97}">
      <dsp:nvSpPr>
        <dsp:cNvPr id="0" name=""/>
        <dsp:cNvSpPr/>
      </dsp:nvSpPr>
      <dsp:spPr>
        <a:xfrm>
          <a:off x="0" y="155496"/>
          <a:ext cx="9253538" cy="733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Согласно М.Д. Гродзинскому, понятие «устойчивость» можно схематично «разложить» на три временные составляющие, зависящие от масштабности воздействия:</a:t>
          </a:r>
          <a:endParaRPr lang="ru-RU" sz="1900" kern="1200">
            <a:latin typeface="Times New Roman" panose="02020603050405020304" pitchFamily="18" charset="0"/>
            <a:cs typeface="Times New Roman" panose="02020603050405020304" pitchFamily="18" charset="0"/>
          </a:endParaRPr>
        </a:p>
      </dsp:txBody>
      <dsp:txXfrm>
        <a:off x="35811" y="191307"/>
        <a:ext cx="9181916" cy="6619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7.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61439" y="2564720"/>
            <a:ext cx="912326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a:solidFill>
                  <a:schemeClr val="bg1"/>
                </a:solidFill>
                <a:latin typeface="Times New Roman" panose="02020603050405020304" pitchFamily="18" charset="0"/>
                <a:cs typeface="Times New Roman" panose="02020603050405020304" pitchFamily="18" charset="0"/>
              </a:rPr>
              <a:t>Лекция </a:t>
            </a:r>
            <a:r>
              <a:rPr lang="ru-RU" sz="3200" b="1" dirty="0" smtClean="0">
                <a:solidFill>
                  <a:schemeClr val="bg1"/>
                </a:solidFill>
                <a:latin typeface="Times New Roman" panose="02020603050405020304" pitchFamily="18" charset="0"/>
                <a:cs typeface="Times New Roman" panose="02020603050405020304" pitchFamily="18" charset="0"/>
              </a:rPr>
              <a:t>6</a:t>
            </a:r>
            <a:r>
              <a:rPr lang="ru-RU" sz="4800" dirty="0">
                <a:solidFill>
                  <a:schemeClr val="bg1"/>
                </a:solidFill>
                <a:latin typeface="Arial" panose="020B0604020202020204" pitchFamily="34" charset="0"/>
                <a:cs typeface="Arial" panose="020B0604020202020204" pitchFamily="34" charset="0"/>
              </a:rPr>
              <a:t/>
            </a:r>
            <a:br>
              <a:rPr lang="ru-RU" sz="4800" dirty="0">
                <a:solidFill>
                  <a:schemeClr val="bg1"/>
                </a:solidFill>
                <a:latin typeface="Arial" panose="020B0604020202020204" pitchFamily="34" charset="0"/>
                <a:cs typeface="Arial" panose="020B0604020202020204" pitchFamily="34" charset="0"/>
              </a:rPr>
            </a:br>
            <a:r>
              <a:rPr lang="ru-RU" sz="2800" dirty="0">
                <a:solidFill>
                  <a:schemeClr val="bg1"/>
                </a:solidFill>
                <a:latin typeface="Arial" panose="020B0604020202020204" pitchFamily="34" charset="0"/>
                <a:cs typeface="Arial" panose="020B0604020202020204" pitchFamily="34" charset="0"/>
              </a:rPr>
              <a:t/>
            </a:r>
            <a:br>
              <a:rPr lang="ru-RU" sz="2800" dirty="0">
                <a:solidFill>
                  <a:schemeClr val="bg1"/>
                </a:solidFill>
                <a:latin typeface="Arial" panose="020B0604020202020204" pitchFamily="34" charset="0"/>
                <a:cs typeface="Arial" panose="020B0604020202020204" pitchFamily="34" charset="0"/>
              </a:rPr>
            </a:br>
            <a:r>
              <a:rPr lang="ru-RU"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p>
          <a:p>
            <a:r>
              <a:rPr lang="ru-RU" sz="3200" b="1" dirty="0">
                <a:solidFill>
                  <a:schemeClr val="bg1"/>
                </a:solidFill>
                <a:latin typeface="Times New Roman" panose="02020603050405020304" pitchFamily="18" charset="0"/>
                <a:cs typeface="Times New Roman" panose="02020603050405020304" pitchFamily="18" charset="0"/>
              </a:rPr>
              <a:t>Методы оценки потенциальной устойчивости </a:t>
            </a:r>
            <a:r>
              <a:rPr lang="ru-RU" sz="3200" b="1" dirty="0" err="1">
                <a:solidFill>
                  <a:schemeClr val="bg1"/>
                </a:solidFill>
                <a:latin typeface="Times New Roman" panose="02020603050405020304" pitchFamily="18" charset="0"/>
                <a:cs typeface="Times New Roman" panose="02020603050405020304" pitchFamily="18" charset="0"/>
              </a:rPr>
              <a:t>геосистем</a:t>
            </a:r>
            <a:r>
              <a:rPr lang="ru-RU" sz="3200" b="1" dirty="0">
                <a:solidFill>
                  <a:schemeClr val="bg1"/>
                </a:solidFill>
                <a:latin typeface="Times New Roman" panose="02020603050405020304" pitchFamily="18" charset="0"/>
                <a:cs typeface="Times New Roman" panose="02020603050405020304" pitchFamily="18" charset="0"/>
              </a:rPr>
              <a:t> в условиях антропогенных воздействий. Основные показатели оценки потенциальной устойчивости </a:t>
            </a:r>
            <a:r>
              <a:rPr lang="ru-RU" sz="3200" b="1" dirty="0" err="1">
                <a:solidFill>
                  <a:schemeClr val="bg1"/>
                </a:solidFill>
                <a:latin typeface="Times New Roman" panose="02020603050405020304" pitchFamily="18" charset="0"/>
                <a:cs typeface="Times New Roman" panose="02020603050405020304" pitchFamily="18" charset="0"/>
              </a:rPr>
              <a:t>геосистем</a:t>
            </a:r>
            <a:r>
              <a:rPr lang="ru-RU" sz="3200" b="1" dirty="0">
                <a:solidFill>
                  <a:schemeClr val="bg1"/>
                </a:solidFill>
                <a:latin typeface="Times New Roman" panose="02020603050405020304" pitchFamily="18" charset="0"/>
                <a:cs typeface="Times New Roman" panose="02020603050405020304" pitchFamily="18" charset="0"/>
              </a:rPr>
              <a:t>. </a:t>
            </a:r>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360740" y="239990"/>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b="1" dirty="0">
                <a:latin typeface="Times New Roman" panose="02020603050405020304" pitchFamily="18" charset="0"/>
                <a:cs typeface="Times New Roman" panose="02020603050405020304" pitchFamily="18" charset="0"/>
              </a:rPr>
              <a:t>Евразийский национальный университет имени Л.Н. Гумилева</a:t>
            </a:r>
            <a:r>
              <a:rPr lang="ru-RU" sz="1200" b="1" dirty="0">
                <a:latin typeface="Arial" panose="020B0604020202020204" pitchFamily="34" charset="0"/>
                <a:cs typeface="Arial" panose="020B0604020202020204" pitchFamily="34" charset="0"/>
              </a:rPr>
              <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Схема 4"/>
          <p:cNvGraphicFramePr/>
          <p:nvPr>
            <p:extLst>
              <p:ext uri="{D42A27DB-BD31-4B8C-83A1-F6EECF244321}">
                <p14:modId xmlns:p14="http://schemas.microsoft.com/office/powerpoint/2010/main" val="1419580346"/>
              </p:ext>
            </p:extLst>
          </p:nvPr>
        </p:nvGraphicFramePr>
        <p:xfrm>
          <a:off x="898392" y="2737364"/>
          <a:ext cx="4719323" cy="1202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a:extLst>
              <a:ext uri="{FF2B5EF4-FFF2-40B4-BE49-F238E27FC236}">
                <a16:creationId xmlns:a16="http://schemas.microsoft.com/office/drawing/2014/main" id="{E2059D44-18A8-45EA-9A1D-238060DB5036}"/>
              </a:ext>
            </a:extLst>
          </p:cNvPr>
          <p:cNvGraphicFramePr/>
          <p:nvPr>
            <p:extLst>
              <p:ext uri="{D42A27DB-BD31-4B8C-83A1-F6EECF244321}">
                <p14:modId xmlns:p14="http://schemas.microsoft.com/office/powerpoint/2010/main" val="3816286016"/>
              </p:ext>
            </p:extLst>
          </p:nvPr>
        </p:nvGraphicFramePr>
        <p:xfrm>
          <a:off x="4893665" y="852669"/>
          <a:ext cx="7437401"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079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Скругленный прямоугольник 4">
            <a:extLst>
              <a:ext uri="{FF2B5EF4-FFF2-40B4-BE49-F238E27FC236}">
                <a16:creationId xmlns:a16="http://schemas.microsoft.com/office/drawing/2014/main" id="{06CB4EFE-D685-4A6E-9495-18DF9A180BDC}"/>
              </a:ext>
            </a:extLst>
          </p:cNvPr>
          <p:cNvSpPr/>
          <p:nvPr/>
        </p:nvSpPr>
        <p:spPr>
          <a:xfrm>
            <a:off x="481207" y="477581"/>
            <a:ext cx="11247894"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u-RU" dirty="0">
                <a:solidFill>
                  <a:srgbClr val="000000"/>
                </a:solidFill>
                <a:latin typeface="Times New Roman" panose="02020603050405020304" pitchFamily="18" charset="0"/>
                <a:cs typeface="Times New Roman" panose="02020603050405020304" pitchFamily="18" charset="0"/>
              </a:rPr>
              <a:t>Значение индекса сухости, характеризующее недостаток увлажнения рассматривается показатель наименьшей устойчивости (меньше, чем избыточном увлажнении). Из показателей увлажнения, очень информативен радиационный индекс сухости (К), предложенный М.И. </a:t>
            </a:r>
            <a:r>
              <a:rPr lang="ru-RU" dirty="0" err="1">
                <a:solidFill>
                  <a:srgbClr val="000000"/>
                </a:solidFill>
                <a:latin typeface="Times New Roman" panose="02020603050405020304" pitchFamily="18" charset="0"/>
                <a:cs typeface="Times New Roman" panose="02020603050405020304" pitchFamily="18" charset="0"/>
              </a:rPr>
              <a:t>Будыко</a:t>
            </a:r>
            <a:r>
              <a:rPr lang="ru-RU" dirty="0">
                <a:solidFill>
                  <a:srgbClr val="000000"/>
                </a:solidFill>
                <a:latin typeface="Times New Roman" panose="02020603050405020304" pitchFamily="18" charset="0"/>
                <a:cs typeface="Times New Roman" panose="02020603050405020304" pitchFamily="18" charset="0"/>
              </a:rPr>
              <a:t>, который представляет собой отношение между радиационным балансом территории и годовой суммой осадков, выраженное в калориях скрытой теплоты испарения, формула</a:t>
            </a:r>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Объект 3"/>
          <p:cNvGraphicFramePr>
            <a:graphicFrameLocks noGrp="1"/>
          </p:cNvGraphicFramePr>
          <p:nvPr>
            <p:ph idx="1"/>
            <p:extLst>
              <p:ext uri="{D42A27DB-BD31-4B8C-83A1-F6EECF244321}">
                <p14:modId xmlns:p14="http://schemas.microsoft.com/office/powerpoint/2010/main" val="1757589238"/>
              </p:ext>
            </p:extLst>
          </p:nvPr>
        </p:nvGraphicFramePr>
        <p:xfrm>
          <a:off x="2161117" y="247650"/>
          <a:ext cx="429683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7607565" y="1463563"/>
            <a:ext cx="2684151" cy="769441"/>
          </a:xfrm>
          <a:prstGeom prst="rect">
            <a:avLst/>
          </a:prstGeom>
        </p:spPr>
        <p:txBody>
          <a:bodyPr wrap="square">
            <a:spAutoFit/>
          </a:bodyPr>
          <a:lstStyle/>
          <a:p>
            <a:pPr algn="just"/>
            <a:r>
              <a:rPr lang="ru-RU" sz="4400" i="1" dirty="0">
                <a:latin typeface="Times New Roman" panose="02020603050405020304" pitchFamily="18" charset="0"/>
                <a:cs typeface="Times New Roman" panose="02020603050405020304" pitchFamily="18" charset="0"/>
              </a:rPr>
              <a:t>К= </a:t>
            </a:r>
            <a:r>
              <a:rPr lang="en-US" sz="4400" i="1" dirty="0">
                <a:latin typeface="Times New Roman" panose="02020603050405020304" pitchFamily="18" charset="0"/>
                <a:cs typeface="Times New Roman" panose="02020603050405020304" pitchFamily="18" charset="0"/>
              </a:rPr>
              <a:t>R</a:t>
            </a:r>
            <a:r>
              <a:rPr lang="ru-RU" sz="4400" i="1" dirty="0">
                <a:latin typeface="Times New Roman" panose="02020603050405020304" pitchFamily="18" charset="0"/>
                <a:cs typeface="Times New Roman" panose="02020603050405020304" pitchFamily="18" charset="0"/>
              </a:rPr>
              <a:t>/</a:t>
            </a:r>
            <a:r>
              <a:rPr lang="en-US" sz="4400" i="1" dirty="0">
                <a:latin typeface="Times New Roman" panose="02020603050405020304" pitchFamily="18" charset="0"/>
                <a:cs typeface="Times New Roman" panose="02020603050405020304" pitchFamily="18" charset="0"/>
              </a:rPr>
              <a:t>LQ</a:t>
            </a:r>
            <a:endParaRPr lang="kk-KZ" sz="4400"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457950" y="2977819"/>
            <a:ext cx="5474696" cy="923330"/>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где </a:t>
            </a:r>
            <a:r>
              <a:rPr lang="ru-RU" i="1" dirty="0">
                <a:latin typeface="Times New Roman" panose="02020603050405020304" pitchFamily="18" charset="0"/>
                <a:cs typeface="Times New Roman" panose="02020603050405020304" pitchFamily="18" charset="0"/>
              </a:rPr>
              <a:t>R -</a:t>
            </a:r>
            <a:r>
              <a:rPr lang="ru-RU" dirty="0">
                <a:latin typeface="Times New Roman" panose="02020603050405020304" pitchFamily="18" charset="0"/>
                <a:cs typeface="Times New Roman" panose="02020603050405020304" pitchFamily="18" charset="0"/>
              </a:rPr>
              <a:t> годовой радиационный баланс, ккал/см</a:t>
            </a:r>
            <a:r>
              <a:rPr lang="ru-RU" baseline="30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год; </a:t>
            </a:r>
          </a:p>
          <a:p>
            <a:r>
              <a:rPr lang="ru-RU" i="1" dirty="0">
                <a:latin typeface="Times New Roman" panose="02020603050405020304" pitchFamily="18" charset="0"/>
                <a:cs typeface="Times New Roman" panose="02020603050405020304" pitchFamily="18" charset="0"/>
              </a:rPr>
              <a:t>L -</a:t>
            </a:r>
            <a:r>
              <a:rPr lang="ru-RU" dirty="0">
                <a:latin typeface="Times New Roman" panose="02020603050405020304" pitchFamily="18" charset="0"/>
                <a:cs typeface="Times New Roman" panose="02020603050405020304" pitchFamily="18" charset="0"/>
              </a:rPr>
              <a:t> скрытая теплота испарения, ккал/см</a:t>
            </a:r>
            <a:r>
              <a:rPr lang="ru-RU" baseline="30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год; </a:t>
            </a:r>
          </a:p>
          <a:p>
            <a:r>
              <a:rPr lang="ru-RU" i="1" dirty="0">
                <a:latin typeface="Times New Roman" panose="02020603050405020304" pitchFamily="18" charset="0"/>
                <a:cs typeface="Times New Roman" panose="02020603050405020304" pitchFamily="18" charset="0"/>
              </a:rPr>
              <a:t>Q -</a:t>
            </a:r>
            <a:r>
              <a:rPr lang="ru-RU" dirty="0">
                <a:latin typeface="Times New Roman" panose="02020603050405020304" pitchFamily="18" charset="0"/>
                <a:cs typeface="Times New Roman" panose="02020603050405020304" pitchFamily="18" charset="0"/>
              </a:rPr>
              <a:t> годовая сумма осадков, мм.</a:t>
            </a:r>
            <a:endParaRPr lang="ru-RU" dirty="0"/>
          </a:p>
        </p:txBody>
      </p:sp>
    </p:spTree>
    <p:extLst>
      <p:ext uri="{BB962C8B-B14F-4D97-AF65-F5344CB8AC3E}">
        <p14:creationId xmlns:p14="http://schemas.microsoft.com/office/powerpoint/2010/main" val="165030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Объект 1"/>
          <p:cNvGraphicFramePr>
            <a:graphicFrameLocks noGrp="1"/>
          </p:cNvGraphicFramePr>
          <p:nvPr>
            <p:ph idx="1"/>
            <p:extLst>
              <p:ext uri="{D42A27DB-BD31-4B8C-83A1-F6EECF244321}">
                <p14:modId xmlns:p14="http://schemas.microsoft.com/office/powerpoint/2010/main" val="295721872"/>
              </p:ext>
            </p:extLst>
          </p:nvPr>
        </p:nvGraphicFramePr>
        <p:xfrm>
          <a:off x="2161117" y="247650"/>
          <a:ext cx="9042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01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Объект 2"/>
          <p:cNvGraphicFramePr>
            <a:graphicFrameLocks noGrp="1"/>
          </p:cNvGraphicFramePr>
          <p:nvPr>
            <p:ph idx="1"/>
            <p:extLst>
              <p:ext uri="{D42A27DB-BD31-4B8C-83A1-F6EECF244321}">
                <p14:modId xmlns:p14="http://schemas.microsoft.com/office/powerpoint/2010/main" val="2796648040"/>
              </p:ext>
            </p:extLst>
          </p:nvPr>
        </p:nvGraphicFramePr>
        <p:xfrm>
          <a:off x="1040506" y="248764"/>
          <a:ext cx="10163011" cy="617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19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Объект 1"/>
          <p:cNvGraphicFramePr>
            <a:graphicFrameLocks noGrp="1"/>
          </p:cNvGraphicFramePr>
          <p:nvPr>
            <p:ph idx="1"/>
            <p:extLst>
              <p:ext uri="{D42A27DB-BD31-4B8C-83A1-F6EECF244321}">
                <p14:modId xmlns:p14="http://schemas.microsoft.com/office/powerpoint/2010/main" val="1842489609"/>
              </p:ext>
            </p:extLst>
          </p:nvPr>
        </p:nvGraphicFramePr>
        <p:xfrm>
          <a:off x="872977" y="106651"/>
          <a:ext cx="10330540" cy="631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42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Объект 3"/>
          <p:cNvGraphicFramePr>
            <a:graphicFrameLocks noGrp="1"/>
          </p:cNvGraphicFramePr>
          <p:nvPr>
            <p:ph idx="1"/>
            <p:extLst>
              <p:ext uri="{D42A27DB-BD31-4B8C-83A1-F6EECF244321}">
                <p14:modId xmlns:p14="http://schemas.microsoft.com/office/powerpoint/2010/main" val="3372115839"/>
              </p:ext>
            </p:extLst>
          </p:nvPr>
        </p:nvGraphicFramePr>
        <p:xfrm>
          <a:off x="2161117" y="247650"/>
          <a:ext cx="429683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Requires="a14">
          <p:sp>
            <p:nvSpPr>
              <p:cNvPr id="2" name="Прямоугольник 1"/>
              <p:cNvSpPr/>
              <p:nvPr/>
            </p:nvSpPr>
            <p:spPr>
              <a:xfrm>
                <a:off x="7542897" y="510289"/>
                <a:ext cx="3069960" cy="2641108"/>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ru-RU" sz="4400" i="1">
                          <a:latin typeface="Cambria Math" panose="02040503050406030204" pitchFamily="18" charset="0"/>
                        </a:rPr>
                        <m:t>Р=</m:t>
                      </m:r>
                      <m:r>
                        <a:rPr lang="en-US" sz="4400" i="1">
                          <a:latin typeface="Cambria Math" panose="02040503050406030204" pitchFamily="18" charset="0"/>
                        </a:rPr>
                        <m:t>𝑖</m:t>
                      </m:r>
                      <m:f>
                        <m:fPr>
                          <m:ctrlPr>
                            <a:rPr lang="ru-RU" sz="4400" i="1">
                              <a:latin typeface="Cambria Math" panose="02040503050406030204" pitchFamily="18" charset="0"/>
                            </a:rPr>
                          </m:ctrlPr>
                        </m:fPr>
                        <m:num>
                          <m:r>
                            <a:rPr lang="en-US" sz="4400" i="1">
                              <a:latin typeface="Cambria Math" panose="02040503050406030204" pitchFamily="18" charset="0"/>
                            </a:rPr>
                            <m:t>𝐻</m:t>
                          </m:r>
                        </m:num>
                        <m:den>
                          <m:r>
                            <a:rPr lang="en-US" sz="4400" i="1">
                              <a:latin typeface="Cambria Math" panose="02040503050406030204" pitchFamily="18" charset="0"/>
                            </a:rPr>
                            <m:t>𝐹</m:t>
                          </m:r>
                        </m:den>
                      </m:f>
                      <m:r>
                        <a:rPr lang="ru-RU" sz="4400" i="1">
                          <a:latin typeface="Cambria Math" panose="02040503050406030204" pitchFamily="18" charset="0"/>
                        </a:rPr>
                        <m:t>, </m:t>
                      </m:r>
                      <m:r>
                        <a:rPr lang="en-US" sz="4400" i="1">
                          <a:latin typeface="Cambria Math" panose="02040503050406030204" pitchFamily="18" charset="0"/>
                        </a:rPr>
                        <m:t>𝑖</m:t>
                      </m:r>
                      <m:r>
                        <a:rPr lang="ru-RU" sz="4400" i="1">
                          <a:latin typeface="Cambria Math" panose="02040503050406030204" pitchFamily="18" charset="0"/>
                        </a:rPr>
                        <m:t>=</m:t>
                      </m:r>
                      <m:f>
                        <m:fPr>
                          <m:ctrlPr>
                            <a:rPr lang="ru-RU" sz="4400" i="1">
                              <a:latin typeface="Cambria Math" panose="02040503050406030204" pitchFamily="18" charset="0"/>
                            </a:rPr>
                          </m:ctrlPr>
                        </m:fPr>
                        <m:num>
                          <m:sSub>
                            <m:sSubPr>
                              <m:ctrlPr>
                                <a:rPr lang="ru-RU" sz="4400" i="1">
                                  <a:latin typeface="Cambria Math" panose="02040503050406030204" pitchFamily="18" charset="0"/>
                                </a:rPr>
                              </m:ctrlPr>
                            </m:sSubPr>
                            <m:e>
                              <m:r>
                                <a:rPr lang="ru-RU" sz="4400" i="1">
                                  <a:latin typeface="Cambria Math" panose="02040503050406030204" pitchFamily="18" charset="0"/>
                                </a:rPr>
                                <m:t>h</m:t>
                              </m:r>
                            </m:e>
                            <m:sub>
                              <m:r>
                                <a:rPr lang="ru-RU" sz="4400" i="1">
                                  <a:latin typeface="Cambria Math" panose="02040503050406030204" pitchFamily="18" charset="0"/>
                                </a:rPr>
                                <m:t>1</m:t>
                              </m:r>
                            </m:sub>
                          </m:sSub>
                          <m:r>
                            <a:rPr lang="ru-RU" sz="4400" i="1">
                              <a:latin typeface="Cambria Math" panose="02040503050406030204" pitchFamily="18" charset="0"/>
                            </a:rPr>
                            <m:t>−</m:t>
                          </m:r>
                          <m:sSub>
                            <m:sSubPr>
                              <m:ctrlPr>
                                <a:rPr lang="ru-RU" sz="4400" i="1">
                                  <a:latin typeface="Cambria Math" panose="02040503050406030204" pitchFamily="18" charset="0"/>
                                </a:rPr>
                              </m:ctrlPr>
                            </m:sSubPr>
                            <m:e>
                              <m:r>
                                <a:rPr lang="ru-RU" sz="4400" i="1">
                                  <a:latin typeface="Cambria Math" panose="02040503050406030204" pitchFamily="18" charset="0"/>
                                </a:rPr>
                                <m:t>h</m:t>
                              </m:r>
                            </m:e>
                            <m:sub>
                              <m:r>
                                <a:rPr lang="ru-RU" sz="4400" i="1">
                                  <a:latin typeface="Cambria Math" panose="02040503050406030204" pitchFamily="18" charset="0"/>
                                </a:rPr>
                                <m:t>2</m:t>
                              </m:r>
                            </m:sub>
                          </m:sSub>
                        </m:num>
                        <m:den>
                          <m:r>
                            <a:rPr lang="ru-RU" sz="4400" i="1">
                              <a:latin typeface="Cambria Math" panose="02040503050406030204" pitchFamily="18" charset="0"/>
                            </a:rPr>
                            <m:t>𝑙</m:t>
                          </m:r>
                        </m:den>
                      </m:f>
                    </m:oMath>
                  </m:oMathPara>
                </a14:m>
                <a:endParaRPr lang="kk-KZ" sz="4400" i="1" dirty="0">
                  <a:latin typeface="Times New Roman" panose="02020603050405020304" pitchFamily="18" charset="0"/>
                  <a:cs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7542897" y="510289"/>
                <a:ext cx="3069960" cy="2641108"/>
              </a:xfrm>
              <a:prstGeom prst="rect">
                <a:avLst/>
              </a:prstGeom>
              <a:blipFill>
                <a:blip r:embed="rId7"/>
                <a:stretch>
                  <a:fillRect/>
                </a:stretch>
              </a:blipFill>
            </p:spPr>
            <p:txBody>
              <a:bodyPr/>
              <a:lstStyle/>
              <a:p>
                <a:r>
                  <a:rPr lang="ru-RU">
                    <a:noFill/>
                  </a:rPr>
                  <a:t> </a:t>
                </a:r>
              </a:p>
            </p:txBody>
          </p:sp>
        </mc:Fallback>
      </mc:AlternateContent>
      <p:sp>
        <p:nvSpPr>
          <p:cNvPr id="3" name="Прямоугольник 2"/>
          <p:cNvSpPr/>
          <p:nvPr/>
        </p:nvSpPr>
        <p:spPr>
          <a:xfrm>
            <a:off x="6509326" y="3201770"/>
            <a:ext cx="5474696" cy="286232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где P – естественная </a:t>
            </a:r>
            <a:r>
              <a:rPr lang="ru-RU" dirty="0" err="1">
                <a:latin typeface="Times New Roman" panose="02020603050405020304" pitchFamily="18" charset="0"/>
                <a:cs typeface="Times New Roman" panose="02020603050405020304" pitchFamily="18" charset="0"/>
              </a:rPr>
              <a:t>дренированность</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H – суммарная длина всех элементарных водотоков, являющихся базисом эрозии (включая и ее длину), км; </a:t>
            </a:r>
          </a:p>
          <a:p>
            <a:r>
              <a:rPr lang="ru-RU" dirty="0">
                <a:latin typeface="Times New Roman" panose="02020603050405020304" pitchFamily="18" charset="0"/>
                <a:cs typeface="Times New Roman" panose="02020603050405020304" pitchFamily="18" charset="0"/>
              </a:rPr>
              <a:t>F – площадь бассейна этой реки, км2; </a:t>
            </a:r>
          </a:p>
          <a:p>
            <a:r>
              <a:rPr lang="ru-RU" dirty="0">
                <a:latin typeface="Times New Roman" panose="02020603050405020304" pitchFamily="18" charset="0"/>
                <a:cs typeface="Times New Roman" panose="02020603050405020304" pitchFamily="18" charset="0"/>
              </a:rPr>
              <a:t>i – основной уклон местности; </a:t>
            </a:r>
          </a:p>
          <a:p>
            <a:r>
              <a:rPr lang="ru-RU" dirty="0">
                <a:latin typeface="Times New Roman" panose="02020603050405020304" pitchFamily="18" charset="0"/>
                <a:cs typeface="Times New Roman" panose="02020603050405020304" pitchFamily="18" charset="0"/>
              </a:rPr>
              <a:t>h1-h2 – разница высоты элементарного водотока от его истока до устья (глубина эрозионного расчленения);</a:t>
            </a:r>
          </a:p>
          <a:p>
            <a:r>
              <a:rPr lang="ru-RU" dirty="0">
                <a:latin typeface="Times New Roman" panose="02020603050405020304" pitchFamily="18" charset="0"/>
                <a:cs typeface="Times New Roman" panose="02020603050405020304" pitchFamily="18" charset="0"/>
              </a:rPr>
              <a:t>l – длина элементарного водотока, км. </a:t>
            </a:r>
          </a:p>
        </p:txBody>
      </p:sp>
    </p:spTree>
    <p:extLst>
      <p:ext uri="{BB962C8B-B14F-4D97-AF65-F5344CB8AC3E}">
        <p14:creationId xmlns:p14="http://schemas.microsoft.com/office/powerpoint/2010/main" val="327403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Схема 2"/>
          <p:cNvGraphicFramePr/>
          <p:nvPr>
            <p:extLst>
              <p:ext uri="{D42A27DB-BD31-4B8C-83A1-F6EECF244321}">
                <p14:modId xmlns:p14="http://schemas.microsoft.com/office/powerpoint/2010/main" val="1072905681"/>
              </p:ext>
            </p:extLst>
          </p:nvPr>
        </p:nvGraphicFramePr>
        <p:xfrm>
          <a:off x="895350" y="217847"/>
          <a:ext cx="10687050" cy="125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Объект 1"/>
          <p:cNvGraphicFramePr>
            <a:graphicFrameLocks noGrp="1"/>
          </p:cNvGraphicFramePr>
          <p:nvPr>
            <p:ph idx="1"/>
            <p:extLst>
              <p:ext uri="{D42A27DB-BD31-4B8C-83A1-F6EECF244321}">
                <p14:modId xmlns:p14="http://schemas.microsoft.com/office/powerpoint/2010/main" val="1276121297"/>
              </p:ext>
            </p:extLst>
          </p:nvPr>
        </p:nvGraphicFramePr>
        <p:xfrm>
          <a:off x="1257300" y="1694222"/>
          <a:ext cx="9946217" cy="47256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534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608836D-C7CD-485D-A3EE-F45976D92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5829972-04AB-4FA5-807B-D16B84C8FE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08825D8A-33EB-4232-B2F4-F9F0A23B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37ECC478-556B-4732-A558-70E89B6614E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 name="Rectangle 64">
              <a:extLst>
                <a:ext uri="{FF2B5EF4-FFF2-40B4-BE49-F238E27FC236}">
                  <a16:creationId xmlns:a16="http://schemas.microsoft.com/office/drawing/2014/main" id="{2569EEB1-2A6F-46C7-AAEA-CD1B676E48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6">
              <a:extLst>
                <a:ext uri="{FF2B5EF4-FFF2-40B4-BE49-F238E27FC236}">
                  <a16:creationId xmlns:a16="http://schemas.microsoft.com/office/drawing/2014/main" id="{3439FD61-F1F1-466A-9CE6-0607225490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BB5C3D91-969C-49DE-81A1-EED0E9FAD7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6">
              <a:extLst>
                <a:ext uri="{FF2B5EF4-FFF2-40B4-BE49-F238E27FC236}">
                  <a16:creationId xmlns:a16="http://schemas.microsoft.com/office/drawing/2014/main" id="{14FDF799-8DBD-465A-BFCD-B8D2F86443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4ED0DC5F-645A-4A94-A3C6-9ABA8BEA81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87528AE-1A5D-4EAD-9B8F-F27DC6D71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3EC03E9D-7957-42F3-B30E-B17E1BD9C2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500EA75-AD80-4038-B7BA-18101069CA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8518B9B-2CF4-499C-8869-53DAF713C7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A0105D1-8B0F-48FB-99CE-F317FC01C6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E0072A9-6AA2-4FFD-B286-2F7C4D0B86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1208B1A-BDF4-454C-8F35-5FCB2A8152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
            <a:extLst>
              <a:ext uri="{FF2B5EF4-FFF2-40B4-BE49-F238E27FC236}">
                <a16:creationId xmlns:a16="http://schemas.microsoft.com/office/drawing/2014/main" id="{DD732156-DC6C-48BB-B708-B6FF3392091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1" name="Rectangle 2">
              <a:extLst>
                <a:ext uri="{FF2B5EF4-FFF2-40B4-BE49-F238E27FC236}">
                  <a16:creationId xmlns:a16="http://schemas.microsoft.com/office/drawing/2014/main" id="{D12F30BB-247F-4C07-8FD1-B4A17BED78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9B72407-7C8E-411C-A298-DAA3D3AEB3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A8908A40-3CE7-49FC-930D-8343D2C68B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163286E-D081-420D-9CFB-F64ABF859A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E8A6DD8-B1A0-4844-9E93-5B435CE9FB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E544615-AC20-41F2-9486-24FFC303D9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E57712DD-706E-4BA7-996F-289DBF017D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21F827BF-3A54-4951-B69B-2B7644AEC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AA089BA-3050-459A-9FE4-6BAA2CBEC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86178A2-1581-4172-819F-C39E773D6A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487A9E8-2A20-4ED4-A785-7E71AE0B9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41FDCC3-881A-4FD0-8124-0B552A4CF9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0E834240-9B67-4663-9EBD-47272D03A9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9458DA-D11F-4E18-9157-33692F3731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91081F6-440A-4AA3-9B72-3F5D9CC2B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EBE463D-7A93-417C-9D3C-97B0A4623D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12DD3DC-0710-4F07-A622-FC8E0555A4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8784D3F6-706C-4925-A0C5-923284A912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FDA8F6E-612C-41A5-98E3-7605FA7E74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D541228-2F26-430A-8962-E1148FB4A3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112C289-AABF-405B-8B79-BDE5E511D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D7447B8D-AE88-4614-93EA-CFF096AA3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B7F02231-97A6-46A8-B388-35730D70EC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F231344-6DAB-48BD-9121-995A1C79A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7FA72A2-3D92-4B88-A004-95272D49B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Обзорные вопросы</a:t>
            </a:r>
          </a:p>
        </p:txBody>
      </p:sp>
      <p:sp>
        <p:nvSpPr>
          <p:cNvPr id="46" name="Прямоугольник 45">
            <a:extLst>
              <a:ext uri="{FF2B5EF4-FFF2-40B4-BE49-F238E27FC236}">
                <a16:creationId xmlns:a16="http://schemas.microsoft.com/office/drawing/2014/main" id="{771EF76B-1D00-459D-879C-636C3876B6CE}"/>
              </a:ext>
            </a:extLst>
          </p:cNvPr>
          <p:cNvSpPr/>
          <p:nvPr/>
        </p:nvSpPr>
        <p:spPr>
          <a:xfrm>
            <a:off x="908540" y="1287013"/>
            <a:ext cx="7395634" cy="2555380"/>
          </a:xfrm>
          <a:prstGeom prst="rect">
            <a:avLst/>
          </a:prstGeom>
        </p:spPr>
        <p:txBody>
          <a:bodyPr wrap="square">
            <a:spAutoFit/>
          </a:bodyPr>
          <a:lstStyle/>
          <a:p>
            <a:pPr marL="342900" indent="-342900" algn="just">
              <a:lnSpc>
                <a:spcPct val="115000"/>
              </a:lnSpc>
              <a:buFont typeface="+mj-lt"/>
              <a:buAutoNum type="arabicPeriod"/>
            </a:pPr>
            <a:r>
              <a:rPr lang="ru-RU" dirty="0" smtClean="0">
                <a:latin typeface="Times New Roman" panose="02020603050405020304" pitchFamily="18" charset="0"/>
                <a:cs typeface="Times New Roman" panose="02020603050405020304" pitchFamily="18" charset="0"/>
              </a:rPr>
              <a:t>Теоретические </a:t>
            </a:r>
            <a:r>
              <a:rPr lang="ru-RU" dirty="0">
                <a:latin typeface="Times New Roman" panose="02020603050405020304" pitchFamily="18" charset="0"/>
                <a:cs typeface="Times New Roman" panose="02020603050405020304" pitchFamily="18" charset="0"/>
              </a:rPr>
              <a:t>основы изучения потенциальной устойчивости </a:t>
            </a:r>
            <a:r>
              <a:rPr lang="ru-RU" dirty="0" err="1">
                <a:latin typeface="Times New Roman" panose="02020603050405020304" pitchFamily="18" charset="0"/>
                <a:cs typeface="Times New Roman" panose="02020603050405020304" pitchFamily="18" charset="0"/>
              </a:rPr>
              <a:t>геосистем</a:t>
            </a:r>
            <a:r>
              <a:rPr lang="ru-RU" dirty="0">
                <a:latin typeface="Times New Roman" panose="02020603050405020304" pitchFamily="18" charset="0"/>
                <a:cs typeface="Times New Roman" panose="02020603050405020304" pitchFamily="18" charset="0"/>
              </a:rPr>
              <a:t> к антропогенным воздействиям?</a:t>
            </a:r>
          </a:p>
          <a:p>
            <a:pPr marL="342900" indent="-342900" algn="just">
              <a:lnSpc>
                <a:spcPct val="115000"/>
              </a:lnSpc>
              <a:buFont typeface="+mj-lt"/>
              <a:buAutoNum type="arabicPeriod"/>
            </a:pPr>
            <a:r>
              <a:rPr lang="ru-RU" dirty="0" smtClean="0">
                <a:latin typeface="Times New Roman" panose="02020603050405020304" pitchFamily="18" charset="0"/>
                <a:cs typeface="Times New Roman" panose="02020603050405020304" pitchFamily="18" charset="0"/>
              </a:rPr>
              <a:t>Принцип </a:t>
            </a:r>
            <a:r>
              <a:rPr lang="ru-RU" dirty="0">
                <a:latin typeface="Times New Roman" panose="02020603050405020304" pitchFamily="18" charset="0"/>
                <a:cs typeface="Times New Roman" panose="02020603050405020304" pitchFamily="18" charset="0"/>
              </a:rPr>
              <a:t>отбора показателей оценки устойчивости </a:t>
            </a:r>
            <a:r>
              <a:rPr lang="ru-RU" dirty="0" err="1">
                <a:latin typeface="Times New Roman" panose="02020603050405020304" pitchFamily="18" charset="0"/>
                <a:cs typeface="Times New Roman" panose="02020603050405020304" pitchFamily="18" charset="0"/>
              </a:rPr>
              <a:t>геосистем</a:t>
            </a:r>
            <a:r>
              <a:rPr lang="ru-RU" dirty="0">
                <a:latin typeface="Times New Roman" panose="02020603050405020304" pitchFamily="18" charset="0"/>
                <a:cs typeface="Times New Roman" panose="02020603050405020304" pitchFamily="18" charset="0"/>
              </a:rPr>
              <a:t> к антропогенным воздействиям?</a:t>
            </a:r>
          </a:p>
          <a:p>
            <a:pPr marL="342900" indent="-342900" algn="just">
              <a:lnSpc>
                <a:spcPct val="115000"/>
              </a:lnSpc>
              <a:buFont typeface="+mj-lt"/>
              <a:buAutoNum type="arabicPeriod"/>
            </a:pPr>
            <a:r>
              <a:rPr lang="ru-RU" dirty="0" smtClean="0">
                <a:latin typeface="Times New Roman" panose="02020603050405020304" pitchFamily="18" charset="0"/>
                <a:cs typeface="Times New Roman" panose="02020603050405020304" pitchFamily="18" charset="0"/>
              </a:rPr>
              <a:t>Отбор </a:t>
            </a:r>
            <a:r>
              <a:rPr lang="ru-RU" dirty="0">
                <a:latin typeface="Times New Roman" panose="02020603050405020304" pitchFamily="18" charset="0"/>
                <a:cs typeface="Times New Roman" panose="02020603050405020304" pitchFamily="18" charset="0"/>
              </a:rPr>
              <a:t>показателей оценки устойчивости </a:t>
            </a:r>
            <a:r>
              <a:rPr lang="ru-RU" dirty="0" err="1">
                <a:latin typeface="Times New Roman" panose="02020603050405020304" pitchFamily="18" charset="0"/>
                <a:cs typeface="Times New Roman" panose="02020603050405020304" pitchFamily="18" charset="0"/>
              </a:rPr>
              <a:t>геосистем</a:t>
            </a:r>
            <a:r>
              <a:rPr lang="ru-RU" dirty="0">
                <a:latin typeface="Times New Roman" panose="02020603050405020304" pitchFamily="18" charset="0"/>
                <a:cs typeface="Times New Roman" panose="02020603050405020304" pitchFamily="18" charset="0"/>
              </a:rPr>
              <a:t> к техногенным воздействиям?</a:t>
            </a:r>
          </a:p>
          <a:p>
            <a:pPr marL="342900" lvl="0" indent="-342900" algn="just">
              <a:lnSpc>
                <a:spcPct val="115000"/>
              </a:lnSpc>
              <a:spcAft>
                <a:spcPts val="0"/>
              </a:spcAft>
              <a:buFont typeface="+mj-lt"/>
              <a:buAutoNum type="arabicPeriod"/>
            </a:pPr>
            <a:endParaRPr lang="ru-RU"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23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15091" y="1225845"/>
            <a:ext cx="10258425" cy="4351338"/>
          </a:xfrm>
        </p:spPr>
        <p:txBody>
          <a:bodyPr>
            <a:normAutofit fontScale="62500" lnSpcReduction="20000"/>
          </a:bodyPr>
          <a:lstStyle/>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Гродзинский </a:t>
            </a:r>
            <a:r>
              <a:rPr lang="ru-RU" dirty="0">
                <a:latin typeface="Times New Roman" panose="02020603050405020304" pitchFamily="18" charset="0"/>
                <a:cs typeface="Times New Roman" panose="02020603050405020304" pitchFamily="18" charset="0"/>
              </a:rPr>
              <a:t>М.Д. Устойчивость </a:t>
            </a:r>
            <a:r>
              <a:rPr lang="ru-RU" dirty="0" err="1">
                <a:latin typeface="Times New Roman" panose="02020603050405020304" pitchFamily="18" charset="0"/>
                <a:cs typeface="Times New Roman" panose="02020603050405020304" pitchFamily="18" charset="0"/>
              </a:rPr>
              <a:t>геосистем</a:t>
            </a:r>
            <a:r>
              <a:rPr lang="ru-RU" dirty="0">
                <a:latin typeface="Times New Roman" panose="02020603050405020304" pitchFamily="18" charset="0"/>
                <a:cs typeface="Times New Roman" panose="02020603050405020304" pitchFamily="18" charset="0"/>
              </a:rPr>
              <a:t>: теоретический подход к анализу и методы количественной оценки // Известия АН СССР. Серия География. – 1987. – №6. – С. 5-15.</a:t>
            </a:r>
          </a:p>
          <a:p>
            <a:pPr marL="514350" lvl="0" indent="-514350" algn="just">
              <a:buFont typeface="+mj-lt"/>
              <a:buAutoNum type="arabicPeriod"/>
            </a:pPr>
            <a:r>
              <a:rPr lang="ru-RU" dirty="0" err="1" smtClean="0">
                <a:latin typeface="Times New Roman" panose="02020603050405020304" pitchFamily="18" charset="0"/>
                <a:cs typeface="Times New Roman" panose="02020603050405020304" pitchFamily="18" charset="0"/>
              </a:rPr>
              <a:t>Глазовская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М.А. Методологические основы оценки эколого-геохимической устойчивости почв к техногенным воздействиям. – М.: Изд-во МГУ, 1997. – 102 с.</a:t>
            </a:r>
          </a:p>
          <a:p>
            <a:pPr marL="514350" lvl="0" indent="-514350" algn="just">
              <a:buFont typeface="+mj-lt"/>
              <a:buAutoNum type="arabicPeriod"/>
            </a:pPr>
            <a:r>
              <a:rPr lang="ru-RU" dirty="0" err="1" smtClean="0">
                <a:latin typeface="Times New Roman" panose="02020603050405020304" pitchFamily="18" charset="0"/>
                <a:cs typeface="Times New Roman" panose="02020603050405020304" pitchFamily="18" charset="0"/>
              </a:rPr>
              <a:t>Башкин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В.Н., Евстафьева Е.В., </a:t>
            </a:r>
            <a:r>
              <a:rPr lang="ru-RU" dirty="0" err="1">
                <a:latin typeface="Times New Roman" panose="02020603050405020304" pitchFamily="18" charset="0"/>
                <a:cs typeface="Times New Roman" panose="02020603050405020304" pitchFamily="18" charset="0"/>
              </a:rPr>
              <a:t>Снакин</a:t>
            </a:r>
            <a:r>
              <a:rPr lang="ru-RU" dirty="0">
                <a:latin typeface="Times New Roman" panose="02020603050405020304" pitchFamily="18" charset="0"/>
                <a:cs typeface="Times New Roman" panose="02020603050405020304" pitchFamily="18" charset="0"/>
              </a:rPr>
              <a:t> В.В. и др. Биогеохимические основы экологического нормирования. – М.: Наука, 1993. – 312 с.</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Орлова </a:t>
            </a:r>
            <a:r>
              <a:rPr lang="ru-RU" dirty="0">
                <a:latin typeface="Times New Roman" panose="02020603050405020304" pitchFamily="18" charset="0"/>
                <a:cs typeface="Times New Roman" panose="02020603050405020304" pitchFamily="18" charset="0"/>
              </a:rPr>
              <a:t>И.В. Ландшафтное планирование для целей сельскохозяйственного природопользования (на примере Благовещенского района Алтайского края): </a:t>
            </a:r>
            <a:r>
              <a:rPr lang="ru-RU" dirty="0" err="1">
                <a:latin typeface="Times New Roman" panose="02020603050405020304" pitchFamily="18" charset="0"/>
                <a:cs typeface="Times New Roman" panose="02020603050405020304" pitchFamily="18" charset="0"/>
              </a:rPr>
              <a:t>дис</a:t>
            </a:r>
            <a:r>
              <a:rPr lang="ru-RU" dirty="0">
                <a:latin typeface="Times New Roman" panose="02020603050405020304" pitchFamily="18" charset="0"/>
                <a:cs typeface="Times New Roman" panose="02020603050405020304" pitchFamily="18" charset="0"/>
              </a:rPr>
              <a:t>. … канд. геогр. наук. – Барнаул, 2002. – 191 с.</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Орлова </a:t>
            </a:r>
            <a:r>
              <a:rPr lang="ru-RU" dirty="0">
                <a:latin typeface="Times New Roman" panose="02020603050405020304" pitchFamily="18" charset="0"/>
                <a:cs typeface="Times New Roman" panose="02020603050405020304" pitchFamily="18" charset="0"/>
              </a:rPr>
              <a:t>И.B. Ландшафтное планирование для целей сбалансированного сельскохозяйственного природопользования // География и природные ресурсы. – М., 2006. – №2. – С. 121-134. </a:t>
            </a:r>
          </a:p>
          <a:p>
            <a:pPr marL="514350" lvl="0" indent="-514350" algn="just">
              <a:buFont typeface="+mj-lt"/>
              <a:buAutoNum type="arabicPeriod"/>
            </a:pPr>
            <a:r>
              <a:rPr lang="ru-RU" dirty="0" err="1" smtClean="0">
                <a:latin typeface="Times New Roman" panose="02020603050405020304" pitchFamily="18" charset="0"/>
                <a:cs typeface="Times New Roman" panose="02020603050405020304" pitchFamily="18" charset="0"/>
              </a:rPr>
              <a:t>Будыко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М.И. Эволюция биосферы. – Л.: </a:t>
            </a:r>
            <a:r>
              <a:rPr lang="ru-RU" dirty="0" err="1">
                <a:latin typeface="Times New Roman" panose="02020603050405020304" pitchFamily="18" charset="0"/>
                <a:cs typeface="Times New Roman" panose="02020603050405020304" pitchFamily="18" charset="0"/>
              </a:rPr>
              <a:t>Гидрометеоиздат</a:t>
            </a:r>
            <a:r>
              <a:rPr lang="ru-RU" dirty="0">
                <a:latin typeface="Times New Roman" panose="02020603050405020304" pitchFamily="18" charset="0"/>
                <a:cs typeface="Times New Roman" panose="02020603050405020304" pitchFamily="18" charset="0"/>
              </a:rPr>
              <a:t>, 1984. –               488 с. </a:t>
            </a:r>
          </a:p>
          <a:p>
            <a:pPr marL="514350" lvl="0" indent="-514350" algn="just">
              <a:buFont typeface="+mj-lt"/>
              <a:buAutoNum type="arabicPeriod"/>
            </a:pPr>
            <a:r>
              <a:rPr lang="ru-RU" dirty="0" smtClean="0">
                <a:latin typeface="Times New Roman" panose="02020603050405020304" pitchFamily="18" charset="0"/>
                <a:cs typeface="Times New Roman" panose="02020603050405020304" pitchFamily="18" charset="0"/>
              </a:rPr>
              <a:t>Сайт </a:t>
            </a:r>
            <a:r>
              <a:rPr lang="ru-RU" dirty="0">
                <a:latin typeface="Times New Roman" panose="02020603050405020304" pitchFamily="18" charset="0"/>
                <a:cs typeface="Times New Roman" panose="02020603050405020304" pitchFamily="18" charset="0"/>
              </a:rPr>
              <a:t>«NASA» // www.nasa.gov. 11.10.2012.</a:t>
            </a:r>
          </a:p>
          <a:p>
            <a:pPr marL="514350" lvl="0" indent="-514350" algn="just">
              <a:buFont typeface="+mj-lt"/>
              <a:buAutoNum type="arabicPeriod"/>
            </a:pPr>
            <a:r>
              <a:rPr lang="ru-RU" dirty="0" err="1" smtClean="0">
                <a:latin typeface="Times New Roman" panose="02020603050405020304" pitchFamily="18" charset="0"/>
                <a:cs typeface="Times New Roman" panose="02020603050405020304" pitchFamily="18" charset="0"/>
              </a:rPr>
              <a:t>Угланов</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И.Н. Мелиорируемая толща почв и пород юга Западной Сибири. – Новосибирск: Наука, 1981. – 191 с. </a:t>
            </a:r>
          </a:p>
          <a:p>
            <a:pPr marL="514350" lvl="0" indent="-514350" algn="just">
              <a:buFont typeface="+mj-lt"/>
              <a:buAutoNum type="arabicPeriod"/>
            </a:pPr>
            <a:r>
              <a:rPr lang="ru-RU" smtClean="0">
                <a:latin typeface="Times New Roman" panose="02020603050405020304" pitchFamily="18" charset="0"/>
                <a:cs typeface="Times New Roman" panose="02020603050405020304" pitchFamily="18" charset="0"/>
              </a:rPr>
              <a:t>Роде </a:t>
            </a:r>
            <a:r>
              <a:rPr lang="ru-RU" dirty="0">
                <a:latin typeface="Times New Roman" panose="02020603050405020304" pitchFamily="18" charset="0"/>
                <a:cs typeface="Times New Roman" panose="02020603050405020304" pitchFamily="18" charset="0"/>
              </a:rPr>
              <a:t>А.А. Водный режим почв и его регулирование. – М.: АН СССР, 1965. – С. 61-72.</a:t>
            </a:r>
            <a:endParaRPr lang="ru-RU" dirty="0">
              <a:latin typeface="Times New Roman" panose="02020603050405020304" pitchFamily="18" charset="0"/>
              <a:cs typeface="Times New Roman" panose="02020603050405020304" pitchFamily="18"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Список использованных источников</a:t>
            </a:r>
          </a:p>
        </p:txBody>
      </p:sp>
    </p:spTree>
    <p:extLst>
      <p:ext uri="{BB962C8B-B14F-4D97-AF65-F5344CB8AC3E}">
        <p14:creationId xmlns:p14="http://schemas.microsoft.com/office/powerpoint/2010/main" val="82487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lstStyle/>
          <a:p>
            <a:pPr algn="ct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Благодарю за внимание!</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221862" y="1719618"/>
            <a:ext cx="5948831" cy="4334629"/>
          </a:xfrm>
        </p:spPr>
        <p:txBody>
          <a:bodyPr anchor="t">
            <a:normAutofit/>
          </a:bodyPr>
          <a:lstStyle/>
          <a:p>
            <a:pPr marL="0" indent="0">
              <a:buNone/>
            </a:pPr>
            <a:endParaRPr lang="ru-RU" sz="3200" dirty="0">
              <a:solidFill>
                <a:srgbClr val="FEFFFF"/>
              </a:solidFill>
              <a:latin typeface="Arial" panose="020B0604020202020204" pitchFamily="34" charset="0"/>
              <a:cs typeface="Arial" panose="020B0604020202020204" pitchFamily="34" charset="0"/>
            </a:endParaRPr>
          </a:p>
          <a:p>
            <a:pPr marL="514350" lvl="0" indent="-514350">
              <a:buAutoNum type="arabicPeriod"/>
            </a:pPr>
            <a:r>
              <a:rPr lang="ru-RU" sz="3200" b="1" dirty="0" smtClean="0">
                <a:solidFill>
                  <a:schemeClr val="bg1"/>
                </a:solidFill>
                <a:latin typeface="Times New Roman" panose="02020603050405020304" pitchFamily="18" charset="0"/>
                <a:cs typeface="Times New Roman" panose="02020603050405020304" pitchFamily="18" charset="0"/>
              </a:rPr>
              <a:t>Понятие </a:t>
            </a:r>
            <a:r>
              <a:rPr lang="ru-RU" sz="3200" b="1" dirty="0">
                <a:solidFill>
                  <a:schemeClr val="bg1"/>
                </a:solidFill>
                <a:latin typeface="Times New Roman" panose="02020603050405020304" pitchFamily="18" charset="0"/>
                <a:cs typeface="Times New Roman" panose="02020603050405020304" pitchFamily="18" charset="0"/>
              </a:rPr>
              <a:t>устойчивости </a:t>
            </a:r>
            <a:r>
              <a:rPr lang="ru-RU" sz="3200" b="1" dirty="0" err="1">
                <a:solidFill>
                  <a:schemeClr val="bg1"/>
                </a:solidFill>
                <a:latin typeface="Times New Roman" panose="02020603050405020304" pitchFamily="18" charset="0"/>
                <a:cs typeface="Times New Roman" panose="02020603050405020304" pitchFamily="18" charset="0"/>
              </a:rPr>
              <a:t>геосистем</a:t>
            </a:r>
            <a:r>
              <a:rPr lang="ru-RU" sz="3200" b="1" dirty="0">
                <a:solidFill>
                  <a:schemeClr val="bg1"/>
                </a:solidFill>
                <a:latin typeface="Times New Roman" panose="02020603050405020304" pitchFamily="18" charset="0"/>
                <a:cs typeface="Times New Roman" panose="02020603050405020304" pitchFamily="18" charset="0"/>
              </a:rPr>
              <a:t> </a:t>
            </a:r>
          </a:p>
          <a:p>
            <a:pPr marL="514350" lvl="0" indent="-514350">
              <a:buAutoNum type="arabicPeriod"/>
            </a:pPr>
            <a:r>
              <a:rPr lang="ru-RU" sz="3200" b="1" dirty="0" smtClean="0">
                <a:solidFill>
                  <a:schemeClr val="bg1"/>
                </a:solidFill>
                <a:latin typeface="Times New Roman" panose="02020603050405020304" pitchFamily="18" charset="0"/>
                <a:cs typeface="Times New Roman" panose="02020603050405020304" pitchFamily="18" charset="0"/>
              </a:rPr>
              <a:t>Основные </a:t>
            </a:r>
            <a:r>
              <a:rPr lang="ru-RU" sz="3200" b="1" dirty="0">
                <a:solidFill>
                  <a:schemeClr val="bg1"/>
                </a:solidFill>
                <a:latin typeface="Times New Roman" panose="02020603050405020304" pitchFamily="18" charset="0"/>
                <a:cs typeface="Times New Roman" panose="02020603050405020304" pitchFamily="18" charset="0"/>
              </a:rPr>
              <a:t>показатели оценки потенциальной устойчивости </a:t>
            </a:r>
            <a:r>
              <a:rPr lang="ru-RU" sz="3200" b="1" dirty="0" err="1">
                <a:solidFill>
                  <a:schemeClr val="bg1"/>
                </a:solidFill>
                <a:latin typeface="Times New Roman" panose="02020603050405020304" pitchFamily="18" charset="0"/>
                <a:cs typeface="Times New Roman" panose="02020603050405020304" pitchFamily="18" charset="0"/>
              </a:rPr>
              <a:t>геосистем</a:t>
            </a:r>
            <a:r>
              <a:rPr lang="ru-RU" sz="3200" b="1" dirty="0">
                <a:solidFill>
                  <a:schemeClr val="bg1"/>
                </a:solidFill>
                <a:latin typeface="Times New Roman" panose="02020603050405020304" pitchFamily="18" charset="0"/>
                <a:cs typeface="Times New Roman" panose="02020603050405020304" pitchFamily="18" charset="0"/>
              </a:rPr>
              <a:t> в условиях антропогенных воздействий</a:t>
            </a:r>
          </a:p>
          <a:p>
            <a:pPr marL="0" indent="0">
              <a:buNone/>
            </a:pPr>
            <a:endParaRPr lang="ru-RU" sz="3200"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847946" y="1798306"/>
            <a:ext cx="6097772" cy="707886"/>
          </a:xfrm>
          <a:prstGeom prst="rect">
            <a:avLst/>
          </a:prstGeom>
          <a:noFill/>
        </p:spPr>
        <p:txBody>
          <a:bodyPr wrap="square">
            <a:spAutoFit/>
          </a:bodyPr>
          <a:lstStyle/>
          <a:p>
            <a:pPr marL="0" indent="0">
              <a:buNone/>
            </a:pPr>
            <a:r>
              <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 лекции:</a:t>
            </a:r>
          </a:p>
        </p:txBody>
      </p:sp>
    </p:spTree>
    <p:extLst>
      <p:ext uri="{BB962C8B-B14F-4D97-AF65-F5344CB8AC3E}">
        <p14:creationId xmlns:p14="http://schemas.microsoft.com/office/powerpoint/2010/main" val="118654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Скругленный прямоугольник 4">
            <a:extLst>
              <a:ext uri="{FF2B5EF4-FFF2-40B4-BE49-F238E27FC236}">
                <a16:creationId xmlns:a16="http://schemas.microsoft.com/office/drawing/2014/main" id="{06CB4EFE-D685-4A6E-9495-18DF9A180BDC}"/>
              </a:ext>
            </a:extLst>
          </p:cNvPr>
          <p:cNvSpPr/>
          <p:nvPr/>
        </p:nvSpPr>
        <p:spPr>
          <a:xfrm>
            <a:off x="511356" y="613272"/>
            <a:ext cx="11247894"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Прямоугольник: скругленные углы 53">
            <a:extLst>
              <a:ext uri="{FF2B5EF4-FFF2-40B4-BE49-F238E27FC236}">
                <a16:creationId xmlns:a16="http://schemas.microsoft.com/office/drawing/2014/main" id="{57E08D19-53D5-4ED3-9AF0-C391FA6FA6C0}"/>
              </a:ext>
            </a:extLst>
          </p:cNvPr>
          <p:cNvSpPr/>
          <p:nvPr/>
        </p:nvSpPr>
        <p:spPr>
          <a:xfrm>
            <a:off x="1513534" y="534108"/>
            <a:ext cx="3885641" cy="5584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Прямоугольник 2">
            <a:extLst>
              <a:ext uri="{FF2B5EF4-FFF2-40B4-BE49-F238E27FC236}">
                <a16:creationId xmlns:a16="http://schemas.microsoft.com/office/drawing/2014/main" id="{0EC72F8B-B1DD-4055-A4FC-C6C063376058}"/>
              </a:ext>
            </a:extLst>
          </p:cNvPr>
          <p:cNvSpPr/>
          <p:nvPr/>
        </p:nvSpPr>
        <p:spPr>
          <a:xfrm>
            <a:off x="1565483" y="855355"/>
            <a:ext cx="3781741" cy="4600105"/>
          </a:xfrm>
          <a:prstGeom prst="rect">
            <a:avLst/>
          </a:prstGeom>
        </p:spPr>
        <p:txBody>
          <a:bodyPr wrap="square">
            <a:spAutoFit/>
          </a:bodyPr>
          <a:lstStyle/>
          <a:p>
            <a:pPr algn="just">
              <a:lnSpc>
                <a:spcPct val="115000"/>
              </a:lnSpc>
              <a:spcAft>
                <a:spcPts val="0"/>
              </a:spcAft>
            </a:pPr>
            <a:r>
              <a:rPr lang="ru-RU"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Вопрос об устойчивости </a:t>
            </a:r>
            <a:r>
              <a:rPr lang="ru-RU" sz="1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геосистем</a:t>
            </a:r>
            <a:r>
              <a:rPr lang="ru-RU"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становится все более актуальным в связи увеличением темпа развития хозяйственной деятельности человека. Для дальнейшего увеличения роста производства необходимо изучение </a:t>
            </a:r>
            <a:r>
              <a:rPr lang="ru-RU" sz="1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геосистем</a:t>
            </a:r>
            <a:r>
              <a:rPr lang="ru-RU"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и прогнозирования их состояния при оказанном внешнем воздействии. Осуществление прогноза возможно только в устойчивых равновесных системах. В кризисных </a:t>
            </a:r>
            <a:r>
              <a:rPr lang="ru-RU" sz="1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геосистемах</a:t>
            </a:r>
            <a:r>
              <a:rPr lang="ru-RU"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вышедших из равновесного состояния, развитие системы может пойти по непредсказуемому пути и привести к катастрофическим последствиям.</a:t>
            </a:r>
            <a:endParaRPr lang="ru-RU" sz="1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 name="Скругленный прямоугольник 55"/>
          <p:cNvSpPr/>
          <p:nvPr/>
        </p:nvSpPr>
        <p:spPr>
          <a:xfrm>
            <a:off x="6529739" y="435886"/>
            <a:ext cx="3833102" cy="2993114"/>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7" name="Скругленный прямоугольник 56"/>
          <p:cNvSpPr/>
          <p:nvPr/>
        </p:nvSpPr>
        <p:spPr>
          <a:xfrm>
            <a:off x="6529739" y="3608263"/>
            <a:ext cx="3990975" cy="2903160"/>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2604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Скругленный прямоугольник 4">
            <a:extLst>
              <a:ext uri="{FF2B5EF4-FFF2-40B4-BE49-F238E27FC236}">
                <a16:creationId xmlns:a16="http://schemas.microsoft.com/office/drawing/2014/main" id="{06CB4EFE-D685-4A6E-9495-18DF9A180BDC}"/>
              </a:ext>
            </a:extLst>
          </p:cNvPr>
          <p:cNvSpPr/>
          <p:nvPr/>
        </p:nvSpPr>
        <p:spPr>
          <a:xfrm>
            <a:off x="655138" y="97404"/>
            <a:ext cx="11247894"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Схема 2"/>
          <p:cNvGraphicFramePr/>
          <p:nvPr>
            <p:extLst>
              <p:ext uri="{D42A27DB-BD31-4B8C-83A1-F6EECF244321}">
                <p14:modId xmlns:p14="http://schemas.microsoft.com/office/powerpoint/2010/main" val="1942252925"/>
              </p:ext>
            </p:extLst>
          </p:nvPr>
        </p:nvGraphicFramePr>
        <p:xfrm>
          <a:off x="2396391" y="4781549"/>
          <a:ext cx="2251809" cy="1129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203203406"/>
              </p:ext>
            </p:extLst>
          </p:nvPr>
        </p:nvGraphicFramePr>
        <p:xfrm>
          <a:off x="8377494" y="613272"/>
          <a:ext cx="3118770" cy="550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Объект 1"/>
          <p:cNvGraphicFramePr>
            <a:graphicFrameLocks noGrp="1"/>
          </p:cNvGraphicFramePr>
          <p:nvPr>
            <p:ph idx="1"/>
            <p:extLst>
              <p:ext uri="{D42A27DB-BD31-4B8C-83A1-F6EECF244321}">
                <p14:modId xmlns:p14="http://schemas.microsoft.com/office/powerpoint/2010/main" val="2282996528"/>
              </p:ext>
            </p:extLst>
          </p:nvPr>
        </p:nvGraphicFramePr>
        <p:xfrm>
          <a:off x="838965" y="106651"/>
          <a:ext cx="10562460" cy="66354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8065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Прямоугольник 1">
            <a:extLst>
              <a:ext uri="{FF2B5EF4-FFF2-40B4-BE49-F238E27FC236}">
                <a16:creationId xmlns:a16="http://schemas.microsoft.com/office/drawing/2014/main" id="{87CCD8D1-E26F-457B-B55A-C9224BEBEDD9}"/>
              </a:ext>
            </a:extLst>
          </p:cNvPr>
          <p:cNvSpPr/>
          <p:nvPr/>
        </p:nvSpPr>
        <p:spPr>
          <a:xfrm>
            <a:off x="3121858" y="4222603"/>
            <a:ext cx="6096000" cy="325538"/>
          </a:xfrm>
          <a:prstGeom prst="rect">
            <a:avLst/>
          </a:prstGeom>
        </p:spPr>
        <p:txBody>
          <a:bodyPr>
            <a:spAutoFit/>
          </a:bodyPr>
          <a:lstStyle/>
          <a:p>
            <a:pPr algn="just">
              <a:lnSpc>
                <a:spcPct val="115000"/>
              </a:lnSpc>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6" name="Схема 55"/>
          <p:cNvGraphicFramePr/>
          <p:nvPr>
            <p:extLst>
              <p:ext uri="{D42A27DB-BD31-4B8C-83A1-F6EECF244321}">
                <p14:modId xmlns:p14="http://schemas.microsoft.com/office/powerpoint/2010/main" val="897906783"/>
              </p:ext>
            </p:extLst>
          </p:nvPr>
        </p:nvGraphicFramePr>
        <p:xfrm>
          <a:off x="1461558" y="578644"/>
          <a:ext cx="9550400" cy="90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55525744"/>
              </p:ext>
            </p:extLst>
          </p:nvPr>
        </p:nvGraphicFramePr>
        <p:xfrm>
          <a:off x="2295831" y="2636757"/>
          <a:ext cx="3358892" cy="15858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2108398616"/>
              </p:ext>
            </p:extLst>
          </p:nvPr>
        </p:nvGraphicFramePr>
        <p:xfrm>
          <a:off x="6457950" y="3048506"/>
          <a:ext cx="3609975" cy="7652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1" name="Прямая со стрелкой 10"/>
          <p:cNvCxnSpPr/>
          <p:nvPr/>
        </p:nvCxnSpPr>
        <p:spPr>
          <a:xfrm flipH="1">
            <a:off x="3781425" y="1219200"/>
            <a:ext cx="914400" cy="176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7" idx="0"/>
          </p:cNvCxnSpPr>
          <p:nvPr/>
        </p:nvCxnSpPr>
        <p:spPr>
          <a:xfrm>
            <a:off x="7096125" y="1200150"/>
            <a:ext cx="1166812" cy="184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87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Прямоугольник 1">
            <a:extLst>
              <a:ext uri="{FF2B5EF4-FFF2-40B4-BE49-F238E27FC236}">
                <a16:creationId xmlns:a16="http://schemas.microsoft.com/office/drawing/2014/main" id="{87CCD8D1-E26F-457B-B55A-C9224BEBEDD9}"/>
              </a:ext>
            </a:extLst>
          </p:cNvPr>
          <p:cNvSpPr/>
          <p:nvPr/>
        </p:nvSpPr>
        <p:spPr>
          <a:xfrm>
            <a:off x="3121858" y="4222603"/>
            <a:ext cx="6096000" cy="325538"/>
          </a:xfrm>
          <a:prstGeom prst="rect">
            <a:avLst/>
          </a:prstGeom>
        </p:spPr>
        <p:txBody>
          <a:bodyPr>
            <a:spAutoFit/>
          </a:bodyPr>
          <a:lstStyle/>
          <a:p>
            <a:pPr algn="just">
              <a:lnSpc>
                <a:spcPct val="115000"/>
              </a:lnSpc>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544784628"/>
              </p:ext>
            </p:extLst>
          </p:nvPr>
        </p:nvGraphicFramePr>
        <p:xfrm>
          <a:off x="1689983" y="757451"/>
          <a:ext cx="8172450" cy="4935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28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45149283"/>
              </p:ext>
            </p:extLst>
          </p:nvPr>
        </p:nvGraphicFramePr>
        <p:xfrm>
          <a:off x="469901" y="231777"/>
          <a:ext cx="10912475" cy="1719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7</a:t>
            </a:fld>
            <a:endParaRPr lang="ru-RU" altLang="ru-RU">
              <a:solidFill>
                <a:srgbClr val="000066"/>
              </a:solidFill>
            </a:endParaRPr>
          </a:p>
        </p:txBody>
      </p:sp>
      <p:sp>
        <p:nvSpPr>
          <p:cNvPr id="6" name="Скругленный прямоугольник 5"/>
          <p:cNvSpPr/>
          <p:nvPr/>
        </p:nvSpPr>
        <p:spPr bwMode="auto">
          <a:xfrm>
            <a:off x="219075" y="2257424"/>
            <a:ext cx="2705100" cy="1933575"/>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dirty="0">
                <a:solidFill>
                  <a:schemeClr val="bg1"/>
                </a:solidFill>
                <a:latin typeface="Times New Roman" panose="02020603050405020304" pitchFamily="18" charset="0"/>
                <a:cs typeface="Times New Roman" panose="02020603050405020304" pitchFamily="18" charset="0"/>
              </a:rPr>
              <a:t>геохимическая - способность к самоочищению от продуктов загрязнения</a:t>
            </a:r>
            <a:endParaRPr kumimoji="0" lang="ru-RU"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bwMode="auto">
          <a:xfrm>
            <a:off x="3009899" y="2257424"/>
            <a:ext cx="2695575" cy="1933575"/>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dirty="0">
                <a:solidFill>
                  <a:schemeClr val="bg1"/>
                </a:solidFill>
                <a:latin typeface="Times New Roman" panose="02020603050405020304" pitchFamily="18" charset="0"/>
                <a:cs typeface="Times New Roman" panose="02020603050405020304" pitchFamily="18" charset="0"/>
              </a:rPr>
              <a:t>биологическая </a:t>
            </a:r>
            <a:r>
              <a:rPr lang="kk-KZ" dirty="0">
                <a:solidFill>
                  <a:schemeClr val="bg1"/>
                </a:solidFill>
                <a:latin typeface="Times New Roman" panose="02020603050405020304" pitchFamily="18" charset="0"/>
                <a:cs typeface="Times New Roman" panose="02020603050405020304" pitchFamily="18" charset="0"/>
              </a:rPr>
              <a:t>-</a:t>
            </a:r>
            <a:r>
              <a:rPr lang="ru-RU" dirty="0">
                <a:solidFill>
                  <a:schemeClr val="bg1"/>
                </a:solidFill>
                <a:latin typeface="Times New Roman" panose="02020603050405020304" pitchFamily="18" charset="0"/>
                <a:cs typeface="Times New Roman" panose="02020603050405020304" pitchFamily="18" charset="0"/>
              </a:rPr>
              <a:t> оценка восстановительных и защитных свойств растительности</a:t>
            </a:r>
            <a:endParaRPr kumimoji="0" lang="ru-RU"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5895974" y="2257425"/>
            <a:ext cx="2619375" cy="193357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dirty="0">
                <a:solidFill>
                  <a:schemeClr val="bg1"/>
                </a:solidFill>
                <a:latin typeface="Times New Roman" panose="02020603050405020304" pitchFamily="18" charset="0"/>
                <a:cs typeface="Times New Roman" panose="02020603050405020304" pitchFamily="18" charset="0"/>
              </a:rPr>
              <a:t>противоэрозионная</a:t>
            </a:r>
            <a:endParaRPr kumimoji="0" lang="ru-RU"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bwMode="auto">
          <a:xfrm>
            <a:off x="8782050" y="2257425"/>
            <a:ext cx="2600326" cy="193357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dirty="0">
                <a:solidFill>
                  <a:schemeClr val="bg1"/>
                </a:solidFill>
                <a:latin typeface="Times New Roman" panose="02020603050405020304" pitchFamily="18" charset="0"/>
                <a:cs typeface="Times New Roman" panose="02020603050405020304" pitchFamily="18" charset="0"/>
              </a:rPr>
              <a:t>интегральная - устойчивость ко всему комплексу антропогенных воздействий</a:t>
            </a:r>
            <a:endParaRPr kumimoji="0" lang="ru-RU"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4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841766167"/>
              </p:ext>
            </p:extLst>
          </p:nvPr>
        </p:nvGraphicFramePr>
        <p:xfrm>
          <a:off x="1795462" y="793741"/>
          <a:ext cx="9253538" cy="104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8</a:t>
            </a:fld>
            <a:endParaRPr lang="ru-RU" altLang="ru-RU">
              <a:solidFill>
                <a:srgbClr val="000066"/>
              </a:solidFill>
            </a:endParaRPr>
          </a:p>
        </p:txBody>
      </p:sp>
      <p:sp>
        <p:nvSpPr>
          <p:cNvPr id="5" name="Овал 4"/>
          <p:cNvSpPr/>
          <p:nvPr/>
        </p:nvSpPr>
        <p:spPr bwMode="auto">
          <a:xfrm>
            <a:off x="923925" y="1771649"/>
            <a:ext cx="1876425" cy="92392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6" name="Овал 5"/>
          <p:cNvSpPr/>
          <p:nvPr/>
        </p:nvSpPr>
        <p:spPr bwMode="auto">
          <a:xfrm>
            <a:off x="3438525" y="1962150"/>
            <a:ext cx="1200150" cy="8001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Овал 7"/>
          <p:cNvSpPr/>
          <p:nvPr/>
        </p:nvSpPr>
        <p:spPr bwMode="auto">
          <a:xfrm>
            <a:off x="100013" y="2274893"/>
            <a:ext cx="3957638" cy="4154482"/>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sz="2000" b="1" i="1" dirty="0">
                <a:solidFill>
                  <a:schemeClr val="bg1"/>
                </a:solidFill>
                <a:latin typeface="Times New Roman" panose="02020603050405020304" pitchFamily="18" charset="0"/>
                <a:cs typeface="Times New Roman" panose="02020603050405020304" pitchFamily="18" charset="0"/>
              </a:rPr>
              <a:t>«инертность» </a:t>
            </a:r>
            <a:r>
              <a:rPr lang="ru-RU" sz="2000" b="1" dirty="0">
                <a:solidFill>
                  <a:schemeClr val="bg1"/>
                </a:solidFill>
                <a:latin typeface="Times New Roman" panose="02020603050405020304" pitchFamily="18" charset="0"/>
                <a:cs typeface="Times New Roman" panose="02020603050405020304" pitchFamily="18" charset="0"/>
              </a:rPr>
              <a:t>(</a:t>
            </a:r>
            <a:r>
              <a:rPr lang="ru-RU" sz="2000" b="1" dirty="0" err="1">
                <a:solidFill>
                  <a:schemeClr val="bg1"/>
                </a:solidFill>
                <a:latin typeface="Times New Roman" panose="02020603050405020304" pitchFamily="18" charset="0"/>
                <a:cs typeface="Times New Roman" panose="02020603050405020304" pitchFamily="18" charset="0"/>
              </a:rPr>
              <a:t>буферность</a:t>
            </a:r>
            <a:r>
              <a:rPr lang="ru-RU" sz="2000" b="1" dirty="0">
                <a:solidFill>
                  <a:schemeClr val="bg1"/>
                </a:solidFill>
                <a:latin typeface="Times New Roman" panose="02020603050405020304" pitchFamily="18" charset="0"/>
                <a:cs typeface="Times New Roman" panose="02020603050405020304" pitchFamily="18" charset="0"/>
              </a:rPr>
              <a:t>) - воздействие не оказало изменений в системе за счет произошедшей нейтрализации</a:t>
            </a:r>
            <a:endParaRPr kumimoji="0" lang="ru-RU" sz="2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9" name="Овал 8"/>
          <p:cNvSpPr/>
          <p:nvPr/>
        </p:nvSpPr>
        <p:spPr bwMode="auto">
          <a:xfrm>
            <a:off x="7829549" y="2274893"/>
            <a:ext cx="3850481" cy="4154482"/>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b="1" i="1" dirty="0">
                <a:solidFill>
                  <a:schemeClr val="bg1"/>
                </a:solidFill>
                <a:latin typeface="Times New Roman" panose="02020603050405020304" pitchFamily="18" charset="0"/>
                <a:cs typeface="Times New Roman" panose="02020603050405020304" pitchFamily="18" charset="0"/>
              </a:rPr>
              <a:t>«пластичность» </a:t>
            </a:r>
            <a:r>
              <a:rPr lang="ru-RU" b="1" dirty="0">
                <a:solidFill>
                  <a:schemeClr val="bg1"/>
                </a:solidFill>
                <a:latin typeface="Times New Roman" panose="02020603050405020304" pitchFamily="18" charset="0"/>
                <a:cs typeface="Times New Roman" panose="02020603050405020304" pitchFamily="18" charset="0"/>
              </a:rPr>
              <a:t>- воздействие выводит систему из равновесного состояния, система преобразуется, но продолжает существовать в преобразованном виде, сохраняя первоначальные связи</a:t>
            </a:r>
            <a:endParaRPr kumimoji="0" lang="ru-RU"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10" name="Овал 9"/>
          <p:cNvSpPr/>
          <p:nvPr/>
        </p:nvSpPr>
        <p:spPr bwMode="auto">
          <a:xfrm>
            <a:off x="4110037" y="2301091"/>
            <a:ext cx="3762373" cy="412828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ru-RU" b="1" i="1" dirty="0">
                <a:solidFill>
                  <a:schemeClr val="bg1"/>
                </a:solidFill>
                <a:latin typeface="Times New Roman" panose="02020603050405020304" pitchFamily="18" charset="0"/>
                <a:cs typeface="Times New Roman" panose="02020603050405020304" pitchFamily="18" charset="0"/>
              </a:rPr>
              <a:t>«восстанавливаемость» </a:t>
            </a:r>
            <a:r>
              <a:rPr lang="ru-RU" b="1" dirty="0">
                <a:solidFill>
                  <a:schemeClr val="bg1"/>
                </a:solidFill>
                <a:latin typeface="Times New Roman" panose="02020603050405020304" pitchFamily="18" charset="0"/>
                <a:cs typeface="Times New Roman" panose="02020603050405020304" pitchFamily="18" charset="0"/>
              </a:rPr>
              <a:t>- воздействие вывело системы из состояния равновесия, но с течением времени система вернулась в исходное состояние</a:t>
            </a:r>
            <a:endParaRPr kumimoji="0" lang="ru-RU"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41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7BE3480-4265-44BB-8EB7-95E66D9C9381}" type="slidenum">
              <a:rPr lang="ru-RU" altLang="ru-RU" smtClean="0">
                <a:solidFill>
                  <a:srgbClr val="000066"/>
                </a:solidFill>
              </a:rPr>
              <a:pPr/>
              <a:t>9</a:t>
            </a:fld>
            <a:endParaRPr lang="ru-RU" altLang="ru-RU">
              <a:solidFill>
                <a:srgbClr val="000066"/>
              </a:solidFill>
            </a:endParaRPr>
          </a:p>
        </p:txBody>
      </p:sp>
      <p:sp>
        <p:nvSpPr>
          <p:cNvPr id="5" name="Овал 4"/>
          <p:cNvSpPr/>
          <p:nvPr/>
        </p:nvSpPr>
        <p:spPr bwMode="auto">
          <a:xfrm>
            <a:off x="923925" y="1771649"/>
            <a:ext cx="1876425" cy="92392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6" name="Овал 5"/>
          <p:cNvSpPr/>
          <p:nvPr/>
        </p:nvSpPr>
        <p:spPr bwMode="auto">
          <a:xfrm>
            <a:off x="3438525" y="1962150"/>
            <a:ext cx="1200150" cy="8001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aphicFrame>
        <p:nvGraphicFramePr>
          <p:cNvPr id="2" name="Объект 1"/>
          <p:cNvGraphicFramePr>
            <a:graphicFrameLocks noGrp="1"/>
          </p:cNvGraphicFramePr>
          <p:nvPr>
            <p:ph idx="1"/>
            <p:extLst>
              <p:ext uri="{D42A27DB-BD31-4B8C-83A1-F6EECF244321}">
                <p14:modId xmlns:p14="http://schemas.microsoft.com/office/powerpoint/2010/main" val="654227872"/>
              </p:ext>
            </p:extLst>
          </p:nvPr>
        </p:nvGraphicFramePr>
        <p:xfrm>
          <a:off x="1476374" y="883444"/>
          <a:ext cx="9486901"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157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4779</TotalTime>
  <Words>1317</Words>
  <Application>Microsoft Office PowerPoint</Application>
  <PresentationFormat>Широкоэкранный</PresentationFormat>
  <Paragraphs>70</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Обзорные вопросы</vt:lpstr>
      <vt:lpstr>Список использованных источников</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Anuar</cp:lastModifiedBy>
  <cp:revision>158</cp:revision>
  <dcterms:created xsi:type="dcterms:W3CDTF">2021-11-16T03:16:23Z</dcterms:created>
  <dcterms:modified xsi:type="dcterms:W3CDTF">2023-11-04T18:29:16Z</dcterms:modified>
</cp:coreProperties>
</file>