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357" r:id="rId4"/>
    <p:sldId id="386" r:id="rId5"/>
    <p:sldId id="369" r:id="rId6"/>
    <p:sldId id="370" r:id="rId7"/>
    <p:sldId id="372" r:id="rId8"/>
    <p:sldId id="387" r:id="rId9"/>
    <p:sldId id="371" r:id="rId10"/>
    <p:sldId id="375" r:id="rId11"/>
    <p:sldId id="376" r:id="rId12"/>
    <p:sldId id="374" r:id="rId13"/>
    <p:sldId id="384" r:id="rId14"/>
    <p:sldId id="379" r:id="rId15"/>
    <p:sldId id="380" r:id="rId16"/>
    <p:sldId id="378" r:id="rId17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47" d="100"/>
          <a:sy n="47" d="100"/>
        </p:scale>
        <p:origin x="134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AF92C-1243-4F00-967C-F4BA333572B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BD225479-F80F-4DF3-BC4B-8D071A7D11F1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k-KZ" dirty="0"/>
            <a:t>АРТЫҚШЫЛЫҚАРЫ</a:t>
          </a:r>
          <a:endParaRPr lang="ru-KZ" dirty="0"/>
        </a:p>
      </dgm:t>
    </dgm:pt>
    <dgm:pt modelId="{505EFE25-4AE0-4000-8E4A-DC6FC9D87F82}" type="parTrans" cxnId="{F7690548-8FEE-407A-9A74-FFD227A2CE85}">
      <dgm:prSet/>
      <dgm:spPr/>
      <dgm:t>
        <a:bodyPr/>
        <a:lstStyle/>
        <a:p>
          <a:endParaRPr lang="ru-KZ"/>
        </a:p>
      </dgm:t>
    </dgm:pt>
    <dgm:pt modelId="{E7C41A17-5361-49F3-B01D-103DD5C0A886}" type="sibTrans" cxnId="{F7690548-8FEE-407A-9A74-FFD227A2CE85}">
      <dgm:prSet/>
      <dgm:spPr/>
      <dgm:t>
        <a:bodyPr/>
        <a:lstStyle/>
        <a:p>
          <a:endParaRPr lang="ru-KZ"/>
        </a:p>
      </dgm:t>
    </dgm:pt>
    <dgm:pt modelId="{735AC4F7-2810-4146-AB51-D41D0B7A3DBF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kk-KZ" dirty="0"/>
            <a:t>КЕМШІЛІКТЕРІ</a:t>
          </a:r>
          <a:endParaRPr lang="ru-KZ" dirty="0"/>
        </a:p>
      </dgm:t>
    </dgm:pt>
    <dgm:pt modelId="{D23DEBCF-C0EB-412E-AC33-F55787E63F62}" type="parTrans" cxnId="{C3786E85-1172-4A3D-9046-F2EB96003BDE}">
      <dgm:prSet/>
      <dgm:spPr/>
      <dgm:t>
        <a:bodyPr/>
        <a:lstStyle/>
        <a:p>
          <a:endParaRPr lang="ru-KZ"/>
        </a:p>
      </dgm:t>
    </dgm:pt>
    <dgm:pt modelId="{8B68A141-8AFA-4018-8329-C74D6B3C1276}" type="sibTrans" cxnId="{C3786E85-1172-4A3D-9046-F2EB96003BDE}">
      <dgm:prSet/>
      <dgm:spPr/>
      <dgm:t>
        <a:bodyPr/>
        <a:lstStyle/>
        <a:p>
          <a:endParaRPr lang="ru-KZ"/>
        </a:p>
      </dgm:t>
    </dgm:pt>
    <dgm:pt modelId="{496EF5AD-F84D-4332-895E-0442B3D6A61F}">
      <dgm:prSet phldrT="[Текст]" custT="1"/>
      <dgm:spPr/>
      <dgm:t>
        <a:bodyPr/>
        <a:lstStyle/>
        <a:p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Кемшіліктерге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бағалаудың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субъективтілігі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үлкен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еңбек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сыйымдылығы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сынақ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ұзақтығы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салыстырмалы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түрде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сезімталдық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жатады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32C18D-5A6C-44F9-A6F8-83115FD936E7}" type="parTrans" cxnId="{10E6758B-E5C2-4EC0-AF74-7784DC67185C}">
      <dgm:prSet/>
      <dgm:spPr/>
      <dgm:t>
        <a:bodyPr/>
        <a:lstStyle/>
        <a:p>
          <a:endParaRPr lang="ru-KZ"/>
        </a:p>
      </dgm:t>
    </dgm:pt>
    <dgm:pt modelId="{8A35F869-E5C6-4F11-97E3-C9A549C79710}" type="sibTrans" cxnId="{10E6758B-E5C2-4EC0-AF74-7784DC67185C}">
      <dgm:prSet/>
      <dgm:spPr/>
      <dgm:t>
        <a:bodyPr/>
        <a:lstStyle/>
        <a:p>
          <a:endParaRPr lang="ru-KZ"/>
        </a:p>
      </dgm:t>
    </dgm:pt>
    <dgm:pt modelId="{46A27EA9-626D-47DD-85F4-73FD98BF302E}">
      <dgm:prSet phldrT="[Текст]" custT="1"/>
      <dgm:spPr/>
      <dgm:t>
        <a:bodyPr/>
        <a:lstStyle/>
        <a:p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жабық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емес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көлемдегі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конструкциялардың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дәнекерленген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тігістерін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сондай-ақ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бір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жағынан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қол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жеткізуге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болатын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конструкциялардағы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тігістерді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басқаруға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мүмкіндік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береді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Бақылауды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дәнекерлеуден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кейін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құрылымның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тұтастай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өндірілуін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күтпей-ақ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жасауға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335952-2123-4ACA-9719-B28339BE7F24}" type="parTrans" cxnId="{71CC73FC-9845-4537-90B7-333A081199DB}">
      <dgm:prSet/>
      <dgm:spPr/>
      <dgm:t>
        <a:bodyPr/>
        <a:lstStyle/>
        <a:p>
          <a:endParaRPr lang="ru-KZ"/>
        </a:p>
      </dgm:t>
    </dgm:pt>
    <dgm:pt modelId="{DE183A48-D53F-4389-BD90-78A4C5486DD1}" type="sibTrans" cxnId="{71CC73FC-9845-4537-90B7-333A081199DB}">
      <dgm:prSet/>
      <dgm:spPr/>
      <dgm:t>
        <a:bodyPr/>
        <a:lstStyle/>
        <a:p>
          <a:endParaRPr lang="ru-KZ"/>
        </a:p>
      </dgm:t>
    </dgm:pt>
    <dgm:pt modelId="{1206B9BA-2906-4821-BCF6-610358D7EAE1}" type="pres">
      <dgm:prSet presAssocID="{1D3AF92C-1243-4F00-967C-F4BA333572BA}" presName="Name0" presStyleCnt="0">
        <dgm:presLayoutVars>
          <dgm:dir/>
          <dgm:animLvl val="lvl"/>
          <dgm:resizeHandles/>
        </dgm:presLayoutVars>
      </dgm:prSet>
      <dgm:spPr/>
    </dgm:pt>
    <dgm:pt modelId="{7B1A28F4-CEC5-4D89-ABFD-C178F6D68767}" type="pres">
      <dgm:prSet presAssocID="{BD225479-F80F-4DF3-BC4B-8D071A7D11F1}" presName="linNode" presStyleCnt="0"/>
      <dgm:spPr/>
    </dgm:pt>
    <dgm:pt modelId="{C91374F8-3BB2-4132-9C60-B0F4B8B9CF7D}" type="pres">
      <dgm:prSet presAssocID="{BD225479-F80F-4DF3-BC4B-8D071A7D11F1}" presName="parentShp" presStyleLbl="node1" presStyleIdx="0" presStyleCnt="2">
        <dgm:presLayoutVars>
          <dgm:bulletEnabled val="1"/>
        </dgm:presLayoutVars>
      </dgm:prSet>
      <dgm:spPr/>
    </dgm:pt>
    <dgm:pt modelId="{D139A636-2B7A-4BD3-B7B1-6B3CA9B32D34}" type="pres">
      <dgm:prSet presAssocID="{BD225479-F80F-4DF3-BC4B-8D071A7D11F1}" presName="childShp" presStyleLbl="bgAccFollowNode1" presStyleIdx="0" presStyleCnt="2">
        <dgm:presLayoutVars>
          <dgm:bulletEnabled val="1"/>
        </dgm:presLayoutVars>
      </dgm:prSet>
      <dgm:spPr/>
    </dgm:pt>
    <dgm:pt modelId="{FF610E6C-BA2E-4C67-BC1C-30A67920C8A4}" type="pres">
      <dgm:prSet presAssocID="{E7C41A17-5361-49F3-B01D-103DD5C0A886}" presName="spacing" presStyleCnt="0"/>
      <dgm:spPr/>
    </dgm:pt>
    <dgm:pt modelId="{28BB3977-3272-4F48-8CFF-7933F34BE696}" type="pres">
      <dgm:prSet presAssocID="{735AC4F7-2810-4146-AB51-D41D0B7A3DBF}" presName="linNode" presStyleCnt="0"/>
      <dgm:spPr/>
    </dgm:pt>
    <dgm:pt modelId="{1A18AFE9-4DEC-45C9-95B2-B173E190F037}" type="pres">
      <dgm:prSet presAssocID="{735AC4F7-2810-4146-AB51-D41D0B7A3DBF}" presName="parentShp" presStyleLbl="node1" presStyleIdx="1" presStyleCnt="2">
        <dgm:presLayoutVars>
          <dgm:bulletEnabled val="1"/>
        </dgm:presLayoutVars>
      </dgm:prSet>
      <dgm:spPr/>
    </dgm:pt>
    <dgm:pt modelId="{F478EB5E-886E-4787-A1A4-395FCCAD6E09}" type="pres">
      <dgm:prSet presAssocID="{735AC4F7-2810-4146-AB51-D41D0B7A3DB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25D1EB15-6405-4855-B432-62DF582AD03C}" type="presOf" srcId="{1D3AF92C-1243-4F00-967C-F4BA333572BA}" destId="{1206B9BA-2906-4821-BCF6-610358D7EAE1}" srcOrd="0" destOrd="0" presId="urn:microsoft.com/office/officeart/2005/8/layout/vList6"/>
    <dgm:cxn modelId="{882FD418-2D16-480C-919A-CF7B6FB19B33}" type="presOf" srcId="{BD225479-F80F-4DF3-BC4B-8D071A7D11F1}" destId="{C91374F8-3BB2-4132-9C60-B0F4B8B9CF7D}" srcOrd="0" destOrd="0" presId="urn:microsoft.com/office/officeart/2005/8/layout/vList6"/>
    <dgm:cxn modelId="{F7690548-8FEE-407A-9A74-FFD227A2CE85}" srcId="{1D3AF92C-1243-4F00-967C-F4BA333572BA}" destId="{BD225479-F80F-4DF3-BC4B-8D071A7D11F1}" srcOrd="0" destOrd="0" parTransId="{505EFE25-4AE0-4000-8E4A-DC6FC9D87F82}" sibTransId="{E7C41A17-5361-49F3-B01D-103DD5C0A886}"/>
    <dgm:cxn modelId="{C1BD2053-29AF-4806-8C7F-4EECC9D9072D}" type="presOf" srcId="{496EF5AD-F84D-4332-895E-0442B3D6A61F}" destId="{F478EB5E-886E-4787-A1A4-395FCCAD6E09}" srcOrd="0" destOrd="0" presId="urn:microsoft.com/office/officeart/2005/8/layout/vList6"/>
    <dgm:cxn modelId="{DEA1AD7E-EFD0-4E91-976E-B6DAA4211BFF}" type="presOf" srcId="{735AC4F7-2810-4146-AB51-D41D0B7A3DBF}" destId="{1A18AFE9-4DEC-45C9-95B2-B173E190F037}" srcOrd="0" destOrd="0" presId="urn:microsoft.com/office/officeart/2005/8/layout/vList6"/>
    <dgm:cxn modelId="{C3786E85-1172-4A3D-9046-F2EB96003BDE}" srcId="{1D3AF92C-1243-4F00-967C-F4BA333572BA}" destId="{735AC4F7-2810-4146-AB51-D41D0B7A3DBF}" srcOrd="1" destOrd="0" parTransId="{D23DEBCF-C0EB-412E-AC33-F55787E63F62}" sibTransId="{8B68A141-8AFA-4018-8329-C74D6B3C1276}"/>
    <dgm:cxn modelId="{10E6758B-E5C2-4EC0-AF74-7784DC67185C}" srcId="{735AC4F7-2810-4146-AB51-D41D0B7A3DBF}" destId="{496EF5AD-F84D-4332-895E-0442B3D6A61F}" srcOrd="0" destOrd="0" parTransId="{6132C18D-5A6C-44F9-A6F8-83115FD936E7}" sibTransId="{8A35F869-E5C6-4F11-97E3-C9A549C79710}"/>
    <dgm:cxn modelId="{5F1C4E9C-9339-4B28-84BE-56D25A275B71}" type="presOf" srcId="{46A27EA9-626D-47DD-85F4-73FD98BF302E}" destId="{D139A636-2B7A-4BD3-B7B1-6B3CA9B32D34}" srcOrd="0" destOrd="0" presId="urn:microsoft.com/office/officeart/2005/8/layout/vList6"/>
    <dgm:cxn modelId="{71CC73FC-9845-4537-90B7-333A081199DB}" srcId="{BD225479-F80F-4DF3-BC4B-8D071A7D11F1}" destId="{46A27EA9-626D-47DD-85F4-73FD98BF302E}" srcOrd="0" destOrd="0" parTransId="{D9335952-2123-4ACA-9719-B28339BE7F24}" sibTransId="{DE183A48-D53F-4389-BD90-78A4C5486DD1}"/>
    <dgm:cxn modelId="{459AB23E-EEAA-4121-86C3-66E6AE2CFCD7}" type="presParOf" srcId="{1206B9BA-2906-4821-BCF6-610358D7EAE1}" destId="{7B1A28F4-CEC5-4D89-ABFD-C178F6D68767}" srcOrd="0" destOrd="0" presId="urn:microsoft.com/office/officeart/2005/8/layout/vList6"/>
    <dgm:cxn modelId="{FAD82546-6870-4587-A8D7-315635A0CAD3}" type="presParOf" srcId="{7B1A28F4-CEC5-4D89-ABFD-C178F6D68767}" destId="{C91374F8-3BB2-4132-9C60-B0F4B8B9CF7D}" srcOrd="0" destOrd="0" presId="urn:microsoft.com/office/officeart/2005/8/layout/vList6"/>
    <dgm:cxn modelId="{AAD826E1-A8F5-4906-B84F-296011504457}" type="presParOf" srcId="{7B1A28F4-CEC5-4D89-ABFD-C178F6D68767}" destId="{D139A636-2B7A-4BD3-B7B1-6B3CA9B32D34}" srcOrd="1" destOrd="0" presId="urn:microsoft.com/office/officeart/2005/8/layout/vList6"/>
    <dgm:cxn modelId="{1D69BE98-5171-4C21-8359-732F8629902D}" type="presParOf" srcId="{1206B9BA-2906-4821-BCF6-610358D7EAE1}" destId="{FF610E6C-BA2E-4C67-BC1C-30A67920C8A4}" srcOrd="1" destOrd="0" presId="urn:microsoft.com/office/officeart/2005/8/layout/vList6"/>
    <dgm:cxn modelId="{3D4AA4FC-FA4D-4955-BDA5-58C757A3E833}" type="presParOf" srcId="{1206B9BA-2906-4821-BCF6-610358D7EAE1}" destId="{28BB3977-3272-4F48-8CFF-7933F34BE696}" srcOrd="2" destOrd="0" presId="urn:microsoft.com/office/officeart/2005/8/layout/vList6"/>
    <dgm:cxn modelId="{EB9CD4D7-31F4-44C9-90B7-50D65D5469D2}" type="presParOf" srcId="{28BB3977-3272-4F48-8CFF-7933F34BE696}" destId="{1A18AFE9-4DEC-45C9-95B2-B173E190F037}" srcOrd="0" destOrd="0" presId="urn:microsoft.com/office/officeart/2005/8/layout/vList6"/>
    <dgm:cxn modelId="{B69FFEE1-BCE6-4AC9-923C-75F7FB3D3F9D}" type="presParOf" srcId="{28BB3977-3272-4F48-8CFF-7933F34BE696}" destId="{F478EB5E-886E-4787-A1A4-395FCCAD6E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9A636-2B7A-4BD3-B7B1-6B3CA9B32D34}">
      <dsp:nvSpPr>
        <dsp:cNvPr id="0" name=""/>
        <dsp:cNvSpPr/>
      </dsp:nvSpPr>
      <dsp:spPr>
        <a:xfrm>
          <a:off x="3251199" y="661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жабық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емес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көлемдегі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конструкциялардың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дәнекерленген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тігістерін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сондай-ақ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бір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жағынан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қол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жеткізуге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болатын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конструкциялардағы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тігістерді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басқаруға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мүмкіндік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береді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Бақылауды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дәнекерлеуден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кейін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құрылымның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тұтастай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өндірілуін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күтпей-ақ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жасауға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1199" y="323122"/>
        <a:ext cx="3909417" cy="1934765"/>
      </dsp:txXfrm>
    </dsp:sp>
    <dsp:sp modelId="{C91374F8-3BB2-4132-9C60-B0F4B8B9CF7D}">
      <dsp:nvSpPr>
        <dsp:cNvPr id="0" name=""/>
        <dsp:cNvSpPr/>
      </dsp:nvSpPr>
      <dsp:spPr>
        <a:xfrm>
          <a:off x="0" y="661"/>
          <a:ext cx="3251200" cy="257968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/>
            <a:t>АРТЫҚШЫЛЫҚАРЫ</a:t>
          </a:r>
          <a:endParaRPr lang="ru-KZ" sz="2500" kern="1200" dirty="0"/>
        </a:p>
      </dsp:txBody>
      <dsp:txXfrm>
        <a:off x="125930" y="126591"/>
        <a:ext cx="2999340" cy="2327827"/>
      </dsp:txXfrm>
    </dsp:sp>
    <dsp:sp modelId="{F478EB5E-886E-4787-A1A4-395FCCAD6E09}">
      <dsp:nvSpPr>
        <dsp:cNvPr id="0" name=""/>
        <dsp:cNvSpPr/>
      </dsp:nvSpPr>
      <dsp:spPr>
        <a:xfrm>
          <a:off x="3251199" y="2838317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Кемшіліктерге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бағалаудың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субъективтілігі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үлкен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еңбек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сыйымдылығы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сынақ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ұзақтығы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салыстырмалы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түрде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сезімталдық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жатады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1199" y="3160778"/>
        <a:ext cx="3909417" cy="1934765"/>
      </dsp:txXfrm>
    </dsp:sp>
    <dsp:sp modelId="{1A18AFE9-4DEC-45C9-95B2-B173E190F037}">
      <dsp:nvSpPr>
        <dsp:cNvPr id="0" name=""/>
        <dsp:cNvSpPr/>
      </dsp:nvSpPr>
      <dsp:spPr>
        <a:xfrm>
          <a:off x="0" y="2838317"/>
          <a:ext cx="3251200" cy="2579687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/>
            <a:t>КЕМШІЛІКТЕРІ</a:t>
          </a:r>
          <a:endParaRPr lang="ru-KZ" sz="2500" kern="1200" dirty="0"/>
        </a:p>
      </dsp:txBody>
      <dsp:txXfrm>
        <a:off x="125930" y="2964247"/>
        <a:ext cx="2999340" cy="2327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6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24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4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1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0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2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8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1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1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4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77851" y="2112375"/>
            <a:ext cx="9123263" cy="1955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дәріс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ВАКУУМДЫҚ ЖҮЙЕЛЕРДІ ГЕРМЕТИКАЛЫҚҚА СЫНАУ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Л.Н. Гумилев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атындағы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Еуразия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ұлттық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университеті</a:t>
            </a:r>
            <a:r>
              <a:rPr kumimoji="0" lang="ru-K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Масс-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спектрометриялық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35CE5-99D9-2A98-FDD4-F9872AA541AF}"/>
              </a:ext>
            </a:extLst>
          </p:cNvPr>
          <p:cNvSpPr txBox="1"/>
          <p:nvPr/>
        </p:nvSpPr>
        <p:spPr>
          <a:xfrm>
            <a:off x="810168" y="1018166"/>
            <a:ext cx="109097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i="1" dirty="0"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KZ" i="1" dirty="0" err="1">
                <a:latin typeface="Arial" panose="020B0604020202020204" pitchFamily="34" charset="0"/>
                <a:cs typeface="Arial" panose="020B0604020202020204" pitchFamily="34" charset="0"/>
              </a:rPr>
              <a:t>спектрометриялық</a:t>
            </a:r>
            <a:r>
              <a:rPr lang="ru-K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i="1" dirty="0" err="1"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r>
              <a:rPr lang="ru-K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газдар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булардың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иондану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принципіне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содан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иондардың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магниттік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Н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өрістерінде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бөлінуі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сезімтал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жақты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сипаттамалары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зерттеу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объектілерінің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әртүрлілігі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әдісті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асырудың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тәсілдерін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анықтайды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үрлеу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гелий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қақпақтарын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камераларын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), барокамера,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сорғыштар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жинақтау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68FA61-5340-1338-F0FA-7E38BB077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7" y="2627407"/>
            <a:ext cx="8230595" cy="2991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B0E52F-3AD0-22C6-14E5-A88CB2AC1B93}"/>
              </a:ext>
            </a:extLst>
          </p:cNvPr>
          <p:cNvSpPr txBox="1"/>
          <p:nvPr/>
        </p:nvSpPr>
        <p:spPr>
          <a:xfrm>
            <a:off x="685153" y="5631499"/>
            <a:ext cx="1093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сурет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кетуді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схемалары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1-сыналатын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2-дроссель клапаны; 3-ағын детекторы; 4-көмекші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5, 7 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клапандар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6-бу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сорғысы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1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Масс-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спектрометриялық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364F3-A3DB-9E02-7CDF-5165160BB2F2}"/>
              </a:ext>
            </a:extLst>
          </p:cNvPr>
          <p:cNvSpPr txBox="1"/>
          <p:nvPr/>
        </p:nvSpPr>
        <p:spPr>
          <a:xfrm>
            <a:off x="765432" y="1910837"/>
            <a:ext cx="730459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(а)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суретте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әдетте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іздегіштің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рұқсат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етілген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ағынынан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аспайтын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жүйелердің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жекелеген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элементтері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сыналады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қосалқы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(4)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жүйеде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байланыстырушы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коммуникацияларда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форвакуумға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жеткеннен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бірден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ажыратылады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детекторы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(3) дроссель клапаны (2) R</a:t>
            </a:r>
            <a:r>
              <a:rPr lang="ru-RU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доп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= 0,02 Па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анализаторында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рұқсат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етілген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алынғанға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ашылады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Көмекші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сорғымен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сынау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анықталатын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минималды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тексерілетін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элементтегі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қысымға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қалдық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қысымына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фондық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сигнал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B3C94A-098E-70A4-215C-4CE80AE09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7" r="65705"/>
          <a:stretch/>
        </p:blipFill>
        <p:spPr>
          <a:xfrm>
            <a:off x="8273978" y="1222523"/>
            <a:ext cx="3215005" cy="4048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847F49-0D00-FEB6-0F6C-D53B48C363E3}"/>
              </a:ext>
            </a:extLst>
          </p:cNvPr>
          <p:cNvSpPr txBox="1"/>
          <p:nvPr/>
        </p:nvSpPr>
        <p:spPr>
          <a:xfrm>
            <a:off x="7761701" y="5285636"/>
            <a:ext cx="4122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KZ" sz="1400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K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кетуді</a:t>
            </a:r>
            <a:r>
              <a:rPr lang="ru-K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K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latin typeface="Arial" panose="020B0604020202020204" pitchFamily="34" charset="0"/>
                <a:cs typeface="Arial" panose="020B0604020202020204" pitchFamily="34" charset="0"/>
              </a:rPr>
              <a:t>схемалары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1-сыналатын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2-дроссель клапаны; 3-ағын детекторы; 4-көмекші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5, 7 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клапандар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6-бу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ағыны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сорғысы</a:t>
            </a:r>
            <a:endParaRPr lang="ru-K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Масс-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спектрометриялық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A649B8-E55F-0F17-39A9-48289C656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17" r="34920"/>
          <a:stretch/>
        </p:blipFill>
        <p:spPr>
          <a:xfrm>
            <a:off x="7592225" y="1321488"/>
            <a:ext cx="3489887" cy="4034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A1EA6-A7FA-435B-A7B2-290D57466C4D}"/>
              </a:ext>
            </a:extLst>
          </p:cNvPr>
          <p:cNvSpPr txBox="1"/>
          <p:nvPr/>
        </p:nvSpPr>
        <p:spPr>
          <a:xfrm>
            <a:off x="1213370" y="1991575"/>
            <a:ext cx="61428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Екінші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нұсқаны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(б)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ұсынылады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жүйенің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элементтерін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ағындары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ағындары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көлемдерді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сынау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іздегіштің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анализаторда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іздегішті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жүйеге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қосу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рұқсат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етілген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шекті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доп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жеткілікті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шығаратын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тұрақсыз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фондық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сигналда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сигналды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жою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B7FD8A-BE82-5C04-0541-CADD86356E01}"/>
              </a:ext>
            </a:extLst>
          </p:cNvPr>
          <p:cNvSpPr txBox="1"/>
          <p:nvPr/>
        </p:nvSpPr>
        <p:spPr>
          <a:xfrm>
            <a:off x="7424817" y="5325697"/>
            <a:ext cx="4122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KZ" sz="1400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K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кетуді</a:t>
            </a:r>
            <a:r>
              <a:rPr lang="ru-K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K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latin typeface="Arial" panose="020B0604020202020204" pitchFamily="34" charset="0"/>
                <a:cs typeface="Arial" panose="020B0604020202020204" pitchFamily="34" charset="0"/>
              </a:rPr>
              <a:t>схемалары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1-сыналатын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2-дроссель клапаны; 3-ағын детекторы; 4-көмекші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5, 7 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клапандар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6-бу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ағыны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сорғысы</a:t>
            </a:r>
            <a:endParaRPr lang="ru-K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5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Масс-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спектрометриялық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A649B8-E55F-0F17-39A9-48289C656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48"/>
          <a:stretch/>
        </p:blipFill>
        <p:spPr>
          <a:xfrm>
            <a:off x="7501810" y="1101955"/>
            <a:ext cx="3898601" cy="404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7D1509-1EAA-2B1C-05C6-CC76A8AE9B8B}"/>
              </a:ext>
            </a:extLst>
          </p:cNvPr>
          <p:cNvSpPr txBox="1"/>
          <p:nvPr/>
        </p:nvSpPr>
        <p:spPr>
          <a:xfrm>
            <a:off x="1015091" y="2060866"/>
            <a:ext cx="60788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2(в) 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суретте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келтірілген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хема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көлемнің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өзгеруінің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шектерінде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тексерілетін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элементтердің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жүйенің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ағындарында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гелий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берудің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ұзақтығында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сезімталдықты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Схема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детекторында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газды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максималды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іріктеу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мүмкіндігін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N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сигналын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орнатудың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қысқа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уақытын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сондықтан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сезімталдық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қа ие.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96F23-152A-B782-A891-33204586AD2E}"/>
              </a:ext>
            </a:extLst>
          </p:cNvPr>
          <p:cNvSpPr txBox="1"/>
          <p:nvPr/>
        </p:nvSpPr>
        <p:spPr>
          <a:xfrm>
            <a:off x="7390100" y="5241735"/>
            <a:ext cx="4122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KZ" sz="1400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K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кетуді</a:t>
            </a:r>
            <a:r>
              <a:rPr lang="ru-K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K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latin typeface="Arial" panose="020B0604020202020204" pitchFamily="34" charset="0"/>
                <a:cs typeface="Arial" panose="020B0604020202020204" pitchFamily="34" charset="0"/>
              </a:rPr>
              <a:t>схемалары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1-сыналатын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2-дроссель клапаны; 3-ағын детекторы; 4-көмекші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5, 7 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клапандар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6-бу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ағыны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сорғысы</a:t>
            </a:r>
            <a:endParaRPr lang="ru-K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8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928102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75" y="248765"/>
            <a:ext cx="8241008" cy="8662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Зондтың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көмегімен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бұйымның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герметикалығын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B74DB-9617-0110-E0FB-A12A1D4E2249}"/>
              </a:ext>
            </a:extLst>
          </p:cNvPr>
          <p:cNvSpPr txBox="1"/>
          <p:nvPr/>
        </p:nvSpPr>
        <p:spPr>
          <a:xfrm>
            <a:off x="4987635" y="1513585"/>
            <a:ext cx="6471394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KZ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Әдістің</a:t>
            </a:r>
            <a:r>
              <a:rPr lang="ru-KZ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мәні</a:t>
            </a:r>
            <a:r>
              <a:rPr lang="ru-KZ" sz="1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өнім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гелиймен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гелий-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ауа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қоспасымен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атмосфералық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қысымнан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қысымға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толтырылады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содан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өнімнің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беті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металл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резеңке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шлангпен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кететін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детекторға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қосылған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зондпен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басқарылады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Қысымның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төмендеуі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гелий бар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ақау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еніп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, зонд пен шланг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детектордың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масспектрометр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камерасына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түседі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Бақыланатын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беттің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профиліне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жасалған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зонд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саптамасының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дизайны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өнімдегі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ақаудың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орнын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анықтауға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Зондтың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саптамасы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тексерілетін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учаскені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ені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жағынан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кемінде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5 мм-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ге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жабуы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тиіс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саптаманың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ені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аз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өту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9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жүргізілуі</a:t>
            </a:r>
            <a:r>
              <a:rPr lang="ru-KZ" sz="1900" dirty="0">
                <a:latin typeface="Arial" panose="020B0604020202020204" pitchFamily="34" charset="0"/>
                <a:cs typeface="Arial" panose="020B0604020202020204" pitchFamily="34" charset="0"/>
              </a:rPr>
              <a:t> керек.</a:t>
            </a:r>
          </a:p>
        </p:txBody>
      </p:sp>
      <p:pic>
        <p:nvPicPr>
          <p:cNvPr id="7170" name="Picture 2" descr="Гелиевый течеискатель водородный щуповой XL3000flex для течеискания методом  щупа от Inficon Инфикон от Лейфикон">
            <a:extLst>
              <a:ext uri="{FF2B5EF4-FFF2-40B4-BE49-F238E27FC236}">
                <a16:creationId xmlns:a16="http://schemas.microsoft.com/office/drawing/2014/main" id="{A9FE983F-7A9E-A3D6-F2DE-9AABA9E0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7" y="1320098"/>
            <a:ext cx="4073777" cy="412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A6DEA4-FF57-CCD1-8D6A-17911DC2C2DA}"/>
              </a:ext>
            </a:extLst>
          </p:cNvPr>
          <p:cNvSpPr txBox="1"/>
          <p:nvPr/>
        </p:nvSpPr>
        <p:spPr>
          <a:xfrm>
            <a:off x="2021473" y="5222091"/>
            <a:ext cx="163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Гелий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зондты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67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928102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75" y="248765"/>
            <a:ext cx="8241008" cy="8662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Зондтың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көмегімен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бұйымның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герметикалығын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69B58BF-5A98-08E4-088E-F2F9117637FD}"/>
              </a:ext>
            </a:extLst>
          </p:cNvPr>
          <p:cNvGrpSpPr/>
          <p:nvPr/>
        </p:nvGrpSpPr>
        <p:grpSpPr>
          <a:xfrm>
            <a:off x="4168317" y="1391007"/>
            <a:ext cx="7528112" cy="3906240"/>
            <a:chOff x="4168317" y="1391007"/>
            <a:chExt cx="7528112" cy="3906240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D06F6AB9-3634-2223-81EF-4767384DA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317" y="1391007"/>
              <a:ext cx="7528112" cy="3506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7B8093-A9F3-1550-5F48-9B3CFA879E68}"/>
                </a:ext>
              </a:extLst>
            </p:cNvPr>
            <p:cNvSpPr txBox="1"/>
            <p:nvPr/>
          </p:nvSpPr>
          <p:spPr>
            <a:xfrm>
              <a:off x="5526314" y="4927915"/>
              <a:ext cx="54319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3 –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сурет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KZ" dirty="0">
                  <a:latin typeface="Arial" panose="020B0604020202020204" pitchFamily="34" charset="0"/>
                  <a:cs typeface="Arial" panose="020B0604020202020204" pitchFamily="34" charset="0"/>
                </a:rPr>
                <a:t>Гелий зонд </a:t>
              </a:r>
              <a:r>
                <a:rPr lang="ru-KZ" dirty="0" err="1">
                  <a:latin typeface="Arial" panose="020B0604020202020204" pitchFamily="34" charset="0"/>
                  <a:cs typeface="Arial" panose="020B0604020202020204" pitchFamily="34" charset="0"/>
                </a:rPr>
                <a:t>тәсілімен</a:t>
              </a:r>
              <a:r>
                <a:rPr lang="ru-K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KZ" dirty="0" err="1">
                  <a:latin typeface="Arial" panose="020B0604020202020204" pitchFamily="34" charset="0"/>
                  <a:cs typeface="Arial" panose="020B0604020202020204" pitchFamily="34" charset="0"/>
                </a:rPr>
                <a:t>бақылау</a:t>
              </a:r>
              <a:r>
                <a:rPr lang="ru-K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KZ" dirty="0" err="1">
                  <a:latin typeface="Arial" panose="020B0604020202020204" pitchFamily="34" charset="0"/>
                  <a:cs typeface="Arial" panose="020B0604020202020204" pitchFamily="34" charset="0"/>
                </a:rPr>
                <a:t>схемасы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136B00D-579F-8916-C6BF-1F23812B16D4}"/>
              </a:ext>
            </a:extLst>
          </p:cNvPr>
          <p:cNvSpPr txBox="1"/>
          <p:nvPr/>
        </p:nvSpPr>
        <p:spPr>
          <a:xfrm>
            <a:off x="658814" y="2533579"/>
            <a:ext cx="340288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1-гелий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ағынының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детекторы,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2-термопара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шамы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3-вакуумдық шланг,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4-вакуумдық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6-өнім,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7-зонд,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8-мановакуумметр,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9-гелий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цистернасы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4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928102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75" y="248765"/>
            <a:ext cx="8241008" cy="8662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Зондтың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көмегімен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бұйымның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герметикалығын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4E379-7FDA-EB50-BCD5-0724FCBF3355}"/>
              </a:ext>
            </a:extLst>
          </p:cNvPr>
          <p:cNvSpPr txBox="1"/>
          <p:nvPr/>
        </p:nvSpPr>
        <p:spPr>
          <a:xfrm>
            <a:off x="6081852" y="1225018"/>
            <a:ext cx="5519740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ретпен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жүргізілуі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керек: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зонд (7)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жабылған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шлангты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(3)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сорғымен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(5) 15-20 минут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жүргізіледі;зонд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қосалқы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детекторының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бірлесіп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істегенде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детекторының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фланецінде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орнатылған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термопаралық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шаммен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өлшенетін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қалдық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25 - 30 Па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болатындай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етіп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реттеледі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Зондты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іздегішпен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жалғайтын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шлангта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қысымын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орнату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мезгілде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зондты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іздегіштің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кіріс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клапанын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жүргізілуі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тиіс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1 - 3 л/с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жылдамдығымен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көмекші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пайдаланылуы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керек,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жылдамдығымен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пайдаланылса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тиісті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жылдамдығын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ете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клапанды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(4) жабу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керек;бақылауға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дайындалған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бұйым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Саңылаулар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фланецті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шығуларды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сөндіргеннен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700 - 1400 Па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қысымға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сорылады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4309082-1329-65C1-50ED-D38B6FAD3EF1}"/>
              </a:ext>
            </a:extLst>
          </p:cNvPr>
          <p:cNvGrpSpPr/>
          <p:nvPr/>
        </p:nvGrpSpPr>
        <p:grpSpPr>
          <a:xfrm>
            <a:off x="597537" y="1683317"/>
            <a:ext cx="5413190" cy="3073785"/>
            <a:chOff x="4168317" y="1391007"/>
            <a:chExt cx="7528112" cy="393046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C9A99AF-1A5C-309C-69D6-8F79B9A17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317" y="1391007"/>
              <a:ext cx="7528112" cy="3506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ED9968-EC00-19CD-EB10-84041459941A}"/>
                </a:ext>
              </a:extLst>
            </p:cNvPr>
            <p:cNvSpPr txBox="1"/>
            <p:nvPr/>
          </p:nvSpPr>
          <p:spPr>
            <a:xfrm>
              <a:off x="4636468" y="4927915"/>
              <a:ext cx="6321818" cy="393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3 –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сурет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KZ" sz="1400" dirty="0">
                  <a:latin typeface="Arial" panose="020B0604020202020204" pitchFamily="34" charset="0"/>
                  <a:cs typeface="Arial" panose="020B0604020202020204" pitchFamily="34" charset="0"/>
                </a:rPr>
                <a:t>Гелий зонд </a:t>
              </a:r>
              <a:r>
                <a:rPr lang="ru-K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тәсілімен</a:t>
              </a:r>
              <a:r>
                <a:rPr lang="ru-K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K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бақылау</a:t>
              </a:r>
              <a:r>
                <a:rPr lang="ru-K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K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схемасы</a:t>
              </a:r>
              <a:endParaRPr lang="ru-KZ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9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6473" y="1997476"/>
            <a:ext cx="5948831" cy="35082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Көпіршікті әдіс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Масс-спектрометриялық әдіс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Зондтың көмегімен бұйымның герметикалығын бақылау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32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Дәріс жоспары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Көпіршікті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04106-00BA-4480-2F78-AD34C6596A21}"/>
              </a:ext>
            </a:extLst>
          </p:cNvPr>
          <p:cNvSpPr txBox="1"/>
          <p:nvPr/>
        </p:nvSpPr>
        <p:spPr>
          <a:xfrm>
            <a:off x="3776370" y="1049479"/>
            <a:ext cx="4137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Көпіршікті әдістің жұмыс істеуі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вакуумирование">
            <a:extLst>
              <a:ext uri="{FF2B5EF4-FFF2-40B4-BE49-F238E27FC236}">
                <a16:creationId xmlns:a16="http://schemas.microsoft.com/office/drawing/2014/main" id="{B7F5EEB5-4079-4DF3-AA09-E198ADF6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0" y="2863987"/>
            <a:ext cx="4889634" cy="3469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8194AF5-D229-4769-85A5-1B05F3A2A25D}"/>
              </a:ext>
            </a:extLst>
          </p:cNvPr>
          <p:cNvSpPr txBox="1"/>
          <p:nvPr/>
        </p:nvSpPr>
        <p:spPr>
          <a:xfrm>
            <a:off x="567374" y="1423457"/>
            <a:ext cx="110542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көпіршікті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бақыланатын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өнімнің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жабық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көлеміндегі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қысымның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өзгеруін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тіркеуге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Вакуум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сезімталдығына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өнімнің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қуысын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кірден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майлардан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тазарту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дәрежесі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көпіршікті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резервуарлардың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түбіне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қабырғаларына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едендеріне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дәнекерленген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қосылыстардың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өткізбейтіндігін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кеңінен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CE5B096-AA05-4E84-BE23-8FEEDEC2DCB1}"/>
              </a:ext>
            </a:extLst>
          </p:cNvPr>
          <p:cNvSpPr txBox="1"/>
          <p:nvPr/>
        </p:nvSpPr>
        <p:spPr>
          <a:xfrm>
            <a:off x="5512953" y="2863987"/>
            <a:ext cx="60557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Көпіршікті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бақыланатын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өнімнің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ақаулы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жерлерінде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сынақ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затының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көпіршіктерінің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тіркеуге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Пневматикалық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әдіспен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бақыланатын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өнімнің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қысымының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берілуіне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қарама-қарсы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көбік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түзетін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затпен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жабылады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сабын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ерітіндісі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қарапайым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көбік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түзетін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Дәнекерленген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жіктердің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тығыздығын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вакуумды-көпіршікті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тігіс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бөлігінің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камерада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тігістегі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ақаулар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камераға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ауаның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енуін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тіркеуге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2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Көпіршікті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04106-00BA-4480-2F78-AD34C6596A21}"/>
              </a:ext>
            </a:extLst>
          </p:cNvPr>
          <p:cNvSpPr txBox="1"/>
          <p:nvPr/>
        </p:nvSpPr>
        <p:spPr>
          <a:xfrm>
            <a:off x="3697019" y="828286"/>
            <a:ext cx="510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Вакуумды-көпіршікті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әдісті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тәртібі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вакуумирование">
            <a:extLst>
              <a:ext uri="{FF2B5EF4-FFF2-40B4-BE49-F238E27FC236}">
                <a16:creationId xmlns:a16="http://schemas.microsoft.com/office/drawing/2014/main" id="{B7F5EEB5-4079-4DF3-AA09-E198ADF6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3" y="1217412"/>
            <a:ext cx="4889634" cy="3571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1BB712E-BFD5-4305-A352-9D7FA588F3D3}"/>
              </a:ext>
            </a:extLst>
          </p:cNvPr>
          <p:cNvSpPr txBox="1"/>
          <p:nvPr/>
        </p:nvSpPr>
        <p:spPr>
          <a:xfrm>
            <a:off x="5574787" y="1124425"/>
            <a:ext cx="61543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Металл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шашырауын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ластаушы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заттарды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бетінен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тастаңыз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Бақылау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жүргізілгенге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лак-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бояу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жабындарын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берілмейді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Бақыланатын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бетке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көбікті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пленка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(КП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жағыңыз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камераны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КП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үстіне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қойып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мықтап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басыңыз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камерада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0,08 МПа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сирету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жасаңыз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Кем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дегенде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 секунд интервал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уақытын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беріңіз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Индикациялардың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көбік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көпіршігінің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бар-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кадр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астындағы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учаскесін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жүйені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босату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түсіру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68C8C9-D6D1-4BA3-8A79-E2AA782A90C6}"/>
              </a:ext>
            </a:extLst>
          </p:cNvPr>
          <p:cNvSpPr txBox="1"/>
          <p:nvPr/>
        </p:nvSpPr>
        <p:spPr>
          <a:xfrm>
            <a:off x="472051" y="5197367"/>
            <a:ext cx="112478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Бақылау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жүргізуге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қондырғы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мыналарды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қамтуы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тиіс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форвакуумдық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вакуум-ресивер,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крандары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вакуумметрлері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жарықтандыру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арматурасы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вакуум-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камералар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жиынтығы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шлангілер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4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Көпіршікті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81E031C-06A6-EF31-9682-3C796982E635}"/>
              </a:ext>
            </a:extLst>
          </p:cNvPr>
          <p:cNvGrpSpPr/>
          <p:nvPr/>
        </p:nvGrpSpPr>
        <p:grpSpPr>
          <a:xfrm>
            <a:off x="790713" y="1021801"/>
            <a:ext cx="3958030" cy="4157588"/>
            <a:chOff x="7520687" y="999325"/>
            <a:chExt cx="3958030" cy="4157588"/>
          </a:xfrm>
        </p:grpSpPr>
        <p:pic>
          <p:nvPicPr>
            <p:cNvPr id="3074" name="Picture 2" descr="Вакуумный метод">
              <a:extLst>
                <a:ext uri="{FF2B5EF4-FFF2-40B4-BE49-F238E27FC236}">
                  <a16:creationId xmlns:a16="http://schemas.microsoft.com/office/drawing/2014/main" id="{A33A2C8E-4DB2-E785-6AAC-ACB278EA2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839" y="999325"/>
              <a:ext cx="3831878" cy="41575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0116A6DD-B6FB-8F1B-4267-A5E6E6E1B5D8}"/>
                </a:ext>
              </a:extLst>
            </p:cNvPr>
            <p:cNvSpPr/>
            <p:nvPr/>
          </p:nvSpPr>
          <p:spPr>
            <a:xfrm>
              <a:off x="7646839" y="1577070"/>
              <a:ext cx="1376412" cy="4153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F3EFF2-A0ED-9DE9-3E21-7F70CC264CB7}"/>
                </a:ext>
              </a:extLst>
            </p:cNvPr>
            <p:cNvSpPr txBox="1"/>
            <p:nvPr/>
          </p:nvSpPr>
          <p:spPr>
            <a:xfrm>
              <a:off x="7520687" y="1598722"/>
              <a:ext cx="1628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dirty="0">
                  <a:latin typeface="Arial" panose="020B0604020202020204" pitchFamily="34" charset="0"/>
                  <a:cs typeface="Arial" panose="020B0604020202020204" pitchFamily="34" charset="0"/>
                </a:rPr>
                <a:t>Атмосфераға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C636EE7-CFB3-09EE-28E8-3FC3B39D996B}"/>
                </a:ext>
              </a:extLst>
            </p:cNvPr>
            <p:cNvSpPr/>
            <p:nvPr/>
          </p:nvSpPr>
          <p:spPr>
            <a:xfrm>
              <a:off x="10277539" y="1588508"/>
              <a:ext cx="1022800" cy="379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14DE01-C4EA-1A42-1A4C-81CB67AEC689}"/>
                </a:ext>
              </a:extLst>
            </p:cNvPr>
            <p:cNvSpPr txBox="1"/>
            <p:nvPr/>
          </p:nvSpPr>
          <p:spPr>
            <a:xfrm>
              <a:off x="10227609" y="1588508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dirty="0">
                  <a:latin typeface="Arial" panose="020B0604020202020204" pitchFamily="34" charset="0"/>
                  <a:cs typeface="Arial" panose="020B0604020202020204" pitchFamily="34" charset="0"/>
                </a:rPr>
                <a:t>Сорғыға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B7368AE-72AC-5479-6C00-C51A81C8DB5C}"/>
              </a:ext>
            </a:extLst>
          </p:cNvPr>
          <p:cNvSpPr txBox="1"/>
          <p:nvPr/>
        </p:nvSpPr>
        <p:spPr>
          <a:xfrm>
            <a:off x="4925718" y="1021801"/>
            <a:ext cx="67670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Зерттелетін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айма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ққа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сынау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бұйымдар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(6)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резеңке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тығыздағыштары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бар (4) 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рамкадан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портативті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камералар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(5)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салынады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Бақыланатын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өнімге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көбік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түзетін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зат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. Вакуумдық камера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өнімге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орнатылады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көмегімен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қуысында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сирету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жасалады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әдетте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0,02...0,09 МПа).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Ауаның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жұқаруы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өнімдегі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тығыздықтар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камера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қуысына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енеді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Көбік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түзетін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заттағы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көпіршіктердің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болуын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(7)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камераның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мөлдір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терезесі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Камерадағы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вакуумметрмен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бақыланады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Сынақ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форвакуумдық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Бақылау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аяқталғаннан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жақты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кранмен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атмосфералық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ауа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камераның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қуысына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жіберіліп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оны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бақыланатын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жерге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жылжытады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E1D6C8B-B125-0F3F-9BCB-D115CB9C2B61}"/>
              </a:ext>
            </a:extLst>
          </p:cNvPr>
          <p:cNvSpPr txBox="1"/>
          <p:nvPr/>
        </p:nvSpPr>
        <p:spPr>
          <a:xfrm>
            <a:off x="916865" y="5238769"/>
            <a:ext cx="3700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Вакуум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әдісімен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дәнекерленген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қосылыстардың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герметикалығын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схемасы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2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Көпіршікті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E5ECE-E538-777B-2B41-341B0C388433}"/>
              </a:ext>
            </a:extLst>
          </p:cNvPr>
          <p:cNvSpPr txBox="1"/>
          <p:nvPr/>
        </p:nvSpPr>
        <p:spPr>
          <a:xfrm>
            <a:off x="5981989" y="786303"/>
            <a:ext cx="56212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Кейде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өнімдерді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камераларды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қолдана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бароаквариум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әдісімен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Бароаквариум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өнімнен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сұйықтыққа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көпіршіктерін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тығыздық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сынақтарын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Камера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өнімге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орнатылады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оған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сиретуді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содан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сұйықтығы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(су)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қуысына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беріледі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жерлердегі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көпіршіктері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терезесі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бақыланады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Әдеттегі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сынақтармен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ағындарды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тіркеудің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тұрақтылығын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себеб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ауа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көпіршіктері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уақыт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бойы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байқалады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БАРОАКВАРИУМ ДЛЯ КОНТРОЛЯ ГЕРМЕТИЧНОСТИ С ИСПОЛЬЗОВАНИЕМ В КАЧЕСТВЕ  ИНДИКАТОРНОЙ СРЕДЫ РАСТВОРИТЕЛЕЙ - АО НИИ «Гермес»">
            <a:extLst>
              <a:ext uri="{FF2B5EF4-FFF2-40B4-BE49-F238E27FC236}">
                <a16:creationId xmlns:a16="http://schemas.microsoft.com/office/drawing/2014/main" id="{E4CCB451-F2F3-5783-91A2-269BA7F5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9" y="924678"/>
            <a:ext cx="5393240" cy="369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92AA0-DA4A-E41E-FE99-AA144B634B92}"/>
              </a:ext>
            </a:extLst>
          </p:cNvPr>
          <p:cNvSpPr txBox="1"/>
          <p:nvPr/>
        </p:nvSpPr>
        <p:spPr>
          <a:xfrm>
            <a:off x="619546" y="4994083"/>
            <a:ext cx="11425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Тығыздықты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көпіршікті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қарапайымдылығына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көрнекілігіне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объектінің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бүкіл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бетін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уақытта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мүмкіндігіне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құнына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таралған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u="sng" dirty="0" err="1">
                <a:latin typeface="Arial" panose="020B0604020202020204" pitchFamily="34" charset="0"/>
                <a:cs typeface="Arial" panose="020B0604020202020204" pitchFamily="34" charset="0"/>
              </a:rPr>
              <a:t>кемшіліктеріне</a:t>
            </a:r>
            <a:r>
              <a:rPr lang="ru-KZ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субъективтілігі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сыйымдылығы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сынақ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ұзақтығы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салыстырмалы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сезімталдық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жатады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4AB21AB-62AA-3191-3BEF-68AA602ADA9C}"/>
              </a:ext>
            </a:extLst>
          </p:cNvPr>
          <p:cNvSpPr txBox="1"/>
          <p:nvPr/>
        </p:nvSpPr>
        <p:spPr>
          <a:xfrm>
            <a:off x="504951" y="4516615"/>
            <a:ext cx="813816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Тығыздықты</a:t>
            </a:r>
            <a:r>
              <a:rPr lang="ru-KZ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бақылауды</a:t>
            </a:r>
            <a:r>
              <a:rPr lang="ru-KZ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қарастыратын</a:t>
            </a:r>
            <a:r>
              <a:rPr lang="ru-KZ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бароаквариум</a:t>
            </a:r>
            <a:r>
              <a:rPr lang="ru-KZ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прототипі</a:t>
            </a:r>
            <a:endParaRPr lang="ru-KZ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5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Көпіршікті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EE317-AE91-A6A9-C6D1-18C42E6FAF3B}"/>
              </a:ext>
            </a:extLst>
          </p:cNvPr>
          <p:cNvSpPr txBox="1"/>
          <p:nvPr/>
        </p:nvSpPr>
        <p:spPr>
          <a:xfrm>
            <a:off x="6761961" y="879856"/>
            <a:ext cx="49111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Бароаквариум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газының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атмосфералық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қысымындағы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бетінде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ваннаға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орналастырылған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объектідегі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ағындардың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орнын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Клапанды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ашы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(5),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сұйықтықты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көмекші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сыйымдылығы 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(7)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құрғаты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Объектіні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бароаквариумның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көмекші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сыйымдылығына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(7)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оған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жеткізу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желілері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қосылады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қысымына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газымен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көлемді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толтырады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герметикалығын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тексереді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1FF30F-1920-F1F7-97AF-34ED0EFAA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61" y="970828"/>
            <a:ext cx="6243100" cy="2408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1E7F47-F1EB-2E5D-D660-3C528C736DED}"/>
              </a:ext>
            </a:extLst>
          </p:cNvPr>
          <p:cNvSpPr/>
          <p:nvPr/>
        </p:nvSpPr>
        <p:spPr>
          <a:xfrm>
            <a:off x="5478217" y="968230"/>
            <a:ext cx="1286634" cy="210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kk-KZ" dirty="0"/>
              <a:t> </a:t>
            </a:r>
            <a:endParaRPr lang="ru-KZ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A5974F7-DA3E-8929-8FA6-BEC5003695C4}"/>
              </a:ext>
            </a:extLst>
          </p:cNvPr>
          <p:cNvSpPr/>
          <p:nvPr/>
        </p:nvSpPr>
        <p:spPr>
          <a:xfrm>
            <a:off x="5891782" y="1157273"/>
            <a:ext cx="870179" cy="297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сорғыға</a:t>
            </a:r>
            <a:endParaRPr lang="ru-K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90988B-698B-1E80-2A32-3AB20DBA3D42}"/>
              </a:ext>
            </a:extLst>
          </p:cNvPr>
          <p:cNvSpPr txBox="1"/>
          <p:nvPr/>
        </p:nvSpPr>
        <p:spPr>
          <a:xfrm>
            <a:off x="530419" y="3363212"/>
            <a:ext cx="62431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1-сурет.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Бароаквариум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әдісімен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сынау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орнатудың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схемасы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1 -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сыйымдылығы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2-сынақ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объектісі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3,6 -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вакуумметрлер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4, 5, 8, 10 -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клапандар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7 -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көмекші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сыйымдылық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9 - су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сүзгісі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11-манометр.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65EDFF-454A-549F-2F7B-41740AF9B625}"/>
              </a:ext>
            </a:extLst>
          </p:cNvPr>
          <p:cNvSpPr txBox="1"/>
          <p:nvPr/>
        </p:nvSpPr>
        <p:spPr>
          <a:xfrm>
            <a:off x="571698" y="4377805"/>
            <a:ext cx="111014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Бароаквариумның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сыйымдылығына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биіктігі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аймақта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ТК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типті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капиллярлық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ағындары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орнатылады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аймақтарының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саны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ағынның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үстіндегі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қабатының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максималды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биіктігімен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сенімді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анықтауға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719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Көпіршікті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CA751A-1F30-4E9A-8D56-F572F8099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64" y="996264"/>
            <a:ext cx="3320089" cy="2299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C466A61-53B8-4232-BB0E-66D23D39A5B1}"/>
              </a:ext>
            </a:extLst>
          </p:cNvPr>
          <p:cNvSpPr txBox="1"/>
          <p:nvPr/>
        </p:nvSpPr>
        <p:spPr>
          <a:xfrm>
            <a:off x="7697118" y="3219271"/>
            <a:ext cx="34233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КОТЛОНАДЗОР ОБЪЕКТІЛЕРІ</a:t>
            </a:r>
            <a:endParaRPr lang="ru-KZ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Строительство систем газоснабжения">
            <a:extLst>
              <a:ext uri="{FF2B5EF4-FFF2-40B4-BE49-F238E27FC236}">
                <a16:creationId xmlns:a16="http://schemas.microsoft.com/office/drawing/2014/main" id="{A79784B9-BBB6-48D5-BC05-EC64B2823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92" y="1078555"/>
            <a:ext cx="3364082" cy="2241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C542764-BA6F-4C21-B150-6EEFB108AA07}"/>
              </a:ext>
            </a:extLst>
          </p:cNvPr>
          <p:cNvSpPr txBox="1"/>
          <p:nvPr/>
        </p:nvSpPr>
        <p:spPr>
          <a:xfrm>
            <a:off x="898392" y="3283456"/>
            <a:ext cx="369138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ГАЗБЕН ЖАБДЫҚТАУ ЖҮЙЕЛЕРІ</a:t>
            </a:r>
            <a:endParaRPr lang="ru-KZ" sz="1500" b="1" dirty="0"/>
          </a:p>
        </p:txBody>
      </p:sp>
      <p:pic>
        <p:nvPicPr>
          <p:cNvPr id="2054" name="Picture 6" descr="Оборудование для добычи нефти / Новости">
            <a:extLst>
              <a:ext uri="{FF2B5EF4-FFF2-40B4-BE49-F238E27FC236}">
                <a16:creationId xmlns:a16="http://schemas.microsoft.com/office/drawing/2014/main" id="{0AEF6EAF-87FF-4265-B3CF-422CA3DC1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64" y="3553078"/>
            <a:ext cx="3482655" cy="2321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FC5B573-1B9A-49A4-A15E-D172F956A92B}"/>
              </a:ext>
            </a:extLst>
          </p:cNvPr>
          <p:cNvSpPr txBox="1"/>
          <p:nvPr/>
        </p:nvSpPr>
        <p:spPr>
          <a:xfrm>
            <a:off x="7494499" y="5805389"/>
            <a:ext cx="40198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МҰНАЙ ЖӘНЕ ГАЗ ӨНЕРКӘСІБІНІҢ ЖАБДЫҚТАРЫ</a:t>
            </a:r>
            <a:endParaRPr lang="ru-KZ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84CA1287-7CE7-4187-8501-9628EB84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6" y="3646673"/>
            <a:ext cx="3364082" cy="2220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F9F4C1D-5A92-4397-B635-95B18092DA0B}"/>
              </a:ext>
            </a:extLst>
          </p:cNvPr>
          <p:cNvSpPr txBox="1"/>
          <p:nvPr/>
        </p:nvSpPr>
        <p:spPr>
          <a:xfrm>
            <a:off x="384166" y="5768146"/>
            <a:ext cx="42544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ЖАРЫЛЫС ӨРТ ҚАУІПТІ ЖӘНЕ ХИМИЯЛЫҚ ҚАУІПТІ ӨНДІРІСТЕРДІҢ ЖАБДЫҚТАРЫ</a:t>
            </a:r>
            <a:endParaRPr lang="ru-K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5B55090E-C04C-4A22-811E-4D9E3638CA33}"/>
              </a:ext>
            </a:extLst>
          </p:cNvPr>
          <p:cNvSpPr/>
          <p:nvPr/>
        </p:nvSpPr>
        <p:spPr>
          <a:xfrm>
            <a:off x="4913881" y="2667267"/>
            <a:ext cx="2131829" cy="166700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31606-7301-4E59-AB50-4FA910781087}"/>
              </a:ext>
            </a:extLst>
          </p:cNvPr>
          <p:cNvSpPr txBox="1"/>
          <p:nvPr/>
        </p:nvSpPr>
        <p:spPr>
          <a:xfrm>
            <a:off x="4985184" y="3331113"/>
            <a:ext cx="19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ҚОЛДАНЫЛУЫ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BE957F75-9E00-4E3D-B62F-0AF04533CED5}"/>
              </a:ext>
            </a:extLst>
          </p:cNvPr>
          <p:cNvCxnSpPr>
            <a:stCxn id="59" idx="7"/>
          </p:cNvCxnSpPr>
          <p:nvPr/>
        </p:nvCxnSpPr>
        <p:spPr>
          <a:xfrm flipV="1">
            <a:off x="6733511" y="2199306"/>
            <a:ext cx="963607" cy="71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0AEA1F9D-62C2-492E-BDCC-D8F39D49F465}"/>
              </a:ext>
            </a:extLst>
          </p:cNvPr>
          <p:cNvCxnSpPr>
            <a:stCxn id="59" idx="1"/>
            <a:endCxn id="2052" idx="3"/>
          </p:cNvCxnSpPr>
          <p:nvPr/>
        </p:nvCxnSpPr>
        <p:spPr>
          <a:xfrm flipH="1" flipV="1">
            <a:off x="4262474" y="2199306"/>
            <a:ext cx="963606" cy="71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434A89E0-D1EE-4A8B-9DCC-73934FF96AEF}"/>
              </a:ext>
            </a:extLst>
          </p:cNvPr>
          <p:cNvCxnSpPr>
            <a:stCxn id="59" idx="5"/>
            <a:endCxn id="2054" idx="1"/>
          </p:cNvCxnSpPr>
          <p:nvPr/>
        </p:nvCxnSpPr>
        <p:spPr>
          <a:xfrm>
            <a:off x="6733511" y="4090142"/>
            <a:ext cx="995753" cy="623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9BFB1F06-6ED0-4BE5-A902-0A52E77E91D7}"/>
              </a:ext>
            </a:extLst>
          </p:cNvPr>
          <p:cNvCxnSpPr>
            <a:stCxn id="59" idx="3"/>
            <a:endCxn id="2056" idx="3"/>
          </p:cNvCxnSpPr>
          <p:nvPr/>
        </p:nvCxnSpPr>
        <p:spPr>
          <a:xfrm flipH="1">
            <a:off x="4239828" y="4090142"/>
            <a:ext cx="986252" cy="66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1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22631" y="24876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Көпіршікті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CFA84-F485-9625-8BF0-D56A5D8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80974" y="7426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KZ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A758E4B-789B-463E-9BA4-3C5C60C61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122696"/>
              </p:ext>
            </p:extLst>
          </p:nvPr>
        </p:nvGraphicFramePr>
        <p:xfrm>
          <a:off x="2030476" y="8391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80669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1508</Words>
  <Application>Microsoft Office PowerPoint</Application>
  <PresentationFormat>Широкоэкранный</PresentationFormat>
  <Paragraphs>101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1_Тема Office</vt:lpstr>
      <vt:lpstr>Презентация PowerPoint</vt:lpstr>
      <vt:lpstr>Презентация PowerPoint</vt:lpstr>
      <vt:lpstr> 1. Көпіршікті әдісі</vt:lpstr>
      <vt:lpstr> 1. Көпіршікті әдісі</vt:lpstr>
      <vt:lpstr> 1. Көпіршікті әдісі</vt:lpstr>
      <vt:lpstr> 1. Көпіршікті әдісі</vt:lpstr>
      <vt:lpstr> 1. Көпіршікті әдіс</vt:lpstr>
      <vt:lpstr> 1. Көпіршікті әдісі</vt:lpstr>
      <vt:lpstr> 1. Көпіршікті әдіс</vt:lpstr>
      <vt:lpstr> 2. Масс-спектрометриялық әдіс</vt:lpstr>
      <vt:lpstr> 2. Масс-спектрометриялық әдіс</vt:lpstr>
      <vt:lpstr> 2. Масс-спектрометриялық әдіс</vt:lpstr>
      <vt:lpstr> 2. Масс-спектрометриялық әдіс</vt:lpstr>
      <vt:lpstr> 3. Зондтың көмегімен бұйымның герметикалығын бақылау</vt:lpstr>
      <vt:lpstr> 3. Зондтың көмегімен бұйымның герметикалығын бақылау</vt:lpstr>
      <vt:lpstr> 3. Зондтың көмегімен бұйымның герметикалығын бақылау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Байзакова Әдемі Төреханқызы</dc:creator>
  <cp:lastModifiedBy>Айман Акылбекова</cp:lastModifiedBy>
  <cp:revision>27</cp:revision>
  <dcterms:created xsi:type="dcterms:W3CDTF">2024-06-09T05:34:45Z</dcterms:created>
  <dcterms:modified xsi:type="dcterms:W3CDTF">2024-10-30T05:46:34Z</dcterms:modified>
</cp:coreProperties>
</file>